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6"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74" d="100"/>
          <a:sy n="74" d="100"/>
        </p:scale>
        <p:origin x="552" y="72"/>
      </p:cViewPr>
      <p:guideLst>
        <p:guide orient="horz" pos="288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A2F9BF5E-A213-4920-BB24-2BA33394ACB7}" type="datetimeFigureOut">
              <a:rPr lang="en-US" smtClean="0"/>
              <a:t>9/17/2024</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6B600DD0-189A-472C-BBFD-C2132E3FAAB2}" type="slidenum">
              <a:rPr lang="en-US" smtClean="0"/>
              <a:t>‹#›</a:t>
            </a:fld>
            <a:endParaRPr lang="en-US"/>
          </a:p>
        </p:txBody>
      </p:sp>
    </p:spTree>
    <p:extLst>
      <p:ext uri="{BB962C8B-B14F-4D97-AF65-F5344CB8AC3E}">
        <p14:creationId xmlns:p14="http://schemas.microsoft.com/office/powerpoint/2010/main" val="2698775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600DD0-189A-472C-BBFD-C2132E3FAAB2}" type="slidenum">
              <a:rPr lang="en-US" smtClean="0"/>
              <a:t>34</a:t>
            </a:fld>
            <a:endParaRPr lang="en-US"/>
          </a:p>
        </p:txBody>
      </p:sp>
    </p:spTree>
    <p:extLst>
      <p:ext uri="{BB962C8B-B14F-4D97-AF65-F5344CB8AC3E}">
        <p14:creationId xmlns:p14="http://schemas.microsoft.com/office/powerpoint/2010/main" val="3120622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3668CDE-B3C3-4649-AF50-666224B42B87}" type="datetime1">
              <a:rPr lang="en-US" smtClean="0"/>
              <a:t>9/17/2024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641316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F39BE7-392C-4E60-9126-58AA37A532C8}" type="datetime1">
              <a:rPr lang="en-US" smtClean="0"/>
              <a:t>9/17/2024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422438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E72F9B-9C11-49BC-811E-6A06543F1BB5}" type="datetime1">
              <a:rPr lang="en-US" smtClean="0"/>
              <a:t>9/17/2024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809374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8B9FC2-4F50-4660-A5F2-1A898D4ED84A}" type="datetime1">
              <a:rPr lang="en-US" smtClean="0"/>
              <a:t>9/17/2024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355472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2BD9A49-02FB-441A-B723-6E3D6E4D9126}" type="datetime1">
              <a:rPr lang="en-US" smtClean="0"/>
              <a:t>9/17/2024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223452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4220B5B-06D3-4094-AB4B-8CFA9306EB7B}" type="datetime1">
              <a:rPr lang="en-US" smtClean="0"/>
              <a:t>9/17/2024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926079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F88B192-0F1C-4B87-B59D-F24332917B26}" type="datetime1">
              <a:rPr lang="en-US" smtClean="0"/>
              <a:t>9/17/2024</a:t>
            </a:fld>
            <a:endParaRPr lang="en-US"/>
          </a:p>
        </p:txBody>
      </p:sp>
      <p:sp>
        <p:nvSpPr>
          <p:cNvPr id="8" name="Footer Placeholder 7"/>
          <p:cNvSpPr>
            <a:spLocks noGrp="1"/>
          </p:cNvSpPr>
          <p:nvPr>
            <p:ph type="ftr" sz="quarter" idx="11"/>
          </p:nvPr>
        </p:nvSpPr>
        <p:spPr/>
        <p:txBody>
          <a:bodyPr/>
          <a:lstStyle/>
          <a:p>
            <a:r>
              <a:rPr lang="en-US" smtClean="0"/>
              <a:t>RDP</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834663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0E17DD1-AF92-4465-B31C-6B751778BDAA}" type="datetime1">
              <a:rPr lang="en-US" smtClean="0"/>
              <a:t>9/17/2024</a:t>
            </a:fld>
            <a:endParaRPr lang="en-US"/>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553318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0AE16F-025D-46F8-B1F1-8738E942B3AF}" type="datetime1">
              <a:rPr lang="en-US" smtClean="0"/>
              <a:t>9/17/2024</a:t>
            </a:fld>
            <a:endParaRPr lang="en-US"/>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666192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9ED41-E110-40F0-8CB7-5D9C006B2CAC}" type="datetime1">
              <a:rPr lang="en-US" smtClean="0"/>
              <a:t>9/17/2024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13051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D79771-F2E2-4F35-9124-F2F113816505}" type="datetime1">
              <a:rPr lang="en-US" smtClean="0"/>
              <a:t>9/17/2024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943243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5A8635-787C-49B3-83F3-DC69A77074DF}" type="datetime1">
              <a:rPr lang="en-US" smtClean="0"/>
              <a:t>9/17/2024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RDP</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
        <p:nvSpPr>
          <p:cNvPr id="7" name="TextBox 6"/>
          <p:cNvSpPr txBox="1"/>
          <p:nvPr userDrawn="1"/>
        </p:nvSpPr>
        <p:spPr>
          <a:xfrm rot="20006977">
            <a:off x="1190625" y="2929364"/>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endParaRPr lang="en-US" sz="4800" b="1" dirty="0">
              <a:solidFill>
                <a:schemeClr val="bg2"/>
              </a:solidFill>
              <a:latin typeface="Times New Roman" panose="02020603050405020304" pitchFamily="18" charset="0"/>
              <a:cs typeface="Times New Roman" panose="02020603050405020304" pitchFamily="18" charset="0"/>
            </a:endParaRPr>
          </a:p>
        </p:txBody>
      </p:sp>
      <p:pic>
        <p:nvPicPr>
          <p:cNvPr id="8"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3398" y="378328"/>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613401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953512" y="3511297"/>
            <a:ext cx="3043555" cy="78105"/>
            <a:chOff x="1429511" y="3511296"/>
            <a:chExt cx="3043555" cy="78105"/>
          </a:xfrm>
        </p:grpSpPr>
        <p:pic>
          <p:nvPicPr>
            <p:cNvPr id="3" name="object 3"/>
            <p:cNvPicPr/>
            <p:nvPr/>
          </p:nvPicPr>
          <p:blipFill>
            <a:blip r:embed="rId2" cstate="print"/>
            <a:stretch>
              <a:fillRect/>
            </a:stretch>
          </p:blipFill>
          <p:spPr>
            <a:xfrm>
              <a:off x="1429511" y="3511296"/>
              <a:ext cx="3043428" cy="77724"/>
            </a:xfrm>
            <a:prstGeom prst="rect">
              <a:avLst/>
            </a:prstGeom>
          </p:spPr>
        </p:pic>
        <p:sp>
          <p:nvSpPr>
            <p:cNvPr id="4" name="object 4"/>
            <p:cNvSpPr/>
            <p:nvPr/>
          </p:nvSpPr>
          <p:spPr>
            <a:xfrm>
              <a:off x="1463039" y="3549396"/>
              <a:ext cx="2971800" cy="1905"/>
            </a:xfrm>
            <a:custGeom>
              <a:avLst/>
              <a:gdLst/>
              <a:ahLst/>
              <a:cxnLst/>
              <a:rect l="l" t="t" r="r" b="b"/>
              <a:pathLst>
                <a:path w="2971800" h="1904">
                  <a:moveTo>
                    <a:pt x="0" y="0"/>
                  </a:moveTo>
                  <a:lnTo>
                    <a:pt x="2971800" y="1650"/>
                  </a:lnTo>
                </a:path>
              </a:pathLst>
            </a:custGeom>
            <a:ln w="9144">
              <a:solidFill>
                <a:srgbClr val="E9E9E8"/>
              </a:solidFill>
            </a:ln>
          </p:spPr>
          <p:txBody>
            <a:bodyPr wrap="square" lIns="0" tIns="0" rIns="0" bIns="0" rtlCol="0"/>
            <a:lstStyle/>
            <a:p>
              <a:endParaRPr/>
            </a:p>
          </p:txBody>
        </p:sp>
      </p:grpSp>
      <p:grpSp>
        <p:nvGrpSpPr>
          <p:cNvPr id="5" name="object 5"/>
          <p:cNvGrpSpPr/>
          <p:nvPr/>
        </p:nvGrpSpPr>
        <p:grpSpPr>
          <a:xfrm>
            <a:off x="6012179" y="3474720"/>
            <a:ext cx="3230880" cy="151130"/>
            <a:chOff x="4488179" y="3474720"/>
            <a:chExt cx="3230880" cy="151130"/>
          </a:xfrm>
        </p:grpSpPr>
        <p:pic>
          <p:nvPicPr>
            <p:cNvPr id="6" name="object 6"/>
            <p:cNvPicPr/>
            <p:nvPr/>
          </p:nvPicPr>
          <p:blipFill>
            <a:blip r:embed="rId2" cstate="print"/>
            <a:stretch>
              <a:fillRect/>
            </a:stretch>
          </p:blipFill>
          <p:spPr>
            <a:xfrm>
              <a:off x="4675631" y="3511296"/>
              <a:ext cx="3043427" cy="77724"/>
            </a:xfrm>
            <a:prstGeom prst="rect">
              <a:avLst/>
            </a:prstGeom>
          </p:spPr>
        </p:pic>
        <p:sp>
          <p:nvSpPr>
            <p:cNvPr id="7" name="object 7"/>
            <p:cNvSpPr/>
            <p:nvPr/>
          </p:nvSpPr>
          <p:spPr>
            <a:xfrm>
              <a:off x="4709159" y="3549396"/>
              <a:ext cx="2971800" cy="1905"/>
            </a:xfrm>
            <a:custGeom>
              <a:avLst/>
              <a:gdLst/>
              <a:ahLst/>
              <a:cxnLst/>
              <a:rect l="l" t="t" r="r" b="b"/>
              <a:pathLst>
                <a:path w="2971800" h="1904">
                  <a:moveTo>
                    <a:pt x="0" y="0"/>
                  </a:moveTo>
                  <a:lnTo>
                    <a:pt x="2971799" y="1650"/>
                  </a:lnTo>
                </a:path>
              </a:pathLst>
            </a:custGeom>
            <a:ln w="9144">
              <a:solidFill>
                <a:srgbClr val="E9E9E8"/>
              </a:solidFill>
            </a:ln>
          </p:spPr>
          <p:txBody>
            <a:bodyPr wrap="square" lIns="0" tIns="0" rIns="0" bIns="0" rtlCol="0"/>
            <a:lstStyle/>
            <a:p>
              <a:endParaRPr/>
            </a:p>
          </p:txBody>
        </p:sp>
        <p:pic>
          <p:nvPicPr>
            <p:cNvPr id="8" name="object 8"/>
            <p:cNvPicPr/>
            <p:nvPr/>
          </p:nvPicPr>
          <p:blipFill>
            <a:blip r:embed="rId3" cstate="print"/>
            <a:stretch>
              <a:fillRect/>
            </a:stretch>
          </p:blipFill>
          <p:spPr>
            <a:xfrm>
              <a:off x="4488179" y="3474720"/>
              <a:ext cx="150875" cy="150876"/>
            </a:xfrm>
            <a:prstGeom prst="rect">
              <a:avLst/>
            </a:prstGeom>
          </p:spPr>
        </p:pic>
        <p:pic>
          <p:nvPicPr>
            <p:cNvPr id="9" name="object 9"/>
            <p:cNvPicPr/>
            <p:nvPr/>
          </p:nvPicPr>
          <p:blipFill>
            <a:blip r:embed="rId4" cstate="print"/>
            <a:stretch>
              <a:fillRect/>
            </a:stretch>
          </p:blipFill>
          <p:spPr>
            <a:xfrm>
              <a:off x="4521707" y="3508248"/>
              <a:ext cx="83819" cy="83819"/>
            </a:xfrm>
            <a:prstGeom prst="rect">
              <a:avLst/>
            </a:prstGeom>
          </p:spPr>
        </p:pic>
      </p:grpSp>
      <p:pic>
        <p:nvPicPr>
          <p:cNvPr id="11" name="object 11"/>
          <p:cNvPicPr/>
          <p:nvPr/>
        </p:nvPicPr>
        <p:blipFill>
          <a:blip r:embed="rId5" cstate="print"/>
          <a:stretch>
            <a:fillRect/>
          </a:stretch>
        </p:blipFill>
        <p:spPr>
          <a:xfrm>
            <a:off x="4462704" y="2768800"/>
            <a:ext cx="3835907" cy="550163"/>
          </a:xfrm>
          <a:prstGeom prst="rect">
            <a:avLst/>
          </a:prstGeom>
        </p:spPr>
      </p:pic>
      <p:sp>
        <p:nvSpPr>
          <p:cNvPr id="13" name="Footer Placeholder 12"/>
          <p:cNvSpPr>
            <a:spLocks noGrp="1"/>
          </p:cNvSpPr>
          <p:nvPr>
            <p:ph type="ftr" sz="quarter" idx="11"/>
          </p:nvPr>
        </p:nvSpPr>
        <p:spPr/>
        <p:txBody>
          <a:bodyPr/>
          <a:lstStyle/>
          <a:p>
            <a:r>
              <a:rPr lang="en-US" smtClean="0"/>
              <a:t>RDP</a:t>
            </a:r>
            <a:endParaRPr lang="en-US"/>
          </a:p>
        </p:txBody>
      </p:sp>
      <p:sp>
        <p:nvSpPr>
          <p:cNvPr id="14" name="Slide Number Placeholder 13"/>
          <p:cNvSpPr>
            <a:spLocks noGrp="1"/>
          </p:cNvSpPr>
          <p:nvPr>
            <p:ph type="sldNum" sz="quarter" idx="12"/>
          </p:nvPr>
        </p:nvSpPr>
        <p:spPr/>
        <p:txBody>
          <a:bodyPr/>
          <a:lstStyle/>
          <a:p>
            <a:fld id="{B6F15528-21DE-4FAA-801E-634DDDAF4B2B}" type="slidenum">
              <a:rPr lang="en-US" smtClean="0"/>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676401" y="152325"/>
            <a:ext cx="8762901" cy="6553113"/>
          </a:xfrm>
          <a:prstGeom prst="rect">
            <a:avLst/>
          </a:prstGeom>
        </p:spPr>
      </p:pic>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676400" y="76498"/>
            <a:ext cx="8827258" cy="6705301"/>
          </a:xfrm>
          <a:prstGeom prst="rect">
            <a:avLst/>
          </a:prstGeom>
        </p:spPr>
      </p:pic>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55141" y="172924"/>
            <a:ext cx="8340725" cy="3813223"/>
          </a:xfrm>
          <a:prstGeom prst="rect">
            <a:avLst/>
          </a:prstGeom>
        </p:spPr>
        <p:txBody>
          <a:bodyPr vert="horz" wrap="square" lIns="0" tIns="12065" rIns="0" bIns="0" rtlCol="0">
            <a:spAutoFit/>
          </a:bodyPr>
          <a:lstStyle/>
          <a:p>
            <a:pPr marL="12700">
              <a:spcBef>
                <a:spcPts val="95"/>
              </a:spcBef>
            </a:pPr>
            <a:r>
              <a:rPr sz="2800" b="1" i="1" spc="-5" dirty="0">
                <a:solidFill>
                  <a:srgbClr val="FFFF00"/>
                </a:solidFill>
                <a:latin typeface="Times New Roman"/>
                <a:cs typeface="Times New Roman"/>
              </a:rPr>
              <a:t>Myocardial</a:t>
            </a:r>
            <a:r>
              <a:rPr sz="2800" b="1" i="1" spc="-30" dirty="0">
                <a:solidFill>
                  <a:srgbClr val="FFFF00"/>
                </a:solidFill>
                <a:latin typeface="Times New Roman"/>
                <a:cs typeface="Times New Roman"/>
              </a:rPr>
              <a:t> </a:t>
            </a:r>
            <a:r>
              <a:rPr sz="2800" b="1" i="1" spc="-5" dirty="0">
                <a:solidFill>
                  <a:srgbClr val="FFFF00"/>
                </a:solidFill>
                <a:latin typeface="Times New Roman"/>
                <a:cs typeface="Times New Roman"/>
              </a:rPr>
              <a:t>ischemia can</a:t>
            </a:r>
            <a:r>
              <a:rPr sz="2800" b="1" i="1" dirty="0">
                <a:solidFill>
                  <a:srgbClr val="FFFF00"/>
                </a:solidFill>
                <a:latin typeface="Times New Roman"/>
                <a:cs typeface="Times New Roman"/>
              </a:rPr>
              <a:t> result</a:t>
            </a:r>
            <a:r>
              <a:rPr sz="2800" b="1" i="1" spc="-5" dirty="0">
                <a:solidFill>
                  <a:srgbClr val="FFFF00"/>
                </a:solidFill>
                <a:latin typeface="Times New Roman"/>
                <a:cs typeface="Times New Roman"/>
              </a:rPr>
              <a:t> from</a:t>
            </a:r>
            <a:endParaRPr sz="2800" dirty="0">
              <a:latin typeface="Times New Roman"/>
              <a:cs typeface="Times New Roman"/>
            </a:endParaRPr>
          </a:p>
          <a:p>
            <a:pPr>
              <a:spcBef>
                <a:spcPts val="20"/>
              </a:spcBef>
            </a:pPr>
            <a:endParaRPr sz="3950" dirty="0">
              <a:latin typeface="Times New Roman"/>
              <a:cs typeface="Times New Roman"/>
            </a:endParaRPr>
          </a:p>
          <a:p>
            <a:pPr marL="286385" marR="5080" indent="-274320">
              <a:buClr>
                <a:srgbClr val="F3A346"/>
              </a:buClr>
              <a:buSzPct val="83928"/>
              <a:buFont typeface="Segoe UI Symbol"/>
              <a:buChar char="⚫"/>
              <a:tabLst>
                <a:tab pos="375285" algn="l"/>
                <a:tab pos="375920" algn="l"/>
              </a:tabLst>
            </a:pPr>
            <a:r>
              <a:rPr dirty="0"/>
              <a:t>	</a:t>
            </a:r>
            <a:r>
              <a:rPr sz="2800" b="1" i="1" dirty="0">
                <a:latin typeface="Times New Roman"/>
                <a:cs typeface="Times New Roman"/>
              </a:rPr>
              <a:t>(1)</a:t>
            </a:r>
            <a:r>
              <a:rPr sz="2800" b="1" i="1" spc="-100" dirty="0">
                <a:latin typeface="Times New Roman"/>
                <a:cs typeface="Times New Roman"/>
              </a:rPr>
              <a:t> </a:t>
            </a:r>
            <a:r>
              <a:rPr sz="2800" b="1" i="1" spc="-5" dirty="0">
                <a:latin typeface="Times New Roman"/>
                <a:cs typeface="Times New Roman"/>
              </a:rPr>
              <a:t>A</a:t>
            </a:r>
            <a:r>
              <a:rPr sz="2800" b="1" i="1" spc="-160" dirty="0">
                <a:latin typeface="Times New Roman"/>
                <a:cs typeface="Times New Roman"/>
              </a:rPr>
              <a:t> </a:t>
            </a:r>
            <a:r>
              <a:rPr sz="2800" b="1" i="1" spc="-5" dirty="0">
                <a:latin typeface="Times New Roman"/>
                <a:cs typeface="Times New Roman"/>
              </a:rPr>
              <a:t>reduction</a:t>
            </a:r>
            <a:r>
              <a:rPr sz="2800" b="1" i="1" spc="5" dirty="0">
                <a:latin typeface="Times New Roman"/>
                <a:cs typeface="Times New Roman"/>
              </a:rPr>
              <a:t> </a:t>
            </a:r>
            <a:r>
              <a:rPr sz="2800" b="1" i="1" spc="-5" dirty="0">
                <a:latin typeface="Times New Roman"/>
                <a:cs typeface="Times New Roman"/>
              </a:rPr>
              <a:t>of</a:t>
            </a:r>
            <a:r>
              <a:rPr sz="2800" b="1" i="1" spc="5" dirty="0">
                <a:latin typeface="Times New Roman"/>
                <a:cs typeface="Times New Roman"/>
              </a:rPr>
              <a:t> </a:t>
            </a:r>
            <a:r>
              <a:rPr sz="2800" b="1" i="1" spc="-5" dirty="0">
                <a:latin typeface="Times New Roman"/>
                <a:cs typeface="Times New Roman"/>
              </a:rPr>
              <a:t>coronary</a:t>
            </a:r>
            <a:r>
              <a:rPr sz="2800" b="1" i="1" spc="-30" dirty="0">
                <a:latin typeface="Times New Roman"/>
                <a:cs typeface="Times New Roman"/>
              </a:rPr>
              <a:t> </a:t>
            </a:r>
            <a:r>
              <a:rPr sz="2800" b="1" i="1" dirty="0">
                <a:latin typeface="Times New Roman"/>
                <a:cs typeface="Times New Roman"/>
              </a:rPr>
              <a:t>blood</a:t>
            </a:r>
            <a:r>
              <a:rPr sz="2800" b="1" i="1" spc="-25" dirty="0">
                <a:latin typeface="Times New Roman"/>
                <a:cs typeface="Times New Roman"/>
              </a:rPr>
              <a:t> </a:t>
            </a:r>
            <a:r>
              <a:rPr sz="2800" b="1" i="1" dirty="0">
                <a:latin typeface="Times New Roman"/>
                <a:cs typeface="Times New Roman"/>
              </a:rPr>
              <a:t>flow</a:t>
            </a:r>
            <a:r>
              <a:rPr sz="2800" b="1" i="1" spc="-5" dirty="0">
                <a:latin typeface="Times New Roman"/>
                <a:cs typeface="Times New Roman"/>
              </a:rPr>
              <a:t> caused by</a:t>
            </a:r>
            <a:r>
              <a:rPr sz="2800" b="1" i="1" spc="-10" dirty="0">
                <a:latin typeface="Times New Roman"/>
                <a:cs typeface="Times New Roman"/>
              </a:rPr>
              <a:t> </a:t>
            </a:r>
            <a:r>
              <a:rPr sz="2800" b="1" i="1" dirty="0">
                <a:latin typeface="Times New Roman"/>
                <a:cs typeface="Times New Roman"/>
              </a:rPr>
              <a:t>fixed </a:t>
            </a:r>
            <a:r>
              <a:rPr sz="2800" b="1" i="1" spc="-685" dirty="0">
                <a:latin typeface="Times New Roman"/>
                <a:cs typeface="Times New Roman"/>
              </a:rPr>
              <a:t> </a:t>
            </a:r>
            <a:r>
              <a:rPr sz="2800" b="1" i="1" dirty="0">
                <a:latin typeface="Times New Roman"/>
                <a:cs typeface="Times New Roman"/>
              </a:rPr>
              <a:t>and/or </a:t>
            </a:r>
            <a:r>
              <a:rPr sz="2800" b="1" i="1" spc="-5" dirty="0">
                <a:latin typeface="Times New Roman"/>
                <a:cs typeface="Times New Roman"/>
              </a:rPr>
              <a:t>dynamic epicardial coronary </a:t>
            </a:r>
            <a:r>
              <a:rPr sz="2800" b="1" i="1" dirty="0">
                <a:latin typeface="Times New Roman"/>
                <a:cs typeface="Times New Roman"/>
              </a:rPr>
              <a:t>artery </a:t>
            </a:r>
            <a:r>
              <a:rPr sz="2800" b="1" i="1" spc="-5" dirty="0">
                <a:latin typeface="Times New Roman"/>
                <a:cs typeface="Times New Roman"/>
              </a:rPr>
              <a:t>(ie</a:t>
            </a:r>
            <a:r>
              <a:rPr sz="2800" b="1" i="1" spc="-5" dirty="0">
                <a:latin typeface="Times New Roman"/>
                <a:cs typeface="Times New Roman"/>
              </a:rPr>
              <a:t>, </a:t>
            </a:r>
            <a:r>
              <a:rPr sz="2800" b="1" i="1" dirty="0">
                <a:latin typeface="Times New Roman"/>
                <a:cs typeface="Times New Roman"/>
              </a:rPr>
              <a:t> </a:t>
            </a:r>
            <a:r>
              <a:rPr sz="2800" b="1" i="1" spc="-5" dirty="0">
                <a:latin typeface="Times New Roman"/>
                <a:cs typeface="Times New Roman"/>
              </a:rPr>
              <a:t>conductive</a:t>
            </a:r>
            <a:r>
              <a:rPr sz="2800" b="1" i="1" spc="-15" dirty="0">
                <a:latin typeface="Times New Roman"/>
                <a:cs typeface="Times New Roman"/>
              </a:rPr>
              <a:t> </a:t>
            </a:r>
            <a:r>
              <a:rPr sz="2800" b="1" i="1" spc="-5" dirty="0">
                <a:latin typeface="Times New Roman"/>
                <a:cs typeface="Times New Roman"/>
              </a:rPr>
              <a:t>vessel)</a:t>
            </a:r>
            <a:r>
              <a:rPr sz="2800" b="1" i="1" spc="-15" dirty="0">
                <a:latin typeface="Times New Roman"/>
                <a:cs typeface="Times New Roman"/>
              </a:rPr>
              <a:t> </a:t>
            </a:r>
            <a:r>
              <a:rPr sz="2800" b="1" i="1" spc="-5" dirty="0">
                <a:latin typeface="Times New Roman"/>
                <a:cs typeface="Times New Roman"/>
              </a:rPr>
              <a:t>stenosis,</a:t>
            </a:r>
            <a:endParaRPr sz="2800" dirty="0">
              <a:latin typeface="Times New Roman"/>
              <a:cs typeface="Times New Roman"/>
            </a:endParaRPr>
          </a:p>
          <a:p>
            <a:pPr>
              <a:spcBef>
                <a:spcPts val="20"/>
              </a:spcBef>
              <a:buClr>
                <a:srgbClr val="F3A346"/>
              </a:buClr>
              <a:buFont typeface="Segoe UI Symbol"/>
              <a:buChar char="⚫"/>
            </a:pPr>
            <a:endParaRPr sz="3950" dirty="0">
              <a:latin typeface="Times New Roman"/>
              <a:cs typeface="Times New Roman"/>
            </a:endParaRPr>
          </a:p>
          <a:p>
            <a:pPr marL="286385" marR="402590" indent="-274320">
              <a:spcBef>
                <a:spcPts val="5"/>
              </a:spcBef>
              <a:buClr>
                <a:srgbClr val="F3A346"/>
              </a:buClr>
              <a:buSzPct val="83928"/>
              <a:buFont typeface="Segoe UI Symbol"/>
              <a:buChar char="⚫"/>
              <a:tabLst>
                <a:tab pos="287020" algn="l"/>
              </a:tabLst>
            </a:pPr>
            <a:r>
              <a:rPr sz="2800" b="1" i="1" spc="-5" dirty="0">
                <a:latin typeface="Times New Roman"/>
                <a:cs typeface="Times New Roman"/>
              </a:rPr>
              <a:t>(2) Abnormal constriction or deficient </a:t>
            </a:r>
            <a:r>
              <a:rPr sz="2800" b="1" i="1" dirty="0">
                <a:latin typeface="Times New Roman"/>
                <a:cs typeface="Times New Roman"/>
              </a:rPr>
              <a:t>relaxation </a:t>
            </a:r>
            <a:r>
              <a:rPr sz="2800" b="1" i="1" spc="-5" dirty="0">
                <a:latin typeface="Times New Roman"/>
                <a:cs typeface="Times New Roman"/>
              </a:rPr>
              <a:t>of </a:t>
            </a:r>
            <a:r>
              <a:rPr sz="2800" b="1" i="1" dirty="0">
                <a:latin typeface="Times New Roman"/>
                <a:cs typeface="Times New Roman"/>
              </a:rPr>
              <a:t> </a:t>
            </a:r>
            <a:r>
              <a:rPr sz="2800" b="1" i="1" spc="-5" dirty="0">
                <a:latin typeface="Times New Roman"/>
                <a:cs typeface="Times New Roman"/>
              </a:rPr>
              <a:t>coronary microcirculation</a:t>
            </a:r>
            <a:r>
              <a:rPr sz="2800" b="1" i="1" spc="-10" dirty="0">
                <a:latin typeface="Times New Roman"/>
                <a:cs typeface="Times New Roman"/>
              </a:rPr>
              <a:t> </a:t>
            </a:r>
            <a:r>
              <a:rPr sz="2800" b="1" i="1" dirty="0">
                <a:latin typeface="Times New Roman"/>
                <a:cs typeface="Times New Roman"/>
              </a:rPr>
              <a:t>(ie</a:t>
            </a:r>
            <a:r>
              <a:rPr sz="2800" b="1" i="1" dirty="0">
                <a:latin typeface="Times New Roman"/>
                <a:cs typeface="Times New Roman"/>
              </a:rPr>
              <a:t>,</a:t>
            </a:r>
            <a:r>
              <a:rPr sz="2800" b="1" i="1" spc="10" dirty="0">
                <a:latin typeface="Times New Roman"/>
                <a:cs typeface="Times New Roman"/>
              </a:rPr>
              <a:t> </a:t>
            </a:r>
            <a:r>
              <a:rPr sz="2800" b="1" i="1" spc="-5" dirty="0">
                <a:latin typeface="Times New Roman"/>
                <a:cs typeface="Times New Roman"/>
              </a:rPr>
              <a:t>resistance</a:t>
            </a:r>
            <a:r>
              <a:rPr sz="2800" b="1" i="1" spc="-10" dirty="0">
                <a:latin typeface="Times New Roman"/>
                <a:cs typeface="Times New Roman"/>
              </a:rPr>
              <a:t> </a:t>
            </a:r>
            <a:r>
              <a:rPr sz="2800" b="1" i="1" spc="-5" dirty="0">
                <a:latin typeface="Times New Roman"/>
                <a:cs typeface="Times New Roman"/>
              </a:rPr>
              <a:t>vessels</a:t>
            </a:r>
            <a:r>
              <a:rPr sz="2800" b="1" i="1" spc="-5" dirty="0">
                <a:solidFill>
                  <a:srgbClr val="FFFFFF"/>
                </a:solidFill>
                <a:latin typeface="Times New Roman"/>
                <a:cs typeface="Times New Roman"/>
              </a:rPr>
              <a:t>),</a:t>
            </a:r>
            <a:r>
              <a:rPr sz="2800" b="1" i="1" spc="5" dirty="0">
                <a:solidFill>
                  <a:srgbClr val="FFFFFF"/>
                </a:solidFill>
                <a:latin typeface="Times New Roman"/>
                <a:cs typeface="Times New Roman"/>
              </a:rPr>
              <a:t> </a:t>
            </a:r>
            <a:r>
              <a:rPr sz="2800" b="1" i="1" spc="-5" dirty="0">
                <a:solidFill>
                  <a:srgbClr val="FFFFFF"/>
                </a:solidFill>
                <a:latin typeface="Times New Roman"/>
                <a:cs typeface="Times New Roman"/>
              </a:rPr>
              <a:t>or</a:t>
            </a:r>
            <a:endParaRPr sz="2800" dirty="0">
              <a:latin typeface="Times New Roman"/>
              <a:cs typeface="Times New Roman"/>
            </a:endParaRPr>
          </a:p>
        </p:txBody>
      </p:sp>
      <p:sp>
        <p:nvSpPr>
          <p:cNvPr id="3" name="object 3"/>
          <p:cNvSpPr txBox="1"/>
          <p:nvPr/>
        </p:nvSpPr>
        <p:spPr>
          <a:xfrm>
            <a:off x="1755140" y="4975097"/>
            <a:ext cx="7772400" cy="452120"/>
          </a:xfrm>
          <a:prstGeom prst="rect">
            <a:avLst/>
          </a:prstGeom>
        </p:spPr>
        <p:txBody>
          <a:bodyPr vert="horz" wrap="square" lIns="0" tIns="12065" rIns="0" bIns="0" rtlCol="0">
            <a:spAutoFit/>
          </a:bodyPr>
          <a:lstStyle/>
          <a:p>
            <a:pPr marL="287020" indent="-274320">
              <a:spcBef>
                <a:spcPts val="95"/>
              </a:spcBef>
              <a:buClr>
                <a:srgbClr val="F3A346"/>
              </a:buClr>
              <a:buSzPct val="83928"/>
              <a:buFont typeface="Segoe UI Symbol"/>
              <a:buChar char="⚫"/>
              <a:tabLst>
                <a:tab pos="287020" algn="l"/>
              </a:tabLst>
            </a:pPr>
            <a:r>
              <a:rPr sz="2800" b="1" i="1" spc="-5" dirty="0">
                <a:solidFill>
                  <a:srgbClr val="FFFFFF"/>
                </a:solidFill>
                <a:latin typeface="Times New Roman"/>
                <a:cs typeface="Times New Roman"/>
              </a:rPr>
              <a:t>(</a:t>
            </a:r>
            <a:r>
              <a:rPr sz="2800" b="1" i="1" spc="-5" dirty="0">
                <a:latin typeface="Times New Roman"/>
                <a:cs typeface="Times New Roman"/>
              </a:rPr>
              <a:t>3)</a:t>
            </a:r>
            <a:r>
              <a:rPr sz="2800" b="1" i="1" spc="10" dirty="0">
                <a:latin typeface="Times New Roman"/>
                <a:cs typeface="Times New Roman"/>
              </a:rPr>
              <a:t> </a:t>
            </a:r>
            <a:r>
              <a:rPr sz="2800" b="1" i="1" spc="-10" dirty="0">
                <a:latin typeface="Times New Roman"/>
                <a:cs typeface="Times New Roman"/>
              </a:rPr>
              <a:t>Reduced</a:t>
            </a:r>
            <a:r>
              <a:rPr sz="2800" b="1" i="1" spc="20" dirty="0">
                <a:latin typeface="Times New Roman"/>
                <a:cs typeface="Times New Roman"/>
              </a:rPr>
              <a:t> </a:t>
            </a:r>
            <a:r>
              <a:rPr sz="2800" b="1" i="1" spc="-5" dirty="0">
                <a:latin typeface="Times New Roman"/>
                <a:cs typeface="Times New Roman"/>
              </a:rPr>
              <a:t>oxygen-carrying capacity</a:t>
            </a:r>
            <a:r>
              <a:rPr sz="2800" b="1" i="1" spc="-15" dirty="0">
                <a:latin typeface="Times New Roman"/>
                <a:cs typeface="Times New Roman"/>
              </a:rPr>
              <a:t> </a:t>
            </a:r>
            <a:r>
              <a:rPr sz="2800" b="1" i="1" spc="-5" dirty="0">
                <a:latin typeface="Times New Roman"/>
                <a:cs typeface="Times New Roman"/>
              </a:rPr>
              <a:t>of</a:t>
            </a:r>
            <a:r>
              <a:rPr sz="2800" b="1" i="1" spc="15" dirty="0">
                <a:latin typeface="Times New Roman"/>
                <a:cs typeface="Times New Roman"/>
              </a:rPr>
              <a:t> </a:t>
            </a:r>
            <a:r>
              <a:rPr sz="2800" b="1" i="1" spc="-5" dirty="0">
                <a:latin typeface="Times New Roman"/>
                <a:cs typeface="Times New Roman"/>
              </a:rPr>
              <a:t>the</a:t>
            </a:r>
            <a:r>
              <a:rPr sz="2800" b="1" i="1" spc="15" dirty="0">
                <a:latin typeface="Times New Roman"/>
                <a:cs typeface="Times New Roman"/>
              </a:rPr>
              <a:t> </a:t>
            </a:r>
            <a:r>
              <a:rPr sz="2800" b="1" i="1" dirty="0">
                <a:latin typeface="Times New Roman"/>
                <a:cs typeface="Times New Roman"/>
              </a:rPr>
              <a:t>blood.</a:t>
            </a:r>
            <a:endParaRPr sz="2800" dirty="0">
              <a:latin typeface="Times New Roman"/>
              <a:cs typeface="Times New Roman"/>
            </a:endParaRPr>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02739" y="171399"/>
            <a:ext cx="2896870" cy="514350"/>
          </a:xfrm>
          <a:prstGeom prst="rect">
            <a:avLst/>
          </a:prstGeom>
        </p:spPr>
        <p:txBody>
          <a:bodyPr vert="horz" wrap="square" lIns="0" tIns="13335" rIns="0" bIns="0" rtlCol="0">
            <a:spAutoFit/>
          </a:bodyPr>
          <a:lstStyle/>
          <a:p>
            <a:pPr marL="12700">
              <a:spcBef>
                <a:spcPts val="105"/>
              </a:spcBef>
            </a:pPr>
            <a:r>
              <a:rPr i="0" dirty="0">
                <a:latin typeface="Times New Roman"/>
                <a:cs typeface="Times New Roman"/>
              </a:rPr>
              <a:t>Pathop</a:t>
            </a:r>
            <a:r>
              <a:rPr i="0" spc="-15" dirty="0"/>
              <a:t>h</a:t>
            </a:r>
            <a:r>
              <a:rPr i="0" dirty="0">
                <a:latin typeface="Times New Roman"/>
                <a:cs typeface="Times New Roman"/>
              </a:rPr>
              <a:t>ysiolo</a:t>
            </a:r>
            <a:r>
              <a:rPr i="0" spc="-10" dirty="0"/>
              <a:t>g</a:t>
            </a:r>
            <a:r>
              <a:rPr i="0" dirty="0">
                <a:latin typeface="Times New Roman"/>
                <a:cs typeface="Times New Roman"/>
              </a:rPr>
              <a:t>y</a:t>
            </a:r>
          </a:p>
        </p:txBody>
      </p:sp>
      <p:sp>
        <p:nvSpPr>
          <p:cNvPr id="3" name="object 3"/>
          <p:cNvSpPr txBox="1"/>
          <p:nvPr/>
        </p:nvSpPr>
        <p:spPr>
          <a:xfrm>
            <a:off x="1602739" y="726693"/>
            <a:ext cx="7963534" cy="1305560"/>
          </a:xfrm>
          <a:prstGeom prst="rect">
            <a:avLst/>
          </a:prstGeom>
        </p:spPr>
        <p:txBody>
          <a:bodyPr vert="horz" wrap="square" lIns="0" tIns="12065" rIns="0" bIns="0" rtlCol="0">
            <a:spAutoFit/>
          </a:bodyPr>
          <a:lstStyle/>
          <a:p>
            <a:pPr marL="287020" marR="5080" indent="-274320">
              <a:spcBef>
                <a:spcPts val="95"/>
              </a:spcBef>
              <a:buClr>
                <a:srgbClr val="F3A346"/>
              </a:buClr>
              <a:buSzPct val="83928"/>
              <a:buFont typeface="Segoe UI Symbol"/>
              <a:buChar char="⚫"/>
              <a:tabLst>
                <a:tab pos="287020" algn="l"/>
              </a:tabLst>
            </a:pPr>
            <a:r>
              <a:rPr sz="2800" spc="-10" dirty="0">
                <a:latin typeface="Constantia"/>
                <a:cs typeface="Constantia"/>
              </a:rPr>
              <a:t>Angina pectoris typically </a:t>
            </a:r>
            <a:r>
              <a:rPr sz="2800" spc="-15" dirty="0">
                <a:latin typeface="Constantia"/>
                <a:cs typeface="Constantia"/>
              </a:rPr>
              <a:t>occurs </a:t>
            </a:r>
            <a:r>
              <a:rPr sz="2800" spc="-10" dirty="0">
                <a:latin typeface="Constantia"/>
                <a:cs typeface="Constantia"/>
              </a:rPr>
              <a:t>when </a:t>
            </a:r>
            <a:r>
              <a:rPr sz="2800" spc="-20" dirty="0">
                <a:latin typeface="Constantia"/>
                <a:cs typeface="Constantia"/>
              </a:rPr>
              <a:t>myocardial </a:t>
            </a:r>
            <a:r>
              <a:rPr sz="2800" spc="-690" dirty="0">
                <a:latin typeface="Constantia"/>
                <a:cs typeface="Constantia"/>
              </a:rPr>
              <a:t> </a:t>
            </a:r>
            <a:r>
              <a:rPr sz="2800" spc="-40" dirty="0">
                <a:latin typeface="Constantia"/>
                <a:cs typeface="Constantia"/>
              </a:rPr>
              <a:t>oxygen</a:t>
            </a:r>
            <a:r>
              <a:rPr sz="2800" spc="-100" dirty="0">
                <a:latin typeface="Constantia"/>
                <a:cs typeface="Constantia"/>
              </a:rPr>
              <a:t> </a:t>
            </a:r>
            <a:r>
              <a:rPr sz="2800" spc="-5" dirty="0">
                <a:latin typeface="Constantia"/>
                <a:cs typeface="Constantia"/>
              </a:rPr>
              <a:t>demand</a:t>
            </a:r>
            <a:r>
              <a:rPr sz="2800" spc="-80" dirty="0">
                <a:latin typeface="Constantia"/>
                <a:cs typeface="Constantia"/>
              </a:rPr>
              <a:t> </a:t>
            </a:r>
            <a:r>
              <a:rPr sz="2800" spc="-20" dirty="0">
                <a:latin typeface="Constantia"/>
                <a:cs typeface="Constantia"/>
              </a:rPr>
              <a:t>exceeds</a:t>
            </a:r>
            <a:r>
              <a:rPr sz="2800" spc="-75" dirty="0">
                <a:latin typeface="Constantia"/>
                <a:cs typeface="Constantia"/>
              </a:rPr>
              <a:t> </a:t>
            </a:r>
            <a:r>
              <a:rPr sz="2800" spc="-20" dirty="0">
                <a:latin typeface="Constantia"/>
                <a:cs typeface="Constantia"/>
              </a:rPr>
              <a:t>myocardial</a:t>
            </a:r>
            <a:r>
              <a:rPr sz="2800" spc="-70" dirty="0">
                <a:latin typeface="Constantia"/>
                <a:cs typeface="Constantia"/>
              </a:rPr>
              <a:t> </a:t>
            </a:r>
            <a:r>
              <a:rPr sz="2800" spc="-40" dirty="0">
                <a:latin typeface="Constantia"/>
                <a:cs typeface="Constantia"/>
              </a:rPr>
              <a:t>oxygen</a:t>
            </a:r>
            <a:r>
              <a:rPr sz="2800" spc="-85" dirty="0">
                <a:latin typeface="Constantia"/>
                <a:cs typeface="Constantia"/>
              </a:rPr>
              <a:t> </a:t>
            </a:r>
            <a:r>
              <a:rPr sz="2800" spc="-15" dirty="0">
                <a:latin typeface="Constantia"/>
                <a:cs typeface="Constantia"/>
              </a:rPr>
              <a:t>supply </a:t>
            </a:r>
            <a:r>
              <a:rPr sz="2800" spc="-690" dirty="0">
                <a:latin typeface="Constantia"/>
                <a:cs typeface="Constantia"/>
              </a:rPr>
              <a:t> </a:t>
            </a:r>
            <a:r>
              <a:rPr sz="2800" spc="-5" dirty="0">
                <a:latin typeface="Constantia"/>
                <a:cs typeface="Constantia"/>
              </a:rPr>
              <a:t>(perfusion).</a:t>
            </a:r>
            <a:endParaRPr sz="2800" dirty="0">
              <a:latin typeface="Constantia"/>
              <a:cs typeface="Constantia"/>
            </a:endParaRPr>
          </a:p>
        </p:txBody>
      </p:sp>
      <p:pic>
        <p:nvPicPr>
          <p:cNvPr id="4" name="object 4"/>
          <p:cNvPicPr/>
          <p:nvPr/>
        </p:nvPicPr>
        <p:blipFill>
          <a:blip r:embed="rId2" cstate="print"/>
          <a:stretch>
            <a:fillRect/>
          </a:stretch>
        </p:blipFill>
        <p:spPr>
          <a:xfrm>
            <a:off x="1665731" y="2209800"/>
            <a:ext cx="8773668" cy="4343400"/>
          </a:xfrm>
          <a:prstGeom prst="rect">
            <a:avLst/>
          </a:prstGeom>
        </p:spPr>
      </p:pic>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602739" y="524003"/>
            <a:ext cx="8141970" cy="3205365"/>
          </a:xfrm>
          <a:prstGeom prst="rect">
            <a:avLst/>
          </a:prstGeom>
        </p:spPr>
        <p:txBody>
          <a:bodyPr vert="horz" wrap="square" lIns="0" tIns="12065" rIns="0" bIns="0" rtlCol="0">
            <a:spAutoFit/>
          </a:bodyPr>
          <a:lstStyle/>
          <a:p>
            <a:pPr marL="287020" marR="549275" indent="-274320">
              <a:spcBef>
                <a:spcPts val="95"/>
              </a:spcBef>
              <a:buClr>
                <a:srgbClr val="F3A346"/>
              </a:buClr>
              <a:buSzPct val="83928"/>
              <a:buFont typeface="Segoe UI Symbol"/>
              <a:buChar char="⚫"/>
              <a:tabLst>
                <a:tab pos="287020" algn="l"/>
              </a:tabLst>
            </a:pPr>
            <a:r>
              <a:rPr sz="2800" b="1" i="1" spc="-5" dirty="0">
                <a:latin typeface="Times New Roman"/>
                <a:cs typeface="Times New Roman"/>
              </a:rPr>
              <a:t>Under</a:t>
            </a:r>
            <a:r>
              <a:rPr sz="2800" b="1" i="1" spc="10" dirty="0">
                <a:latin typeface="Times New Roman"/>
                <a:cs typeface="Times New Roman"/>
              </a:rPr>
              <a:t> </a:t>
            </a:r>
            <a:r>
              <a:rPr sz="2800" b="1" i="1" spc="-5" dirty="0">
                <a:latin typeface="Times New Roman"/>
                <a:cs typeface="Times New Roman"/>
              </a:rPr>
              <a:t>normal </a:t>
            </a:r>
            <a:r>
              <a:rPr sz="2800" b="1" i="1" dirty="0">
                <a:latin typeface="Times New Roman"/>
                <a:cs typeface="Times New Roman"/>
              </a:rPr>
              <a:t>conditions,</a:t>
            </a:r>
            <a:r>
              <a:rPr sz="2800" b="1" i="1" spc="-15" dirty="0">
                <a:latin typeface="Times New Roman"/>
                <a:cs typeface="Times New Roman"/>
              </a:rPr>
              <a:t> </a:t>
            </a:r>
            <a:r>
              <a:rPr sz="2800" b="1" i="1" spc="-5" dirty="0">
                <a:latin typeface="Times New Roman"/>
                <a:cs typeface="Times New Roman"/>
              </a:rPr>
              <a:t>the</a:t>
            </a:r>
            <a:r>
              <a:rPr sz="2800" b="1" i="1" dirty="0">
                <a:latin typeface="Times New Roman"/>
                <a:cs typeface="Times New Roman"/>
              </a:rPr>
              <a:t> </a:t>
            </a:r>
            <a:r>
              <a:rPr sz="2800" b="1" i="1" spc="-5" dirty="0">
                <a:latin typeface="Times New Roman"/>
                <a:cs typeface="Times New Roman"/>
              </a:rPr>
              <a:t>myocardium </a:t>
            </a:r>
            <a:r>
              <a:rPr sz="2800" b="1" i="1" spc="-10" dirty="0">
                <a:latin typeface="Times New Roman"/>
                <a:cs typeface="Times New Roman"/>
              </a:rPr>
              <a:t>will</a:t>
            </a:r>
            <a:r>
              <a:rPr sz="2800" b="1" i="1" dirty="0">
                <a:latin typeface="Times New Roman"/>
                <a:cs typeface="Times New Roman"/>
              </a:rPr>
              <a:t> be </a:t>
            </a:r>
            <a:r>
              <a:rPr sz="2800" b="1" i="1" spc="-685" dirty="0">
                <a:latin typeface="Times New Roman"/>
                <a:cs typeface="Times New Roman"/>
              </a:rPr>
              <a:t> </a:t>
            </a:r>
            <a:r>
              <a:rPr sz="2800" b="1" i="1" spc="-5" dirty="0">
                <a:latin typeface="Times New Roman"/>
                <a:cs typeface="Times New Roman"/>
              </a:rPr>
              <a:t>supplied with </a:t>
            </a:r>
            <a:r>
              <a:rPr sz="2800" b="1" i="1" dirty="0">
                <a:latin typeface="Times New Roman"/>
                <a:cs typeface="Times New Roman"/>
              </a:rPr>
              <a:t>oxygen-rich blood </a:t>
            </a:r>
            <a:r>
              <a:rPr sz="2800" b="1" i="1" spc="-5" dirty="0">
                <a:latin typeface="Times New Roman"/>
                <a:cs typeface="Times New Roman"/>
              </a:rPr>
              <a:t>to prevent </a:t>
            </a:r>
            <a:r>
              <a:rPr sz="2800" b="1" i="1" dirty="0">
                <a:latin typeface="Times New Roman"/>
                <a:cs typeface="Times New Roman"/>
              </a:rPr>
              <a:t> </a:t>
            </a:r>
            <a:r>
              <a:rPr sz="2800" b="1" i="1" spc="-5" dirty="0">
                <a:latin typeface="Times New Roman"/>
                <a:cs typeface="Times New Roman"/>
              </a:rPr>
              <a:t>underperfusion</a:t>
            </a:r>
            <a:r>
              <a:rPr sz="2800" b="1" i="1" spc="10" dirty="0">
                <a:latin typeface="Times New Roman"/>
                <a:cs typeface="Times New Roman"/>
              </a:rPr>
              <a:t> </a:t>
            </a:r>
            <a:r>
              <a:rPr sz="2800" b="1" i="1" spc="-5" dirty="0">
                <a:latin typeface="Times New Roman"/>
                <a:cs typeface="Times New Roman"/>
              </a:rPr>
              <a:t>of</a:t>
            </a:r>
            <a:r>
              <a:rPr sz="2800" b="1" i="1" spc="10" dirty="0">
                <a:latin typeface="Times New Roman"/>
                <a:cs typeface="Times New Roman"/>
              </a:rPr>
              <a:t> </a:t>
            </a:r>
            <a:r>
              <a:rPr sz="2800" b="1" i="1" spc="-5" dirty="0">
                <a:latin typeface="Times New Roman"/>
                <a:cs typeface="Times New Roman"/>
              </a:rPr>
              <a:t>myocytes</a:t>
            </a:r>
            <a:r>
              <a:rPr sz="2800" b="1" i="1" dirty="0">
                <a:latin typeface="Times New Roman"/>
                <a:cs typeface="Times New Roman"/>
              </a:rPr>
              <a:t> </a:t>
            </a:r>
            <a:r>
              <a:rPr sz="2800" b="1" i="1" spc="-5" dirty="0">
                <a:latin typeface="Times New Roman"/>
                <a:cs typeface="Times New Roman"/>
              </a:rPr>
              <a:t>and</a:t>
            </a:r>
            <a:r>
              <a:rPr sz="2800" b="1" i="1" spc="5" dirty="0">
                <a:latin typeface="Times New Roman"/>
                <a:cs typeface="Times New Roman"/>
              </a:rPr>
              <a:t> </a:t>
            </a:r>
            <a:r>
              <a:rPr sz="2800" b="1" i="1" spc="-5" dirty="0">
                <a:latin typeface="Times New Roman"/>
                <a:cs typeface="Times New Roman"/>
              </a:rPr>
              <a:t>the subsequent </a:t>
            </a:r>
            <a:r>
              <a:rPr sz="2800" b="1" i="1" dirty="0">
                <a:latin typeface="Times New Roman"/>
                <a:cs typeface="Times New Roman"/>
              </a:rPr>
              <a:t> </a:t>
            </a:r>
            <a:r>
              <a:rPr sz="2800" b="1" i="1" spc="-5" dirty="0">
                <a:latin typeface="Times New Roman"/>
                <a:cs typeface="Times New Roman"/>
              </a:rPr>
              <a:t>development</a:t>
            </a:r>
            <a:r>
              <a:rPr sz="2800" b="1" i="1" spc="-10" dirty="0">
                <a:latin typeface="Times New Roman"/>
                <a:cs typeface="Times New Roman"/>
              </a:rPr>
              <a:t> </a:t>
            </a:r>
            <a:r>
              <a:rPr sz="2800" b="1" i="1" spc="-5" dirty="0">
                <a:latin typeface="Times New Roman"/>
                <a:cs typeface="Times New Roman"/>
              </a:rPr>
              <a:t>of</a:t>
            </a:r>
            <a:r>
              <a:rPr sz="2800" b="1" i="1" spc="10" dirty="0">
                <a:latin typeface="Times New Roman"/>
                <a:cs typeface="Times New Roman"/>
              </a:rPr>
              <a:t> </a:t>
            </a:r>
            <a:r>
              <a:rPr sz="2800" b="1" i="1" spc="-5" dirty="0">
                <a:latin typeface="Times New Roman"/>
                <a:cs typeface="Times New Roman"/>
              </a:rPr>
              <a:t>ischemia and</a:t>
            </a:r>
            <a:r>
              <a:rPr sz="2800" b="1" i="1" dirty="0">
                <a:latin typeface="Times New Roman"/>
                <a:cs typeface="Times New Roman"/>
              </a:rPr>
              <a:t> </a:t>
            </a:r>
            <a:r>
              <a:rPr sz="2800" b="1" i="1" spc="-5" dirty="0">
                <a:latin typeface="Times New Roman"/>
                <a:cs typeface="Times New Roman"/>
              </a:rPr>
              <a:t>infarction.</a:t>
            </a:r>
            <a:endParaRPr sz="2800" dirty="0">
              <a:latin typeface="Times New Roman"/>
              <a:cs typeface="Times New Roman"/>
            </a:endParaRPr>
          </a:p>
          <a:p>
            <a:pPr>
              <a:spcBef>
                <a:spcPts val="20"/>
              </a:spcBef>
              <a:buClr>
                <a:srgbClr val="F3A346"/>
              </a:buClr>
              <a:buFont typeface="Segoe UI Symbol"/>
              <a:buChar char="⚫"/>
            </a:pPr>
            <a:endParaRPr sz="3950" dirty="0">
              <a:latin typeface="Times New Roman"/>
              <a:cs typeface="Times New Roman"/>
            </a:endParaRPr>
          </a:p>
          <a:p>
            <a:pPr marL="287020" marR="5080" indent="-274320">
              <a:buClr>
                <a:srgbClr val="F3A346"/>
              </a:buClr>
              <a:buSzPct val="83928"/>
              <a:buFont typeface="Segoe UI Symbol"/>
              <a:buChar char="⚫"/>
              <a:tabLst>
                <a:tab pos="287020" algn="l"/>
              </a:tabLst>
            </a:pPr>
            <a:r>
              <a:rPr sz="2800" b="1" i="1" spc="-5" dirty="0">
                <a:latin typeface="Times New Roman"/>
                <a:cs typeface="Times New Roman"/>
              </a:rPr>
              <a:t>Blood</a:t>
            </a:r>
            <a:r>
              <a:rPr sz="2800" b="1" i="1" dirty="0">
                <a:latin typeface="Times New Roman"/>
                <a:cs typeface="Times New Roman"/>
              </a:rPr>
              <a:t> flows</a:t>
            </a:r>
            <a:r>
              <a:rPr sz="2800" b="1" i="1" spc="5" dirty="0">
                <a:latin typeface="Times New Roman"/>
                <a:cs typeface="Times New Roman"/>
              </a:rPr>
              <a:t> </a:t>
            </a:r>
            <a:r>
              <a:rPr sz="2800" b="1" i="1" spc="-5" dirty="0">
                <a:latin typeface="Times New Roman"/>
                <a:cs typeface="Times New Roman"/>
              </a:rPr>
              <a:t>through the</a:t>
            </a:r>
            <a:r>
              <a:rPr sz="2800" b="1" i="1" spc="5" dirty="0">
                <a:latin typeface="Times New Roman"/>
                <a:cs typeface="Times New Roman"/>
              </a:rPr>
              <a:t> </a:t>
            </a:r>
            <a:r>
              <a:rPr sz="2800" b="1" i="1" spc="-5" dirty="0">
                <a:latin typeface="Times New Roman"/>
                <a:cs typeface="Times New Roman"/>
              </a:rPr>
              <a:t>coronary</a:t>
            </a:r>
            <a:r>
              <a:rPr sz="2800" b="1" i="1" spc="-15" dirty="0">
                <a:latin typeface="Times New Roman"/>
                <a:cs typeface="Times New Roman"/>
              </a:rPr>
              <a:t> </a:t>
            </a:r>
            <a:r>
              <a:rPr sz="2800" b="1" i="1" spc="-5" dirty="0">
                <a:latin typeface="Times New Roman"/>
                <a:cs typeface="Times New Roman"/>
              </a:rPr>
              <a:t>arteries in</a:t>
            </a:r>
            <a:r>
              <a:rPr sz="2800" b="1" i="1" dirty="0">
                <a:latin typeface="Times New Roman"/>
                <a:cs typeface="Times New Roman"/>
              </a:rPr>
              <a:t> </a:t>
            </a:r>
            <a:r>
              <a:rPr sz="2800" b="1" i="1" spc="-5" dirty="0">
                <a:latin typeface="Times New Roman"/>
                <a:cs typeface="Times New Roman"/>
              </a:rPr>
              <a:t>a</a:t>
            </a:r>
            <a:r>
              <a:rPr sz="2800" b="1" i="1" spc="40" dirty="0">
                <a:latin typeface="Times New Roman"/>
                <a:cs typeface="Times New Roman"/>
              </a:rPr>
              <a:t> </a:t>
            </a:r>
            <a:r>
              <a:rPr sz="2800" b="1" i="1" spc="-5" dirty="0">
                <a:latin typeface="Times New Roman"/>
                <a:cs typeface="Times New Roman"/>
              </a:rPr>
              <a:t>phasic </a:t>
            </a:r>
            <a:r>
              <a:rPr sz="2800" b="1" i="1" spc="-685" dirty="0">
                <a:latin typeface="Times New Roman"/>
                <a:cs typeface="Times New Roman"/>
              </a:rPr>
              <a:t> </a:t>
            </a:r>
            <a:r>
              <a:rPr sz="2800" b="1" i="1" dirty="0">
                <a:latin typeface="Times New Roman"/>
                <a:cs typeface="Times New Roman"/>
              </a:rPr>
              <a:t>fashion,</a:t>
            </a:r>
            <a:r>
              <a:rPr sz="2800" b="1" i="1" spc="-5" dirty="0">
                <a:latin typeface="Times New Roman"/>
                <a:cs typeface="Times New Roman"/>
              </a:rPr>
              <a:t> </a:t>
            </a:r>
            <a:r>
              <a:rPr sz="2800" b="1" i="1" spc="-10" dirty="0">
                <a:latin typeface="Times New Roman"/>
                <a:cs typeface="Times New Roman"/>
              </a:rPr>
              <a:t>with</a:t>
            </a:r>
            <a:r>
              <a:rPr sz="2800" b="1" i="1" spc="10" dirty="0">
                <a:latin typeface="Times New Roman"/>
                <a:cs typeface="Times New Roman"/>
              </a:rPr>
              <a:t> </a:t>
            </a:r>
            <a:r>
              <a:rPr sz="2800" b="1" i="1" spc="-5" dirty="0">
                <a:latin typeface="Times New Roman"/>
                <a:cs typeface="Times New Roman"/>
              </a:rPr>
              <a:t>the</a:t>
            </a:r>
            <a:r>
              <a:rPr sz="2800" b="1" i="1" spc="5" dirty="0">
                <a:latin typeface="Times New Roman"/>
                <a:cs typeface="Times New Roman"/>
              </a:rPr>
              <a:t> </a:t>
            </a:r>
            <a:r>
              <a:rPr sz="2800" b="1" i="1" spc="-5" dirty="0">
                <a:latin typeface="Times New Roman"/>
                <a:cs typeface="Times New Roman"/>
              </a:rPr>
              <a:t>majority</a:t>
            </a:r>
            <a:r>
              <a:rPr sz="2800" b="1" i="1" spc="-25" dirty="0">
                <a:latin typeface="Times New Roman"/>
                <a:cs typeface="Times New Roman"/>
              </a:rPr>
              <a:t> </a:t>
            </a:r>
            <a:r>
              <a:rPr sz="2800" b="1" i="1" spc="-5" dirty="0">
                <a:latin typeface="Times New Roman"/>
                <a:cs typeface="Times New Roman"/>
              </a:rPr>
              <a:t>occurring</a:t>
            </a:r>
            <a:r>
              <a:rPr sz="2800" b="1" i="1" spc="15" dirty="0">
                <a:latin typeface="Times New Roman"/>
                <a:cs typeface="Times New Roman"/>
              </a:rPr>
              <a:t> </a:t>
            </a:r>
            <a:r>
              <a:rPr sz="2800" b="1" i="1" dirty="0">
                <a:latin typeface="Times New Roman"/>
                <a:cs typeface="Times New Roman"/>
              </a:rPr>
              <a:t>during</a:t>
            </a:r>
            <a:r>
              <a:rPr sz="2800" b="1" i="1" spc="-5" dirty="0">
                <a:latin typeface="Times New Roman"/>
                <a:cs typeface="Times New Roman"/>
              </a:rPr>
              <a:t> </a:t>
            </a:r>
            <a:r>
              <a:rPr sz="2800" b="1" i="1" dirty="0">
                <a:latin typeface="Times New Roman"/>
                <a:cs typeface="Times New Roman"/>
              </a:rPr>
              <a:t>diastole.</a:t>
            </a:r>
            <a:endParaRPr sz="2800" dirty="0">
              <a:latin typeface="Times New Roman"/>
              <a:cs typeface="Times New Roman"/>
            </a:endParaRPr>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653539" y="524002"/>
            <a:ext cx="8745220" cy="1732280"/>
          </a:xfrm>
          <a:prstGeom prst="rect">
            <a:avLst/>
          </a:prstGeom>
        </p:spPr>
        <p:txBody>
          <a:bodyPr vert="horz" wrap="square" lIns="0" tIns="12065" rIns="0" bIns="0" rtlCol="0">
            <a:spAutoFit/>
          </a:bodyPr>
          <a:lstStyle/>
          <a:p>
            <a:pPr marL="311785" marR="30480" indent="-274320">
              <a:spcBef>
                <a:spcPts val="95"/>
              </a:spcBef>
              <a:buClr>
                <a:srgbClr val="F3A346"/>
              </a:buClr>
              <a:buSzPct val="83928"/>
              <a:buFont typeface="Segoe UI Symbol"/>
              <a:buChar char="⚫"/>
              <a:tabLst>
                <a:tab pos="312420" algn="l"/>
              </a:tabLst>
            </a:pPr>
            <a:r>
              <a:rPr sz="2800" b="1" i="1" spc="-5" dirty="0">
                <a:latin typeface="Times New Roman"/>
                <a:cs typeface="Times New Roman"/>
              </a:rPr>
              <a:t>About 75% of the </a:t>
            </a:r>
            <a:r>
              <a:rPr sz="2800" b="1" i="1" dirty="0">
                <a:latin typeface="Times New Roman"/>
                <a:cs typeface="Times New Roman"/>
              </a:rPr>
              <a:t>total </a:t>
            </a:r>
            <a:r>
              <a:rPr sz="2800" b="1" i="1" spc="-5" dirty="0">
                <a:latin typeface="Times New Roman"/>
                <a:cs typeface="Times New Roman"/>
              </a:rPr>
              <a:t>coronary resistance to </a:t>
            </a:r>
            <a:r>
              <a:rPr sz="2800" b="1" i="1" dirty="0">
                <a:latin typeface="Times New Roman"/>
                <a:cs typeface="Times New Roman"/>
              </a:rPr>
              <a:t>flow </a:t>
            </a:r>
            <a:r>
              <a:rPr sz="2800" b="1" i="1" spc="-5" dirty="0">
                <a:latin typeface="Times New Roman"/>
                <a:cs typeface="Times New Roman"/>
              </a:rPr>
              <a:t>occurs </a:t>
            </a:r>
            <a:r>
              <a:rPr sz="2800" b="1" i="1" spc="-685" dirty="0">
                <a:latin typeface="Times New Roman"/>
                <a:cs typeface="Times New Roman"/>
              </a:rPr>
              <a:t> </a:t>
            </a:r>
            <a:r>
              <a:rPr sz="2800" b="1" i="1" spc="-5" dirty="0">
                <a:latin typeface="Times New Roman"/>
                <a:cs typeface="Times New Roman"/>
              </a:rPr>
              <a:t>across three sets of arteries: </a:t>
            </a:r>
            <a:r>
              <a:rPr sz="2800" b="1" i="1" dirty="0">
                <a:latin typeface="Times New Roman"/>
                <a:cs typeface="Times New Roman"/>
              </a:rPr>
              <a:t>(1) large epicardial </a:t>
            </a:r>
            <a:r>
              <a:rPr sz="2800" b="1" i="1" spc="-5" dirty="0">
                <a:latin typeface="Times New Roman"/>
                <a:cs typeface="Times New Roman"/>
              </a:rPr>
              <a:t>arteries </a:t>
            </a:r>
            <a:r>
              <a:rPr sz="2800" b="1" i="1" dirty="0">
                <a:latin typeface="Times New Roman"/>
                <a:cs typeface="Times New Roman"/>
              </a:rPr>
              <a:t> </a:t>
            </a:r>
            <a:r>
              <a:rPr sz="2800" b="1" i="1" spc="-5" dirty="0">
                <a:latin typeface="Times New Roman"/>
                <a:cs typeface="Times New Roman"/>
              </a:rPr>
              <a:t>(Resistance</a:t>
            </a:r>
            <a:r>
              <a:rPr sz="2800" b="1" i="1" spc="-25" dirty="0">
                <a:latin typeface="Times New Roman"/>
                <a:cs typeface="Times New Roman"/>
              </a:rPr>
              <a:t> </a:t>
            </a:r>
            <a:r>
              <a:rPr sz="2800" b="1" i="1" spc="-5" dirty="0">
                <a:latin typeface="Times New Roman"/>
                <a:cs typeface="Times New Roman"/>
              </a:rPr>
              <a:t>1</a:t>
            </a:r>
            <a:r>
              <a:rPr sz="2800" b="1" i="1" dirty="0">
                <a:latin typeface="Times New Roman"/>
                <a:cs typeface="Times New Roman"/>
              </a:rPr>
              <a:t> </a:t>
            </a:r>
            <a:r>
              <a:rPr sz="2800" b="1" i="1" spc="-5" dirty="0">
                <a:latin typeface="Times New Roman"/>
                <a:cs typeface="Times New Roman"/>
              </a:rPr>
              <a:t>=</a:t>
            </a:r>
            <a:r>
              <a:rPr sz="2800" b="1" i="1" spc="15" dirty="0">
                <a:latin typeface="Times New Roman"/>
                <a:cs typeface="Times New Roman"/>
              </a:rPr>
              <a:t> </a:t>
            </a:r>
            <a:r>
              <a:rPr sz="2800" b="1" i="1" dirty="0">
                <a:latin typeface="Times New Roman"/>
                <a:cs typeface="Times New Roman"/>
              </a:rPr>
              <a:t>R</a:t>
            </a:r>
            <a:r>
              <a:rPr sz="2775" b="1" i="1" baseline="-21021" dirty="0">
                <a:latin typeface="Times New Roman"/>
                <a:cs typeface="Times New Roman"/>
              </a:rPr>
              <a:t>1</a:t>
            </a:r>
            <a:r>
              <a:rPr sz="2800" b="1" i="1" dirty="0">
                <a:latin typeface="Times New Roman"/>
                <a:cs typeface="Times New Roman"/>
              </a:rPr>
              <a:t>),</a:t>
            </a:r>
            <a:r>
              <a:rPr sz="2800" b="1" i="1" spc="15" dirty="0">
                <a:latin typeface="Times New Roman"/>
                <a:cs typeface="Times New Roman"/>
              </a:rPr>
              <a:t> </a:t>
            </a:r>
            <a:r>
              <a:rPr sz="2800" b="1" i="1" dirty="0">
                <a:latin typeface="Times New Roman"/>
                <a:cs typeface="Times New Roman"/>
              </a:rPr>
              <a:t>(2)</a:t>
            </a:r>
            <a:r>
              <a:rPr sz="2800" b="1" i="1" spc="5" dirty="0">
                <a:latin typeface="Times New Roman"/>
                <a:cs typeface="Times New Roman"/>
              </a:rPr>
              <a:t> </a:t>
            </a:r>
            <a:r>
              <a:rPr sz="2800" b="1" i="1" spc="-5" dirty="0">
                <a:latin typeface="Times New Roman"/>
                <a:cs typeface="Times New Roman"/>
              </a:rPr>
              <a:t>prearteriolar</a:t>
            </a:r>
            <a:r>
              <a:rPr sz="2800" b="1" i="1" spc="-15" dirty="0">
                <a:latin typeface="Times New Roman"/>
                <a:cs typeface="Times New Roman"/>
              </a:rPr>
              <a:t> </a:t>
            </a:r>
            <a:r>
              <a:rPr sz="2800" b="1" i="1" spc="-5" dirty="0">
                <a:latin typeface="Times New Roman"/>
                <a:cs typeface="Times New Roman"/>
              </a:rPr>
              <a:t>vessels </a:t>
            </a:r>
            <a:r>
              <a:rPr sz="2800" b="1" i="1" dirty="0">
                <a:latin typeface="Times New Roman"/>
                <a:cs typeface="Times New Roman"/>
              </a:rPr>
              <a:t>(R</a:t>
            </a:r>
            <a:r>
              <a:rPr sz="2775" b="1" i="1" baseline="-21021" dirty="0">
                <a:latin typeface="Times New Roman"/>
                <a:cs typeface="Times New Roman"/>
              </a:rPr>
              <a:t>2</a:t>
            </a:r>
            <a:r>
              <a:rPr sz="2800" b="1" i="1" dirty="0">
                <a:latin typeface="Times New Roman"/>
                <a:cs typeface="Times New Roman"/>
              </a:rPr>
              <a:t>),</a:t>
            </a:r>
            <a:r>
              <a:rPr sz="2800" b="1" i="1" spc="10" dirty="0">
                <a:latin typeface="Times New Roman"/>
                <a:cs typeface="Times New Roman"/>
              </a:rPr>
              <a:t> </a:t>
            </a:r>
            <a:r>
              <a:rPr sz="2800" b="1" i="1" spc="-5" dirty="0">
                <a:latin typeface="Times New Roman"/>
                <a:cs typeface="Times New Roman"/>
              </a:rPr>
              <a:t>and</a:t>
            </a:r>
            <a:r>
              <a:rPr sz="2800" b="1" i="1" dirty="0">
                <a:latin typeface="Times New Roman"/>
                <a:cs typeface="Times New Roman"/>
              </a:rPr>
              <a:t> (3) </a:t>
            </a:r>
            <a:r>
              <a:rPr sz="2800" b="1" i="1" spc="-685" dirty="0">
                <a:latin typeface="Times New Roman"/>
                <a:cs typeface="Times New Roman"/>
              </a:rPr>
              <a:t> </a:t>
            </a:r>
            <a:r>
              <a:rPr sz="2800" b="1" i="1" spc="-5" dirty="0">
                <a:latin typeface="Times New Roman"/>
                <a:cs typeface="Times New Roman"/>
              </a:rPr>
              <a:t>arteriolar</a:t>
            </a:r>
            <a:r>
              <a:rPr sz="2800" b="1" i="1" spc="-25" dirty="0">
                <a:latin typeface="Times New Roman"/>
                <a:cs typeface="Times New Roman"/>
              </a:rPr>
              <a:t> </a:t>
            </a:r>
            <a:r>
              <a:rPr sz="2800" b="1" i="1" dirty="0">
                <a:latin typeface="Times New Roman"/>
                <a:cs typeface="Times New Roman"/>
              </a:rPr>
              <a:t>and</a:t>
            </a:r>
            <a:r>
              <a:rPr sz="2800" b="1" i="1" spc="5" dirty="0">
                <a:latin typeface="Times New Roman"/>
                <a:cs typeface="Times New Roman"/>
              </a:rPr>
              <a:t> </a:t>
            </a:r>
            <a:r>
              <a:rPr sz="2800" b="1" i="1" spc="-5" dirty="0">
                <a:latin typeface="Times New Roman"/>
                <a:cs typeface="Times New Roman"/>
              </a:rPr>
              <a:t>intramyocardial</a:t>
            </a:r>
            <a:r>
              <a:rPr sz="2800" b="1" i="1" spc="-15" dirty="0">
                <a:latin typeface="Times New Roman"/>
                <a:cs typeface="Times New Roman"/>
              </a:rPr>
              <a:t> </a:t>
            </a:r>
            <a:r>
              <a:rPr sz="2800" b="1" i="1" spc="-5" dirty="0">
                <a:latin typeface="Times New Roman"/>
                <a:cs typeface="Times New Roman"/>
              </a:rPr>
              <a:t>capillary</a:t>
            </a:r>
            <a:r>
              <a:rPr sz="2800" b="1" i="1" spc="-25" dirty="0">
                <a:latin typeface="Times New Roman"/>
                <a:cs typeface="Times New Roman"/>
              </a:rPr>
              <a:t> </a:t>
            </a:r>
            <a:r>
              <a:rPr sz="2800" b="1" i="1" spc="-5" dirty="0">
                <a:latin typeface="Times New Roman"/>
                <a:cs typeface="Times New Roman"/>
              </a:rPr>
              <a:t>vessels </a:t>
            </a:r>
            <a:r>
              <a:rPr sz="2800" b="1" i="1" dirty="0">
                <a:latin typeface="Times New Roman"/>
                <a:cs typeface="Times New Roman"/>
              </a:rPr>
              <a:t>(R</a:t>
            </a:r>
            <a:r>
              <a:rPr sz="2775" b="1" i="1" baseline="-21021" dirty="0">
                <a:latin typeface="Times New Roman"/>
                <a:cs typeface="Times New Roman"/>
              </a:rPr>
              <a:t>3</a:t>
            </a:r>
            <a:r>
              <a:rPr sz="2800" b="1" i="1" dirty="0">
                <a:latin typeface="Times New Roman"/>
                <a:cs typeface="Times New Roman"/>
              </a:rPr>
              <a:t>).</a:t>
            </a:r>
            <a:endParaRPr sz="2800" dirty="0">
              <a:latin typeface="Times New Roman"/>
              <a:cs typeface="Times New Roman"/>
            </a:endParaRPr>
          </a:p>
        </p:txBody>
      </p:sp>
      <p:sp>
        <p:nvSpPr>
          <p:cNvPr id="3" name="object 3"/>
          <p:cNvSpPr txBox="1"/>
          <p:nvPr/>
        </p:nvSpPr>
        <p:spPr>
          <a:xfrm>
            <a:off x="1678940" y="3313557"/>
            <a:ext cx="8227059" cy="878840"/>
          </a:xfrm>
          <a:prstGeom prst="rect">
            <a:avLst/>
          </a:prstGeom>
        </p:spPr>
        <p:txBody>
          <a:bodyPr vert="horz" wrap="square" lIns="0" tIns="12065" rIns="0" bIns="0" rtlCol="0">
            <a:spAutoFit/>
          </a:bodyPr>
          <a:lstStyle/>
          <a:p>
            <a:pPr marL="286385" marR="5080" indent="-274320">
              <a:spcBef>
                <a:spcPts val="95"/>
              </a:spcBef>
              <a:buClr>
                <a:srgbClr val="F3A346"/>
              </a:buClr>
              <a:buSzPct val="83928"/>
              <a:buFont typeface="Segoe UI Symbol"/>
              <a:buChar char="⚫"/>
              <a:tabLst>
                <a:tab pos="287020" algn="l"/>
                <a:tab pos="7976870" algn="l"/>
              </a:tabLst>
            </a:pPr>
            <a:r>
              <a:rPr sz="2800" b="1" i="1" spc="-5" dirty="0">
                <a:latin typeface="Times New Roman"/>
                <a:cs typeface="Times New Roman"/>
              </a:rPr>
              <a:t>Un</a:t>
            </a:r>
            <a:r>
              <a:rPr sz="2800" b="1" i="1" dirty="0">
                <a:latin typeface="Times New Roman"/>
                <a:cs typeface="Times New Roman"/>
              </a:rPr>
              <a:t>d</a:t>
            </a:r>
            <a:r>
              <a:rPr sz="2800" b="1" i="1" spc="-5" dirty="0">
                <a:latin typeface="Times New Roman"/>
                <a:cs typeface="Times New Roman"/>
              </a:rPr>
              <a:t>er</a:t>
            </a:r>
            <a:r>
              <a:rPr sz="2800" b="1" i="1" spc="10" dirty="0">
                <a:latin typeface="Times New Roman"/>
                <a:cs typeface="Times New Roman"/>
              </a:rPr>
              <a:t> </a:t>
            </a:r>
            <a:r>
              <a:rPr sz="2800" b="1" i="1" spc="-5" dirty="0">
                <a:latin typeface="Times New Roman"/>
                <a:cs typeface="Times New Roman"/>
              </a:rPr>
              <a:t>n</a:t>
            </a:r>
            <a:r>
              <a:rPr sz="2800" b="1" i="1" dirty="0">
                <a:latin typeface="Times New Roman"/>
                <a:cs typeface="Times New Roman"/>
              </a:rPr>
              <a:t>o</a:t>
            </a:r>
            <a:r>
              <a:rPr sz="2800" b="1" i="1" spc="-5" dirty="0">
                <a:latin typeface="Times New Roman"/>
                <a:cs typeface="Times New Roman"/>
              </a:rPr>
              <a:t>rmal</a:t>
            </a:r>
            <a:r>
              <a:rPr sz="2800" b="1" i="1" spc="-10" dirty="0">
                <a:latin typeface="Times New Roman"/>
                <a:cs typeface="Times New Roman"/>
              </a:rPr>
              <a:t> </a:t>
            </a:r>
            <a:r>
              <a:rPr sz="2800" b="1" i="1" spc="-5" dirty="0">
                <a:latin typeface="Times New Roman"/>
                <a:cs typeface="Times New Roman"/>
              </a:rPr>
              <a:t>circumst</a:t>
            </a:r>
            <a:r>
              <a:rPr sz="2800" b="1" i="1" dirty="0">
                <a:latin typeface="Times New Roman"/>
                <a:cs typeface="Times New Roman"/>
              </a:rPr>
              <a:t>a</a:t>
            </a:r>
            <a:r>
              <a:rPr sz="2800" b="1" i="1" spc="-5" dirty="0">
                <a:latin typeface="Times New Roman"/>
                <a:cs typeface="Times New Roman"/>
              </a:rPr>
              <a:t>nces,</a:t>
            </a:r>
            <a:r>
              <a:rPr sz="2800" b="1" i="1" spc="5" dirty="0">
                <a:latin typeface="Times New Roman"/>
                <a:cs typeface="Times New Roman"/>
              </a:rPr>
              <a:t> </a:t>
            </a:r>
            <a:r>
              <a:rPr sz="2800" b="1" i="1" spc="-5" dirty="0">
                <a:latin typeface="Times New Roman"/>
                <a:cs typeface="Times New Roman"/>
              </a:rPr>
              <a:t>the resi</a:t>
            </a:r>
            <a:r>
              <a:rPr sz="2800" b="1" i="1" dirty="0">
                <a:latin typeface="Times New Roman"/>
                <a:cs typeface="Times New Roman"/>
              </a:rPr>
              <a:t>s</a:t>
            </a:r>
            <a:r>
              <a:rPr sz="2800" b="1" i="1" spc="-5" dirty="0">
                <a:latin typeface="Times New Roman"/>
                <a:cs typeface="Times New Roman"/>
              </a:rPr>
              <a:t>t</a:t>
            </a:r>
            <a:r>
              <a:rPr sz="2800" b="1" i="1" dirty="0">
                <a:latin typeface="Times New Roman"/>
                <a:cs typeface="Times New Roman"/>
              </a:rPr>
              <a:t>a</a:t>
            </a:r>
            <a:r>
              <a:rPr sz="2800" b="1" i="1" spc="-5" dirty="0">
                <a:latin typeface="Times New Roman"/>
                <a:cs typeface="Times New Roman"/>
              </a:rPr>
              <a:t>nce</a:t>
            </a:r>
            <a:r>
              <a:rPr sz="2800" b="1" i="1" spc="-25" dirty="0">
                <a:latin typeface="Times New Roman"/>
                <a:cs typeface="Times New Roman"/>
              </a:rPr>
              <a:t> </a:t>
            </a:r>
            <a:r>
              <a:rPr sz="2800" b="1" i="1" spc="-5" dirty="0">
                <a:latin typeface="Times New Roman"/>
                <a:cs typeface="Times New Roman"/>
              </a:rPr>
              <a:t>in</a:t>
            </a:r>
            <a:r>
              <a:rPr sz="2800" b="1" i="1" spc="15" dirty="0">
                <a:latin typeface="Times New Roman"/>
                <a:cs typeface="Times New Roman"/>
              </a:rPr>
              <a:t> </a:t>
            </a:r>
            <a:r>
              <a:rPr sz="2800" b="1" i="1" spc="-5" dirty="0">
                <a:latin typeface="Times New Roman"/>
                <a:cs typeface="Times New Roman"/>
              </a:rPr>
              <a:t>R 2</a:t>
            </a:r>
            <a:r>
              <a:rPr sz="2800" b="1" i="1" dirty="0">
                <a:latin typeface="Times New Roman"/>
                <a:cs typeface="Times New Roman"/>
              </a:rPr>
              <a:t>	</a:t>
            </a:r>
            <a:r>
              <a:rPr sz="2800" b="1" i="1" spc="-5" dirty="0">
                <a:latin typeface="Times New Roman"/>
                <a:cs typeface="Times New Roman"/>
              </a:rPr>
              <a:t>is  much</a:t>
            </a:r>
            <a:r>
              <a:rPr sz="2800" b="1" i="1" spc="5" dirty="0">
                <a:latin typeface="Times New Roman"/>
                <a:cs typeface="Times New Roman"/>
              </a:rPr>
              <a:t> </a:t>
            </a:r>
            <a:r>
              <a:rPr sz="2800" b="1" i="1" spc="-5" dirty="0">
                <a:latin typeface="Times New Roman"/>
                <a:cs typeface="Times New Roman"/>
              </a:rPr>
              <a:t>greater</a:t>
            </a:r>
            <a:r>
              <a:rPr sz="2800" b="1" i="1" spc="-15" dirty="0">
                <a:latin typeface="Times New Roman"/>
                <a:cs typeface="Times New Roman"/>
              </a:rPr>
              <a:t> </a:t>
            </a:r>
            <a:r>
              <a:rPr sz="2800" b="1" i="1" dirty="0">
                <a:latin typeface="Times New Roman"/>
                <a:cs typeface="Times New Roman"/>
              </a:rPr>
              <a:t>than</a:t>
            </a:r>
            <a:r>
              <a:rPr sz="2800" b="1" i="1" spc="-5" dirty="0">
                <a:latin typeface="Times New Roman"/>
                <a:cs typeface="Times New Roman"/>
              </a:rPr>
              <a:t> that</a:t>
            </a:r>
            <a:r>
              <a:rPr sz="2800" b="1" i="1" spc="-10" dirty="0">
                <a:latin typeface="Times New Roman"/>
                <a:cs typeface="Times New Roman"/>
              </a:rPr>
              <a:t> </a:t>
            </a:r>
            <a:r>
              <a:rPr sz="2800" b="1" i="1" spc="-5" dirty="0">
                <a:latin typeface="Times New Roman"/>
                <a:cs typeface="Times New Roman"/>
              </a:rPr>
              <a:t>in</a:t>
            </a:r>
            <a:r>
              <a:rPr sz="2800" b="1" i="1" spc="15" dirty="0">
                <a:latin typeface="Times New Roman"/>
                <a:cs typeface="Times New Roman"/>
              </a:rPr>
              <a:t> </a:t>
            </a:r>
            <a:r>
              <a:rPr sz="2800" b="1" i="1" spc="-5" dirty="0">
                <a:latin typeface="Times New Roman"/>
                <a:cs typeface="Times New Roman"/>
              </a:rPr>
              <a:t>R </a:t>
            </a:r>
            <a:r>
              <a:rPr sz="2800" b="1" i="1" dirty="0">
                <a:latin typeface="Times New Roman"/>
                <a:cs typeface="Times New Roman"/>
              </a:rPr>
              <a:t>1.</a:t>
            </a:r>
            <a:endParaRPr sz="2800" dirty="0">
              <a:latin typeface="Times New Roman"/>
              <a:cs typeface="Times New Roman"/>
            </a:endParaRPr>
          </a:p>
        </p:txBody>
      </p:sp>
      <p:sp>
        <p:nvSpPr>
          <p:cNvPr id="4" name="object 4"/>
          <p:cNvSpPr txBox="1"/>
          <p:nvPr/>
        </p:nvSpPr>
        <p:spPr>
          <a:xfrm>
            <a:off x="1678939" y="5249367"/>
            <a:ext cx="8262620" cy="1305560"/>
          </a:xfrm>
          <a:prstGeom prst="rect">
            <a:avLst/>
          </a:prstGeom>
        </p:spPr>
        <p:txBody>
          <a:bodyPr vert="horz" wrap="square" lIns="0" tIns="12065" rIns="0" bIns="0" rtlCol="0">
            <a:spAutoFit/>
          </a:bodyPr>
          <a:lstStyle/>
          <a:p>
            <a:pPr marL="286385" marR="5080" indent="-274320">
              <a:spcBef>
                <a:spcPts val="95"/>
              </a:spcBef>
              <a:buClr>
                <a:srgbClr val="F3A346"/>
              </a:buClr>
              <a:buSzPct val="83928"/>
              <a:buFont typeface="Segoe UI Symbol"/>
              <a:buChar char="⚫"/>
              <a:tabLst>
                <a:tab pos="287020" algn="l"/>
              </a:tabLst>
            </a:pPr>
            <a:r>
              <a:rPr sz="2800" b="1" i="1" spc="-5" dirty="0">
                <a:latin typeface="Times New Roman"/>
                <a:cs typeface="Times New Roman"/>
              </a:rPr>
              <a:t>Myocardial</a:t>
            </a:r>
            <a:r>
              <a:rPr sz="2800" b="1" i="1" spc="-15" dirty="0">
                <a:latin typeface="Times New Roman"/>
                <a:cs typeface="Times New Roman"/>
              </a:rPr>
              <a:t> </a:t>
            </a:r>
            <a:r>
              <a:rPr sz="2800" b="1" i="1" dirty="0">
                <a:latin typeface="Times New Roman"/>
                <a:cs typeface="Times New Roman"/>
              </a:rPr>
              <a:t>blood flow</a:t>
            </a:r>
            <a:r>
              <a:rPr sz="2800" b="1" i="1" spc="10" dirty="0">
                <a:latin typeface="Times New Roman"/>
                <a:cs typeface="Times New Roman"/>
              </a:rPr>
              <a:t> </a:t>
            </a:r>
            <a:r>
              <a:rPr sz="2800" b="1" i="1" spc="-5" dirty="0">
                <a:latin typeface="Times New Roman"/>
                <a:cs typeface="Times New Roman"/>
              </a:rPr>
              <a:t>is inversely</a:t>
            </a:r>
            <a:r>
              <a:rPr sz="2800" b="1" i="1" dirty="0">
                <a:latin typeface="Times New Roman"/>
                <a:cs typeface="Times New Roman"/>
              </a:rPr>
              <a:t> </a:t>
            </a:r>
            <a:r>
              <a:rPr sz="2800" b="1" i="1" spc="-5" dirty="0">
                <a:latin typeface="Times New Roman"/>
                <a:cs typeface="Times New Roman"/>
              </a:rPr>
              <a:t>related to</a:t>
            </a:r>
            <a:r>
              <a:rPr sz="2800" b="1" i="1" spc="5" dirty="0">
                <a:latin typeface="Times New Roman"/>
                <a:cs typeface="Times New Roman"/>
              </a:rPr>
              <a:t> </a:t>
            </a:r>
            <a:r>
              <a:rPr sz="2800" b="1" i="1" spc="-5" dirty="0">
                <a:latin typeface="Times New Roman"/>
                <a:cs typeface="Times New Roman"/>
              </a:rPr>
              <a:t>arteriolar </a:t>
            </a:r>
            <a:r>
              <a:rPr sz="2800" b="1" i="1" spc="-685" dirty="0">
                <a:latin typeface="Times New Roman"/>
                <a:cs typeface="Times New Roman"/>
              </a:rPr>
              <a:t> </a:t>
            </a:r>
            <a:r>
              <a:rPr sz="2800" b="1" i="1" spc="-5" dirty="0">
                <a:latin typeface="Times New Roman"/>
                <a:cs typeface="Times New Roman"/>
              </a:rPr>
              <a:t>resistance and</a:t>
            </a:r>
            <a:r>
              <a:rPr sz="2800" b="1" i="1" spc="5" dirty="0">
                <a:latin typeface="Times New Roman"/>
                <a:cs typeface="Times New Roman"/>
              </a:rPr>
              <a:t> </a:t>
            </a:r>
            <a:r>
              <a:rPr sz="2800" b="1" i="1" spc="-5" dirty="0">
                <a:latin typeface="Times New Roman"/>
                <a:cs typeface="Times New Roman"/>
              </a:rPr>
              <a:t>directly</a:t>
            </a:r>
            <a:r>
              <a:rPr sz="2800" b="1" i="1" spc="-25" dirty="0">
                <a:latin typeface="Times New Roman"/>
                <a:cs typeface="Times New Roman"/>
              </a:rPr>
              <a:t> </a:t>
            </a:r>
            <a:r>
              <a:rPr sz="2800" b="1" i="1" spc="-5" dirty="0">
                <a:latin typeface="Times New Roman"/>
                <a:cs typeface="Times New Roman"/>
              </a:rPr>
              <a:t>related to</a:t>
            </a:r>
            <a:r>
              <a:rPr sz="2800" b="1" i="1" spc="10" dirty="0">
                <a:latin typeface="Times New Roman"/>
                <a:cs typeface="Times New Roman"/>
              </a:rPr>
              <a:t> </a:t>
            </a:r>
            <a:r>
              <a:rPr sz="2800" b="1" i="1" spc="-5" dirty="0">
                <a:latin typeface="Times New Roman"/>
                <a:cs typeface="Times New Roman"/>
              </a:rPr>
              <a:t>the</a:t>
            </a:r>
            <a:r>
              <a:rPr sz="2800" b="1" i="1" spc="20" dirty="0">
                <a:latin typeface="Times New Roman"/>
                <a:cs typeface="Times New Roman"/>
              </a:rPr>
              <a:t> </a:t>
            </a:r>
            <a:r>
              <a:rPr sz="2800" b="1" i="1" spc="-5" dirty="0">
                <a:latin typeface="Times New Roman"/>
                <a:cs typeface="Times New Roman"/>
              </a:rPr>
              <a:t>coronary driving </a:t>
            </a:r>
            <a:r>
              <a:rPr sz="2800" b="1" i="1" dirty="0">
                <a:latin typeface="Times New Roman"/>
                <a:cs typeface="Times New Roman"/>
              </a:rPr>
              <a:t> pressure.</a:t>
            </a:r>
            <a:endParaRPr sz="2800" dirty="0">
              <a:latin typeface="Times New Roman"/>
              <a:cs typeface="Times New Roman"/>
            </a:endParaRPr>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55140" y="96723"/>
            <a:ext cx="8432800" cy="1305560"/>
          </a:xfrm>
          <a:prstGeom prst="rect">
            <a:avLst/>
          </a:prstGeom>
        </p:spPr>
        <p:txBody>
          <a:bodyPr vert="horz" wrap="square" lIns="0" tIns="12065" rIns="0" bIns="0" rtlCol="0">
            <a:spAutoFit/>
          </a:bodyPr>
          <a:lstStyle/>
          <a:p>
            <a:pPr marL="286385" marR="5080" indent="-274320">
              <a:spcBef>
                <a:spcPts val="95"/>
              </a:spcBef>
              <a:buClr>
                <a:srgbClr val="F3A346"/>
              </a:buClr>
              <a:buSzPct val="83928"/>
              <a:buFont typeface="Segoe UI Symbol"/>
              <a:buChar char="⚫"/>
              <a:tabLst>
                <a:tab pos="287020" algn="l"/>
                <a:tab pos="6000115" algn="l"/>
              </a:tabLst>
            </a:pPr>
            <a:r>
              <a:rPr sz="2800" b="1" i="1" spc="-5" dirty="0">
                <a:latin typeface="Times New Roman"/>
                <a:cs typeface="Times New Roman"/>
              </a:rPr>
              <a:t>Atherosclerotic</a:t>
            </a:r>
            <a:r>
              <a:rPr sz="2800" b="1" i="1" spc="-10" dirty="0">
                <a:latin typeface="Times New Roman"/>
                <a:cs typeface="Times New Roman"/>
              </a:rPr>
              <a:t> </a:t>
            </a:r>
            <a:r>
              <a:rPr sz="2800" b="1" i="1" spc="-5" dirty="0">
                <a:latin typeface="Times New Roman"/>
                <a:cs typeface="Times New Roman"/>
              </a:rPr>
              <a:t>lesions</a:t>
            </a:r>
            <a:r>
              <a:rPr sz="2800" b="1" i="1" spc="20" dirty="0">
                <a:latin typeface="Times New Roman"/>
                <a:cs typeface="Times New Roman"/>
              </a:rPr>
              <a:t> </a:t>
            </a:r>
            <a:r>
              <a:rPr sz="2800" b="1" i="1" spc="-5" dirty="0">
                <a:latin typeface="Times New Roman"/>
                <a:cs typeface="Times New Roman"/>
              </a:rPr>
              <a:t>occluding</a:t>
            </a:r>
            <a:r>
              <a:rPr sz="2800" b="1" i="1" spc="5" dirty="0">
                <a:latin typeface="Times New Roman"/>
                <a:cs typeface="Times New Roman"/>
              </a:rPr>
              <a:t> </a:t>
            </a:r>
            <a:r>
              <a:rPr sz="2800" b="1" i="1" spc="-5" dirty="0">
                <a:latin typeface="Times New Roman"/>
                <a:cs typeface="Times New Roman"/>
              </a:rPr>
              <a:t>R</a:t>
            </a:r>
            <a:r>
              <a:rPr sz="2800" b="1" i="1" spc="10" dirty="0">
                <a:latin typeface="Times New Roman"/>
                <a:cs typeface="Times New Roman"/>
              </a:rPr>
              <a:t> </a:t>
            </a:r>
            <a:r>
              <a:rPr sz="2800" b="1" i="1" spc="-5" dirty="0">
                <a:latin typeface="Times New Roman"/>
                <a:cs typeface="Times New Roman"/>
              </a:rPr>
              <a:t>1	increase </a:t>
            </a:r>
            <a:r>
              <a:rPr sz="2800" b="1" i="1" dirty="0">
                <a:latin typeface="Times New Roman"/>
                <a:cs typeface="Times New Roman"/>
              </a:rPr>
              <a:t> </a:t>
            </a:r>
            <a:r>
              <a:rPr sz="2800" b="1" i="1" spc="-5" dirty="0">
                <a:latin typeface="Times New Roman"/>
                <a:cs typeface="Times New Roman"/>
              </a:rPr>
              <a:t>arteriolar</a:t>
            </a:r>
            <a:r>
              <a:rPr sz="2800" b="1" i="1" spc="-25" dirty="0">
                <a:latin typeface="Times New Roman"/>
                <a:cs typeface="Times New Roman"/>
              </a:rPr>
              <a:t> </a:t>
            </a:r>
            <a:r>
              <a:rPr sz="2800" b="1" i="1" spc="-5" dirty="0">
                <a:latin typeface="Times New Roman"/>
                <a:cs typeface="Times New Roman"/>
              </a:rPr>
              <a:t>resistance,</a:t>
            </a:r>
            <a:r>
              <a:rPr sz="2800" b="1" i="1" spc="10" dirty="0">
                <a:latin typeface="Times New Roman"/>
                <a:cs typeface="Times New Roman"/>
              </a:rPr>
              <a:t> </a:t>
            </a:r>
            <a:r>
              <a:rPr sz="2800" b="1" i="1" spc="-5" dirty="0">
                <a:latin typeface="Times New Roman"/>
                <a:cs typeface="Times New Roman"/>
              </a:rPr>
              <a:t>and</a:t>
            </a:r>
            <a:r>
              <a:rPr sz="2800" b="1" i="1" spc="10" dirty="0">
                <a:latin typeface="Times New Roman"/>
                <a:cs typeface="Times New Roman"/>
              </a:rPr>
              <a:t> </a:t>
            </a:r>
            <a:r>
              <a:rPr sz="2800" b="1" i="1" spc="-5" dirty="0">
                <a:latin typeface="Times New Roman"/>
                <a:cs typeface="Times New Roman"/>
              </a:rPr>
              <a:t>R2</a:t>
            </a:r>
            <a:r>
              <a:rPr sz="2800" b="1" i="1" spc="10" dirty="0">
                <a:latin typeface="Times New Roman"/>
                <a:cs typeface="Times New Roman"/>
              </a:rPr>
              <a:t> </a:t>
            </a:r>
            <a:r>
              <a:rPr sz="2800" b="1" i="1" spc="-5" dirty="0">
                <a:latin typeface="Times New Roman"/>
                <a:cs typeface="Times New Roman"/>
              </a:rPr>
              <a:t>can</a:t>
            </a:r>
            <a:r>
              <a:rPr sz="2800" b="1" i="1" spc="10" dirty="0">
                <a:latin typeface="Times New Roman"/>
                <a:cs typeface="Times New Roman"/>
              </a:rPr>
              <a:t> </a:t>
            </a:r>
            <a:r>
              <a:rPr sz="2800" b="1" i="1" spc="-5" dirty="0">
                <a:latin typeface="Times New Roman"/>
                <a:cs typeface="Times New Roman"/>
              </a:rPr>
              <a:t>vasodilate</a:t>
            </a:r>
            <a:r>
              <a:rPr sz="2800" b="1" i="1" dirty="0">
                <a:latin typeface="Times New Roman"/>
                <a:cs typeface="Times New Roman"/>
              </a:rPr>
              <a:t> </a:t>
            </a:r>
            <a:r>
              <a:rPr sz="2800" b="1" i="1" spc="-5" dirty="0">
                <a:latin typeface="Times New Roman"/>
                <a:cs typeface="Times New Roman"/>
              </a:rPr>
              <a:t>to</a:t>
            </a:r>
            <a:r>
              <a:rPr sz="2800" b="1" i="1" spc="15" dirty="0">
                <a:latin typeface="Times New Roman"/>
                <a:cs typeface="Times New Roman"/>
              </a:rPr>
              <a:t> </a:t>
            </a:r>
            <a:r>
              <a:rPr sz="2800" b="1" i="1" spc="-5" dirty="0">
                <a:latin typeface="Times New Roman"/>
                <a:cs typeface="Times New Roman"/>
              </a:rPr>
              <a:t>maintain </a:t>
            </a:r>
            <a:r>
              <a:rPr sz="2800" b="1" i="1" spc="-685" dirty="0">
                <a:latin typeface="Times New Roman"/>
                <a:cs typeface="Times New Roman"/>
              </a:rPr>
              <a:t> </a:t>
            </a:r>
            <a:r>
              <a:rPr sz="2800" b="1" i="1" spc="-5" dirty="0">
                <a:latin typeface="Times New Roman"/>
                <a:cs typeface="Times New Roman"/>
              </a:rPr>
              <a:t>coronary</a:t>
            </a:r>
            <a:r>
              <a:rPr sz="2800" b="1" i="1" spc="-25" dirty="0">
                <a:latin typeface="Times New Roman"/>
                <a:cs typeface="Times New Roman"/>
              </a:rPr>
              <a:t> </a:t>
            </a:r>
            <a:r>
              <a:rPr sz="2800" b="1" i="1" dirty="0">
                <a:latin typeface="Times New Roman"/>
                <a:cs typeface="Times New Roman"/>
              </a:rPr>
              <a:t>blood</a:t>
            </a:r>
            <a:r>
              <a:rPr sz="2800" b="1" i="1" spc="-10" dirty="0">
                <a:latin typeface="Times New Roman"/>
                <a:cs typeface="Times New Roman"/>
              </a:rPr>
              <a:t> </a:t>
            </a:r>
            <a:r>
              <a:rPr sz="2800" b="1" i="1" dirty="0">
                <a:latin typeface="Times New Roman"/>
                <a:cs typeface="Times New Roman"/>
              </a:rPr>
              <a:t>flow</a:t>
            </a:r>
            <a:endParaRPr sz="2800" dirty="0">
              <a:latin typeface="Times New Roman"/>
              <a:cs typeface="Times New Roman"/>
            </a:endParaRPr>
          </a:p>
        </p:txBody>
      </p:sp>
      <p:sp>
        <p:nvSpPr>
          <p:cNvPr id="3" name="object 3"/>
          <p:cNvSpPr txBox="1"/>
          <p:nvPr/>
        </p:nvSpPr>
        <p:spPr>
          <a:xfrm>
            <a:off x="1755141" y="2459862"/>
            <a:ext cx="8476615" cy="1305560"/>
          </a:xfrm>
          <a:prstGeom prst="rect">
            <a:avLst/>
          </a:prstGeom>
        </p:spPr>
        <p:txBody>
          <a:bodyPr vert="horz" wrap="square" lIns="0" tIns="12065" rIns="0" bIns="0" rtlCol="0">
            <a:spAutoFit/>
          </a:bodyPr>
          <a:lstStyle/>
          <a:p>
            <a:pPr marL="286385" marR="5080" indent="-274320">
              <a:spcBef>
                <a:spcPts val="95"/>
              </a:spcBef>
              <a:buClr>
                <a:srgbClr val="F3A346"/>
              </a:buClr>
              <a:buSzPct val="83928"/>
              <a:buFont typeface="Segoe UI Symbol"/>
              <a:buChar char="⚫"/>
              <a:tabLst>
                <a:tab pos="287020" algn="l"/>
              </a:tabLst>
            </a:pPr>
            <a:r>
              <a:rPr sz="2800" b="1" i="1" spc="-5" dirty="0">
                <a:latin typeface="Times New Roman"/>
                <a:cs typeface="Times New Roman"/>
              </a:rPr>
              <a:t>The </a:t>
            </a:r>
            <a:r>
              <a:rPr sz="2800" b="1" i="1" dirty="0">
                <a:latin typeface="Times New Roman"/>
                <a:cs typeface="Times New Roman"/>
              </a:rPr>
              <a:t>ability </a:t>
            </a:r>
            <a:r>
              <a:rPr sz="2800" b="1" i="1" spc="-5" dirty="0">
                <a:latin typeface="Times New Roman"/>
                <a:cs typeface="Times New Roman"/>
              </a:rPr>
              <a:t>of the coronary arteries to increase </a:t>
            </a:r>
            <a:r>
              <a:rPr sz="2800" b="1" i="1" dirty="0">
                <a:latin typeface="Times New Roman"/>
                <a:cs typeface="Times New Roman"/>
              </a:rPr>
              <a:t>blood </a:t>
            </a:r>
            <a:r>
              <a:rPr sz="2800" b="1" i="1" spc="5" dirty="0">
                <a:latin typeface="Times New Roman"/>
                <a:cs typeface="Times New Roman"/>
              </a:rPr>
              <a:t> </a:t>
            </a:r>
            <a:r>
              <a:rPr sz="2800" b="1" i="1" dirty="0">
                <a:latin typeface="Times New Roman"/>
                <a:cs typeface="Times New Roman"/>
              </a:rPr>
              <a:t>flow</a:t>
            </a:r>
            <a:r>
              <a:rPr sz="2800" b="1" i="1" spc="5" dirty="0">
                <a:latin typeface="Times New Roman"/>
                <a:cs typeface="Times New Roman"/>
              </a:rPr>
              <a:t> </a:t>
            </a:r>
            <a:r>
              <a:rPr sz="2800" b="1" i="1" spc="-5" dirty="0">
                <a:latin typeface="Times New Roman"/>
                <a:cs typeface="Times New Roman"/>
              </a:rPr>
              <a:t>in</a:t>
            </a:r>
            <a:r>
              <a:rPr sz="2800" b="1" i="1" spc="5" dirty="0">
                <a:latin typeface="Times New Roman"/>
                <a:cs typeface="Times New Roman"/>
              </a:rPr>
              <a:t> </a:t>
            </a:r>
            <a:r>
              <a:rPr sz="2800" b="1" i="1" spc="-5" dirty="0">
                <a:latin typeface="Times New Roman"/>
                <a:cs typeface="Times New Roman"/>
              </a:rPr>
              <a:t>response</a:t>
            </a:r>
            <a:r>
              <a:rPr sz="2800" b="1" i="1" spc="-20" dirty="0">
                <a:latin typeface="Times New Roman"/>
                <a:cs typeface="Times New Roman"/>
              </a:rPr>
              <a:t> </a:t>
            </a:r>
            <a:r>
              <a:rPr sz="2800" b="1" i="1" spc="-5" dirty="0">
                <a:latin typeface="Times New Roman"/>
                <a:cs typeface="Times New Roman"/>
              </a:rPr>
              <a:t>to</a:t>
            </a:r>
            <a:r>
              <a:rPr sz="2800" b="1" i="1" spc="30" dirty="0">
                <a:latin typeface="Times New Roman"/>
                <a:cs typeface="Times New Roman"/>
              </a:rPr>
              <a:t> </a:t>
            </a:r>
            <a:r>
              <a:rPr sz="2800" b="1" i="1" spc="-5" dirty="0">
                <a:latin typeface="Times New Roman"/>
                <a:cs typeface="Times New Roman"/>
              </a:rPr>
              <a:t>increased</a:t>
            </a:r>
            <a:r>
              <a:rPr sz="2800" b="1" i="1" spc="-10" dirty="0">
                <a:latin typeface="Times New Roman"/>
                <a:cs typeface="Times New Roman"/>
              </a:rPr>
              <a:t> </a:t>
            </a:r>
            <a:r>
              <a:rPr sz="2800" b="1" i="1" spc="-5" dirty="0">
                <a:latin typeface="Times New Roman"/>
                <a:cs typeface="Times New Roman"/>
              </a:rPr>
              <a:t>cardiac</a:t>
            </a:r>
            <a:r>
              <a:rPr sz="2800" b="1" i="1" spc="-15" dirty="0">
                <a:latin typeface="Times New Roman"/>
                <a:cs typeface="Times New Roman"/>
              </a:rPr>
              <a:t> </a:t>
            </a:r>
            <a:r>
              <a:rPr sz="2800" b="1" i="1" spc="-5" dirty="0">
                <a:latin typeface="Times New Roman"/>
                <a:cs typeface="Times New Roman"/>
              </a:rPr>
              <a:t>metabolic</a:t>
            </a:r>
            <a:r>
              <a:rPr sz="2800" b="1" i="1" spc="-20" dirty="0">
                <a:latin typeface="Times New Roman"/>
                <a:cs typeface="Times New Roman"/>
              </a:rPr>
              <a:t> </a:t>
            </a:r>
            <a:r>
              <a:rPr sz="2800" b="1" i="1" spc="-5" dirty="0">
                <a:latin typeface="Times New Roman"/>
                <a:cs typeface="Times New Roman"/>
              </a:rPr>
              <a:t>demand </a:t>
            </a:r>
            <a:r>
              <a:rPr sz="2800" b="1" i="1" spc="-685" dirty="0">
                <a:latin typeface="Times New Roman"/>
                <a:cs typeface="Times New Roman"/>
              </a:rPr>
              <a:t> </a:t>
            </a:r>
            <a:r>
              <a:rPr sz="2800" b="1" i="1" spc="-5" dirty="0">
                <a:latin typeface="Times New Roman"/>
                <a:cs typeface="Times New Roman"/>
              </a:rPr>
              <a:t>is referred</a:t>
            </a:r>
            <a:r>
              <a:rPr sz="2800" b="1" i="1" spc="-15" dirty="0">
                <a:latin typeface="Times New Roman"/>
                <a:cs typeface="Times New Roman"/>
              </a:rPr>
              <a:t> </a:t>
            </a:r>
            <a:r>
              <a:rPr sz="2800" b="1" i="1" spc="-5" dirty="0">
                <a:latin typeface="Times New Roman"/>
                <a:cs typeface="Times New Roman"/>
              </a:rPr>
              <a:t>to</a:t>
            </a:r>
            <a:r>
              <a:rPr sz="2800" b="1" i="1" dirty="0">
                <a:latin typeface="Times New Roman"/>
                <a:cs typeface="Times New Roman"/>
              </a:rPr>
              <a:t> </a:t>
            </a:r>
            <a:r>
              <a:rPr sz="2800" b="1" i="1" spc="-5" dirty="0">
                <a:latin typeface="Times New Roman"/>
                <a:cs typeface="Times New Roman"/>
              </a:rPr>
              <a:t>as coronary</a:t>
            </a:r>
            <a:r>
              <a:rPr sz="2800" b="1" i="1" spc="-20" dirty="0">
                <a:latin typeface="Times New Roman"/>
                <a:cs typeface="Times New Roman"/>
              </a:rPr>
              <a:t> </a:t>
            </a:r>
            <a:r>
              <a:rPr sz="2800" b="1" i="1" dirty="0">
                <a:latin typeface="Times New Roman"/>
                <a:cs typeface="Times New Roman"/>
              </a:rPr>
              <a:t>flow</a:t>
            </a:r>
            <a:r>
              <a:rPr sz="2800" b="1" i="1" spc="-5" dirty="0">
                <a:latin typeface="Times New Roman"/>
                <a:cs typeface="Times New Roman"/>
              </a:rPr>
              <a:t> reserve</a:t>
            </a:r>
            <a:r>
              <a:rPr sz="2800" b="1" i="1" spc="-15" dirty="0">
                <a:latin typeface="Times New Roman"/>
                <a:cs typeface="Times New Roman"/>
              </a:rPr>
              <a:t> </a:t>
            </a:r>
            <a:r>
              <a:rPr sz="2800" b="1" i="1" spc="-5" dirty="0">
                <a:solidFill>
                  <a:srgbClr val="FFFF00"/>
                </a:solidFill>
                <a:latin typeface="Times New Roman"/>
                <a:cs typeface="Times New Roman"/>
              </a:rPr>
              <a:t>(CFR)</a:t>
            </a:r>
            <a:endParaRPr sz="2800" dirty="0">
              <a:latin typeface="Times New Roman"/>
              <a:cs typeface="Times New Roman"/>
            </a:endParaRPr>
          </a:p>
        </p:txBody>
      </p:sp>
      <p:sp>
        <p:nvSpPr>
          <p:cNvPr id="4" name="object 4"/>
          <p:cNvSpPr txBox="1"/>
          <p:nvPr/>
        </p:nvSpPr>
        <p:spPr>
          <a:xfrm>
            <a:off x="1755141" y="4822698"/>
            <a:ext cx="8222615" cy="1304925"/>
          </a:xfrm>
          <a:prstGeom prst="rect">
            <a:avLst/>
          </a:prstGeom>
        </p:spPr>
        <p:txBody>
          <a:bodyPr vert="horz" wrap="square" lIns="0" tIns="12065" rIns="0" bIns="0" rtlCol="0">
            <a:spAutoFit/>
          </a:bodyPr>
          <a:lstStyle/>
          <a:p>
            <a:pPr marL="286385" marR="5080" indent="-274320">
              <a:spcBef>
                <a:spcPts val="95"/>
              </a:spcBef>
              <a:buClr>
                <a:srgbClr val="F3A346"/>
              </a:buClr>
              <a:buSzPct val="83928"/>
              <a:buFont typeface="Segoe UI Symbol"/>
              <a:buChar char="⚫"/>
              <a:tabLst>
                <a:tab pos="287020" algn="l"/>
              </a:tabLst>
            </a:pPr>
            <a:r>
              <a:rPr sz="2800" b="1" i="1" spc="-30" dirty="0">
                <a:latin typeface="Times New Roman"/>
                <a:cs typeface="Times New Roman"/>
              </a:rPr>
              <a:t>With</a:t>
            </a:r>
            <a:r>
              <a:rPr sz="2800" b="1" i="1" spc="5" dirty="0">
                <a:latin typeface="Times New Roman"/>
                <a:cs typeface="Times New Roman"/>
              </a:rPr>
              <a:t> </a:t>
            </a:r>
            <a:r>
              <a:rPr sz="2800" b="1" i="1" spc="-5" dirty="0">
                <a:latin typeface="Times New Roman"/>
                <a:cs typeface="Times New Roman"/>
              </a:rPr>
              <a:t>greater</a:t>
            </a:r>
            <a:r>
              <a:rPr sz="2800" b="1" i="1" spc="-15" dirty="0">
                <a:latin typeface="Times New Roman"/>
                <a:cs typeface="Times New Roman"/>
              </a:rPr>
              <a:t> </a:t>
            </a:r>
            <a:r>
              <a:rPr sz="2800" b="1" i="1" spc="-5" dirty="0">
                <a:latin typeface="Times New Roman"/>
                <a:cs typeface="Times New Roman"/>
              </a:rPr>
              <a:t>degrees</a:t>
            </a:r>
            <a:r>
              <a:rPr sz="2800" b="1" i="1" spc="-10" dirty="0">
                <a:latin typeface="Times New Roman"/>
                <a:cs typeface="Times New Roman"/>
              </a:rPr>
              <a:t> </a:t>
            </a:r>
            <a:r>
              <a:rPr sz="2800" b="1" i="1" spc="-5" dirty="0">
                <a:latin typeface="Times New Roman"/>
                <a:cs typeface="Times New Roman"/>
              </a:rPr>
              <a:t>of</a:t>
            </a:r>
            <a:r>
              <a:rPr sz="2800" b="1" i="1" spc="10" dirty="0">
                <a:latin typeface="Times New Roman"/>
                <a:cs typeface="Times New Roman"/>
              </a:rPr>
              <a:t> </a:t>
            </a:r>
            <a:r>
              <a:rPr sz="2800" b="1" i="1" dirty="0">
                <a:latin typeface="Times New Roman"/>
                <a:cs typeface="Times New Roman"/>
              </a:rPr>
              <a:t>obstruction,</a:t>
            </a:r>
            <a:r>
              <a:rPr sz="2800" b="1" i="1" spc="-30" dirty="0">
                <a:latin typeface="Times New Roman"/>
                <a:cs typeface="Times New Roman"/>
              </a:rPr>
              <a:t> </a:t>
            </a:r>
            <a:r>
              <a:rPr sz="2800" b="1" i="1" spc="-5" dirty="0">
                <a:latin typeface="Times New Roman"/>
                <a:cs typeface="Times New Roman"/>
              </a:rPr>
              <a:t>the</a:t>
            </a:r>
            <a:r>
              <a:rPr sz="2800" b="1" i="1" dirty="0">
                <a:latin typeface="Times New Roman"/>
                <a:cs typeface="Times New Roman"/>
              </a:rPr>
              <a:t> </a:t>
            </a:r>
            <a:r>
              <a:rPr sz="2800" b="1" i="1" spc="-5" dirty="0">
                <a:latin typeface="Times New Roman"/>
                <a:cs typeface="Times New Roman"/>
              </a:rPr>
              <a:t>coronary</a:t>
            </a:r>
            <a:r>
              <a:rPr sz="2800" b="1" i="1" spc="-15" dirty="0">
                <a:latin typeface="Times New Roman"/>
                <a:cs typeface="Times New Roman"/>
              </a:rPr>
              <a:t> </a:t>
            </a:r>
            <a:r>
              <a:rPr sz="2800" b="1" i="1" dirty="0">
                <a:latin typeface="Times New Roman"/>
                <a:cs typeface="Times New Roman"/>
              </a:rPr>
              <a:t>flow </a:t>
            </a:r>
            <a:r>
              <a:rPr sz="2800" b="1" i="1" spc="-685" dirty="0">
                <a:latin typeface="Times New Roman"/>
                <a:cs typeface="Times New Roman"/>
              </a:rPr>
              <a:t> </a:t>
            </a:r>
            <a:r>
              <a:rPr sz="2800" b="1" i="1" spc="-5" dirty="0">
                <a:latin typeface="Times New Roman"/>
                <a:cs typeface="Times New Roman"/>
              </a:rPr>
              <a:t>reserve</a:t>
            </a:r>
            <a:r>
              <a:rPr sz="2800" b="1" i="1" spc="-10" dirty="0">
                <a:latin typeface="Times New Roman"/>
                <a:cs typeface="Times New Roman"/>
              </a:rPr>
              <a:t> afforded </a:t>
            </a:r>
            <a:r>
              <a:rPr sz="2800" b="1" i="1" spc="-5" dirty="0">
                <a:latin typeface="Times New Roman"/>
                <a:cs typeface="Times New Roman"/>
              </a:rPr>
              <a:t>by</a:t>
            </a:r>
            <a:r>
              <a:rPr sz="2800" b="1" i="1" spc="10" dirty="0">
                <a:latin typeface="Times New Roman"/>
                <a:cs typeface="Times New Roman"/>
              </a:rPr>
              <a:t> </a:t>
            </a:r>
            <a:r>
              <a:rPr sz="2800" b="1" i="1" spc="-5" dirty="0">
                <a:latin typeface="Times New Roman"/>
                <a:cs typeface="Times New Roman"/>
              </a:rPr>
              <a:t>R2 vasodilation</a:t>
            </a:r>
            <a:r>
              <a:rPr sz="2800" b="1" i="1" spc="-20" dirty="0">
                <a:latin typeface="Times New Roman"/>
                <a:cs typeface="Times New Roman"/>
              </a:rPr>
              <a:t> </a:t>
            </a:r>
            <a:r>
              <a:rPr sz="2800" b="1" i="1" spc="-5" dirty="0">
                <a:latin typeface="Times New Roman"/>
                <a:cs typeface="Times New Roman"/>
              </a:rPr>
              <a:t>is</a:t>
            </a:r>
            <a:r>
              <a:rPr sz="2800" b="1" i="1" dirty="0">
                <a:latin typeface="Times New Roman"/>
                <a:cs typeface="Times New Roman"/>
              </a:rPr>
              <a:t> </a:t>
            </a:r>
            <a:r>
              <a:rPr sz="2800" b="1" i="1" spc="-5" dirty="0">
                <a:latin typeface="Times New Roman"/>
                <a:cs typeface="Times New Roman"/>
              </a:rPr>
              <a:t>insufficient</a:t>
            </a:r>
            <a:r>
              <a:rPr sz="2800" b="1" i="1" spc="20" dirty="0">
                <a:latin typeface="Times New Roman"/>
                <a:cs typeface="Times New Roman"/>
              </a:rPr>
              <a:t> </a:t>
            </a:r>
            <a:r>
              <a:rPr sz="2800" b="1" i="1" spc="-5" dirty="0">
                <a:latin typeface="Times New Roman"/>
                <a:cs typeface="Times New Roman"/>
              </a:rPr>
              <a:t>to </a:t>
            </a:r>
            <a:r>
              <a:rPr sz="2800" b="1" i="1" dirty="0">
                <a:latin typeface="Times New Roman"/>
                <a:cs typeface="Times New Roman"/>
              </a:rPr>
              <a:t> </a:t>
            </a:r>
            <a:r>
              <a:rPr sz="2800" b="1" i="1" spc="-5" dirty="0">
                <a:latin typeface="Times New Roman"/>
                <a:cs typeface="Times New Roman"/>
              </a:rPr>
              <a:t>meet</a:t>
            </a:r>
            <a:r>
              <a:rPr sz="2800" b="1" i="1" spc="-10" dirty="0">
                <a:latin typeface="Times New Roman"/>
                <a:cs typeface="Times New Roman"/>
              </a:rPr>
              <a:t> </a:t>
            </a:r>
            <a:r>
              <a:rPr sz="2800" b="1" i="1" spc="-5" dirty="0">
                <a:latin typeface="Times New Roman"/>
                <a:cs typeface="Times New Roman"/>
              </a:rPr>
              <a:t>oxygen demand.</a:t>
            </a:r>
            <a:endParaRPr sz="2800" dirty="0">
              <a:latin typeface="Times New Roman"/>
              <a:cs typeface="Times New Roman"/>
            </a:endParaRPr>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831340" y="752603"/>
            <a:ext cx="8467090" cy="3205365"/>
          </a:xfrm>
          <a:prstGeom prst="rect">
            <a:avLst/>
          </a:prstGeom>
        </p:spPr>
        <p:txBody>
          <a:bodyPr vert="horz" wrap="square" lIns="0" tIns="12065" rIns="0" bIns="0" rtlCol="0">
            <a:spAutoFit/>
          </a:bodyPr>
          <a:lstStyle/>
          <a:p>
            <a:pPr marL="286385" marR="67310" indent="-274320">
              <a:spcBef>
                <a:spcPts val="95"/>
              </a:spcBef>
              <a:buClr>
                <a:srgbClr val="F3A346"/>
              </a:buClr>
              <a:buSzPct val="83928"/>
              <a:buFont typeface="Segoe UI Symbol"/>
              <a:buChar char="⚫"/>
              <a:tabLst>
                <a:tab pos="287020" algn="l"/>
              </a:tabLst>
            </a:pPr>
            <a:r>
              <a:rPr sz="2800" b="1" i="1" spc="-5" dirty="0">
                <a:latin typeface="Times New Roman"/>
                <a:cs typeface="Times New Roman"/>
              </a:rPr>
              <a:t>If</a:t>
            </a:r>
            <a:r>
              <a:rPr sz="2800" b="1" i="1" dirty="0">
                <a:latin typeface="Times New Roman"/>
                <a:cs typeface="Times New Roman"/>
              </a:rPr>
              <a:t> </a:t>
            </a:r>
            <a:r>
              <a:rPr sz="2800" b="1" i="1" spc="-5" dirty="0">
                <a:latin typeface="Times New Roman"/>
                <a:cs typeface="Times New Roman"/>
              </a:rPr>
              <a:t>the</a:t>
            </a:r>
            <a:r>
              <a:rPr sz="2800" b="1" i="1" spc="5" dirty="0">
                <a:latin typeface="Times New Roman"/>
                <a:cs typeface="Times New Roman"/>
              </a:rPr>
              <a:t> </a:t>
            </a:r>
            <a:r>
              <a:rPr sz="2800" b="1" i="1" spc="-5" dirty="0">
                <a:latin typeface="Times New Roman"/>
                <a:cs typeface="Times New Roman"/>
              </a:rPr>
              <a:t>diameter</a:t>
            </a:r>
            <a:r>
              <a:rPr sz="2800" b="1" i="1" spc="-15" dirty="0">
                <a:latin typeface="Times New Roman"/>
                <a:cs typeface="Times New Roman"/>
              </a:rPr>
              <a:t> </a:t>
            </a:r>
            <a:r>
              <a:rPr sz="2800" b="1" i="1" spc="-5" dirty="0">
                <a:latin typeface="Times New Roman"/>
                <a:cs typeface="Times New Roman"/>
              </a:rPr>
              <a:t>of</a:t>
            </a:r>
            <a:r>
              <a:rPr sz="2800" b="1" i="1" spc="10" dirty="0">
                <a:latin typeface="Times New Roman"/>
                <a:cs typeface="Times New Roman"/>
              </a:rPr>
              <a:t> </a:t>
            </a:r>
            <a:r>
              <a:rPr sz="2800" b="1" i="1" spc="-5" dirty="0">
                <a:latin typeface="Times New Roman"/>
                <a:cs typeface="Times New Roman"/>
              </a:rPr>
              <a:t>an</a:t>
            </a:r>
            <a:r>
              <a:rPr sz="2800" b="1" i="1" spc="15" dirty="0">
                <a:latin typeface="Times New Roman"/>
                <a:cs typeface="Times New Roman"/>
              </a:rPr>
              <a:t> </a:t>
            </a:r>
            <a:r>
              <a:rPr sz="2800" b="1" i="1" spc="-5" dirty="0">
                <a:latin typeface="Times New Roman"/>
                <a:cs typeface="Times New Roman"/>
              </a:rPr>
              <a:t>epicardial</a:t>
            </a:r>
            <a:r>
              <a:rPr sz="2800" b="1" i="1" spc="-35" dirty="0">
                <a:latin typeface="Times New Roman"/>
                <a:cs typeface="Times New Roman"/>
              </a:rPr>
              <a:t> </a:t>
            </a:r>
            <a:r>
              <a:rPr sz="2800" b="1" i="1" spc="-5" dirty="0">
                <a:latin typeface="Times New Roman"/>
                <a:cs typeface="Times New Roman"/>
              </a:rPr>
              <a:t>artery</a:t>
            </a:r>
            <a:r>
              <a:rPr sz="2800" b="1" i="1" spc="15" dirty="0">
                <a:latin typeface="Times New Roman"/>
                <a:cs typeface="Times New Roman"/>
              </a:rPr>
              <a:t> </a:t>
            </a:r>
            <a:r>
              <a:rPr sz="2800" b="1" i="1" spc="-5" dirty="0">
                <a:latin typeface="Times New Roman"/>
                <a:cs typeface="Times New Roman"/>
              </a:rPr>
              <a:t>is</a:t>
            </a:r>
            <a:r>
              <a:rPr sz="2800" b="1" i="1" dirty="0">
                <a:latin typeface="Times New Roman"/>
                <a:cs typeface="Times New Roman"/>
              </a:rPr>
              <a:t> </a:t>
            </a:r>
            <a:r>
              <a:rPr sz="2800" b="1" i="1" spc="-5" dirty="0">
                <a:latin typeface="Times New Roman"/>
                <a:cs typeface="Times New Roman"/>
              </a:rPr>
              <a:t>reduced</a:t>
            </a:r>
            <a:r>
              <a:rPr sz="2800" b="1" i="1" dirty="0">
                <a:latin typeface="Times New Roman"/>
                <a:cs typeface="Times New Roman"/>
              </a:rPr>
              <a:t> </a:t>
            </a:r>
            <a:r>
              <a:rPr sz="2800" b="1" i="1" spc="-5" dirty="0">
                <a:latin typeface="Times New Roman"/>
                <a:cs typeface="Times New Roman"/>
              </a:rPr>
              <a:t>by </a:t>
            </a:r>
            <a:r>
              <a:rPr sz="2800" b="1" i="1" dirty="0">
                <a:latin typeface="Times New Roman"/>
                <a:cs typeface="Times New Roman"/>
              </a:rPr>
              <a:t> </a:t>
            </a:r>
            <a:r>
              <a:rPr sz="2800" b="1" i="1" spc="-5" dirty="0">
                <a:latin typeface="Times New Roman"/>
                <a:cs typeface="Times New Roman"/>
              </a:rPr>
              <a:t>50%,</a:t>
            </a:r>
            <a:r>
              <a:rPr sz="2800" b="1" i="1" spc="10" dirty="0">
                <a:latin typeface="Times New Roman"/>
                <a:cs typeface="Times New Roman"/>
              </a:rPr>
              <a:t> </a:t>
            </a:r>
            <a:r>
              <a:rPr sz="2800" b="1" i="1" spc="-5" dirty="0">
                <a:latin typeface="Times New Roman"/>
                <a:cs typeface="Times New Roman"/>
              </a:rPr>
              <a:t>there</a:t>
            </a:r>
            <a:r>
              <a:rPr sz="2800" b="1" i="1" spc="5" dirty="0">
                <a:latin typeface="Times New Roman"/>
                <a:cs typeface="Times New Roman"/>
              </a:rPr>
              <a:t> </a:t>
            </a:r>
            <a:r>
              <a:rPr sz="2800" b="1" i="1" spc="-5" dirty="0">
                <a:latin typeface="Times New Roman"/>
                <a:cs typeface="Times New Roman"/>
              </a:rPr>
              <a:t>is a</a:t>
            </a:r>
            <a:r>
              <a:rPr sz="2800" b="1" i="1" spc="10" dirty="0">
                <a:latin typeface="Times New Roman"/>
                <a:cs typeface="Times New Roman"/>
              </a:rPr>
              <a:t> </a:t>
            </a:r>
            <a:r>
              <a:rPr sz="2800" b="1" i="1" spc="-5" dirty="0">
                <a:latin typeface="Times New Roman"/>
                <a:cs typeface="Times New Roman"/>
              </a:rPr>
              <a:t>limitation</a:t>
            </a:r>
            <a:r>
              <a:rPr sz="2800" b="1" i="1" spc="-10" dirty="0">
                <a:latin typeface="Times New Roman"/>
                <a:cs typeface="Times New Roman"/>
              </a:rPr>
              <a:t> </a:t>
            </a:r>
            <a:r>
              <a:rPr sz="2800" b="1" i="1" spc="-5" dirty="0">
                <a:latin typeface="Times New Roman"/>
                <a:cs typeface="Times New Roman"/>
              </a:rPr>
              <a:t>in</a:t>
            </a:r>
            <a:r>
              <a:rPr sz="2800" b="1" i="1" spc="5" dirty="0">
                <a:latin typeface="Times New Roman"/>
                <a:cs typeface="Times New Roman"/>
              </a:rPr>
              <a:t> </a:t>
            </a:r>
            <a:r>
              <a:rPr sz="2800" b="1" i="1" spc="-5" dirty="0">
                <a:latin typeface="Times New Roman"/>
                <a:cs typeface="Times New Roman"/>
              </a:rPr>
              <a:t>increasing</a:t>
            </a:r>
            <a:r>
              <a:rPr sz="2800" b="1" i="1" dirty="0">
                <a:latin typeface="Times New Roman"/>
                <a:cs typeface="Times New Roman"/>
              </a:rPr>
              <a:t> </a:t>
            </a:r>
            <a:r>
              <a:rPr sz="2800" b="1" i="1" spc="-5" dirty="0">
                <a:latin typeface="Times New Roman"/>
                <a:cs typeface="Times New Roman"/>
              </a:rPr>
              <a:t>the</a:t>
            </a:r>
            <a:r>
              <a:rPr sz="2800" b="1" i="1" spc="5" dirty="0">
                <a:latin typeface="Times New Roman"/>
                <a:cs typeface="Times New Roman"/>
              </a:rPr>
              <a:t> </a:t>
            </a:r>
            <a:r>
              <a:rPr sz="2800" b="1" i="1" dirty="0">
                <a:latin typeface="Times New Roman"/>
                <a:cs typeface="Times New Roman"/>
              </a:rPr>
              <a:t>flow</a:t>
            </a:r>
            <a:r>
              <a:rPr sz="2800" b="1" i="1" spc="5" dirty="0">
                <a:latin typeface="Times New Roman"/>
                <a:cs typeface="Times New Roman"/>
              </a:rPr>
              <a:t> </a:t>
            </a:r>
            <a:r>
              <a:rPr sz="2800" b="1" i="1" spc="-5" dirty="0">
                <a:latin typeface="Times New Roman"/>
                <a:cs typeface="Times New Roman"/>
              </a:rPr>
              <a:t>to</a:t>
            </a:r>
            <a:r>
              <a:rPr sz="2800" b="1" i="1" dirty="0">
                <a:latin typeface="Times New Roman"/>
                <a:cs typeface="Times New Roman"/>
              </a:rPr>
              <a:t> </a:t>
            </a:r>
            <a:r>
              <a:rPr sz="2800" b="1" i="1" spc="-10" dirty="0">
                <a:latin typeface="Times New Roman"/>
                <a:cs typeface="Times New Roman"/>
              </a:rPr>
              <a:t>meet </a:t>
            </a:r>
            <a:r>
              <a:rPr sz="2800" b="1" i="1" spc="-685" dirty="0">
                <a:latin typeface="Times New Roman"/>
                <a:cs typeface="Times New Roman"/>
              </a:rPr>
              <a:t> </a:t>
            </a:r>
            <a:r>
              <a:rPr sz="2800" b="1" i="1" spc="-5" dirty="0">
                <a:latin typeface="Times New Roman"/>
                <a:cs typeface="Times New Roman"/>
              </a:rPr>
              <a:t>increased</a:t>
            </a:r>
            <a:r>
              <a:rPr sz="2800" b="1" i="1" spc="-15" dirty="0">
                <a:latin typeface="Times New Roman"/>
                <a:cs typeface="Times New Roman"/>
              </a:rPr>
              <a:t> </a:t>
            </a:r>
            <a:r>
              <a:rPr sz="2800" b="1" i="1" spc="-5" dirty="0">
                <a:latin typeface="Times New Roman"/>
                <a:cs typeface="Times New Roman"/>
              </a:rPr>
              <a:t>myocardial</a:t>
            </a:r>
            <a:r>
              <a:rPr sz="2800" b="1" i="1" spc="-25" dirty="0">
                <a:latin typeface="Times New Roman"/>
                <a:cs typeface="Times New Roman"/>
              </a:rPr>
              <a:t> </a:t>
            </a:r>
            <a:r>
              <a:rPr sz="2800" b="1" i="1" spc="-5" dirty="0">
                <a:latin typeface="Times New Roman"/>
                <a:cs typeface="Times New Roman"/>
              </a:rPr>
              <a:t>demand.</a:t>
            </a:r>
            <a:endParaRPr sz="2800" dirty="0">
              <a:latin typeface="Times New Roman"/>
              <a:cs typeface="Times New Roman"/>
            </a:endParaRPr>
          </a:p>
          <a:p>
            <a:pPr>
              <a:spcBef>
                <a:spcPts val="20"/>
              </a:spcBef>
              <a:buClr>
                <a:srgbClr val="F3A346"/>
              </a:buClr>
              <a:buFont typeface="Segoe UI Symbol"/>
              <a:buChar char="⚫"/>
            </a:pPr>
            <a:endParaRPr sz="3950" dirty="0">
              <a:latin typeface="Times New Roman"/>
              <a:cs typeface="Times New Roman"/>
            </a:endParaRPr>
          </a:p>
          <a:p>
            <a:pPr marL="286385" marR="5080" indent="-274320">
              <a:buClr>
                <a:srgbClr val="F3A346"/>
              </a:buClr>
              <a:buSzPct val="83928"/>
              <a:buFont typeface="Segoe UI Symbol"/>
              <a:buChar char="⚫"/>
              <a:tabLst>
                <a:tab pos="287020" algn="l"/>
                <a:tab pos="6283325" algn="l"/>
              </a:tabLst>
            </a:pPr>
            <a:r>
              <a:rPr sz="2800" b="1" i="1" spc="-5" dirty="0">
                <a:latin typeface="Times New Roman"/>
                <a:cs typeface="Times New Roman"/>
              </a:rPr>
              <a:t>When</a:t>
            </a:r>
            <a:r>
              <a:rPr sz="2800" b="1" i="1" spc="20" dirty="0">
                <a:latin typeface="Times New Roman"/>
                <a:cs typeface="Times New Roman"/>
              </a:rPr>
              <a:t> </a:t>
            </a:r>
            <a:r>
              <a:rPr sz="2800" b="1" i="1" spc="-5" dirty="0">
                <a:latin typeface="Times New Roman"/>
                <a:cs typeface="Times New Roman"/>
              </a:rPr>
              <a:t>the</a:t>
            </a:r>
            <a:r>
              <a:rPr sz="2800" b="1" i="1" spc="10" dirty="0">
                <a:latin typeface="Times New Roman"/>
                <a:cs typeface="Times New Roman"/>
              </a:rPr>
              <a:t> </a:t>
            </a:r>
            <a:r>
              <a:rPr sz="2800" b="1" i="1" spc="-5" dirty="0">
                <a:latin typeface="Times New Roman"/>
                <a:cs typeface="Times New Roman"/>
              </a:rPr>
              <a:t>diameter is</a:t>
            </a:r>
            <a:r>
              <a:rPr sz="2800" b="1" i="1" spc="5" dirty="0">
                <a:latin typeface="Times New Roman"/>
                <a:cs typeface="Times New Roman"/>
              </a:rPr>
              <a:t> </a:t>
            </a:r>
            <a:r>
              <a:rPr sz="2800" b="1" i="1" spc="-5" dirty="0">
                <a:latin typeface="Times New Roman"/>
                <a:cs typeface="Times New Roman"/>
              </a:rPr>
              <a:t>reduced</a:t>
            </a:r>
            <a:r>
              <a:rPr sz="2800" b="1" i="1" spc="10" dirty="0">
                <a:latin typeface="Times New Roman"/>
                <a:cs typeface="Times New Roman"/>
              </a:rPr>
              <a:t> </a:t>
            </a:r>
            <a:r>
              <a:rPr sz="2800" b="1" i="1" spc="-5" dirty="0">
                <a:latin typeface="Times New Roman"/>
                <a:cs typeface="Times New Roman"/>
              </a:rPr>
              <a:t>by</a:t>
            </a:r>
            <a:r>
              <a:rPr sz="2800" b="1" i="1" spc="5" dirty="0">
                <a:latin typeface="Times New Roman"/>
                <a:cs typeface="Times New Roman"/>
              </a:rPr>
              <a:t> </a:t>
            </a:r>
            <a:r>
              <a:rPr sz="2800" b="1" i="1" spc="-5" dirty="0">
                <a:latin typeface="Times New Roman"/>
                <a:cs typeface="Times New Roman"/>
              </a:rPr>
              <a:t>~80%,	it</a:t>
            </a:r>
            <a:r>
              <a:rPr sz="2800" b="1" i="1" spc="-35" dirty="0">
                <a:latin typeface="Times New Roman"/>
                <a:cs typeface="Times New Roman"/>
              </a:rPr>
              <a:t> </a:t>
            </a:r>
            <a:r>
              <a:rPr sz="2800" b="1" i="1" spc="-5" dirty="0">
                <a:latin typeface="Times New Roman"/>
                <a:cs typeface="Times New Roman"/>
              </a:rPr>
              <a:t>can</a:t>
            </a:r>
            <a:r>
              <a:rPr sz="2800" b="1" i="1" spc="-30" dirty="0">
                <a:latin typeface="Times New Roman"/>
                <a:cs typeface="Times New Roman"/>
              </a:rPr>
              <a:t> </a:t>
            </a:r>
            <a:r>
              <a:rPr sz="2800" b="1" i="1" spc="-5" dirty="0">
                <a:latin typeface="Times New Roman"/>
                <a:cs typeface="Times New Roman"/>
              </a:rPr>
              <a:t>decrease </a:t>
            </a:r>
            <a:r>
              <a:rPr sz="2800" b="1" i="1" spc="-685" dirty="0">
                <a:latin typeface="Times New Roman"/>
                <a:cs typeface="Times New Roman"/>
              </a:rPr>
              <a:t> </a:t>
            </a:r>
            <a:r>
              <a:rPr sz="2800" b="1" i="1" spc="-5" dirty="0">
                <a:latin typeface="Times New Roman"/>
                <a:cs typeface="Times New Roman"/>
              </a:rPr>
              <a:t>coronary </a:t>
            </a:r>
            <a:r>
              <a:rPr sz="2800" b="1" i="1" dirty="0">
                <a:latin typeface="Times New Roman"/>
                <a:cs typeface="Times New Roman"/>
              </a:rPr>
              <a:t>flow dramatically and </a:t>
            </a:r>
            <a:r>
              <a:rPr sz="2800" b="1" i="1" spc="-5" dirty="0">
                <a:latin typeface="Times New Roman"/>
                <a:cs typeface="Times New Roman"/>
              </a:rPr>
              <a:t>cause myocardial </a:t>
            </a:r>
            <a:r>
              <a:rPr sz="2800" b="1" i="1" dirty="0">
                <a:latin typeface="Times New Roman"/>
                <a:cs typeface="Times New Roman"/>
              </a:rPr>
              <a:t> </a:t>
            </a:r>
            <a:r>
              <a:rPr sz="2800" b="1" i="1" spc="-5" dirty="0">
                <a:latin typeface="Times New Roman"/>
                <a:cs typeface="Times New Roman"/>
              </a:rPr>
              <a:t>ischemia.</a:t>
            </a:r>
            <a:endParaRPr sz="2800" dirty="0">
              <a:latin typeface="Times New Roman"/>
              <a:cs typeface="Times New Roman"/>
            </a:endParaRPr>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678939" y="96723"/>
            <a:ext cx="8779510" cy="6398546"/>
          </a:xfrm>
          <a:prstGeom prst="rect">
            <a:avLst/>
          </a:prstGeom>
        </p:spPr>
        <p:txBody>
          <a:bodyPr vert="horz" wrap="square" lIns="0" tIns="12065" rIns="0" bIns="0" rtlCol="0">
            <a:spAutoFit/>
          </a:bodyPr>
          <a:lstStyle/>
          <a:p>
            <a:pPr marL="286385" marR="82550" indent="-274320">
              <a:spcBef>
                <a:spcPts val="95"/>
              </a:spcBef>
              <a:buClr>
                <a:srgbClr val="F3A346"/>
              </a:buClr>
              <a:buSzPct val="83928"/>
              <a:buFont typeface="Segoe UI Symbol"/>
              <a:buChar char="⚫"/>
              <a:tabLst>
                <a:tab pos="287020" algn="l"/>
                <a:tab pos="1876425" algn="l"/>
              </a:tabLst>
            </a:pPr>
            <a:r>
              <a:rPr sz="2800" b="1" i="1" spc="-5" dirty="0">
                <a:latin typeface="Times New Roman"/>
                <a:cs typeface="Times New Roman"/>
              </a:rPr>
              <a:t>Patients</a:t>
            </a:r>
            <a:r>
              <a:rPr sz="2800" b="1" i="1" dirty="0">
                <a:latin typeface="Times New Roman"/>
                <a:cs typeface="Times New Roman"/>
              </a:rPr>
              <a:t> </a:t>
            </a:r>
            <a:r>
              <a:rPr sz="2800" b="1" i="1" spc="-5" dirty="0">
                <a:latin typeface="Times New Roman"/>
                <a:cs typeface="Times New Roman"/>
              </a:rPr>
              <a:t>with</a:t>
            </a:r>
            <a:r>
              <a:rPr sz="2800" b="1" i="1" spc="5" dirty="0">
                <a:latin typeface="Times New Roman"/>
                <a:cs typeface="Times New Roman"/>
              </a:rPr>
              <a:t> </a:t>
            </a:r>
            <a:r>
              <a:rPr sz="2800" b="1" i="1" spc="-5" dirty="0">
                <a:latin typeface="Times New Roman"/>
                <a:cs typeface="Times New Roman"/>
              </a:rPr>
              <a:t>a</a:t>
            </a:r>
            <a:r>
              <a:rPr sz="2800" b="1" i="1" spc="10" dirty="0">
                <a:latin typeface="Times New Roman"/>
                <a:cs typeface="Times New Roman"/>
              </a:rPr>
              <a:t> </a:t>
            </a:r>
            <a:r>
              <a:rPr sz="2800" b="1" i="1" dirty="0">
                <a:latin typeface="Times New Roman"/>
                <a:cs typeface="Times New Roman"/>
              </a:rPr>
              <a:t>fixed</a:t>
            </a:r>
            <a:r>
              <a:rPr sz="2800" b="1" i="1" spc="10" dirty="0">
                <a:latin typeface="Times New Roman"/>
                <a:cs typeface="Times New Roman"/>
              </a:rPr>
              <a:t> </a:t>
            </a:r>
            <a:r>
              <a:rPr sz="2800" b="1" i="1" spc="-5" dirty="0">
                <a:latin typeface="Times New Roman"/>
                <a:cs typeface="Times New Roman"/>
              </a:rPr>
              <a:t>coronary</a:t>
            </a:r>
            <a:r>
              <a:rPr sz="2800" b="1" i="1" dirty="0">
                <a:latin typeface="Times New Roman"/>
                <a:cs typeface="Times New Roman"/>
              </a:rPr>
              <a:t> </a:t>
            </a:r>
            <a:r>
              <a:rPr sz="2800" b="1" i="1" spc="-5" dirty="0">
                <a:latin typeface="Times New Roman"/>
                <a:cs typeface="Times New Roman"/>
              </a:rPr>
              <a:t>atherosclerotic</a:t>
            </a:r>
            <a:r>
              <a:rPr sz="2800" b="1" i="1" spc="-25" dirty="0">
                <a:latin typeface="Times New Roman"/>
                <a:cs typeface="Times New Roman"/>
              </a:rPr>
              <a:t> </a:t>
            </a:r>
            <a:r>
              <a:rPr sz="2800" b="1" i="1" spc="-5" dirty="0">
                <a:latin typeface="Times New Roman"/>
                <a:cs typeface="Times New Roman"/>
              </a:rPr>
              <a:t>lesion</a:t>
            </a:r>
            <a:r>
              <a:rPr sz="2800" b="1" i="1" spc="5" dirty="0">
                <a:latin typeface="Times New Roman"/>
                <a:cs typeface="Times New Roman"/>
              </a:rPr>
              <a:t> </a:t>
            </a:r>
            <a:r>
              <a:rPr sz="2800" b="1" i="1" spc="-5" dirty="0">
                <a:latin typeface="Times New Roman"/>
                <a:cs typeface="Times New Roman"/>
              </a:rPr>
              <a:t>of</a:t>
            </a:r>
            <a:r>
              <a:rPr sz="2800" b="1" i="1" spc="15" dirty="0">
                <a:latin typeface="Times New Roman"/>
                <a:cs typeface="Times New Roman"/>
              </a:rPr>
              <a:t> </a:t>
            </a:r>
            <a:r>
              <a:rPr sz="2800" b="1" i="1" spc="-5" dirty="0">
                <a:latin typeface="Times New Roman"/>
                <a:cs typeface="Times New Roman"/>
              </a:rPr>
              <a:t>at </a:t>
            </a:r>
            <a:r>
              <a:rPr sz="2800" b="1" i="1" spc="-685" dirty="0">
                <a:latin typeface="Times New Roman"/>
                <a:cs typeface="Times New Roman"/>
              </a:rPr>
              <a:t> </a:t>
            </a:r>
            <a:r>
              <a:rPr sz="2800" b="1" i="1" spc="-5" dirty="0">
                <a:latin typeface="Times New Roman"/>
                <a:cs typeface="Times New Roman"/>
              </a:rPr>
              <a:t>least</a:t>
            </a:r>
            <a:r>
              <a:rPr sz="2800" b="1" i="1" spc="20" dirty="0">
                <a:latin typeface="Times New Roman"/>
                <a:cs typeface="Times New Roman"/>
              </a:rPr>
              <a:t> </a:t>
            </a:r>
            <a:r>
              <a:rPr sz="2800" b="1" i="1" spc="-5" dirty="0">
                <a:latin typeface="Times New Roman"/>
                <a:cs typeface="Times New Roman"/>
              </a:rPr>
              <a:t>50%	or more show myocardial ischemia during </a:t>
            </a:r>
            <a:r>
              <a:rPr sz="2800" b="1" i="1" dirty="0">
                <a:latin typeface="Times New Roman"/>
                <a:cs typeface="Times New Roman"/>
              </a:rPr>
              <a:t> </a:t>
            </a:r>
            <a:r>
              <a:rPr sz="2800" b="1" i="1" spc="-5" dirty="0">
                <a:latin typeface="Times New Roman"/>
                <a:cs typeface="Times New Roman"/>
              </a:rPr>
              <a:t>increased</a:t>
            </a:r>
            <a:r>
              <a:rPr sz="2800" b="1" i="1" spc="-10" dirty="0">
                <a:latin typeface="Times New Roman"/>
                <a:cs typeface="Times New Roman"/>
              </a:rPr>
              <a:t> </a:t>
            </a:r>
            <a:r>
              <a:rPr sz="2800" b="1" i="1" spc="-5" dirty="0">
                <a:latin typeface="Times New Roman"/>
                <a:cs typeface="Times New Roman"/>
              </a:rPr>
              <a:t>myocardial</a:t>
            </a:r>
            <a:r>
              <a:rPr sz="2800" b="1" i="1" spc="-15" dirty="0">
                <a:latin typeface="Times New Roman"/>
                <a:cs typeface="Times New Roman"/>
              </a:rPr>
              <a:t> </a:t>
            </a:r>
            <a:r>
              <a:rPr sz="2800" b="1" i="1" spc="-5" dirty="0">
                <a:latin typeface="Times New Roman"/>
                <a:cs typeface="Times New Roman"/>
              </a:rPr>
              <a:t>metabolic</a:t>
            </a:r>
            <a:r>
              <a:rPr sz="2800" b="1" i="1" spc="-10" dirty="0">
                <a:latin typeface="Times New Roman"/>
                <a:cs typeface="Times New Roman"/>
              </a:rPr>
              <a:t> </a:t>
            </a:r>
            <a:r>
              <a:rPr sz="2800" b="1" i="1" spc="-5" dirty="0">
                <a:latin typeface="Times New Roman"/>
                <a:cs typeface="Times New Roman"/>
              </a:rPr>
              <a:t>demand</a:t>
            </a:r>
            <a:r>
              <a:rPr sz="2800" b="1" i="1" spc="5" dirty="0">
                <a:latin typeface="Times New Roman"/>
                <a:cs typeface="Times New Roman"/>
              </a:rPr>
              <a:t> </a:t>
            </a:r>
            <a:r>
              <a:rPr sz="2800" b="1" i="1" dirty="0">
                <a:latin typeface="Times New Roman"/>
                <a:cs typeface="Times New Roman"/>
              </a:rPr>
              <a:t>as </a:t>
            </a:r>
            <a:r>
              <a:rPr sz="2800" b="1" i="1" spc="-5" dirty="0">
                <a:latin typeface="Times New Roman"/>
                <a:cs typeface="Times New Roman"/>
              </a:rPr>
              <a:t>the</a:t>
            </a:r>
            <a:r>
              <a:rPr sz="2800" b="1" i="1" dirty="0">
                <a:latin typeface="Times New Roman"/>
                <a:cs typeface="Times New Roman"/>
              </a:rPr>
              <a:t> </a:t>
            </a:r>
            <a:r>
              <a:rPr sz="2800" b="1" i="1" spc="-5" dirty="0">
                <a:latin typeface="Times New Roman"/>
                <a:cs typeface="Times New Roman"/>
              </a:rPr>
              <a:t>result</a:t>
            </a:r>
            <a:r>
              <a:rPr sz="2800" b="1" i="1" dirty="0">
                <a:latin typeface="Times New Roman"/>
                <a:cs typeface="Times New Roman"/>
              </a:rPr>
              <a:t> </a:t>
            </a:r>
            <a:r>
              <a:rPr sz="2800" b="1" i="1" spc="-5" dirty="0">
                <a:latin typeface="Times New Roman"/>
                <a:cs typeface="Times New Roman"/>
              </a:rPr>
              <a:t>of</a:t>
            </a:r>
            <a:r>
              <a:rPr sz="2800" b="1" i="1" spc="10" dirty="0">
                <a:latin typeface="Times New Roman"/>
                <a:cs typeface="Times New Roman"/>
              </a:rPr>
              <a:t> </a:t>
            </a:r>
            <a:r>
              <a:rPr sz="2800" b="1" i="1" spc="-5" dirty="0">
                <a:latin typeface="Times New Roman"/>
                <a:cs typeface="Times New Roman"/>
              </a:rPr>
              <a:t>a </a:t>
            </a:r>
            <a:r>
              <a:rPr sz="2800" b="1" i="1" spc="-685" dirty="0">
                <a:latin typeface="Times New Roman"/>
                <a:cs typeface="Times New Roman"/>
              </a:rPr>
              <a:t> </a:t>
            </a:r>
            <a:r>
              <a:rPr sz="2800" b="1" i="1" dirty="0">
                <a:latin typeface="Times New Roman"/>
                <a:cs typeface="Times New Roman"/>
              </a:rPr>
              <a:t>significant</a:t>
            </a:r>
            <a:r>
              <a:rPr sz="2800" b="1" i="1" spc="-25" dirty="0">
                <a:latin typeface="Times New Roman"/>
                <a:cs typeface="Times New Roman"/>
              </a:rPr>
              <a:t> </a:t>
            </a:r>
            <a:r>
              <a:rPr sz="2800" b="1" i="1" spc="-5" dirty="0">
                <a:latin typeface="Times New Roman"/>
                <a:cs typeface="Times New Roman"/>
              </a:rPr>
              <a:t>reduction in</a:t>
            </a:r>
            <a:r>
              <a:rPr sz="2800" b="1" i="1" spc="35" dirty="0">
                <a:latin typeface="Times New Roman"/>
                <a:cs typeface="Times New Roman"/>
              </a:rPr>
              <a:t> </a:t>
            </a:r>
            <a:r>
              <a:rPr sz="2800" b="1" i="1" spc="-10" dirty="0">
                <a:latin typeface="Times New Roman"/>
                <a:cs typeface="Times New Roman"/>
              </a:rPr>
              <a:t>CFR</a:t>
            </a:r>
            <a:r>
              <a:rPr sz="2800" b="1" i="1" spc="10" dirty="0">
                <a:latin typeface="Times New Roman"/>
                <a:cs typeface="Times New Roman"/>
              </a:rPr>
              <a:t> </a:t>
            </a:r>
            <a:r>
              <a:rPr sz="2800" b="1" i="1" spc="-5" dirty="0">
                <a:latin typeface="Times New Roman"/>
                <a:cs typeface="Times New Roman"/>
              </a:rPr>
              <a:t>and hence,</a:t>
            </a:r>
            <a:r>
              <a:rPr sz="2800" b="1" i="1" spc="20" dirty="0">
                <a:latin typeface="Times New Roman"/>
                <a:cs typeface="Times New Roman"/>
              </a:rPr>
              <a:t> </a:t>
            </a:r>
            <a:r>
              <a:rPr sz="2800" b="1" i="1" spc="-5" dirty="0">
                <a:latin typeface="Times New Roman"/>
                <a:cs typeface="Times New Roman"/>
              </a:rPr>
              <a:t>angina pectoris</a:t>
            </a:r>
            <a:endParaRPr sz="2800" dirty="0">
              <a:latin typeface="Times New Roman"/>
              <a:cs typeface="Times New Roman"/>
            </a:endParaRPr>
          </a:p>
          <a:p>
            <a:pPr>
              <a:spcBef>
                <a:spcPts val="25"/>
              </a:spcBef>
              <a:buClr>
                <a:srgbClr val="F3A346"/>
              </a:buClr>
              <a:buFont typeface="Segoe UI Symbol"/>
              <a:buChar char="⚫"/>
            </a:pPr>
            <a:endParaRPr sz="3950" dirty="0">
              <a:latin typeface="Times New Roman"/>
              <a:cs typeface="Times New Roman"/>
            </a:endParaRPr>
          </a:p>
          <a:p>
            <a:pPr marL="286385" marR="467359" indent="-274320">
              <a:buClr>
                <a:srgbClr val="F3A346"/>
              </a:buClr>
              <a:buSzPct val="83928"/>
              <a:buFont typeface="Segoe UI Symbol"/>
              <a:buChar char="⚫"/>
              <a:tabLst>
                <a:tab pos="287020" algn="l"/>
              </a:tabLst>
            </a:pPr>
            <a:r>
              <a:rPr sz="2800" b="1" i="1" spc="-5" dirty="0">
                <a:latin typeface="Times New Roman"/>
                <a:cs typeface="Times New Roman"/>
              </a:rPr>
              <a:t>Fixed</a:t>
            </a:r>
            <a:r>
              <a:rPr sz="2800" b="1" i="1" dirty="0">
                <a:latin typeface="Times New Roman"/>
                <a:cs typeface="Times New Roman"/>
              </a:rPr>
              <a:t> </a:t>
            </a:r>
            <a:r>
              <a:rPr sz="2800" b="1" i="1" spc="-5" dirty="0">
                <a:latin typeface="Times New Roman"/>
                <a:cs typeface="Times New Roman"/>
              </a:rPr>
              <a:t>atherosclerotic</a:t>
            </a:r>
            <a:r>
              <a:rPr sz="2800" b="1" i="1" spc="-30" dirty="0">
                <a:latin typeface="Times New Roman"/>
                <a:cs typeface="Times New Roman"/>
              </a:rPr>
              <a:t> </a:t>
            </a:r>
            <a:r>
              <a:rPr sz="2800" b="1" i="1" spc="-5" dirty="0">
                <a:latin typeface="Times New Roman"/>
                <a:cs typeface="Times New Roman"/>
              </a:rPr>
              <a:t>lesions of</a:t>
            </a:r>
            <a:r>
              <a:rPr sz="2800" b="1" i="1" spc="10" dirty="0">
                <a:latin typeface="Times New Roman"/>
                <a:cs typeface="Times New Roman"/>
              </a:rPr>
              <a:t> </a:t>
            </a:r>
            <a:r>
              <a:rPr sz="2800" b="1" i="1" spc="-5" dirty="0">
                <a:latin typeface="Times New Roman"/>
                <a:cs typeface="Times New Roman"/>
              </a:rPr>
              <a:t>at least</a:t>
            </a:r>
            <a:r>
              <a:rPr sz="2800" b="1" i="1" spc="25" dirty="0">
                <a:latin typeface="Times New Roman"/>
                <a:cs typeface="Times New Roman"/>
              </a:rPr>
              <a:t> </a:t>
            </a:r>
            <a:r>
              <a:rPr sz="2800" b="1" i="1" dirty="0">
                <a:latin typeface="Times New Roman"/>
                <a:cs typeface="Times New Roman"/>
              </a:rPr>
              <a:t>90%</a:t>
            </a:r>
            <a:r>
              <a:rPr sz="2800" b="1" i="1" spc="5" dirty="0">
                <a:latin typeface="Times New Roman"/>
                <a:cs typeface="Times New Roman"/>
              </a:rPr>
              <a:t> </a:t>
            </a:r>
            <a:r>
              <a:rPr sz="2800" b="1" i="1" spc="-5" dirty="0">
                <a:latin typeface="Times New Roman"/>
                <a:cs typeface="Times New Roman"/>
              </a:rPr>
              <a:t>almost </a:t>
            </a:r>
            <a:r>
              <a:rPr sz="2800" b="1" i="1" dirty="0">
                <a:latin typeface="Times New Roman"/>
                <a:cs typeface="Times New Roman"/>
              </a:rPr>
              <a:t> </a:t>
            </a:r>
            <a:r>
              <a:rPr sz="2800" b="1" i="1" spc="-5" dirty="0">
                <a:latin typeface="Times New Roman"/>
                <a:cs typeface="Times New Roman"/>
              </a:rPr>
              <a:t>completely</a:t>
            </a:r>
            <a:r>
              <a:rPr sz="2800" b="1" i="1" spc="-20" dirty="0">
                <a:latin typeface="Times New Roman"/>
                <a:cs typeface="Times New Roman"/>
              </a:rPr>
              <a:t> </a:t>
            </a:r>
            <a:r>
              <a:rPr sz="2800" b="1" i="1" spc="-5" dirty="0">
                <a:latin typeface="Times New Roman"/>
                <a:cs typeface="Times New Roman"/>
              </a:rPr>
              <a:t>abolish</a:t>
            </a:r>
            <a:r>
              <a:rPr sz="2800" b="1" i="1" dirty="0">
                <a:latin typeface="Times New Roman"/>
                <a:cs typeface="Times New Roman"/>
              </a:rPr>
              <a:t> </a:t>
            </a:r>
            <a:r>
              <a:rPr sz="2800" b="1" i="1" spc="-5" dirty="0">
                <a:latin typeface="Times New Roman"/>
                <a:cs typeface="Times New Roman"/>
              </a:rPr>
              <a:t>the</a:t>
            </a:r>
            <a:r>
              <a:rPr sz="2800" b="1" i="1" dirty="0">
                <a:latin typeface="Times New Roman"/>
                <a:cs typeface="Times New Roman"/>
              </a:rPr>
              <a:t> flow</a:t>
            </a:r>
            <a:r>
              <a:rPr sz="2800" b="1" i="1" spc="5" dirty="0">
                <a:latin typeface="Times New Roman"/>
                <a:cs typeface="Times New Roman"/>
              </a:rPr>
              <a:t> </a:t>
            </a:r>
            <a:r>
              <a:rPr sz="2800" b="1" i="1" spc="-5" dirty="0">
                <a:latin typeface="Times New Roman"/>
                <a:cs typeface="Times New Roman"/>
              </a:rPr>
              <a:t>reserve;</a:t>
            </a:r>
            <a:r>
              <a:rPr sz="2800" b="1" i="1" dirty="0">
                <a:latin typeface="Times New Roman"/>
                <a:cs typeface="Times New Roman"/>
              </a:rPr>
              <a:t> </a:t>
            </a:r>
            <a:r>
              <a:rPr sz="2800" b="1" i="1" spc="-5" dirty="0">
                <a:latin typeface="Times New Roman"/>
                <a:cs typeface="Times New Roman"/>
              </a:rPr>
              <a:t>patients</a:t>
            </a:r>
            <a:r>
              <a:rPr sz="2800" b="1" i="1" spc="-15" dirty="0">
                <a:latin typeface="Times New Roman"/>
                <a:cs typeface="Times New Roman"/>
              </a:rPr>
              <a:t> </a:t>
            </a:r>
            <a:r>
              <a:rPr sz="2800" b="1" i="1" spc="-5" dirty="0">
                <a:latin typeface="Times New Roman"/>
                <a:cs typeface="Times New Roman"/>
              </a:rPr>
              <a:t>with</a:t>
            </a:r>
            <a:r>
              <a:rPr sz="2800" b="1" i="1" spc="5" dirty="0">
                <a:latin typeface="Times New Roman"/>
                <a:cs typeface="Times New Roman"/>
              </a:rPr>
              <a:t> </a:t>
            </a:r>
            <a:r>
              <a:rPr sz="2800" b="1" i="1" spc="-5" dirty="0">
                <a:latin typeface="Times New Roman"/>
                <a:cs typeface="Times New Roman"/>
              </a:rPr>
              <a:t>these </a:t>
            </a:r>
            <a:r>
              <a:rPr sz="2800" b="1" i="1" spc="-685" dirty="0">
                <a:latin typeface="Times New Roman"/>
                <a:cs typeface="Times New Roman"/>
              </a:rPr>
              <a:t> </a:t>
            </a:r>
            <a:r>
              <a:rPr sz="2800" b="1" i="1" spc="-5" dirty="0">
                <a:latin typeface="Times New Roman"/>
                <a:cs typeface="Times New Roman"/>
              </a:rPr>
              <a:t>lesions</a:t>
            </a:r>
            <a:r>
              <a:rPr sz="2800" b="1" i="1" spc="-10" dirty="0">
                <a:latin typeface="Times New Roman"/>
                <a:cs typeface="Times New Roman"/>
              </a:rPr>
              <a:t> </a:t>
            </a:r>
            <a:r>
              <a:rPr sz="2800" b="1" i="1" spc="-5" dirty="0">
                <a:latin typeface="Times New Roman"/>
                <a:cs typeface="Times New Roman"/>
              </a:rPr>
              <a:t>may experience</a:t>
            </a:r>
            <a:r>
              <a:rPr sz="2800" b="1" i="1" spc="-10" dirty="0">
                <a:latin typeface="Times New Roman"/>
                <a:cs typeface="Times New Roman"/>
              </a:rPr>
              <a:t> </a:t>
            </a:r>
            <a:r>
              <a:rPr sz="2800" b="1" i="1" spc="-5" dirty="0">
                <a:latin typeface="Times New Roman"/>
                <a:cs typeface="Times New Roman"/>
              </a:rPr>
              <a:t>angina</a:t>
            </a:r>
            <a:r>
              <a:rPr sz="2800" b="1" i="1" spc="-10" dirty="0">
                <a:latin typeface="Times New Roman"/>
                <a:cs typeface="Times New Roman"/>
              </a:rPr>
              <a:t> </a:t>
            </a:r>
            <a:r>
              <a:rPr sz="2800" b="1" i="1" spc="-5" dirty="0">
                <a:latin typeface="Times New Roman"/>
                <a:cs typeface="Times New Roman"/>
              </a:rPr>
              <a:t>at</a:t>
            </a:r>
            <a:r>
              <a:rPr sz="2800" b="1" i="1" spc="25" dirty="0">
                <a:latin typeface="Times New Roman"/>
                <a:cs typeface="Times New Roman"/>
              </a:rPr>
              <a:t> </a:t>
            </a:r>
            <a:r>
              <a:rPr sz="2800" b="1" i="1" spc="-5" dirty="0">
                <a:latin typeface="Times New Roman"/>
                <a:cs typeface="Times New Roman"/>
              </a:rPr>
              <a:t>rest</a:t>
            </a:r>
            <a:r>
              <a:rPr sz="2800" b="1" i="1" spc="-10" dirty="0">
                <a:latin typeface="Times New Roman"/>
                <a:cs typeface="Times New Roman"/>
              </a:rPr>
              <a:t> </a:t>
            </a:r>
            <a:r>
              <a:rPr sz="2800" b="1" i="1" dirty="0">
                <a:latin typeface="Times New Roman"/>
                <a:cs typeface="Times New Roman"/>
              </a:rPr>
              <a:t>thus</a:t>
            </a:r>
            <a:r>
              <a:rPr sz="2800" b="1" i="1" spc="10" dirty="0">
                <a:latin typeface="Times New Roman"/>
                <a:cs typeface="Times New Roman"/>
              </a:rPr>
              <a:t> </a:t>
            </a:r>
            <a:r>
              <a:rPr sz="2800" b="1" i="1" dirty="0">
                <a:latin typeface="Times New Roman"/>
                <a:cs typeface="Times New Roman"/>
              </a:rPr>
              <a:t>unstable </a:t>
            </a:r>
            <a:r>
              <a:rPr sz="2800" b="1" i="1" spc="5" dirty="0">
                <a:latin typeface="Times New Roman"/>
                <a:cs typeface="Times New Roman"/>
              </a:rPr>
              <a:t> </a:t>
            </a:r>
            <a:r>
              <a:rPr sz="2800" b="1" i="1" dirty="0">
                <a:latin typeface="Times New Roman"/>
                <a:cs typeface="Times New Roman"/>
              </a:rPr>
              <a:t>angina.</a:t>
            </a:r>
            <a:endParaRPr sz="2800" dirty="0">
              <a:latin typeface="Times New Roman"/>
              <a:cs typeface="Times New Roman"/>
            </a:endParaRPr>
          </a:p>
          <a:p>
            <a:pPr>
              <a:spcBef>
                <a:spcPts val="20"/>
              </a:spcBef>
              <a:buClr>
                <a:srgbClr val="F3A346"/>
              </a:buClr>
              <a:buFont typeface="Segoe UI Symbol"/>
              <a:buChar char="⚫"/>
            </a:pPr>
            <a:endParaRPr sz="3950" dirty="0">
              <a:latin typeface="Times New Roman"/>
              <a:cs typeface="Times New Roman"/>
            </a:endParaRPr>
          </a:p>
          <a:p>
            <a:pPr marL="286385" marR="5080" indent="-274320">
              <a:buClr>
                <a:srgbClr val="F3A346"/>
              </a:buClr>
              <a:buSzPct val="83928"/>
              <a:buFont typeface="Segoe UI Symbol"/>
              <a:buChar char="⚫"/>
              <a:tabLst>
                <a:tab pos="287020" algn="l"/>
              </a:tabLst>
            </a:pPr>
            <a:r>
              <a:rPr sz="2800" b="1" i="1" spc="-5" dirty="0">
                <a:latin typeface="Times New Roman"/>
                <a:cs typeface="Times New Roman"/>
              </a:rPr>
              <a:t>Coronary </a:t>
            </a:r>
            <a:r>
              <a:rPr sz="2800" b="1" i="1" dirty="0">
                <a:latin typeface="Times New Roman"/>
                <a:cs typeface="Times New Roman"/>
              </a:rPr>
              <a:t>spasm </a:t>
            </a:r>
            <a:r>
              <a:rPr sz="2800" b="1" i="1" spc="-5" dirty="0">
                <a:latin typeface="Times New Roman"/>
                <a:cs typeface="Times New Roman"/>
              </a:rPr>
              <a:t>can </a:t>
            </a:r>
            <a:r>
              <a:rPr sz="2800" b="1" i="1" dirty="0">
                <a:latin typeface="Times New Roman"/>
                <a:cs typeface="Times New Roman"/>
              </a:rPr>
              <a:t>also </a:t>
            </a:r>
            <a:r>
              <a:rPr sz="2800" b="1" i="1" spc="-5" dirty="0">
                <a:latin typeface="Times New Roman"/>
                <a:cs typeface="Times New Roman"/>
              </a:rPr>
              <a:t>reduce </a:t>
            </a:r>
            <a:r>
              <a:rPr sz="2800" b="1" i="1" spc="-10" dirty="0">
                <a:latin typeface="Times New Roman"/>
                <a:cs typeface="Times New Roman"/>
              </a:rPr>
              <a:t>CFR </a:t>
            </a:r>
            <a:r>
              <a:rPr sz="2800" b="1" i="1" dirty="0">
                <a:latin typeface="Times New Roman"/>
                <a:cs typeface="Times New Roman"/>
              </a:rPr>
              <a:t>significantly </a:t>
            </a:r>
            <a:r>
              <a:rPr sz="2800" b="1" i="1" spc="-5" dirty="0">
                <a:latin typeface="Times New Roman"/>
                <a:cs typeface="Times New Roman"/>
              </a:rPr>
              <a:t>by </a:t>
            </a:r>
            <a:r>
              <a:rPr sz="2800" b="1" i="1" dirty="0">
                <a:latin typeface="Times New Roman"/>
                <a:cs typeface="Times New Roman"/>
              </a:rPr>
              <a:t> </a:t>
            </a:r>
            <a:r>
              <a:rPr sz="2800" b="1" i="1" spc="-5" dirty="0">
                <a:latin typeface="Times New Roman"/>
                <a:cs typeface="Times New Roman"/>
              </a:rPr>
              <a:t>causing</a:t>
            </a:r>
            <a:r>
              <a:rPr sz="2800" b="1" i="1" spc="5" dirty="0">
                <a:latin typeface="Times New Roman"/>
                <a:cs typeface="Times New Roman"/>
              </a:rPr>
              <a:t> </a:t>
            </a:r>
            <a:r>
              <a:rPr sz="2800" b="1" i="1" spc="-5" dirty="0">
                <a:latin typeface="Times New Roman"/>
                <a:cs typeface="Times New Roman"/>
              </a:rPr>
              <a:t>dynamic</a:t>
            </a:r>
            <a:r>
              <a:rPr sz="2800" b="1" i="1" spc="5" dirty="0">
                <a:latin typeface="Times New Roman"/>
                <a:cs typeface="Times New Roman"/>
              </a:rPr>
              <a:t> </a:t>
            </a:r>
            <a:r>
              <a:rPr sz="2800" b="1" i="1" spc="-5" dirty="0">
                <a:latin typeface="Times New Roman"/>
                <a:cs typeface="Times New Roman"/>
              </a:rPr>
              <a:t>stenosis</a:t>
            </a:r>
            <a:r>
              <a:rPr sz="2800" b="1" i="1" spc="5" dirty="0">
                <a:latin typeface="Times New Roman"/>
                <a:cs typeface="Times New Roman"/>
              </a:rPr>
              <a:t> </a:t>
            </a:r>
            <a:r>
              <a:rPr sz="2800" b="1" i="1" spc="-5" dirty="0">
                <a:latin typeface="Times New Roman"/>
                <a:cs typeface="Times New Roman"/>
              </a:rPr>
              <a:t>of</a:t>
            </a:r>
            <a:r>
              <a:rPr sz="2800" b="1" i="1" spc="20" dirty="0">
                <a:latin typeface="Times New Roman"/>
                <a:cs typeface="Times New Roman"/>
              </a:rPr>
              <a:t> </a:t>
            </a:r>
            <a:r>
              <a:rPr sz="2800" b="1" i="1" spc="-5" dirty="0">
                <a:latin typeface="Times New Roman"/>
                <a:cs typeface="Times New Roman"/>
              </a:rPr>
              <a:t>coronary</a:t>
            </a:r>
            <a:r>
              <a:rPr sz="2800" b="1" i="1" spc="-10" dirty="0">
                <a:latin typeface="Times New Roman"/>
                <a:cs typeface="Times New Roman"/>
              </a:rPr>
              <a:t> </a:t>
            </a:r>
            <a:r>
              <a:rPr sz="2800" b="1" i="1" spc="-5" dirty="0">
                <a:latin typeface="Times New Roman"/>
                <a:cs typeface="Times New Roman"/>
              </a:rPr>
              <a:t>arteries.</a:t>
            </a:r>
            <a:r>
              <a:rPr sz="2800" b="1" i="1" spc="30" dirty="0">
                <a:latin typeface="Times New Roman"/>
                <a:cs typeface="Times New Roman"/>
              </a:rPr>
              <a:t> </a:t>
            </a:r>
            <a:r>
              <a:rPr sz="2800" b="1" i="1" spc="-5" dirty="0">
                <a:latin typeface="Times New Roman"/>
                <a:cs typeface="Times New Roman"/>
              </a:rPr>
              <a:t>Prinzmetal</a:t>
            </a:r>
            <a:r>
              <a:rPr sz="2800" b="1" i="1" spc="-5" dirty="0">
                <a:latin typeface="Times New Roman"/>
                <a:cs typeface="Times New Roman"/>
              </a:rPr>
              <a:t> </a:t>
            </a:r>
            <a:r>
              <a:rPr sz="2800" b="1" i="1" spc="-685" dirty="0">
                <a:latin typeface="Times New Roman"/>
                <a:cs typeface="Times New Roman"/>
              </a:rPr>
              <a:t> </a:t>
            </a:r>
            <a:r>
              <a:rPr sz="2800" b="1" i="1" spc="-5" dirty="0">
                <a:latin typeface="Times New Roman"/>
                <a:cs typeface="Times New Roman"/>
              </a:rPr>
              <a:t>angina</a:t>
            </a:r>
            <a:r>
              <a:rPr sz="2800" b="1" i="1" spc="5" dirty="0">
                <a:latin typeface="Times New Roman"/>
                <a:cs typeface="Times New Roman"/>
              </a:rPr>
              <a:t> </a:t>
            </a:r>
            <a:r>
              <a:rPr sz="2800" b="1" i="1" spc="-5" dirty="0">
                <a:latin typeface="Times New Roman"/>
                <a:cs typeface="Times New Roman"/>
              </a:rPr>
              <a:t>is</a:t>
            </a:r>
            <a:r>
              <a:rPr sz="2800" b="1" i="1" dirty="0">
                <a:latin typeface="Times New Roman"/>
                <a:cs typeface="Times New Roman"/>
              </a:rPr>
              <a:t> </a:t>
            </a:r>
            <a:r>
              <a:rPr sz="2800" b="1" i="1" spc="-5" dirty="0">
                <a:latin typeface="Times New Roman"/>
                <a:cs typeface="Times New Roman"/>
              </a:rPr>
              <a:t>defined</a:t>
            </a:r>
            <a:r>
              <a:rPr sz="2800" b="1" i="1" dirty="0">
                <a:latin typeface="Times New Roman"/>
                <a:cs typeface="Times New Roman"/>
              </a:rPr>
              <a:t> as</a:t>
            </a:r>
            <a:r>
              <a:rPr sz="2800" b="1" i="1" spc="-10" dirty="0">
                <a:latin typeface="Times New Roman"/>
                <a:cs typeface="Times New Roman"/>
              </a:rPr>
              <a:t> </a:t>
            </a:r>
            <a:r>
              <a:rPr sz="2800" b="1" i="1" spc="-5" dirty="0">
                <a:latin typeface="Times New Roman"/>
                <a:cs typeface="Times New Roman"/>
              </a:rPr>
              <a:t>resting angina</a:t>
            </a:r>
            <a:r>
              <a:rPr sz="2800" b="1" i="1" dirty="0">
                <a:latin typeface="Times New Roman"/>
                <a:cs typeface="Times New Roman"/>
              </a:rPr>
              <a:t> </a:t>
            </a:r>
            <a:r>
              <a:rPr sz="2800" b="1" i="1" spc="-5" dirty="0">
                <a:latin typeface="Times New Roman"/>
                <a:cs typeface="Times New Roman"/>
              </a:rPr>
              <a:t>associated</a:t>
            </a:r>
            <a:r>
              <a:rPr sz="2800" b="1" i="1" spc="10" dirty="0">
                <a:latin typeface="Times New Roman"/>
                <a:cs typeface="Times New Roman"/>
              </a:rPr>
              <a:t> </a:t>
            </a:r>
            <a:r>
              <a:rPr sz="2800" b="1" i="1" spc="-5" dirty="0">
                <a:latin typeface="Times New Roman"/>
                <a:cs typeface="Times New Roman"/>
              </a:rPr>
              <a:t>with</a:t>
            </a:r>
            <a:r>
              <a:rPr sz="2800" b="1" i="1" dirty="0">
                <a:latin typeface="Times New Roman"/>
                <a:cs typeface="Times New Roman"/>
              </a:rPr>
              <a:t> </a:t>
            </a:r>
            <a:r>
              <a:rPr sz="2800" b="1" i="1" spc="-85" dirty="0">
                <a:latin typeface="Times New Roman"/>
                <a:cs typeface="Times New Roman"/>
              </a:rPr>
              <a:t>ST- </a:t>
            </a:r>
            <a:r>
              <a:rPr sz="2800" b="1" i="1" spc="-80" dirty="0">
                <a:latin typeface="Times New Roman"/>
                <a:cs typeface="Times New Roman"/>
              </a:rPr>
              <a:t> </a:t>
            </a:r>
            <a:r>
              <a:rPr sz="2800" b="1" i="1" spc="-5" dirty="0">
                <a:latin typeface="Times New Roman"/>
                <a:cs typeface="Times New Roman"/>
              </a:rPr>
              <a:t>segment</a:t>
            </a:r>
            <a:r>
              <a:rPr sz="2800" b="1" i="1" dirty="0">
                <a:latin typeface="Times New Roman"/>
                <a:cs typeface="Times New Roman"/>
              </a:rPr>
              <a:t> </a:t>
            </a:r>
            <a:r>
              <a:rPr sz="2800" b="1" i="1" spc="-5" dirty="0">
                <a:latin typeface="Times New Roman"/>
                <a:cs typeface="Times New Roman"/>
              </a:rPr>
              <a:t>elevation</a:t>
            </a:r>
            <a:r>
              <a:rPr sz="2800" b="1" i="1" spc="5" dirty="0">
                <a:latin typeface="Times New Roman"/>
                <a:cs typeface="Times New Roman"/>
              </a:rPr>
              <a:t> </a:t>
            </a:r>
            <a:r>
              <a:rPr sz="2800" b="1" i="1" spc="-5" dirty="0">
                <a:latin typeface="Times New Roman"/>
                <a:cs typeface="Times New Roman"/>
              </a:rPr>
              <a:t>caused</a:t>
            </a:r>
            <a:r>
              <a:rPr sz="2800" b="1" i="1" spc="5" dirty="0">
                <a:latin typeface="Times New Roman"/>
                <a:cs typeface="Times New Roman"/>
              </a:rPr>
              <a:t> </a:t>
            </a:r>
            <a:r>
              <a:rPr sz="2800" b="1" i="1" spc="-5" dirty="0">
                <a:latin typeface="Times New Roman"/>
                <a:cs typeface="Times New Roman"/>
              </a:rPr>
              <a:t>by</a:t>
            </a:r>
            <a:r>
              <a:rPr sz="2800" b="1" i="1" dirty="0">
                <a:latin typeface="Times New Roman"/>
                <a:cs typeface="Times New Roman"/>
              </a:rPr>
              <a:t> </a:t>
            </a:r>
            <a:r>
              <a:rPr sz="2800" b="1" i="1" spc="-5" dirty="0">
                <a:latin typeface="Times New Roman"/>
                <a:cs typeface="Times New Roman"/>
              </a:rPr>
              <a:t>focal</a:t>
            </a:r>
            <a:r>
              <a:rPr sz="2800" b="1" i="1" spc="-10" dirty="0">
                <a:latin typeface="Times New Roman"/>
                <a:cs typeface="Times New Roman"/>
              </a:rPr>
              <a:t> </a:t>
            </a:r>
            <a:r>
              <a:rPr sz="2800" b="1" i="1" spc="-5" dirty="0">
                <a:latin typeface="Times New Roman"/>
                <a:cs typeface="Times New Roman"/>
              </a:rPr>
              <a:t>coronary</a:t>
            </a:r>
            <a:r>
              <a:rPr sz="2800" b="1" i="1" spc="-10" dirty="0">
                <a:latin typeface="Times New Roman"/>
                <a:cs typeface="Times New Roman"/>
              </a:rPr>
              <a:t> </a:t>
            </a:r>
            <a:r>
              <a:rPr sz="2800" b="1" i="1" dirty="0">
                <a:solidFill>
                  <a:srgbClr val="FFFFFF"/>
                </a:solidFill>
                <a:latin typeface="Times New Roman"/>
                <a:cs typeface="Times New Roman"/>
              </a:rPr>
              <a:t>artery</a:t>
            </a:r>
            <a:r>
              <a:rPr sz="2800" b="1" i="1" spc="-25" dirty="0">
                <a:solidFill>
                  <a:srgbClr val="FFFFFF"/>
                </a:solidFill>
                <a:latin typeface="Times New Roman"/>
                <a:cs typeface="Times New Roman"/>
              </a:rPr>
              <a:t> </a:t>
            </a:r>
            <a:r>
              <a:rPr sz="2800" b="1" i="1" dirty="0">
                <a:solidFill>
                  <a:srgbClr val="FFFFFF"/>
                </a:solidFill>
                <a:latin typeface="Times New Roman"/>
                <a:cs typeface="Times New Roman"/>
              </a:rPr>
              <a:t>spasm.</a:t>
            </a:r>
            <a:endParaRPr sz="2800" dirty="0">
              <a:latin typeface="Times New Roman"/>
              <a:cs typeface="Times New Roman"/>
            </a:endParaRPr>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55140" y="172924"/>
            <a:ext cx="8376920" cy="5105885"/>
          </a:xfrm>
          <a:prstGeom prst="rect">
            <a:avLst/>
          </a:prstGeom>
        </p:spPr>
        <p:txBody>
          <a:bodyPr vert="horz" wrap="square" lIns="0" tIns="12065" rIns="0" bIns="0" rtlCol="0">
            <a:spAutoFit/>
          </a:bodyPr>
          <a:lstStyle/>
          <a:p>
            <a:pPr marL="286385" marR="238125" indent="-274320">
              <a:spcBef>
                <a:spcPts val="95"/>
              </a:spcBef>
              <a:buClr>
                <a:srgbClr val="F3A346"/>
              </a:buClr>
              <a:buSzPct val="83928"/>
              <a:buFont typeface="Segoe UI Symbol"/>
              <a:buChar char="⚫"/>
              <a:tabLst>
                <a:tab pos="287020" algn="l"/>
              </a:tabLst>
            </a:pPr>
            <a:r>
              <a:rPr sz="2800" b="1" i="1" spc="-5" dirty="0">
                <a:latin typeface="Times New Roman"/>
                <a:cs typeface="Times New Roman"/>
              </a:rPr>
              <a:t>Myocardial</a:t>
            </a:r>
            <a:r>
              <a:rPr sz="2800" b="1" i="1" spc="-25" dirty="0">
                <a:latin typeface="Times New Roman"/>
                <a:cs typeface="Times New Roman"/>
              </a:rPr>
              <a:t> </a:t>
            </a:r>
            <a:r>
              <a:rPr sz="2800" b="1" i="1" spc="-5" dirty="0">
                <a:latin typeface="Times New Roman"/>
                <a:cs typeface="Times New Roman"/>
              </a:rPr>
              <a:t>ischemia</a:t>
            </a:r>
            <a:r>
              <a:rPr sz="2800" b="1" i="1" dirty="0">
                <a:latin typeface="Times New Roman"/>
                <a:cs typeface="Times New Roman"/>
              </a:rPr>
              <a:t> </a:t>
            </a:r>
            <a:r>
              <a:rPr sz="2800" b="1" i="1" spc="-5" dirty="0">
                <a:latin typeface="Times New Roman"/>
                <a:cs typeface="Times New Roman"/>
              </a:rPr>
              <a:t>can</a:t>
            </a:r>
            <a:r>
              <a:rPr sz="2800" b="1" i="1" spc="5" dirty="0">
                <a:latin typeface="Times New Roman"/>
                <a:cs typeface="Times New Roman"/>
              </a:rPr>
              <a:t> </a:t>
            </a:r>
            <a:r>
              <a:rPr sz="2800" b="1" i="1" dirty="0">
                <a:latin typeface="Times New Roman"/>
                <a:cs typeface="Times New Roman"/>
              </a:rPr>
              <a:t>also</a:t>
            </a:r>
            <a:r>
              <a:rPr sz="2800" b="1" i="1" spc="-5" dirty="0">
                <a:latin typeface="Times New Roman"/>
                <a:cs typeface="Times New Roman"/>
              </a:rPr>
              <a:t> be</a:t>
            </a:r>
            <a:r>
              <a:rPr sz="2800" b="1" i="1" spc="-10" dirty="0">
                <a:latin typeface="Times New Roman"/>
                <a:cs typeface="Times New Roman"/>
              </a:rPr>
              <a:t> </a:t>
            </a:r>
            <a:r>
              <a:rPr sz="2800" b="1" i="1" spc="-5" dirty="0">
                <a:latin typeface="Times New Roman"/>
                <a:cs typeface="Times New Roman"/>
              </a:rPr>
              <a:t>the</a:t>
            </a:r>
            <a:r>
              <a:rPr sz="2800" b="1" i="1" spc="5" dirty="0">
                <a:latin typeface="Times New Roman"/>
                <a:cs typeface="Times New Roman"/>
              </a:rPr>
              <a:t> </a:t>
            </a:r>
            <a:r>
              <a:rPr sz="2800" b="1" i="1" spc="-5" dirty="0">
                <a:latin typeface="Times New Roman"/>
                <a:cs typeface="Times New Roman"/>
              </a:rPr>
              <a:t>result</a:t>
            </a:r>
            <a:r>
              <a:rPr sz="2800" b="1" i="1" dirty="0">
                <a:latin typeface="Times New Roman"/>
                <a:cs typeface="Times New Roman"/>
              </a:rPr>
              <a:t> </a:t>
            </a:r>
            <a:r>
              <a:rPr sz="2800" b="1" i="1" spc="-5" dirty="0">
                <a:latin typeface="Times New Roman"/>
                <a:cs typeface="Times New Roman"/>
              </a:rPr>
              <a:t>of</a:t>
            </a:r>
            <a:r>
              <a:rPr sz="2800" b="1" i="1" dirty="0">
                <a:latin typeface="Times New Roman"/>
                <a:cs typeface="Times New Roman"/>
              </a:rPr>
              <a:t> factors </a:t>
            </a:r>
            <a:r>
              <a:rPr sz="2800" b="1" i="1" spc="5" dirty="0">
                <a:latin typeface="Times New Roman"/>
                <a:cs typeface="Times New Roman"/>
              </a:rPr>
              <a:t> </a:t>
            </a:r>
            <a:r>
              <a:rPr sz="2800" b="1" i="1" spc="-10" dirty="0">
                <a:latin typeface="Times New Roman"/>
                <a:cs typeface="Times New Roman"/>
              </a:rPr>
              <a:t>affecting</a:t>
            </a:r>
            <a:r>
              <a:rPr sz="2800" b="1" i="1" spc="-5" dirty="0">
                <a:latin typeface="Times New Roman"/>
                <a:cs typeface="Times New Roman"/>
              </a:rPr>
              <a:t> </a:t>
            </a:r>
            <a:r>
              <a:rPr sz="2800" b="1" i="1" dirty="0">
                <a:latin typeface="Times New Roman"/>
                <a:cs typeface="Times New Roman"/>
              </a:rPr>
              <a:t>blood</a:t>
            </a:r>
            <a:r>
              <a:rPr sz="2800" b="1" i="1" spc="-5" dirty="0">
                <a:latin typeface="Times New Roman"/>
                <a:cs typeface="Times New Roman"/>
              </a:rPr>
              <a:t> composition,</a:t>
            </a:r>
            <a:r>
              <a:rPr sz="2800" b="1" i="1" spc="-25" dirty="0">
                <a:latin typeface="Times New Roman"/>
                <a:cs typeface="Times New Roman"/>
              </a:rPr>
              <a:t> </a:t>
            </a:r>
            <a:r>
              <a:rPr sz="2800" b="1" i="1" spc="-5" dirty="0">
                <a:latin typeface="Times New Roman"/>
                <a:cs typeface="Times New Roman"/>
              </a:rPr>
              <a:t>such</a:t>
            </a:r>
            <a:r>
              <a:rPr sz="2800" b="1" i="1" spc="10" dirty="0">
                <a:latin typeface="Times New Roman"/>
                <a:cs typeface="Times New Roman"/>
              </a:rPr>
              <a:t> </a:t>
            </a:r>
            <a:r>
              <a:rPr sz="2800" b="1" i="1" spc="-5" dirty="0">
                <a:latin typeface="Times New Roman"/>
                <a:cs typeface="Times New Roman"/>
              </a:rPr>
              <a:t>as reduced</a:t>
            </a:r>
            <a:r>
              <a:rPr sz="2800" b="1" i="1" dirty="0">
                <a:latin typeface="Times New Roman"/>
                <a:cs typeface="Times New Roman"/>
              </a:rPr>
              <a:t> </a:t>
            </a:r>
            <a:r>
              <a:rPr sz="2800" b="1" i="1" spc="5" dirty="0">
                <a:latin typeface="Times New Roman"/>
                <a:cs typeface="Times New Roman"/>
              </a:rPr>
              <a:t>oxygen- </a:t>
            </a:r>
            <a:r>
              <a:rPr sz="2800" b="1" i="1" spc="-685" dirty="0">
                <a:latin typeface="Times New Roman"/>
                <a:cs typeface="Times New Roman"/>
              </a:rPr>
              <a:t> </a:t>
            </a:r>
            <a:r>
              <a:rPr sz="2800" b="1" i="1" spc="-5" dirty="0">
                <a:latin typeface="Times New Roman"/>
                <a:cs typeface="Times New Roman"/>
              </a:rPr>
              <a:t>carrying</a:t>
            </a:r>
            <a:r>
              <a:rPr sz="2800" b="1" i="1" spc="-10" dirty="0">
                <a:latin typeface="Times New Roman"/>
                <a:cs typeface="Times New Roman"/>
              </a:rPr>
              <a:t> </a:t>
            </a:r>
            <a:r>
              <a:rPr sz="2800" b="1" i="1" spc="-5" dirty="0">
                <a:latin typeface="Times New Roman"/>
                <a:cs typeface="Times New Roman"/>
              </a:rPr>
              <a:t>capacity</a:t>
            </a:r>
            <a:r>
              <a:rPr sz="2800" b="1" i="1" spc="-20" dirty="0">
                <a:latin typeface="Times New Roman"/>
                <a:cs typeface="Times New Roman"/>
              </a:rPr>
              <a:t> </a:t>
            </a:r>
            <a:r>
              <a:rPr sz="2800" b="1" i="1" spc="-5" dirty="0">
                <a:latin typeface="Times New Roman"/>
                <a:cs typeface="Times New Roman"/>
              </a:rPr>
              <a:t>of</a:t>
            </a:r>
            <a:r>
              <a:rPr sz="2800" b="1" i="1" spc="5" dirty="0">
                <a:latin typeface="Times New Roman"/>
                <a:cs typeface="Times New Roman"/>
              </a:rPr>
              <a:t> </a:t>
            </a:r>
            <a:r>
              <a:rPr sz="2800" b="1" i="1" dirty="0">
                <a:latin typeface="Times New Roman"/>
                <a:cs typeface="Times New Roman"/>
              </a:rPr>
              <a:t>blood,</a:t>
            </a:r>
            <a:r>
              <a:rPr sz="2800" b="1" i="1" spc="-15" dirty="0">
                <a:latin typeface="Times New Roman"/>
                <a:cs typeface="Times New Roman"/>
              </a:rPr>
              <a:t> </a:t>
            </a:r>
            <a:r>
              <a:rPr sz="2800" b="1" i="1" spc="-5" dirty="0">
                <a:latin typeface="Times New Roman"/>
                <a:cs typeface="Times New Roman"/>
              </a:rPr>
              <a:t>as</a:t>
            </a:r>
            <a:r>
              <a:rPr sz="2800" b="1" i="1" spc="5" dirty="0">
                <a:latin typeface="Times New Roman"/>
                <a:cs typeface="Times New Roman"/>
              </a:rPr>
              <a:t> </a:t>
            </a:r>
            <a:r>
              <a:rPr sz="2800" b="1" i="1" spc="-5" dirty="0">
                <a:latin typeface="Times New Roman"/>
                <a:cs typeface="Times New Roman"/>
              </a:rPr>
              <a:t>is</a:t>
            </a:r>
            <a:r>
              <a:rPr sz="2800" b="1" i="1" spc="-10" dirty="0">
                <a:latin typeface="Times New Roman"/>
                <a:cs typeface="Times New Roman"/>
              </a:rPr>
              <a:t> </a:t>
            </a:r>
            <a:r>
              <a:rPr sz="2800" b="1" i="1" spc="-5" dirty="0">
                <a:latin typeface="Times New Roman"/>
                <a:cs typeface="Times New Roman"/>
              </a:rPr>
              <a:t>observed</a:t>
            </a:r>
            <a:r>
              <a:rPr sz="2800" b="1" i="1" spc="-20" dirty="0">
                <a:latin typeface="Times New Roman"/>
                <a:cs typeface="Times New Roman"/>
              </a:rPr>
              <a:t> </a:t>
            </a:r>
            <a:r>
              <a:rPr sz="2800" b="1" i="1" spc="-5" dirty="0">
                <a:latin typeface="Times New Roman"/>
                <a:cs typeface="Times New Roman"/>
              </a:rPr>
              <a:t>with</a:t>
            </a:r>
            <a:r>
              <a:rPr sz="2800" b="1" i="1" spc="40" dirty="0">
                <a:latin typeface="Times New Roman"/>
                <a:cs typeface="Times New Roman"/>
              </a:rPr>
              <a:t> </a:t>
            </a:r>
            <a:r>
              <a:rPr sz="2800" b="1" i="1" spc="-5" dirty="0">
                <a:latin typeface="Times New Roman"/>
                <a:cs typeface="Times New Roman"/>
              </a:rPr>
              <a:t>severe </a:t>
            </a:r>
            <a:r>
              <a:rPr sz="2800" b="1" i="1" dirty="0">
                <a:latin typeface="Times New Roman"/>
                <a:cs typeface="Times New Roman"/>
              </a:rPr>
              <a:t> </a:t>
            </a:r>
            <a:r>
              <a:rPr sz="2800" b="1" i="1" spc="-5" dirty="0">
                <a:latin typeface="Times New Roman"/>
                <a:cs typeface="Times New Roman"/>
              </a:rPr>
              <a:t>anemia</a:t>
            </a:r>
            <a:r>
              <a:rPr sz="2800" b="1" i="1" dirty="0">
                <a:latin typeface="Times New Roman"/>
                <a:cs typeface="Times New Roman"/>
              </a:rPr>
              <a:t> </a:t>
            </a:r>
            <a:r>
              <a:rPr sz="2800" b="1" i="1" spc="-5" dirty="0">
                <a:latin typeface="Times New Roman"/>
                <a:cs typeface="Times New Roman"/>
              </a:rPr>
              <a:t>(hemoglobin,</a:t>
            </a:r>
            <a:r>
              <a:rPr sz="2800" b="1" i="1" spc="-15" dirty="0">
                <a:latin typeface="Times New Roman"/>
                <a:cs typeface="Times New Roman"/>
              </a:rPr>
              <a:t> </a:t>
            </a:r>
            <a:r>
              <a:rPr sz="2800" b="1" i="1" spc="-5" dirty="0">
                <a:latin typeface="Times New Roman"/>
                <a:cs typeface="Times New Roman"/>
              </a:rPr>
              <a:t>&lt;</a:t>
            </a:r>
            <a:r>
              <a:rPr sz="2800" b="1" i="1" spc="10" dirty="0">
                <a:latin typeface="Times New Roman"/>
                <a:cs typeface="Times New Roman"/>
              </a:rPr>
              <a:t> </a:t>
            </a:r>
            <a:r>
              <a:rPr sz="2800" b="1" i="1" spc="-5" dirty="0">
                <a:latin typeface="Times New Roman"/>
                <a:cs typeface="Times New Roman"/>
              </a:rPr>
              <a:t>8 </a:t>
            </a:r>
            <a:r>
              <a:rPr sz="2800" b="1" i="1" dirty="0">
                <a:latin typeface="Times New Roman"/>
                <a:cs typeface="Times New Roman"/>
              </a:rPr>
              <a:t>g/dL), </a:t>
            </a:r>
            <a:r>
              <a:rPr sz="2800" b="1" i="1" spc="-5" dirty="0">
                <a:latin typeface="Times New Roman"/>
                <a:cs typeface="Times New Roman"/>
              </a:rPr>
              <a:t>or</a:t>
            </a:r>
            <a:r>
              <a:rPr sz="2800" b="1" i="1" dirty="0">
                <a:latin typeface="Times New Roman"/>
                <a:cs typeface="Times New Roman"/>
              </a:rPr>
              <a:t> </a:t>
            </a:r>
            <a:r>
              <a:rPr sz="2800" b="1" i="1" spc="-5" dirty="0">
                <a:latin typeface="Times New Roman"/>
                <a:cs typeface="Times New Roman"/>
              </a:rPr>
              <a:t>elevated</a:t>
            </a:r>
            <a:r>
              <a:rPr sz="2800" b="1" i="1" spc="-10" dirty="0">
                <a:latin typeface="Times New Roman"/>
                <a:cs typeface="Times New Roman"/>
              </a:rPr>
              <a:t> </a:t>
            </a:r>
            <a:r>
              <a:rPr sz="2800" b="1" i="1" spc="-5" dirty="0">
                <a:latin typeface="Times New Roman"/>
                <a:cs typeface="Times New Roman"/>
              </a:rPr>
              <a:t>levels </a:t>
            </a:r>
            <a:r>
              <a:rPr sz="2800" b="1" i="1" dirty="0">
                <a:latin typeface="Times New Roman"/>
                <a:cs typeface="Times New Roman"/>
              </a:rPr>
              <a:t>of </a:t>
            </a:r>
            <a:r>
              <a:rPr sz="2800" b="1" i="1" spc="5" dirty="0">
                <a:latin typeface="Times New Roman"/>
                <a:cs typeface="Times New Roman"/>
              </a:rPr>
              <a:t> </a:t>
            </a:r>
            <a:r>
              <a:rPr sz="2800" b="1" i="1" dirty="0">
                <a:latin typeface="Times New Roman"/>
                <a:cs typeface="Times New Roman"/>
              </a:rPr>
              <a:t>carboxyhemoglobin</a:t>
            </a:r>
            <a:r>
              <a:rPr sz="2800" b="1" i="1" dirty="0">
                <a:latin typeface="Times New Roman"/>
                <a:cs typeface="Times New Roman"/>
              </a:rPr>
              <a:t>.</a:t>
            </a:r>
            <a:endParaRPr sz="2800" dirty="0">
              <a:latin typeface="Times New Roman"/>
              <a:cs typeface="Times New Roman"/>
            </a:endParaRPr>
          </a:p>
          <a:p>
            <a:pPr>
              <a:spcBef>
                <a:spcPts val="25"/>
              </a:spcBef>
              <a:buClr>
                <a:srgbClr val="F3A346"/>
              </a:buClr>
              <a:buFont typeface="Segoe UI Symbol"/>
              <a:buChar char="⚫"/>
            </a:pPr>
            <a:endParaRPr sz="3950" dirty="0">
              <a:latin typeface="Times New Roman"/>
              <a:cs typeface="Times New Roman"/>
            </a:endParaRPr>
          </a:p>
          <a:p>
            <a:pPr marL="286385" marR="505459" indent="-274320">
              <a:buClr>
                <a:srgbClr val="F3A346"/>
              </a:buClr>
              <a:buSzPct val="83928"/>
              <a:buFont typeface="Segoe UI Symbol"/>
              <a:buChar char="⚫"/>
              <a:tabLst>
                <a:tab pos="287020" algn="l"/>
              </a:tabLst>
            </a:pPr>
            <a:r>
              <a:rPr sz="2800" b="1" i="1" spc="-5" dirty="0">
                <a:latin typeface="Times New Roman"/>
                <a:cs typeface="Times New Roman"/>
              </a:rPr>
              <a:t>The</a:t>
            </a:r>
            <a:r>
              <a:rPr sz="2800" b="1" i="1" spc="-10" dirty="0">
                <a:latin typeface="Times New Roman"/>
                <a:cs typeface="Times New Roman"/>
              </a:rPr>
              <a:t> </a:t>
            </a:r>
            <a:r>
              <a:rPr sz="2800" b="1" i="1" dirty="0">
                <a:latin typeface="Times New Roman"/>
                <a:cs typeface="Times New Roman"/>
              </a:rPr>
              <a:t>latter</a:t>
            </a:r>
            <a:r>
              <a:rPr sz="2800" b="1" i="1" spc="-15" dirty="0">
                <a:latin typeface="Times New Roman"/>
                <a:cs typeface="Times New Roman"/>
              </a:rPr>
              <a:t> </a:t>
            </a:r>
            <a:r>
              <a:rPr sz="2800" b="1" i="1" spc="-5" dirty="0">
                <a:latin typeface="Times New Roman"/>
                <a:cs typeface="Times New Roman"/>
              </a:rPr>
              <a:t>may be the result</a:t>
            </a:r>
            <a:r>
              <a:rPr sz="2800" b="1" i="1" spc="-10" dirty="0">
                <a:latin typeface="Times New Roman"/>
                <a:cs typeface="Times New Roman"/>
              </a:rPr>
              <a:t> </a:t>
            </a:r>
            <a:r>
              <a:rPr sz="2800" b="1" i="1" spc="-5" dirty="0">
                <a:latin typeface="Times New Roman"/>
                <a:cs typeface="Times New Roman"/>
              </a:rPr>
              <a:t>of</a:t>
            </a:r>
            <a:r>
              <a:rPr sz="2800" b="1" i="1" spc="5" dirty="0">
                <a:latin typeface="Times New Roman"/>
                <a:cs typeface="Times New Roman"/>
              </a:rPr>
              <a:t> </a:t>
            </a:r>
            <a:r>
              <a:rPr sz="2800" b="1" i="1" dirty="0">
                <a:latin typeface="Times New Roman"/>
                <a:cs typeface="Times New Roman"/>
              </a:rPr>
              <a:t>inhalation</a:t>
            </a:r>
            <a:r>
              <a:rPr sz="2800" b="1" i="1" spc="-25" dirty="0">
                <a:latin typeface="Times New Roman"/>
                <a:cs typeface="Times New Roman"/>
              </a:rPr>
              <a:t> </a:t>
            </a:r>
            <a:r>
              <a:rPr sz="2800" b="1" i="1" spc="-5" dirty="0">
                <a:latin typeface="Times New Roman"/>
                <a:cs typeface="Times New Roman"/>
              </a:rPr>
              <a:t>of</a:t>
            </a:r>
            <a:r>
              <a:rPr sz="2800" b="1" i="1" spc="35" dirty="0">
                <a:latin typeface="Times New Roman"/>
                <a:cs typeface="Times New Roman"/>
              </a:rPr>
              <a:t> </a:t>
            </a:r>
            <a:r>
              <a:rPr sz="2800" b="1" i="1" spc="-5" dirty="0">
                <a:latin typeface="Times New Roman"/>
                <a:cs typeface="Times New Roman"/>
              </a:rPr>
              <a:t>carbon </a:t>
            </a:r>
            <a:r>
              <a:rPr sz="2800" b="1" i="1" spc="-685" dirty="0">
                <a:latin typeface="Times New Roman"/>
                <a:cs typeface="Times New Roman"/>
              </a:rPr>
              <a:t> </a:t>
            </a:r>
            <a:r>
              <a:rPr sz="2800" b="1" i="1" spc="-5" dirty="0">
                <a:latin typeface="Times New Roman"/>
                <a:cs typeface="Times New Roman"/>
              </a:rPr>
              <a:t>monoxide</a:t>
            </a:r>
            <a:r>
              <a:rPr sz="2800" b="1" i="1" spc="-10" dirty="0">
                <a:latin typeface="Times New Roman"/>
                <a:cs typeface="Times New Roman"/>
              </a:rPr>
              <a:t> </a:t>
            </a:r>
            <a:r>
              <a:rPr sz="2800" b="1" i="1" spc="-5" dirty="0">
                <a:latin typeface="Times New Roman"/>
                <a:cs typeface="Times New Roman"/>
              </a:rPr>
              <a:t>in a</a:t>
            </a:r>
            <a:r>
              <a:rPr sz="2800" b="1" i="1" spc="10" dirty="0">
                <a:latin typeface="Times New Roman"/>
                <a:cs typeface="Times New Roman"/>
              </a:rPr>
              <a:t> </a:t>
            </a:r>
            <a:r>
              <a:rPr sz="2800" b="1" i="1" spc="-5" dirty="0">
                <a:latin typeface="Times New Roman"/>
                <a:cs typeface="Times New Roman"/>
              </a:rPr>
              <a:t>closed</a:t>
            </a:r>
            <a:r>
              <a:rPr sz="2800" b="1" i="1" spc="-15" dirty="0">
                <a:latin typeface="Times New Roman"/>
                <a:cs typeface="Times New Roman"/>
              </a:rPr>
              <a:t> </a:t>
            </a:r>
            <a:r>
              <a:rPr sz="2800" b="1" i="1" spc="-5" dirty="0">
                <a:latin typeface="Times New Roman"/>
                <a:cs typeface="Times New Roman"/>
              </a:rPr>
              <a:t>area</a:t>
            </a:r>
            <a:r>
              <a:rPr sz="2800" b="1" i="1" dirty="0">
                <a:latin typeface="Times New Roman"/>
                <a:cs typeface="Times New Roman"/>
              </a:rPr>
              <a:t> </a:t>
            </a:r>
            <a:r>
              <a:rPr sz="2800" b="1" i="1" spc="-5" dirty="0">
                <a:latin typeface="Times New Roman"/>
                <a:cs typeface="Times New Roman"/>
              </a:rPr>
              <a:t>or of</a:t>
            </a:r>
            <a:r>
              <a:rPr sz="2800" b="1" i="1" spc="15" dirty="0">
                <a:latin typeface="Times New Roman"/>
                <a:cs typeface="Times New Roman"/>
              </a:rPr>
              <a:t> </a:t>
            </a:r>
            <a:r>
              <a:rPr sz="2800" b="1" i="1" dirty="0">
                <a:latin typeface="Times New Roman"/>
                <a:cs typeface="Times New Roman"/>
              </a:rPr>
              <a:t>long-term</a:t>
            </a:r>
            <a:r>
              <a:rPr sz="2800" b="1" i="1" spc="-20" dirty="0">
                <a:latin typeface="Times New Roman"/>
                <a:cs typeface="Times New Roman"/>
              </a:rPr>
              <a:t> </a:t>
            </a:r>
            <a:r>
              <a:rPr sz="2800" b="1" i="1" dirty="0">
                <a:latin typeface="Times New Roman"/>
                <a:cs typeface="Times New Roman"/>
              </a:rPr>
              <a:t>smoking.</a:t>
            </a:r>
            <a:endParaRPr sz="2800" dirty="0">
              <a:latin typeface="Times New Roman"/>
              <a:cs typeface="Times New Roman"/>
            </a:endParaRPr>
          </a:p>
          <a:p>
            <a:pPr>
              <a:spcBef>
                <a:spcPts val="20"/>
              </a:spcBef>
              <a:buClr>
                <a:srgbClr val="F3A346"/>
              </a:buClr>
              <a:buFont typeface="Segoe UI Symbol"/>
              <a:buChar char="⚫"/>
            </a:pPr>
            <a:endParaRPr sz="3950" dirty="0">
              <a:latin typeface="Times New Roman"/>
              <a:cs typeface="Times New Roman"/>
            </a:endParaRPr>
          </a:p>
          <a:p>
            <a:pPr marL="286385" marR="5080" indent="-274320">
              <a:buClr>
                <a:srgbClr val="F3A346"/>
              </a:buClr>
              <a:buSzPct val="83928"/>
              <a:buFont typeface="Segoe UI Symbol"/>
              <a:buChar char="⚫"/>
              <a:tabLst>
                <a:tab pos="287020" algn="l"/>
              </a:tabLst>
            </a:pPr>
            <a:r>
              <a:rPr sz="2800" b="1" i="1" spc="-5" dirty="0">
                <a:latin typeface="Times New Roman"/>
                <a:cs typeface="Times New Roman"/>
              </a:rPr>
              <a:t>If</a:t>
            </a:r>
            <a:r>
              <a:rPr sz="2800" b="1" i="1" spc="5" dirty="0">
                <a:latin typeface="Times New Roman"/>
                <a:cs typeface="Times New Roman"/>
              </a:rPr>
              <a:t> </a:t>
            </a:r>
            <a:r>
              <a:rPr sz="2800" b="1" i="1" spc="-5" dirty="0">
                <a:latin typeface="Times New Roman"/>
                <a:cs typeface="Times New Roman"/>
              </a:rPr>
              <a:t>ischemia</a:t>
            </a:r>
            <a:r>
              <a:rPr sz="2800" b="1" i="1" dirty="0">
                <a:latin typeface="Times New Roman"/>
                <a:cs typeface="Times New Roman"/>
              </a:rPr>
              <a:t> </a:t>
            </a:r>
            <a:r>
              <a:rPr sz="2800" b="1" i="1" spc="-5" dirty="0">
                <a:latin typeface="Times New Roman"/>
                <a:cs typeface="Times New Roman"/>
              </a:rPr>
              <a:t>is</a:t>
            </a:r>
            <a:r>
              <a:rPr sz="2800" b="1" i="1" dirty="0">
                <a:latin typeface="Times New Roman"/>
                <a:cs typeface="Times New Roman"/>
              </a:rPr>
              <a:t> </a:t>
            </a:r>
            <a:r>
              <a:rPr sz="2800" b="1" i="1" spc="-5" dirty="0">
                <a:latin typeface="Times New Roman"/>
                <a:cs typeface="Times New Roman"/>
              </a:rPr>
              <a:t>prolonged</a:t>
            </a:r>
            <a:r>
              <a:rPr sz="2800" b="1" i="1" spc="-20" dirty="0">
                <a:latin typeface="Times New Roman"/>
                <a:cs typeface="Times New Roman"/>
              </a:rPr>
              <a:t> </a:t>
            </a:r>
            <a:r>
              <a:rPr sz="2800" b="1" i="1" spc="-5" dirty="0">
                <a:latin typeface="Times New Roman"/>
                <a:cs typeface="Times New Roman"/>
              </a:rPr>
              <a:t>it</a:t>
            </a:r>
            <a:r>
              <a:rPr sz="2800" b="1" i="1" dirty="0">
                <a:latin typeface="Times New Roman"/>
                <a:cs typeface="Times New Roman"/>
              </a:rPr>
              <a:t> </a:t>
            </a:r>
            <a:r>
              <a:rPr sz="2800" b="1" i="1" spc="-5" dirty="0">
                <a:latin typeface="Times New Roman"/>
                <a:cs typeface="Times New Roman"/>
              </a:rPr>
              <a:t>can</a:t>
            </a:r>
            <a:r>
              <a:rPr sz="2800" b="1" i="1" spc="5" dirty="0">
                <a:latin typeface="Times New Roman"/>
                <a:cs typeface="Times New Roman"/>
              </a:rPr>
              <a:t> </a:t>
            </a:r>
            <a:r>
              <a:rPr sz="2800" b="1" i="1" spc="-5" dirty="0">
                <a:latin typeface="Times New Roman"/>
                <a:cs typeface="Times New Roman"/>
              </a:rPr>
              <a:t>lead</a:t>
            </a:r>
            <a:r>
              <a:rPr sz="2800" b="1" i="1" spc="5" dirty="0">
                <a:latin typeface="Times New Roman"/>
                <a:cs typeface="Times New Roman"/>
              </a:rPr>
              <a:t> </a:t>
            </a:r>
            <a:r>
              <a:rPr sz="2800" b="1" i="1" spc="-5" dirty="0">
                <a:latin typeface="Times New Roman"/>
                <a:cs typeface="Times New Roman"/>
              </a:rPr>
              <a:t>to myocyte</a:t>
            </a:r>
            <a:r>
              <a:rPr sz="2800" b="1" i="1" spc="-10" dirty="0">
                <a:latin typeface="Times New Roman"/>
                <a:cs typeface="Times New Roman"/>
              </a:rPr>
              <a:t> </a:t>
            </a:r>
            <a:r>
              <a:rPr sz="2800" b="1" i="1" spc="-5" dirty="0">
                <a:latin typeface="Times New Roman"/>
                <a:cs typeface="Times New Roman"/>
              </a:rPr>
              <a:t>necrosis </a:t>
            </a:r>
            <a:r>
              <a:rPr sz="2800" b="1" i="1" spc="-685" dirty="0">
                <a:latin typeface="Times New Roman"/>
                <a:cs typeface="Times New Roman"/>
              </a:rPr>
              <a:t> </a:t>
            </a:r>
            <a:r>
              <a:rPr sz="2800" b="1" i="1" spc="-5" dirty="0">
                <a:latin typeface="Times New Roman"/>
                <a:cs typeface="Times New Roman"/>
              </a:rPr>
              <a:t>results</a:t>
            </a:r>
            <a:r>
              <a:rPr sz="2800" b="1" i="1" spc="-15" dirty="0">
                <a:latin typeface="Times New Roman"/>
                <a:cs typeface="Times New Roman"/>
              </a:rPr>
              <a:t> </a:t>
            </a:r>
            <a:r>
              <a:rPr sz="2800" b="1" i="1" spc="-5" dirty="0">
                <a:latin typeface="Times New Roman"/>
                <a:cs typeface="Times New Roman"/>
              </a:rPr>
              <a:t>in myocardial</a:t>
            </a:r>
            <a:r>
              <a:rPr sz="2800" b="1" i="1" spc="-30" dirty="0">
                <a:latin typeface="Times New Roman"/>
                <a:cs typeface="Times New Roman"/>
              </a:rPr>
              <a:t> </a:t>
            </a:r>
            <a:r>
              <a:rPr sz="2800" b="1" i="1" dirty="0">
                <a:latin typeface="Times New Roman"/>
                <a:cs typeface="Times New Roman"/>
              </a:rPr>
              <a:t>infarction</a:t>
            </a:r>
            <a:r>
              <a:rPr sz="2800" b="1" i="1" dirty="0">
                <a:solidFill>
                  <a:srgbClr val="FFFFFF"/>
                </a:solidFill>
                <a:latin typeface="Times New Roman"/>
                <a:cs typeface="Times New Roman"/>
              </a:rPr>
              <a:t>.</a:t>
            </a:r>
            <a:endParaRPr sz="2800" dirty="0">
              <a:latin typeface="Times New Roman"/>
              <a:cs typeface="Times New Roman"/>
            </a:endParaRPr>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752600" y="228511"/>
            <a:ext cx="8751012" cy="6400889"/>
          </a:xfrm>
          <a:prstGeom prst="rect">
            <a:avLst/>
          </a:prstGeom>
        </p:spPr>
      </p:pic>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55140" y="172923"/>
            <a:ext cx="8675370" cy="5282856"/>
          </a:xfrm>
          <a:prstGeom prst="rect">
            <a:avLst/>
          </a:prstGeom>
        </p:spPr>
        <p:txBody>
          <a:bodyPr vert="horz" wrap="square" lIns="0" tIns="12065" rIns="0" bIns="0" rtlCol="0">
            <a:spAutoFit/>
          </a:bodyPr>
          <a:lstStyle/>
          <a:p>
            <a:pPr marL="287020" indent="-274320">
              <a:spcBef>
                <a:spcPts val="95"/>
              </a:spcBef>
              <a:buClr>
                <a:srgbClr val="F3A346"/>
              </a:buClr>
              <a:buSzPct val="83928"/>
              <a:buFont typeface="Segoe UI Symbol"/>
              <a:buChar char="⚫"/>
              <a:tabLst>
                <a:tab pos="287020" algn="l"/>
              </a:tabLst>
            </a:pPr>
            <a:r>
              <a:rPr sz="2800" b="1" i="1" dirty="0">
                <a:latin typeface="Times New Roman"/>
                <a:cs typeface="Times New Roman"/>
              </a:rPr>
              <a:t>Pathophysiology</a:t>
            </a:r>
            <a:r>
              <a:rPr sz="2800" b="1" i="1" spc="-35" dirty="0">
                <a:latin typeface="Times New Roman"/>
                <a:cs typeface="Times New Roman"/>
              </a:rPr>
              <a:t> </a:t>
            </a:r>
            <a:r>
              <a:rPr sz="2800" b="1" i="1" spc="-5" dirty="0">
                <a:latin typeface="Times New Roman"/>
                <a:cs typeface="Times New Roman"/>
              </a:rPr>
              <a:t>continues for</a:t>
            </a:r>
            <a:r>
              <a:rPr sz="2800" b="1" i="1" dirty="0">
                <a:latin typeface="Times New Roman"/>
                <a:cs typeface="Times New Roman"/>
              </a:rPr>
              <a:t> </a:t>
            </a:r>
            <a:r>
              <a:rPr sz="2800" b="1" i="1" spc="-5" dirty="0">
                <a:latin typeface="Times New Roman"/>
                <a:cs typeface="Times New Roman"/>
              </a:rPr>
              <a:t>Myocardial</a:t>
            </a:r>
            <a:r>
              <a:rPr sz="2800" b="1" i="1" spc="-25" dirty="0">
                <a:latin typeface="Times New Roman"/>
                <a:cs typeface="Times New Roman"/>
              </a:rPr>
              <a:t> </a:t>
            </a:r>
            <a:r>
              <a:rPr sz="2800" b="1" i="1" dirty="0">
                <a:latin typeface="Times New Roman"/>
                <a:cs typeface="Times New Roman"/>
              </a:rPr>
              <a:t>infarction</a:t>
            </a:r>
            <a:endParaRPr sz="2800" dirty="0">
              <a:latin typeface="Times New Roman"/>
              <a:cs typeface="Times New Roman"/>
            </a:endParaRPr>
          </a:p>
          <a:p>
            <a:pPr>
              <a:spcBef>
                <a:spcPts val="20"/>
              </a:spcBef>
              <a:buClr>
                <a:srgbClr val="F3A346"/>
              </a:buClr>
              <a:buFont typeface="Segoe UI Symbol"/>
              <a:buChar char="⚫"/>
            </a:pPr>
            <a:endParaRPr sz="3950" dirty="0">
              <a:latin typeface="Times New Roman"/>
              <a:cs typeface="Times New Roman"/>
            </a:endParaRPr>
          </a:p>
          <a:p>
            <a:pPr marL="286385" marR="1011555" indent="-274320">
              <a:buClr>
                <a:srgbClr val="F3A346"/>
              </a:buClr>
              <a:buSzPct val="83928"/>
              <a:buFont typeface="Segoe UI Symbol"/>
              <a:buChar char="⚫"/>
              <a:tabLst>
                <a:tab pos="287020" algn="l"/>
              </a:tabLst>
            </a:pPr>
            <a:r>
              <a:rPr sz="2800" b="1" i="1" spc="-5" dirty="0">
                <a:latin typeface="Times New Roman"/>
                <a:cs typeface="Times New Roman"/>
              </a:rPr>
              <a:t>Severe</a:t>
            </a:r>
            <a:r>
              <a:rPr sz="2800" b="1" i="1" dirty="0">
                <a:latin typeface="Times New Roman"/>
                <a:cs typeface="Times New Roman"/>
              </a:rPr>
              <a:t> </a:t>
            </a:r>
            <a:r>
              <a:rPr sz="2800" b="1" i="1" spc="-5" dirty="0">
                <a:latin typeface="Times New Roman"/>
                <a:cs typeface="Times New Roman"/>
              </a:rPr>
              <a:t>ischemia</a:t>
            </a:r>
            <a:r>
              <a:rPr sz="2800" b="1" i="1" spc="-10" dirty="0">
                <a:latin typeface="Times New Roman"/>
                <a:cs typeface="Times New Roman"/>
              </a:rPr>
              <a:t> </a:t>
            </a:r>
            <a:r>
              <a:rPr sz="2800" b="1" i="1" spc="-5" dirty="0">
                <a:latin typeface="Times New Roman"/>
                <a:cs typeface="Times New Roman"/>
              </a:rPr>
              <a:t>leads</a:t>
            </a:r>
            <a:r>
              <a:rPr sz="2800" b="1" i="1" spc="-10" dirty="0">
                <a:latin typeface="Times New Roman"/>
                <a:cs typeface="Times New Roman"/>
              </a:rPr>
              <a:t> </a:t>
            </a:r>
            <a:r>
              <a:rPr sz="2800" b="1" i="1" spc="-5" dirty="0">
                <a:latin typeface="Times New Roman"/>
                <a:cs typeface="Times New Roman"/>
              </a:rPr>
              <a:t>to</a:t>
            </a:r>
            <a:r>
              <a:rPr sz="2800" b="1" i="1" spc="-105" dirty="0">
                <a:latin typeface="Times New Roman"/>
                <a:cs typeface="Times New Roman"/>
              </a:rPr>
              <a:t> </a:t>
            </a:r>
            <a:r>
              <a:rPr sz="2800" b="1" i="1" spc="-60" dirty="0">
                <a:latin typeface="Times New Roman"/>
                <a:cs typeface="Times New Roman"/>
              </a:rPr>
              <a:t>ATP</a:t>
            </a:r>
            <a:r>
              <a:rPr sz="2800" b="1" i="1" spc="-85" dirty="0">
                <a:latin typeface="Times New Roman"/>
                <a:cs typeface="Times New Roman"/>
              </a:rPr>
              <a:t> </a:t>
            </a:r>
            <a:r>
              <a:rPr sz="2800" b="1" i="1" spc="-5" dirty="0">
                <a:latin typeface="Times New Roman"/>
                <a:cs typeface="Times New Roman"/>
              </a:rPr>
              <a:t>depletion</a:t>
            </a:r>
            <a:r>
              <a:rPr sz="2800" b="1" i="1" spc="-20" dirty="0">
                <a:latin typeface="Times New Roman"/>
                <a:cs typeface="Times New Roman"/>
              </a:rPr>
              <a:t> </a:t>
            </a:r>
            <a:r>
              <a:rPr sz="2800" b="1" i="1" spc="-5" dirty="0">
                <a:latin typeface="Times New Roman"/>
                <a:cs typeface="Times New Roman"/>
              </a:rPr>
              <a:t>and</a:t>
            </a:r>
            <a:r>
              <a:rPr sz="2800" b="1" i="1" dirty="0">
                <a:latin typeface="Times New Roman"/>
                <a:cs typeface="Times New Roman"/>
              </a:rPr>
              <a:t> </a:t>
            </a:r>
            <a:r>
              <a:rPr sz="2800" b="1" i="1" spc="-5" dirty="0">
                <a:latin typeface="Times New Roman"/>
                <a:cs typeface="Times New Roman"/>
              </a:rPr>
              <a:t>loss of </a:t>
            </a:r>
            <a:r>
              <a:rPr sz="2800" b="1" i="1" spc="-685" dirty="0">
                <a:latin typeface="Times New Roman"/>
                <a:cs typeface="Times New Roman"/>
              </a:rPr>
              <a:t> </a:t>
            </a:r>
            <a:r>
              <a:rPr sz="2800" b="1" i="1" dirty="0">
                <a:latin typeface="Times New Roman"/>
                <a:cs typeface="Times New Roman"/>
              </a:rPr>
              <a:t>contractile </a:t>
            </a:r>
            <a:r>
              <a:rPr sz="2800" b="1" i="1" spc="-5" dirty="0">
                <a:latin typeface="Times New Roman"/>
                <a:cs typeface="Times New Roman"/>
              </a:rPr>
              <a:t>function </a:t>
            </a:r>
            <a:r>
              <a:rPr sz="2800" b="1" i="1" dirty="0">
                <a:latin typeface="Times New Roman"/>
                <a:cs typeface="Times New Roman"/>
              </a:rPr>
              <a:t>(but not </a:t>
            </a:r>
            <a:r>
              <a:rPr sz="2800" b="1" i="1" spc="-5" dirty="0">
                <a:latin typeface="Times New Roman"/>
                <a:cs typeface="Times New Roman"/>
              </a:rPr>
              <a:t>cell </a:t>
            </a:r>
            <a:r>
              <a:rPr sz="2800" b="1" i="1" dirty="0">
                <a:latin typeface="Times New Roman"/>
                <a:cs typeface="Times New Roman"/>
              </a:rPr>
              <a:t>death) </a:t>
            </a:r>
            <a:r>
              <a:rPr sz="2800" b="1" i="1" spc="-5" dirty="0">
                <a:latin typeface="Times New Roman"/>
                <a:cs typeface="Times New Roman"/>
              </a:rPr>
              <a:t>within </a:t>
            </a:r>
            <a:r>
              <a:rPr sz="2800" b="1" i="1" dirty="0">
                <a:latin typeface="Times New Roman"/>
                <a:cs typeface="Times New Roman"/>
              </a:rPr>
              <a:t>60 </a:t>
            </a:r>
            <a:r>
              <a:rPr sz="2800" b="1" i="1" spc="5" dirty="0">
                <a:latin typeface="Times New Roman"/>
                <a:cs typeface="Times New Roman"/>
              </a:rPr>
              <a:t> </a:t>
            </a:r>
            <a:r>
              <a:rPr sz="2800" b="1" i="1" spc="-5" dirty="0">
                <a:latin typeface="Times New Roman"/>
                <a:cs typeface="Times New Roman"/>
              </a:rPr>
              <a:t>seconds.</a:t>
            </a:r>
            <a:endParaRPr sz="2800" dirty="0">
              <a:latin typeface="Times New Roman"/>
              <a:cs typeface="Times New Roman"/>
            </a:endParaRPr>
          </a:p>
          <a:p>
            <a:pPr>
              <a:spcBef>
                <a:spcPts val="20"/>
              </a:spcBef>
              <a:buClr>
                <a:srgbClr val="F3A346"/>
              </a:buClr>
              <a:buFont typeface="Segoe UI Symbol"/>
              <a:buChar char="⚫"/>
            </a:pPr>
            <a:endParaRPr sz="3950" dirty="0">
              <a:latin typeface="Times New Roman"/>
              <a:cs typeface="Times New Roman"/>
            </a:endParaRPr>
          </a:p>
          <a:p>
            <a:pPr marL="286385" marR="5080" indent="-274320">
              <a:spcBef>
                <a:spcPts val="5"/>
              </a:spcBef>
              <a:buClr>
                <a:srgbClr val="F3A346"/>
              </a:buClr>
              <a:buSzPct val="83928"/>
              <a:buFont typeface="Segoe UI Symbol"/>
              <a:buChar char="⚫"/>
              <a:tabLst>
                <a:tab pos="287020" algn="l"/>
              </a:tabLst>
            </a:pPr>
            <a:r>
              <a:rPr sz="2800" b="1" i="1" spc="-5" dirty="0">
                <a:latin typeface="Times New Roman"/>
                <a:cs typeface="Times New Roman"/>
              </a:rPr>
              <a:t>This may precipitate myocardial </a:t>
            </a:r>
            <a:r>
              <a:rPr sz="2800" b="1" i="1" dirty="0">
                <a:latin typeface="Times New Roman"/>
                <a:cs typeface="Times New Roman"/>
              </a:rPr>
              <a:t>failure long before </a:t>
            </a:r>
            <a:r>
              <a:rPr sz="2800" b="1" i="1" spc="-5" dirty="0">
                <a:latin typeface="Times New Roman"/>
                <a:cs typeface="Times New Roman"/>
              </a:rPr>
              <a:t>there </a:t>
            </a:r>
            <a:r>
              <a:rPr sz="2800" b="1" i="1" spc="-685" dirty="0">
                <a:latin typeface="Times New Roman"/>
                <a:cs typeface="Times New Roman"/>
              </a:rPr>
              <a:t> </a:t>
            </a:r>
            <a:r>
              <a:rPr sz="2800" b="1" i="1" spc="-5" dirty="0">
                <a:latin typeface="Times New Roman"/>
                <a:cs typeface="Times New Roman"/>
              </a:rPr>
              <a:t>is</a:t>
            </a:r>
            <a:r>
              <a:rPr sz="2800" b="1" i="1" spc="-10" dirty="0">
                <a:latin typeface="Times New Roman"/>
                <a:cs typeface="Times New Roman"/>
              </a:rPr>
              <a:t> </a:t>
            </a:r>
            <a:r>
              <a:rPr sz="2800" b="1" i="1" spc="-5" dirty="0">
                <a:latin typeface="Times New Roman"/>
                <a:cs typeface="Times New Roman"/>
              </a:rPr>
              <a:t>cell</a:t>
            </a:r>
            <a:r>
              <a:rPr sz="2800" b="1" i="1" spc="-20" dirty="0">
                <a:latin typeface="Times New Roman"/>
                <a:cs typeface="Times New Roman"/>
              </a:rPr>
              <a:t> </a:t>
            </a:r>
            <a:r>
              <a:rPr sz="2800" b="1" i="1" spc="-5" dirty="0">
                <a:latin typeface="Times New Roman"/>
                <a:cs typeface="Times New Roman"/>
              </a:rPr>
              <a:t>death.</a:t>
            </a:r>
            <a:endParaRPr sz="2800" dirty="0">
              <a:latin typeface="Times New Roman"/>
              <a:cs typeface="Times New Roman"/>
            </a:endParaRPr>
          </a:p>
          <a:p>
            <a:pPr>
              <a:spcBef>
                <a:spcPts val="15"/>
              </a:spcBef>
              <a:buClr>
                <a:srgbClr val="F3A346"/>
              </a:buClr>
              <a:buFont typeface="Segoe UI Symbol"/>
              <a:buChar char="⚫"/>
            </a:pPr>
            <a:endParaRPr sz="3950" dirty="0">
              <a:latin typeface="Times New Roman"/>
              <a:cs typeface="Times New Roman"/>
            </a:endParaRPr>
          </a:p>
          <a:p>
            <a:pPr marL="286385" marR="220979" indent="-274320">
              <a:spcBef>
                <a:spcPts val="5"/>
              </a:spcBef>
              <a:buClr>
                <a:srgbClr val="F3A346"/>
              </a:buClr>
              <a:buSzPct val="83928"/>
              <a:buFont typeface="Segoe UI Symbol"/>
              <a:buChar char="⚫"/>
              <a:tabLst>
                <a:tab pos="287020" algn="l"/>
              </a:tabLst>
            </a:pPr>
            <a:r>
              <a:rPr sz="2800" b="1" i="1" spc="-5" dirty="0">
                <a:latin typeface="Times New Roman"/>
                <a:cs typeface="Times New Roman"/>
              </a:rPr>
              <a:t>Complete deprivation of </a:t>
            </a:r>
            <a:r>
              <a:rPr sz="2800" b="1" i="1" dirty="0">
                <a:latin typeface="Times New Roman"/>
                <a:cs typeface="Times New Roman"/>
              </a:rPr>
              <a:t>blood flow for </a:t>
            </a:r>
            <a:r>
              <a:rPr sz="2800" b="1" i="1" spc="-5" dirty="0">
                <a:latin typeface="Times New Roman"/>
                <a:cs typeface="Times New Roman"/>
              </a:rPr>
              <a:t>20 to 30 minutes </a:t>
            </a:r>
            <a:r>
              <a:rPr sz="2800" b="1" i="1" spc="-685" dirty="0">
                <a:latin typeface="Times New Roman"/>
                <a:cs typeface="Times New Roman"/>
              </a:rPr>
              <a:t> </a:t>
            </a:r>
            <a:r>
              <a:rPr sz="2800" b="1" i="1" spc="-5" dirty="0">
                <a:latin typeface="Times New Roman"/>
                <a:cs typeface="Times New Roman"/>
              </a:rPr>
              <a:t>leads</a:t>
            </a:r>
            <a:r>
              <a:rPr sz="2800" b="1" i="1" spc="-15" dirty="0">
                <a:latin typeface="Times New Roman"/>
                <a:cs typeface="Times New Roman"/>
              </a:rPr>
              <a:t> </a:t>
            </a:r>
            <a:r>
              <a:rPr sz="2800" b="1" i="1" spc="-5" dirty="0">
                <a:latin typeface="Times New Roman"/>
                <a:cs typeface="Times New Roman"/>
              </a:rPr>
              <a:t>to</a:t>
            </a:r>
            <a:r>
              <a:rPr sz="2800" b="1" i="1" spc="10" dirty="0">
                <a:latin typeface="Times New Roman"/>
                <a:cs typeface="Times New Roman"/>
              </a:rPr>
              <a:t> </a:t>
            </a:r>
            <a:r>
              <a:rPr sz="2800" b="1" i="1" spc="-5" dirty="0">
                <a:latin typeface="Times New Roman"/>
                <a:cs typeface="Times New Roman"/>
              </a:rPr>
              <a:t>irreversible</a:t>
            </a:r>
            <a:r>
              <a:rPr sz="2800" b="1" i="1" spc="-45" dirty="0">
                <a:latin typeface="Times New Roman"/>
                <a:cs typeface="Times New Roman"/>
              </a:rPr>
              <a:t> </a:t>
            </a:r>
            <a:r>
              <a:rPr sz="2800" b="1" i="1" spc="-5" dirty="0">
                <a:latin typeface="Times New Roman"/>
                <a:cs typeface="Times New Roman"/>
              </a:rPr>
              <a:t>myocardial</a:t>
            </a:r>
            <a:r>
              <a:rPr sz="2800" b="1" i="1" spc="-10" dirty="0">
                <a:latin typeface="Times New Roman"/>
                <a:cs typeface="Times New Roman"/>
              </a:rPr>
              <a:t> </a:t>
            </a:r>
            <a:r>
              <a:rPr sz="2800" b="1" i="1" spc="-5" dirty="0">
                <a:solidFill>
                  <a:srgbClr val="FFFFFF"/>
                </a:solidFill>
                <a:latin typeface="Times New Roman"/>
                <a:cs typeface="Times New Roman"/>
              </a:rPr>
              <a:t>injury</a:t>
            </a:r>
            <a:endParaRPr sz="2800" dirty="0">
              <a:latin typeface="Times New Roman"/>
              <a:cs typeface="Times New Roman"/>
            </a:endParaRPr>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55141" y="172924"/>
            <a:ext cx="8476615" cy="4851969"/>
          </a:xfrm>
          <a:prstGeom prst="rect">
            <a:avLst/>
          </a:prstGeom>
        </p:spPr>
        <p:txBody>
          <a:bodyPr vert="horz" wrap="square" lIns="0" tIns="12065" rIns="0" bIns="0" rtlCol="0">
            <a:spAutoFit/>
          </a:bodyPr>
          <a:lstStyle/>
          <a:p>
            <a:pPr marL="287020" indent="-274320">
              <a:spcBef>
                <a:spcPts val="95"/>
              </a:spcBef>
              <a:buClr>
                <a:srgbClr val="F3A346"/>
              </a:buClr>
              <a:buSzPct val="83928"/>
              <a:buFont typeface="Segoe UI Symbol"/>
              <a:buChar char="⚫"/>
              <a:tabLst>
                <a:tab pos="287020" algn="l"/>
              </a:tabLst>
            </a:pPr>
            <a:r>
              <a:rPr sz="2800" b="1" i="1" dirty="0">
                <a:latin typeface="Times New Roman"/>
                <a:cs typeface="Times New Roman"/>
              </a:rPr>
              <a:t>Pathophysiology</a:t>
            </a:r>
            <a:r>
              <a:rPr sz="2800" b="1" i="1" spc="-35" dirty="0">
                <a:latin typeface="Times New Roman"/>
                <a:cs typeface="Times New Roman"/>
              </a:rPr>
              <a:t> </a:t>
            </a:r>
            <a:r>
              <a:rPr sz="2800" b="1" i="1" spc="-5" dirty="0">
                <a:latin typeface="Times New Roman"/>
                <a:cs typeface="Times New Roman"/>
              </a:rPr>
              <a:t>continues for</a:t>
            </a:r>
            <a:r>
              <a:rPr sz="2800" b="1" i="1" dirty="0">
                <a:latin typeface="Times New Roman"/>
                <a:cs typeface="Times New Roman"/>
              </a:rPr>
              <a:t> </a:t>
            </a:r>
            <a:r>
              <a:rPr sz="2800" b="1" i="1" spc="-5" dirty="0">
                <a:latin typeface="Times New Roman"/>
                <a:cs typeface="Times New Roman"/>
              </a:rPr>
              <a:t>Myocardial</a:t>
            </a:r>
            <a:r>
              <a:rPr sz="2800" b="1" i="1" spc="-25" dirty="0">
                <a:latin typeface="Times New Roman"/>
                <a:cs typeface="Times New Roman"/>
              </a:rPr>
              <a:t> </a:t>
            </a:r>
            <a:r>
              <a:rPr sz="2800" b="1" i="1" dirty="0">
                <a:latin typeface="Times New Roman"/>
                <a:cs typeface="Times New Roman"/>
              </a:rPr>
              <a:t>infarction</a:t>
            </a:r>
            <a:endParaRPr sz="2800" dirty="0">
              <a:latin typeface="Times New Roman"/>
              <a:cs typeface="Times New Roman"/>
            </a:endParaRPr>
          </a:p>
          <a:p>
            <a:pPr>
              <a:spcBef>
                <a:spcPts val="20"/>
              </a:spcBef>
              <a:buClr>
                <a:srgbClr val="F3A346"/>
              </a:buClr>
              <a:buFont typeface="Segoe UI Symbol"/>
              <a:buChar char="⚫"/>
            </a:pPr>
            <a:endParaRPr sz="3950" dirty="0">
              <a:latin typeface="Times New Roman"/>
              <a:cs typeface="Times New Roman"/>
            </a:endParaRPr>
          </a:p>
          <a:p>
            <a:pPr marL="286385" marR="5080" indent="-274320">
              <a:buClr>
                <a:srgbClr val="F3A346"/>
              </a:buClr>
              <a:buSzPct val="83928"/>
              <a:buFont typeface="Segoe UI Symbol"/>
              <a:buChar char="⚫"/>
              <a:tabLst>
                <a:tab pos="287020" algn="l"/>
              </a:tabLst>
            </a:pPr>
            <a:r>
              <a:rPr sz="2800" b="1" i="1" spc="-5" dirty="0">
                <a:latin typeface="Times New Roman"/>
                <a:cs typeface="Times New Roman"/>
              </a:rPr>
              <a:t>Severe</a:t>
            </a:r>
            <a:r>
              <a:rPr sz="2800" b="1" i="1" spc="5" dirty="0">
                <a:latin typeface="Times New Roman"/>
                <a:cs typeface="Times New Roman"/>
              </a:rPr>
              <a:t> </a:t>
            </a:r>
            <a:r>
              <a:rPr sz="2800" b="1" i="1" spc="-5" dirty="0">
                <a:latin typeface="Times New Roman"/>
                <a:cs typeface="Times New Roman"/>
              </a:rPr>
              <a:t>compromise</a:t>
            </a:r>
            <a:r>
              <a:rPr sz="2800" b="1" i="1" spc="-10" dirty="0">
                <a:latin typeface="Times New Roman"/>
                <a:cs typeface="Times New Roman"/>
              </a:rPr>
              <a:t> </a:t>
            </a:r>
            <a:r>
              <a:rPr sz="2800" b="1" i="1" spc="-5" dirty="0">
                <a:latin typeface="Times New Roman"/>
                <a:cs typeface="Times New Roman"/>
              </a:rPr>
              <a:t>of</a:t>
            </a:r>
            <a:r>
              <a:rPr sz="2800" b="1" i="1" spc="15" dirty="0">
                <a:latin typeface="Times New Roman"/>
                <a:cs typeface="Times New Roman"/>
              </a:rPr>
              <a:t> </a:t>
            </a:r>
            <a:r>
              <a:rPr sz="2800" b="1" i="1" spc="-5" dirty="0">
                <a:latin typeface="Times New Roman"/>
                <a:cs typeface="Times New Roman"/>
              </a:rPr>
              <a:t>flow</a:t>
            </a:r>
            <a:r>
              <a:rPr sz="2800" b="1" i="1" spc="5" dirty="0">
                <a:latin typeface="Times New Roman"/>
                <a:cs typeface="Times New Roman"/>
              </a:rPr>
              <a:t> </a:t>
            </a:r>
            <a:r>
              <a:rPr sz="2800" b="1" i="1" spc="-5" dirty="0">
                <a:latin typeface="Times New Roman"/>
                <a:cs typeface="Times New Roman"/>
              </a:rPr>
              <a:t>for</a:t>
            </a:r>
            <a:r>
              <a:rPr sz="2800" b="1" i="1" spc="5" dirty="0">
                <a:latin typeface="Times New Roman"/>
                <a:cs typeface="Times New Roman"/>
              </a:rPr>
              <a:t> </a:t>
            </a:r>
            <a:r>
              <a:rPr sz="2800" b="1" i="1" spc="-5" dirty="0">
                <a:latin typeface="Times New Roman"/>
                <a:cs typeface="Times New Roman"/>
              </a:rPr>
              <a:t>prolonged periods</a:t>
            </a:r>
            <a:r>
              <a:rPr sz="2800" b="1" i="1" spc="-15" dirty="0">
                <a:latin typeface="Times New Roman"/>
                <a:cs typeface="Times New Roman"/>
              </a:rPr>
              <a:t> </a:t>
            </a:r>
            <a:r>
              <a:rPr sz="2800" b="1" i="1" spc="-5" dirty="0">
                <a:latin typeface="Times New Roman"/>
                <a:cs typeface="Times New Roman"/>
              </a:rPr>
              <a:t>(i.e.,</a:t>
            </a:r>
            <a:r>
              <a:rPr sz="2800" b="1" i="1" spc="5" dirty="0">
                <a:latin typeface="Times New Roman"/>
                <a:cs typeface="Times New Roman"/>
              </a:rPr>
              <a:t> </a:t>
            </a:r>
            <a:r>
              <a:rPr sz="2800" b="1" i="1" spc="-5" dirty="0">
                <a:latin typeface="Times New Roman"/>
                <a:cs typeface="Times New Roman"/>
              </a:rPr>
              <a:t>2 </a:t>
            </a:r>
            <a:r>
              <a:rPr sz="2800" b="1" i="1" spc="-685" dirty="0">
                <a:latin typeface="Times New Roman"/>
                <a:cs typeface="Times New Roman"/>
              </a:rPr>
              <a:t> </a:t>
            </a:r>
            <a:r>
              <a:rPr sz="2800" b="1" i="1" spc="-5" dirty="0">
                <a:latin typeface="Times New Roman"/>
                <a:cs typeface="Times New Roman"/>
              </a:rPr>
              <a:t>to</a:t>
            </a:r>
            <a:r>
              <a:rPr sz="2800" b="1" i="1" dirty="0">
                <a:latin typeface="Times New Roman"/>
                <a:cs typeface="Times New Roman"/>
              </a:rPr>
              <a:t> </a:t>
            </a:r>
            <a:r>
              <a:rPr sz="2800" b="1" i="1" spc="-5" dirty="0">
                <a:latin typeface="Times New Roman"/>
                <a:cs typeface="Times New Roman"/>
              </a:rPr>
              <a:t>4 </a:t>
            </a:r>
            <a:r>
              <a:rPr sz="2800" b="1" i="1" dirty="0">
                <a:latin typeface="Times New Roman"/>
                <a:cs typeface="Times New Roman"/>
              </a:rPr>
              <a:t>hours)</a:t>
            </a:r>
            <a:r>
              <a:rPr sz="2800" b="1" i="1" spc="-15" dirty="0">
                <a:latin typeface="Times New Roman"/>
                <a:cs typeface="Times New Roman"/>
              </a:rPr>
              <a:t> </a:t>
            </a:r>
            <a:r>
              <a:rPr sz="2800" b="1" i="1" spc="-5" dirty="0">
                <a:latin typeface="Times New Roman"/>
                <a:cs typeface="Times New Roman"/>
              </a:rPr>
              <a:t>can</a:t>
            </a:r>
            <a:r>
              <a:rPr sz="2800" b="1" i="1" spc="5" dirty="0">
                <a:latin typeface="Times New Roman"/>
                <a:cs typeface="Times New Roman"/>
              </a:rPr>
              <a:t> </a:t>
            </a:r>
            <a:r>
              <a:rPr sz="2800" b="1" i="1" dirty="0">
                <a:latin typeface="Times New Roman"/>
                <a:cs typeface="Times New Roman"/>
              </a:rPr>
              <a:t>also</a:t>
            </a:r>
            <a:r>
              <a:rPr sz="2800" b="1" i="1" spc="-15" dirty="0">
                <a:latin typeface="Times New Roman"/>
                <a:cs typeface="Times New Roman"/>
              </a:rPr>
              <a:t> </a:t>
            </a:r>
            <a:r>
              <a:rPr sz="2800" b="1" i="1" spc="-5" dirty="0">
                <a:latin typeface="Times New Roman"/>
                <a:cs typeface="Times New Roman"/>
              </a:rPr>
              <a:t>cause</a:t>
            </a:r>
            <a:r>
              <a:rPr sz="2800" b="1" i="1" dirty="0">
                <a:latin typeface="Times New Roman"/>
                <a:cs typeface="Times New Roman"/>
              </a:rPr>
              <a:t> </a:t>
            </a:r>
            <a:r>
              <a:rPr sz="2800" b="1" i="1" spc="-5" dirty="0">
                <a:latin typeface="Times New Roman"/>
                <a:cs typeface="Times New Roman"/>
              </a:rPr>
              <a:t>irreversible</a:t>
            </a:r>
            <a:r>
              <a:rPr sz="2800" b="1" i="1" spc="-25" dirty="0">
                <a:latin typeface="Times New Roman"/>
                <a:cs typeface="Times New Roman"/>
              </a:rPr>
              <a:t> </a:t>
            </a:r>
            <a:r>
              <a:rPr sz="2800" b="1" i="1" dirty="0">
                <a:latin typeface="Times New Roman"/>
                <a:cs typeface="Times New Roman"/>
              </a:rPr>
              <a:t>injury</a:t>
            </a:r>
            <a:endParaRPr sz="2800" dirty="0">
              <a:latin typeface="Times New Roman"/>
              <a:cs typeface="Times New Roman"/>
            </a:endParaRPr>
          </a:p>
          <a:p>
            <a:pPr>
              <a:spcBef>
                <a:spcPts val="20"/>
              </a:spcBef>
              <a:buClr>
                <a:srgbClr val="F3A346"/>
              </a:buClr>
              <a:buFont typeface="Segoe UI Symbol"/>
              <a:buChar char="⚫"/>
            </a:pPr>
            <a:endParaRPr sz="3950" dirty="0">
              <a:latin typeface="Times New Roman"/>
              <a:cs typeface="Times New Roman"/>
            </a:endParaRPr>
          </a:p>
          <a:p>
            <a:pPr marL="286385" marR="448309" indent="-274320">
              <a:spcBef>
                <a:spcPts val="5"/>
              </a:spcBef>
              <a:buClr>
                <a:srgbClr val="F3A346"/>
              </a:buClr>
              <a:buSzPct val="83928"/>
              <a:buFont typeface="Segoe UI Symbol"/>
              <a:buChar char="⚫"/>
              <a:tabLst>
                <a:tab pos="287020" algn="l"/>
              </a:tabLst>
            </a:pPr>
            <a:r>
              <a:rPr sz="2800" b="1" i="1" spc="-5" dirty="0">
                <a:latin typeface="Times New Roman"/>
                <a:cs typeface="Times New Roman"/>
              </a:rPr>
              <a:t>Necrosis is </a:t>
            </a:r>
            <a:r>
              <a:rPr sz="2800" b="1" i="1" dirty="0">
                <a:latin typeface="Times New Roman"/>
                <a:cs typeface="Times New Roman"/>
              </a:rPr>
              <a:t>usually </a:t>
            </a:r>
            <a:r>
              <a:rPr sz="2800" b="1" i="1" spc="-5" dirty="0">
                <a:latin typeface="Times New Roman"/>
                <a:cs typeface="Times New Roman"/>
              </a:rPr>
              <a:t>complete within 6 hours of severe </a:t>
            </a:r>
            <a:r>
              <a:rPr sz="2800" b="1" i="1" spc="-685" dirty="0">
                <a:latin typeface="Times New Roman"/>
                <a:cs typeface="Times New Roman"/>
              </a:rPr>
              <a:t> </a:t>
            </a:r>
            <a:r>
              <a:rPr sz="2800" b="1" i="1" spc="-5" dirty="0">
                <a:latin typeface="Times New Roman"/>
                <a:cs typeface="Times New Roman"/>
              </a:rPr>
              <a:t>ischemia.</a:t>
            </a:r>
            <a:endParaRPr sz="2800" dirty="0">
              <a:latin typeface="Times New Roman"/>
              <a:cs typeface="Times New Roman"/>
            </a:endParaRPr>
          </a:p>
          <a:p>
            <a:pPr>
              <a:spcBef>
                <a:spcPts val="15"/>
              </a:spcBef>
              <a:buClr>
                <a:srgbClr val="F3A346"/>
              </a:buClr>
              <a:buFont typeface="Segoe UI Symbol"/>
              <a:buChar char="⚫"/>
            </a:pPr>
            <a:endParaRPr sz="3950" dirty="0">
              <a:latin typeface="Times New Roman"/>
              <a:cs typeface="Times New Roman"/>
            </a:endParaRPr>
          </a:p>
          <a:p>
            <a:pPr marL="286385" marR="140335" indent="-274320">
              <a:spcBef>
                <a:spcPts val="5"/>
              </a:spcBef>
              <a:buClr>
                <a:srgbClr val="F3A346"/>
              </a:buClr>
              <a:buSzPct val="83928"/>
              <a:buFont typeface="Segoe UI Symbol"/>
              <a:buChar char="⚫"/>
              <a:tabLst>
                <a:tab pos="287020" algn="l"/>
              </a:tabLst>
            </a:pPr>
            <a:r>
              <a:rPr sz="2800" b="1" i="1" spc="-5" dirty="0">
                <a:latin typeface="Times New Roman"/>
                <a:cs typeface="Times New Roman"/>
              </a:rPr>
              <a:t>The </a:t>
            </a:r>
            <a:r>
              <a:rPr sz="2800" b="1" i="1" dirty="0">
                <a:latin typeface="Times New Roman"/>
                <a:cs typeface="Times New Roman"/>
              </a:rPr>
              <a:t>distribution </a:t>
            </a:r>
            <a:r>
              <a:rPr sz="2800" b="1" i="1" spc="-5" dirty="0">
                <a:latin typeface="Times New Roman"/>
                <a:cs typeface="Times New Roman"/>
              </a:rPr>
              <a:t>of myocardial necrosis depends on the </a:t>
            </a:r>
            <a:r>
              <a:rPr sz="2800" b="1" i="1" spc="-685" dirty="0">
                <a:latin typeface="Times New Roman"/>
                <a:cs typeface="Times New Roman"/>
              </a:rPr>
              <a:t> </a:t>
            </a:r>
            <a:r>
              <a:rPr sz="2800" b="1" i="1" spc="-5" dirty="0">
                <a:latin typeface="Times New Roman"/>
                <a:cs typeface="Times New Roman"/>
              </a:rPr>
              <a:t>vessel</a:t>
            </a:r>
            <a:r>
              <a:rPr sz="2800" b="1" i="1" spc="-10" dirty="0">
                <a:latin typeface="Times New Roman"/>
                <a:cs typeface="Times New Roman"/>
              </a:rPr>
              <a:t> </a:t>
            </a:r>
            <a:r>
              <a:rPr sz="2800" b="1" i="1" spc="-5" dirty="0">
                <a:latin typeface="Times New Roman"/>
                <a:cs typeface="Times New Roman"/>
              </a:rPr>
              <a:t>involved</a:t>
            </a:r>
            <a:endParaRPr sz="2800" dirty="0">
              <a:latin typeface="Times New Roman"/>
              <a:cs typeface="Times New Roman"/>
            </a:endParaRPr>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55140" y="172924"/>
            <a:ext cx="8582660" cy="3813223"/>
          </a:xfrm>
          <a:prstGeom prst="rect">
            <a:avLst/>
          </a:prstGeom>
        </p:spPr>
        <p:txBody>
          <a:bodyPr vert="horz" wrap="square" lIns="0" tIns="12065" rIns="0" bIns="0" rtlCol="0">
            <a:spAutoFit/>
          </a:bodyPr>
          <a:lstStyle/>
          <a:p>
            <a:pPr marL="287020" indent="-274320">
              <a:spcBef>
                <a:spcPts val="95"/>
              </a:spcBef>
              <a:buClr>
                <a:srgbClr val="F3A346"/>
              </a:buClr>
              <a:buSzPct val="83928"/>
              <a:buFont typeface="Segoe UI Symbol"/>
              <a:buChar char="⚫"/>
              <a:tabLst>
                <a:tab pos="287020" algn="l"/>
              </a:tabLst>
            </a:pPr>
            <a:r>
              <a:rPr sz="2800" b="1" i="1" dirty="0">
                <a:latin typeface="Times New Roman"/>
                <a:cs typeface="Times New Roman"/>
              </a:rPr>
              <a:t>Pathophysiology</a:t>
            </a:r>
            <a:r>
              <a:rPr sz="2800" b="1" i="1" spc="-35" dirty="0">
                <a:latin typeface="Times New Roman"/>
                <a:cs typeface="Times New Roman"/>
              </a:rPr>
              <a:t> </a:t>
            </a:r>
            <a:r>
              <a:rPr sz="2800" b="1" i="1" spc="-5" dirty="0">
                <a:latin typeface="Times New Roman"/>
                <a:cs typeface="Times New Roman"/>
              </a:rPr>
              <a:t>continues for</a:t>
            </a:r>
            <a:r>
              <a:rPr sz="2800" b="1" i="1" dirty="0">
                <a:latin typeface="Times New Roman"/>
                <a:cs typeface="Times New Roman"/>
              </a:rPr>
              <a:t> </a:t>
            </a:r>
            <a:r>
              <a:rPr sz="2800" b="1" i="1" spc="-5" dirty="0">
                <a:latin typeface="Times New Roman"/>
                <a:cs typeface="Times New Roman"/>
              </a:rPr>
              <a:t>Myocardial</a:t>
            </a:r>
            <a:r>
              <a:rPr sz="2800" b="1" i="1" spc="-25" dirty="0">
                <a:latin typeface="Times New Roman"/>
                <a:cs typeface="Times New Roman"/>
              </a:rPr>
              <a:t> </a:t>
            </a:r>
            <a:r>
              <a:rPr sz="2800" b="1" i="1" dirty="0">
                <a:latin typeface="Times New Roman"/>
                <a:cs typeface="Times New Roman"/>
              </a:rPr>
              <a:t>infarction</a:t>
            </a:r>
            <a:endParaRPr sz="2800" dirty="0">
              <a:latin typeface="Times New Roman"/>
              <a:cs typeface="Times New Roman"/>
            </a:endParaRPr>
          </a:p>
          <a:p>
            <a:pPr>
              <a:spcBef>
                <a:spcPts val="20"/>
              </a:spcBef>
              <a:buClr>
                <a:srgbClr val="F3A346"/>
              </a:buClr>
              <a:buFont typeface="Segoe UI Symbol"/>
              <a:buChar char="⚫"/>
            </a:pPr>
            <a:endParaRPr sz="3950" dirty="0">
              <a:latin typeface="Times New Roman"/>
              <a:cs typeface="Times New Roman"/>
            </a:endParaRPr>
          </a:p>
          <a:p>
            <a:pPr marL="286385" marR="355600" indent="-274320">
              <a:buClr>
                <a:srgbClr val="F3A346"/>
              </a:buClr>
              <a:buSzPct val="83928"/>
              <a:buFont typeface="Segoe UI Symbol"/>
              <a:buChar char="⚫"/>
              <a:tabLst>
                <a:tab pos="287020" algn="l"/>
              </a:tabLst>
            </a:pPr>
            <a:r>
              <a:rPr sz="2800" b="1" i="1" spc="-5" dirty="0">
                <a:latin typeface="Times New Roman"/>
                <a:cs typeface="Times New Roman"/>
              </a:rPr>
              <a:t>The</a:t>
            </a:r>
            <a:r>
              <a:rPr sz="2800" b="1" i="1" spc="10" dirty="0">
                <a:latin typeface="Times New Roman"/>
                <a:cs typeface="Times New Roman"/>
              </a:rPr>
              <a:t> </a:t>
            </a:r>
            <a:r>
              <a:rPr sz="2800" b="1" i="1" spc="-5" dirty="0">
                <a:latin typeface="Times New Roman"/>
                <a:cs typeface="Times New Roman"/>
              </a:rPr>
              <a:t>distribution</a:t>
            </a:r>
            <a:r>
              <a:rPr sz="2800" b="1" i="1" spc="-30" dirty="0">
                <a:latin typeface="Times New Roman"/>
                <a:cs typeface="Times New Roman"/>
              </a:rPr>
              <a:t> </a:t>
            </a:r>
            <a:r>
              <a:rPr sz="2800" b="1" i="1" spc="-5" dirty="0">
                <a:latin typeface="Times New Roman"/>
                <a:cs typeface="Times New Roman"/>
              </a:rPr>
              <a:t>of</a:t>
            </a:r>
            <a:r>
              <a:rPr sz="2800" b="1" i="1" spc="15" dirty="0">
                <a:latin typeface="Times New Roman"/>
                <a:cs typeface="Times New Roman"/>
              </a:rPr>
              <a:t> </a:t>
            </a:r>
            <a:r>
              <a:rPr sz="2800" b="1" i="1" spc="-5" dirty="0">
                <a:latin typeface="Times New Roman"/>
                <a:cs typeface="Times New Roman"/>
              </a:rPr>
              <a:t>a</a:t>
            </a:r>
            <a:r>
              <a:rPr sz="2800" b="1" i="1" dirty="0">
                <a:latin typeface="Times New Roman"/>
                <a:cs typeface="Times New Roman"/>
              </a:rPr>
              <a:t> </a:t>
            </a:r>
            <a:r>
              <a:rPr sz="2800" b="1" i="1" spc="-5" dirty="0">
                <a:latin typeface="Times New Roman"/>
                <a:cs typeface="Times New Roman"/>
              </a:rPr>
              <a:t>single</a:t>
            </a:r>
            <a:r>
              <a:rPr sz="2800" b="1" i="1" spc="30" dirty="0">
                <a:latin typeface="Times New Roman"/>
                <a:cs typeface="Times New Roman"/>
              </a:rPr>
              <a:t> </a:t>
            </a:r>
            <a:r>
              <a:rPr sz="2800" b="1" i="1" spc="-5" dirty="0">
                <a:latin typeface="Times New Roman"/>
                <a:cs typeface="Times New Roman"/>
              </a:rPr>
              <a:t>coronary</a:t>
            </a:r>
            <a:r>
              <a:rPr sz="2800" b="1" i="1" spc="-15" dirty="0">
                <a:latin typeface="Times New Roman"/>
                <a:cs typeface="Times New Roman"/>
              </a:rPr>
              <a:t> </a:t>
            </a:r>
            <a:r>
              <a:rPr sz="2800" b="1" i="1" spc="-5" dirty="0">
                <a:latin typeface="Times New Roman"/>
                <a:cs typeface="Times New Roman"/>
              </a:rPr>
              <a:t>artery</a:t>
            </a:r>
            <a:r>
              <a:rPr sz="2800" b="1" i="1" dirty="0">
                <a:latin typeface="Times New Roman"/>
                <a:cs typeface="Times New Roman"/>
              </a:rPr>
              <a:t> </a:t>
            </a:r>
            <a:r>
              <a:rPr sz="2800" b="1" i="1" spc="-5" dirty="0">
                <a:latin typeface="Times New Roman"/>
                <a:cs typeface="Times New Roman"/>
              </a:rPr>
              <a:t>and</a:t>
            </a:r>
            <a:r>
              <a:rPr sz="2800" b="1" i="1" dirty="0">
                <a:latin typeface="Times New Roman"/>
                <a:cs typeface="Times New Roman"/>
              </a:rPr>
              <a:t> </a:t>
            </a:r>
            <a:r>
              <a:rPr sz="2800" b="1" i="1" spc="-5" dirty="0">
                <a:latin typeface="Times New Roman"/>
                <a:cs typeface="Times New Roman"/>
              </a:rPr>
              <a:t>are </a:t>
            </a:r>
            <a:r>
              <a:rPr sz="2800" b="1" i="1" dirty="0">
                <a:latin typeface="Times New Roman"/>
                <a:cs typeface="Times New Roman"/>
              </a:rPr>
              <a:t> transmural</a:t>
            </a:r>
            <a:r>
              <a:rPr sz="2800" b="1" i="1" dirty="0">
                <a:latin typeface="Times New Roman"/>
                <a:cs typeface="Times New Roman"/>
              </a:rPr>
              <a:t> (the full </a:t>
            </a:r>
            <a:r>
              <a:rPr sz="2800" b="1" i="1" spc="-5" dirty="0">
                <a:latin typeface="Times New Roman"/>
                <a:cs typeface="Times New Roman"/>
              </a:rPr>
              <a:t>thickness of the </a:t>
            </a:r>
            <a:r>
              <a:rPr sz="2800" b="1" i="1" dirty="0">
                <a:latin typeface="Times New Roman"/>
                <a:cs typeface="Times New Roman"/>
              </a:rPr>
              <a:t>ventricular </a:t>
            </a:r>
            <a:r>
              <a:rPr sz="2800" b="1" i="1" spc="-5" dirty="0">
                <a:latin typeface="Times New Roman"/>
                <a:cs typeface="Times New Roman"/>
              </a:rPr>
              <a:t>wall)- </a:t>
            </a:r>
            <a:r>
              <a:rPr sz="2800" b="1" i="1" spc="-685" dirty="0">
                <a:latin typeface="Times New Roman"/>
                <a:cs typeface="Times New Roman"/>
              </a:rPr>
              <a:t> </a:t>
            </a:r>
            <a:r>
              <a:rPr sz="2800" b="1" i="1" spc="-5" dirty="0">
                <a:latin typeface="Times New Roman"/>
                <a:cs typeface="Times New Roman"/>
              </a:rPr>
              <a:t>show “ST</a:t>
            </a:r>
            <a:r>
              <a:rPr sz="2800" b="1" i="1" spc="5" dirty="0">
                <a:latin typeface="Times New Roman"/>
                <a:cs typeface="Times New Roman"/>
              </a:rPr>
              <a:t> </a:t>
            </a:r>
            <a:r>
              <a:rPr sz="2800" b="1" i="1" spc="-5" dirty="0">
                <a:latin typeface="Times New Roman"/>
                <a:cs typeface="Times New Roman"/>
              </a:rPr>
              <a:t>elevation</a:t>
            </a:r>
            <a:r>
              <a:rPr sz="2800" b="1" i="1" spc="-10" dirty="0">
                <a:latin typeface="Times New Roman"/>
                <a:cs typeface="Times New Roman"/>
              </a:rPr>
              <a:t> </a:t>
            </a:r>
            <a:r>
              <a:rPr sz="2800" b="1" i="1" dirty="0">
                <a:latin typeface="Times New Roman"/>
                <a:cs typeface="Times New Roman"/>
              </a:rPr>
              <a:t>MI”</a:t>
            </a:r>
            <a:endParaRPr sz="2800" dirty="0">
              <a:latin typeface="Times New Roman"/>
              <a:cs typeface="Times New Roman"/>
            </a:endParaRPr>
          </a:p>
          <a:p>
            <a:pPr>
              <a:spcBef>
                <a:spcPts val="20"/>
              </a:spcBef>
              <a:buClr>
                <a:srgbClr val="F3A346"/>
              </a:buClr>
              <a:buFont typeface="Segoe UI Symbol"/>
              <a:buChar char="⚫"/>
            </a:pPr>
            <a:endParaRPr sz="3950" dirty="0">
              <a:latin typeface="Times New Roman"/>
              <a:cs typeface="Times New Roman"/>
            </a:endParaRPr>
          </a:p>
          <a:p>
            <a:pPr marL="286385" marR="5080" indent="-274320">
              <a:spcBef>
                <a:spcPts val="5"/>
              </a:spcBef>
              <a:buClr>
                <a:srgbClr val="F3A346"/>
              </a:buClr>
              <a:buSzPct val="83928"/>
              <a:buFont typeface="Segoe UI Symbol"/>
              <a:buChar char="⚫"/>
              <a:tabLst>
                <a:tab pos="287020" algn="l"/>
              </a:tabLst>
            </a:pPr>
            <a:r>
              <a:rPr sz="2800" b="1" i="1" dirty="0">
                <a:latin typeface="Times New Roman"/>
                <a:cs typeface="Times New Roman"/>
              </a:rPr>
              <a:t>Subendocardial</a:t>
            </a:r>
            <a:r>
              <a:rPr sz="2800" b="1" i="1" spc="-20" dirty="0">
                <a:latin typeface="Times New Roman"/>
                <a:cs typeface="Times New Roman"/>
              </a:rPr>
              <a:t> </a:t>
            </a:r>
            <a:r>
              <a:rPr sz="2800" b="1" i="1" spc="-5" dirty="0">
                <a:latin typeface="Times New Roman"/>
                <a:cs typeface="Times New Roman"/>
              </a:rPr>
              <a:t>MIs are limited</a:t>
            </a:r>
            <a:r>
              <a:rPr sz="2800" b="1" i="1" spc="-30" dirty="0">
                <a:latin typeface="Times New Roman"/>
                <a:cs typeface="Times New Roman"/>
              </a:rPr>
              <a:t> </a:t>
            </a:r>
            <a:r>
              <a:rPr sz="2800" b="1" i="1" spc="-5" dirty="0">
                <a:latin typeface="Times New Roman"/>
                <a:cs typeface="Times New Roman"/>
              </a:rPr>
              <a:t>to </a:t>
            </a:r>
            <a:r>
              <a:rPr sz="2800" b="1" i="1" dirty="0">
                <a:latin typeface="Times New Roman"/>
                <a:cs typeface="Times New Roman"/>
              </a:rPr>
              <a:t>the</a:t>
            </a:r>
            <a:r>
              <a:rPr sz="2800" b="1" i="1" spc="-15" dirty="0">
                <a:latin typeface="Times New Roman"/>
                <a:cs typeface="Times New Roman"/>
              </a:rPr>
              <a:t> </a:t>
            </a:r>
            <a:r>
              <a:rPr sz="2800" b="1" i="1" dirty="0">
                <a:latin typeface="Times New Roman"/>
                <a:cs typeface="Times New Roman"/>
              </a:rPr>
              <a:t>inner </a:t>
            </a:r>
            <a:r>
              <a:rPr sz="2800" b="1" i="1" spc="-5" dirty="0">
                <a:latin typeface="Times New Roman"/>
                <a:cs typeface="Times New Roman"/>
              </a:rPr>
              <a:t>30% </a:t>
            </a:r>
            <a:r>
              <a:rPr sz="2800" b="1" i="1" dirty="0">
                <a:latin typeface="Times New Roman"/>
                <a:cs typeface="Times New Roman"/>
              </a:rPr>
              <a:t>to</a:t>
            </a:r>
            <a:r>
              <a:rPr sz="2800" b="1" i="1" spc="-15" dirty="0">
                <a:latin typeface="Times New Roman"/>
                <a:cs typeface="Times New Roman"/>
              </a:rPr>
              <a:t> </a:t>
            </a:r>
            <a:r>
              <a:rPr sz="2800" b="1" i="1" dirty="0">
                <a:latin typeface="Times New Roman"/>
                <a:cs typeface="Times New Roman"/>
              </a:rPr>
              <a:t>50% </a:t>
            </a:r>
            <a:r>
              <a:rPr sz="2800" b="1" i="1" spc="-685" dirty="0">
                <a:latin typeface="Times New Roman"/>
                <a:cs typeface="Times New Roman"/>
              </a:rPr>
              <a:t> </a:t>
            </a:r>
            <a:r>
              <a:rPr sz="2800" b="1" i="1" spc="-5" dirty="0">
                <a:latin typeface="Times New Roman"/>
                <a:cs typeface="Times New Roman"/>
              </a:rPr>
              <a:t>of</a:t>
            </a:r>
            <a:r>
              <a:rPr sz="2800" b="1" i="1" dirty="0">
                <a:latin typeface="Times New Roman"/>
                <a:cs typeface="Times New Roman"/>
              </a:rPr>
              <a:t> </a:t>
            </a:r>
            <a:r>
              <a:rPr sz="2800" b="1" i="1" spc="-5" dirty="0">
                <a:latin typeface="Times New Roman"/>
                <a:cs typeface="Times New Roman"/>
              </a:rPr>
              <a:t>the ventricle-show “Non</a:t>
            </a:r>
            <a:r>
              <a:rPr sz="2800" b="1" i="1" spc="10" dirty="0">
                <a:latin typeface="Times New Roman"/>
                <a:cs typeface="Times New Roman"/>
              </a:rPr>
              <a:t> </a:t>
            </a:r>
            <a:r>
              <a:rPr sz="2800" b="1" i="1" spc="-5" dirty="0">
                <a:latin typeface="Times New Roman"/>
                <a:cs typeface="Times New Roman"/>
              </a:rPr>
              <a:t>ST</a:t>
            </a:r>
            <a:r>
              <a:rPr sz="2800" b="1" i="1" spc="25" dirty="0">
                <a:latin typeface="Times New Roman"/>
                <a:cs typeface="Times New Roman"/>
              </a:rPr>
              <a:t> </a:t>
            </a:r>
            <a:r>
              <a:rPr sz="2800" b="1" i="1" spc="-5" dirty="0">
                <a:latin typeface="Times New Roman"/>
                <a:cs typeface="Times New Roman"/>
              </a:rPr>
              <a:t>elevation</a:t>
            </a:r>
            <a:r>
              <a:rPr sz="2800" b="1" i="1" spc="-15" dirty="0">
                <a:latin typeface="Times New Roman"/>
                <a:cs typeface="Times New Roman"/>
              </a:rPr>
              <a:t> </a:t>
            </a:r>
            <a:r>
              <a:rPr sz="2800" b="1" i="1" spc="-10" dirty="0">
                <a:solidFill>
                  <a:srgbClr val="FFFFFF"/>
                </a:solidFill>
                <a:latin typeface="Times New Roman"/>
                <a:cs typeface="Times New Roman"/>
              </a:rPr>
              <a:t>MI”</a:t>
            </a:r>
            <a:endParaRPr sz="2800" dirty="0">
              <a:latin typeface="Times New Roman"/>
              <a:cs typeface="Times New Roman"/>
            </a:endParaRPr>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752600" y="152400"/>
            <a:ext cx="8686800" cy="6553200"/>
          </a:xfrm>
          <a:prstGeom prst="rect">
            <a:avLst/>
          </a:prstGeom>
        </p:spPr>
      </p:pic>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05000" y="685800"/>
            <a:ext cx="7585075" cy="1002030"/>
          </a:xfrm>
          <a:prstGeom prst="rect">
            <a:avLst/>
          </a:prstGeom>
        </p:spPr>
        <p:txBody>
          <a:bodyPr vert="horz" wrap="square" lIns="0" tIns="13335" rIns="0" bIns="0" rtlCol="0">
            <a:spAutoFit/>
          </a:bodyPr>
          <a:lstStyle/>
          <a:p>
            <a:pPr marL="12700" marR="5080">
              <a:spcBef>
                <a:spcPts val="105"/>
              </a:spcBef>
            </a:pPr>
            <a:r>
              <a:rPr dirty="0">
                <a:solidFill>
                  <a:srgbClr val="FFFF00"/>
                </a:solidFill>
              </a:rPr>
              <a:t>Grading of </a:t>
            </a:r>
            <a:r>
              <a:rPr spc="-5" dirty="0">
                <a:solidFill>
                  <a:srgbClr val="FFFF00"/>
                </a:solidFill>
              </a:rPr>
              <a:t>Angina </a:t>
            </a:r>
            <a:r>
              <a:rPr dirty="0">
                <a:solidFill>
                  <a:srgbClr val="FFFF00"/>
                </a:solidFill>
              </a:rPr>
              <a:t>Pectoris by </a:t>
            </a:r>
            <a:r>
              <a:rPr spc="-5" dirty="0">
                <a:solidFill>
                  <a:srgbClr val="FFFF00"/>
                </a:solidFill>
              </a:rPr>
              <a:t>the </a:t>
            </a:r>
            <a:r>
              <a:rPr dirty="0">
                <a:solidFill>
                  <a:srgbClr val="FFFF00"/>
                </a:solidFill>
              </a:rPr>
              <a:t>Canadian </a:t>
            </a:r>
            <a:r>
              <a:rPr spc="-785" dirty="0">
                <a:solidFill>
                  <a:srgbClr val="FFFF00"/>
                </a:solidFill>
              </a:rPr>
              <a:t> </a:t>
            </a:r>
            <a:r>
              <a:rPr dirty="0">
                <a:solidFill>
                  <a:srgbClr val="FFFF00"/>
                </a:solidFill>
              </a:rPr>
              <a:t>Cardiovascular</a:t>
            </a:r>
            <a:r>
              <a:rPr spc="-45" dirty="0">
                <a:solidFill>
                  <a:srgbClr val="FFFF00"/>
                </a:solidFill>
              </a:rPr>
              <a:t> </a:t>
            </a:r>
            <a:r>
              <a:rPr dirty="0">
                <a:solidFill>
                  <a:srgbClr val="FFFF00"/>
                </a:solidFill>
              </a:rPr>
              <a:t>Society</a:t>
            </a:r>
            <a:r>
              <a:rPr spc="-20" dirty="0">
                <a:solidFill>
                  <a:srgbClr val="FFFF00"/>
                </a:solidFill>
              </a:rPr>
              <a:t> </a:t>
            </a:r>
            <a:r>
              <a:rPr dirty="0">
                <a:solidFill>
                  <a:srgbClr val="FFFF00"/>
                </a:solidFill>
              </a:rPr>
              <a:t>Classification</a:t>
            </a:r>
            <a:r>
              <a:rPr spc="-5" dirty="0">
                <a:solidFill>
                  <a:srgbClr val="FFFF00"/>
                </a:solidFill>
              </a:rPr>
              <a:t> </a:t>
            </a:r>
            <a:r>
              <a:rPr dirty="0">
                <a:solidFill>
                  <a:srgbClr val="FFFF00"/>
                </a:solidFill>
              </a:rPr>
              <a:t>System</a:t>
            </a:r>
          </a:p>
        </p:txBody>
      </p:sp>
      <p:sp>
        <p:nvSpPr>
          <p:cNvPr id="3" name="object 3"/>
          <p:cNvSpPr txBox="1"/>
          <p:nvPr/>
        </p:nvSpPr>
        <p:spPr>
          <a:xfrm>
            <a:off x="1602740" y="1498061"/>
            <a:ext cx="8861425" cy="5161028"/>
          </a:xfrm>
          <a:prstGeom prst="rect">
            <a:avLst/>
          </a:prstGeom>
        </p:spPr>
        <p:txBody>
          <a:bodyPr vert="horz" wrap="square" lIns="0" tIns="89535" rIns="0" bIns="0" rtlCol="0">
            <a:spAutoFit/>
          </a:bodyPr>
          <a:lstStyle/>
          <a:p>
            <a:pPr marL="12700">
              <a:spcBef>
                <a:spcPts val="705"/>
              </a:spcBef>
            </a:pPr>
            <a:r>
              <a:rPr sz="2800" b="1" i="1" spc="-5" dirty="0">
                <a:solidFill>
                  <a:srgbClr val="FFFFFF"/>
                </a:solidFill>
                <a:latin typeface="Times New Roman"/>
                <a:cs typeface="Times New Roman"/>
              </a:rPr>
              <a:t>Class</a:t>
            </a:r>
            <a:r>
              <a:rPr sz="2800" b="1" i="1" spc="-45" dirty="0">
                <a:solidFill>
                  <a:srgbClr val="FFFFFF"/>
                </a:solidFill>
                <a:latin typeface="Times New Roman"/>
                <a:cs typeface="Times New Roman"/>
              </a:rPr>
              <a:t> </a:t>
            </a:r>
            <a:r>
              <a:rPr sz="2800" b="1" i="1" spc="-5" dirty="0">
                <a:solidFill>
                  <a:srgbClr val="FFFFFF"/>
                </a:solidFill>
                <a:latin typeface="Times New Roman"/>
                <a:cs typeface="Times New Roman"/>
              </a:rPr>
              <a:t>I</a:t>
            </a:r>
            <a:endParaRPr sz="2800" dirty="0">
              <a:latin typeface="Times New Roman"/>
              <a:cs typeface="Times New Roman"/>
            </a:endParaRPr>
          </a:p>
          <a:p>
            <a:pPr marL="287020" marR="208915" indent="-274320">
              <a:spcBef>
                <a:spcPts val="605"/>
              </a:spcBef>
              <a:buClr>
                <a:srgbClr val="F3A346"/>
              </a:buClr>
              <a:buSzPct val="83928"/>
              <a:buFont typeface="Segoe UI Symbol"/>
              <a:buChar char="⚫"/>
              <a:tabLst>
                <a:tab pos="287020" algn="l"/>
              </a:tabLst>
            </a:pPr>
            <a:r>
              <a:rPr sz="2800" b="1" i="1" spc="-5" dirty="0">
                <a:latin typeface="Times New Roman"/>
                <a:cs typeface="Times New Roman"/>
              </a:rPr>
              <a:t>Ordinary</a:t>
            </a:r>
            <a:r>
              <a:rPr sz="2800" b="1" i="1" dirty="0">
                <a:latin typeface="Times New Roman"/>
                <a:cs typeface="Times New Roman"/>
              </a:rPr>
              <a:t> </a:t>
            </a:r>
            <a:r>
              <a:rPr sz="2800" b="1" i="1" spc="-5" dirty="0">
                <a:latin typeface="Times New Roman"/>
                <a:cs typeface="Times New Roman"/>
              </a:rPr>
              <a:t>physical activity</a:t>
            </a:r>
            <a:r>
              <a:rPr sz="2800" b="1" i="1" spc="-20" dirty="0">
                <a:latin typeface="Times New Roman"/>
                <a:cs typeface="Times New Roman"/>
              </a:rPr>
              <a:t> </a:t>
            </a:r>
            <a:r>
              <a:rPr sz="2800" b="1" i="1" spc="-5" dirty="0">
                <a:latin typeface="Times New Roman"/>
                <a:cs typeface="Times New Roman"/>
              </a:rPr>
              <a:t>does</a:t>
            </a:r>
            <a:r>
              <a:rPr sz="2800" b="1" i="1" spc="5" dirty="0">
                <a:latin typeface="Times New Roman"/>
                <a:cs typeface="Times New Roman"/>
              </a:rPr>
              <a:t> </a:t>
            </a:r>
            <a:r>
              <a:rPr sz="2800" b="1" i="1" spc="-5" dirty="0">
                <a:latin typeface="Times New Roman"/>
                <a:cs typeface="Times New Roman"/>
              </a:rPr>
              <a:t>not cause</a:t>
            </a:r>
            <a:r>
              <a:rPr sz="2800" b="1" i="1" spc="40" dirty="0">
                <a:latin typeface="Times New Roman"/>
                <a:cs typeface="Times New Roman"/>
              </a:rPr>
              <a:t> </a:t>
            </a:r>
            <a:r>
              <a:rPr sz="2800" b="1" i="1" dirty="0">
                <a:latin typeface="Times New Roman"/>
                <a:cs typeface="Times New Roman"/>
              </a:rPr>
              <a:t>angina.</a:t>
            </a:r>
            <a:r>
              <a:rPr sz="2800" b="1" i="1" spc="-110" dirty="0">
                <a:latin typeface="Times New Roman"/>
                <a:cs typeface="Times New Roman"/>
              </a:rPr>
              <a:t> </a:t>
            </a:r>
            <a:r>
              <a:rPr sz="2800" b="1" i="1" spc="-5" dirty="0">
                <a:latin typeface="Times New Roman"/>
                <a:cs typeface="Times New Roman"/>
              </a:rPr>
              <a:t>Angina </a:t>
            </a:r>
            <a:r>
              <a:rPr sz="2800" b="1" i="1" spc="-685" dirty="0">
                <a:latin typeface="Times New Roman"/>
                <a:cs typeface="Times New Roman"/>
              </a:rPr>
              <a:t> </a:t>
            </a:r>
            <a:r>
              <a:rPr sz="2800" b="1" i="1" spc="-5" dirty="0">
                <a:latin typeface="Times New Roman"/>
                <a:cs typeface="Times New Roman"/>
              </a:rPr>
              <a:t>occurs with strenuous, </a:t>
            </a:r>
            <a:r>
              <a:rPr sz="2800" b="1" i="1" dirty="0">
                <a:latin typeface="Times New Roman"/>
                <a:cs typeface="Times New Roman"/>
              </a:rPr>
              <a:t>rapid, </a:t>
            </a:r>
            <a:r>
              <a:rPr sz="2800" b="1" i="1" spc="-5" dirty="0">
                <a:latin typeface="Times New Roman"/>
                <a:cs typeface="Times New Roman"/>
              </a:rPr>
              <a:t>or </a:t>
            </a:r>
            <a:r>
              <a:rPr sz="2800" b="1" i="1" dirty="0">
                <a:latin typeface="Times New Roman"/>
                <a:cs typeface="Times New Roman"/>
              </a:rPr>
              <a:t>prolonged </a:t>
            </a:r>
            <a:r>
              <a:rPr sz="2800" b="1" i="1" spc="-5" dirty="0">
                <a:latin typeface="Times New Roman"/>
                <a:cs typeface="Times New Roman"/>
              </a:rPr>
              <a:t>exertion at </a:t>
            </a:r>
            <a:r>
              <a:rPr sz="2800" b="1" i="1" dirty="0">
                <a:latin typeface="Times New Roman"/>
                <a:cs typeface="Times New Roman"/>
              </a:rPr>
              <a:t> work.</a:t>
            </a:r>
            <a:endParaRPr sz="2800" dirty="0">
              <a:latin typeface="Times New Roman"/>
              <a:cs typeface="Times New Roman"/>
            </a:endParaRPr>
          </a:p>
          <a:p>
            <a:pPr>
              <a:spcBef>
                <a:spcPts val="15"/>
              </a:spcBef>
              <a:buClr>
                <a:srgbClr val="F3A346"/>
              </a:buClr>
              <a:buFont typeface="Segoe UI Symbol"/>
              <a:buChar char="⚫"/>
            </a:pPr>
            <a:endParaRPr sz="3950" dirty="0">
              <a:latin typeface="Times New Roman"/>
              <a:cs typeface="Times New Roman"/>
            </a:endParaRPr>
          </a:p>
          <a:p>
            <a:pPr marL="12700">
              <a:spcBef>
                <a:spcPts val="5"/>
              </a:spcBef>
            </a:pPr>
            <a:r>
              <a:rPr sz="2800" b="1" i="1" spc="-5" dirty="0">
                <a:latin typeface="Times New Roman"/>
                <a:cs typeface="Times New Roman"/>
              </a:rPr>
              <a:t>Class</a:t>
            </a:r>
            <a:r>
              <a:rPr sz="2800" b="1" i="1" spc="-45" dirty="0">
                <a:latin typeface="Times New Roman"/>
                <a:cs typeface="Times New Roman"/>
              </a:rPr>
              <a:t> </a:t>
            </a:r>
            <a:r>
              <a:rPr sz="2800" b="1" i="1" spc="-5" dirty="0">
                <a:latin typeface="Times New Roman"/>
                <a:cs typeface="Times New Roman"/>
              </a:rPr>
              <a:t>II</a:t>
            </a:r>
            <a:endParaRPr sz="2800" dirty="0">
              <a:latin typeface="Times New Roman"/>
              <a:cs typeface="Times New Roman"/>
            </a:endParaRPr>
          </a:p>
          <a:p>
            <a:pPr marL="287020" marR="5080" indent="-274320">
              <a:spcBef>
                <a:spcPts val="600"/>
              </a:spcBef>
              <a:buClr>
                <a:srgbClr val="F3A346"/>
              </a:buClr>
              <a:buSzPct val="83928"/>
              <a:buFont typeface="Segoe UI Symbol"/>
              <a:buChar char="⚫"/>
              <a:tabLst>
                <a:tab pos="287020" algn="l"/>
              </a:tabLst>
            </a:pPr>
            <a:r>
              <a:rPr sz="2800" b="1" i="1" dirty="0">
                <a:latin typeface="Times New Roman"/>
                <a:cs typeface="Times New Roman"/>
              </a:rPr>
              <a:t>Slight </a:t>
            </a:r>
            <a:r>
              <a:rPr sz="2800" b="1" i="1" spc="-5" dirty="0">
                <a:latin typeface="Times New Roman"/>
                <a:cs typeface="Times New Roman"/>
              </a:rPr>
              <a:t>limitation of </a:t>
            </a:r>
            <a:r>
              <a:rPr sz="2800" b="1" i="1" dirty="0">
                <a:latin typeface="Times New Roman"/>
                <a:cs typeface="Times New Roman"/>
              </a:rPr>
              <a:t>ordinary </a:t>
            </a:r>
            <a:r>
              <a:rPr sz="2800" b="1" i="1" spc="-15" dirty="0">
                <a:latin typeface="Times New Roman"/>
                <a:cs typeface="Times New Roman"/>
              </a:rPr>
              <a:t>activity. </a:t>
            </a:r>
            <a:r>
              <a:rPr sz="2800" b="1" i="1" spc="-5" dirty="0">
                <a:latin typeface="Times New Roman"/>
                <a:cs typeface="Times New Roman"/>
              </a:rPr>
              <a:t>Angina occurs On </a:t>
            </a:r>
            <a:r>
              <a:rPr sz="2800" b="1" i="1" dirty="0">
                <a:latin typeface="Times New Roman"/>
                <a:cs typeface="Times New Roman"/>
              </a:rPr>
              <a:t> </a:t>
            </a:r>
            <a:r>
              <a:rPr sz="2800" b="1" i="1" spc="-5" dirty="0">
                <a:latin typeface="Times New Roman"/>
                <a:cs typeface="Times New Roman"/>
              </a:rPr>
              <a:t>walking</a:t>
            </a:r>
            <a:r>
              <a:rPr sz="2800" b="1" i="1" spc="5" dirty="0">
                <a:latin typeface="Times New Roman"/>
                <a:cs typeface="Times New Roman"/>
              </a:rPr>
              <a:t> </a:t>
            </a:r>
            <a:r>
              <a:rPr sz="2800" b="1" i="1" spc="-5" dirty="0">
                <a:latin typeface="Times New Roman"/>
                <a:cs typeface="Times New Roman"/>
              </a:rPr>
              <a:t>or</a:t>
            </a:r>
            <a:r>
              <a:rPr sz="2800" b="1" i="1" spc="10" dirty="0">
                <a:latin typeface="Times New Roman"/>
                <a:cs typeface="Times New Roman"/>
              </a:rPr>
              <a:t> </a:t>
            </a:r>
            <a:r>
              <a:rPr sz="2800" b="1" i="1" spc="-5" dirty="0">
                <a:latin typeface="Times New Roman"/>
                <a:cs typeface="Times New Roman"/>
              </a:rPr>
              <a:t>climbing </a:t>
            </a:r>
            <a:r>
              <a:rPr sz="2800" b="1" i="1" dirty="0">
                <a:latin typeface="Times New Roman"/>
                <a:cs typeface="Times New Roman"/>
              </a:rPr>
              <a:t>stairs</a:t>
            </a:r>
            <a:r>
              <a:rPr sz="2800" b="1" i="1" spc="-15" dirty="0">
                <a:latin typeface="Times New Roman"/>
                <a:cs typeface="Times New Roman"/>
              </a:rPr>
              <a:t> rapidly, </a:t>
            </a:r>
            <a:r>
              <a:rPr sz="2800" b="1" i="1" spc="-5" dirty="0">
                <a:latin typeface="Times New Roman"/>
                <a:cs typeface="Times New Roman"/>
              </a:rPr>
              <a:t>walking</a:t>
            </a:r>
            <a:r>
              <a:rPr sz="2800" b="1" i="1" spc="-15" dirty="0">
                <a:latin typeface="Times New Roman"/>
                <a:cs typeface="Times New Roman"/>
              </a:rPr>
              <a:t> </a:t>
            </a:r>
            <a:r>
              <a:rPr sz="2800" b="1" i="1" spc="-5" dirty="0">
                <a:latin typeface="Times New Roman"/>
                <a:cs typeface="Times New Roman"/>
              </a:rPr>
              <a:t>uphill,</a:t>
            </a:r>
            <a:r>
              <a:rPr sz="2800" b="1" i="1" spc="5" dirty="0">
                <a:latin typeface="Times New Roman"/>
                <a:cs typeface="Times New Roman"/>
              </a:rPr>
              <a:t> </a:t>
            </a:r>
            <a:r>
              <a:rPr sz="2800" b="1" i="1" spc="-5" dirty="0">
                <a:latin typeface="Times New Roman"/>
                <a:cs typeface="Times New Roman"/>
              </a:rPr>
              <a:t>walking </a:t>
            </a:r>
            <a:r>
              <a:rPr sz="2800" b="1" i="1" spc="-685" dirty="0">
                <a:latin typeface="Times New Roman"/>
                <a:cs typeface="Times New Roman"/>
              </a:rPr>
              <a:t> </a:t>
            </a:r>
            <a:r>
              <a:rPr sz="2800" b="1" i="1" spc="-5" dirty="0">
                <a:latin typeface="Times New Roman"/>
                <a:cs typeface="Times New Roman"/>
              </a:rPr>
              <a:t>or</a:t>
            </a:r>
            <a:r>
              <a:rPr sz="2800" b="1" i="1" spc="5" dirty="0">
                <a:latin typeface="Times New Roman"/>
                <a:cs typeface="Times New Roman"/>
              </a:rPr>
              <a:t> </a:t>
            </a:r>
            <a:r>
              <a:rPr sz="2800" b="1" i="1" spc="-5" dirty="0">
                <a:latin typeface="Times New Roman"/>
                <a:cs typeface="Times New Roman"/>
              </a:rPr>
              <a:t>stair</a:t>
            </a:r>
            <a:r>
              <a:rPr sz="2800" b="1" i="1" spc="-20" dirty="0">
                <a:latin typeface="Times New Roman"/>
                <a:cs typeface="Times New Roman"/>
              </a:rPr>
              <a:t> </a:t>
            </a:r>
            <a:r>
              <a:rPr sz="2800" b="1" i="1" spc="-5" dirty="0">
                <a:latin typeface="Times New Roman"/>
                <a:cs typeface="Times New Roman"/>
              </a:rPr>
              <a:t>climbing</a:t>
            </a:r>
            <a:r>
              <a:rPr sz="2800" b="1" i="1" spc="-10" dirty="0">
                <a:latin typeface="Times New Roman"/>
                <a:cs typeface="Times New Roman"/>
              </a:rPr>
              <a:t> </a:t>
            </a:r>
            <a:r>
              <a:rPr sz="2800" b="1" i="1" spc="-5" dirty="0">
                <a:latin typeface="Times New Roman"/>
                <a:cs typeface="Times New Roman"/>
              </a:rPr>
              <a:t>after</a:t>
            </a:r>
            <a:r>
              <a:rPr sz="2800" b="1" i="1" dirty="0">
                <a:latin typeface="Times New Roman"/>
                <a:cs typeface="Times New Roman"/>
              </a:rPr>
              <a:t> </a:t>
            </a:r>
            <a:r>
              <a:rPr sz="2800" b="1" i="1" spc="-5" dirty="0">
                <a:latin typeface="Times New Roman"/>
                <a:cs typeface="Times New Roman"/>
              </a:rPr>
              <a:t>meals,</a:t>
            </a:r>
            <a:r>
              <a:rPr sz="2800" b="1" i="1" spc="-10" dirty="0">
                <a:latin typeface="Times New Roman"/>
                <a:cs typeface="Times New Roman"/>
              </a:rPr>
              <a:t> </a:t>
            </a:r>
            <a:r>
              <a:rPr sz="2800" b="1" i="1" spc="-5" dirty="0">
                <a:latin typeface="Times New Roman"/>
                <a:cs typeface="Times New Roman"/>
              </a:rPr>
              <a:t>or</a:t>
            </a:r>
            <a:r>
              <a:rPr sz="2800" b="1" i="1" spc="5" dirty="0">
                <a:latin typeface="Times New Roman"/>
                <a:cs typeface="Times New Roman"/>
              </a:rPr>
              <a:t> </a:t>
            </a:r>
            <a:r>
              <a:rPr sz="2800" b="1" i="1" spc="-5" dirty="0">
                <a:latin typeface="Times New Roman"/>
                <a:cs typeface="Times New Roman"/>
              </a:rPr>
              <a:t>in</a:t>
            </a:r>
            <a:r>
              <a:rPr sz="2800" b="1" i="1" dirty="0">
                <a:latin typeface="Times New Roman"/>
                <a:cs typeface="Times New Roman"/>
              </a:rPr>
              <a:t> </a:t>
            </a:r>
            <a:r>
              <a:rPr sz="2800" b="1" i="1" spc="-5" dirty="0">
                <a:latin typeface="Times New Roman"/>
                <a:cs typeface="Times New Roman"/>
              </a:rPr>
              <a:t>cold, or</a:t>
            </a:r>
            <a:r>
              <a:rPr sz="2800" b="1" i="1" dirty="0">
                <a:latin typeface="Times New Roman"/>
                <a:cs typeface="Times New Roman"/>
              </a:rPr>
              <a:t> </a:t>
            </a:r>
            <a:r>
              <a:rPr sz="2800" b="1" i="1" spc="-5" dirty="0">
                <a:latin typeface="Times New Roman"/>
                <a:cs typeface="Times New Roman"/>
              </a:rPr>
              <a:t>in</a:t>
            </a:r>
            <a:r>
              <a:rPr sz="2800" b="1" i="1" spc="5" dirty="0">
                <a:latin typeface="Times New Roman"/>
                <a:cs typeface="Times New Roman"/>
              </a:rPr>
              <a:t> </a:t>
            </a:r>
            <a:r>
              <a:rPr sz="2800" b="1" i="1" spc="-5" dirty="0">
                <a:latin typeface="Times New Roman"/>
                <a:cs typeface="Times New Roman"/>
              </a:rPr>
              <a:t>wind, or </a:t>
            </a:r>
            <a:r>
              <a:rPr sz="2800" b="1" i="1" dirty="0">
                <a:latin typeface="Times New Roman"/>
                <a:cs typeface="Times New Roman"/>
              </a:rPr>
              <a:t> </a:t>
            </a:r>
            <a:r>
              <a:rPr sz="2800" b="1" i="1" spc="-5" dirty="0">
                <a:latin typeface="Times New Roman"/>
                <a:cs typeface="Times New Roman"/>
              </a:rPr>
              <a:t>under</a:t>
            </a:r>
            <a:r>
              <a:rPr sz="2800" b="1" i="1" dirty="0">
                <a:latin typeface="Times New Roman"/>
                <a:cs typeface="Times New Roman"/>
              </a:rPr>
              <a:t> </a:t>
            </a:r>
            <a:r>
              <a:rPr sz="2800" b="1" i="1" spc="-5" dirty="0">
                <a:latin typeface="Times New Roman"/>
                <a:cs typeface="Times New Roman"/>
              </a:rPr>
              <a:t>emotional stress, or</a:t>
            </a:r>
            <a:r>
              <a:rPr sz="2800" b="1" i="1" dirty="0">
                <a:latin typeface="Times New Roman"/>
                <a:cs typeface="Times New Roman"/>
              </a:rPr>
              <a:t> </a:t>
            </a:r>
            <a:r>
              <a:rPr sz="2800" b="1" i="1" spc="-5" dirty="0">
                <a:latin typeface="Times New Roman"/>
                <a:cs typeface="Times New Roman"/>
              </a:rPr>
              <a:t>only</a:t>
            </a:r>
            <a:r>
              <a:rPr sz="2800" b="1" i="1" spc="5" dirty="0">
                <a:latin typeface="Times New Roman"/>
                <a:cs typeface="Times New Roman"/>
              </a:rPr>
              <a:t> </a:t>
            </a:r>
            <a:r>
              <a:rPr sz="2800" b="1" i="1" spc="-5" dirty="0">
                <a:latin typeface="Times New Roman"/>
                <a:cs typeface="Times New Roman"/>
              </a:rPr>
              <a:t>during</a:t>
            </a:r>
            <a:r>
              <a:rPr sz="2800" b="1" i="1" spc="20" dirty="0">
                <a:latin typeface="Times New Roman"/>
                <a:cs typeface="Times New Roman"/>
              </a:rPr>
              <a:t> </a:t>
            </a:r>
            <a:r>
              <a:rPr sz="2800" b="1" i="1" spc="-5" dirty="0">
                <a:latin typeface="Times New Roman"/>
                <a:cs typeface="Times New Roman"/>
              </a:rPr>
              <a:t>the</a:t>
            </a:r>
            <a:r>
              <a:rPr sz="2800" b="1" i="1" spc="5" dirty="0">
                <a:latin typeface="Times New Roman"/>
                <a:cs typeface="Times New Roman"/>
              </a:rPr>
              <a:t> </a:t>
            </a:r>
            <a:r>
              <a:rPr sz="2800" b="1" i="1" spc="-5" dirty="0">
                <a:latin typeface="Times New Roman"/>
                <a:cs typeface="Times New Roman"/>
              </a:rPr>
              <a:t>few</a:t>
            </a:r>
            <a:r>
              <a:rPr sz="2800" b="1" i="1" dirty="0">
                <a:latin typeface="Times New Roman"/>
                <a:cs typeface="Times New Roman"/>
              </a:rPr>
              <a:t> </a:t>
            </a:r>
            <a:r>
              <a:rPr sz="2800" b="1" i="1" spc="-5" dirty="0">
                <a:latin typeface="Times New Roman"/>
                <a:cs typeface="Times New Roman"/>
              </a:rPr>
              <a:t>hours after </a:t>
            </a:r>
            <a:r>
              <a:rPr sz="2800" b="1" i="1" dirty="0">
                <a:latin typeface="Times New Roman"/>
                <a:cs typeface="Times New Roman"/>
              </a:rPr>
              <a:t> </a:t>
            </a:r>
            <a:r>
              <a:rPr sz="2800" b="1" i="1" spc="-5" dirty="0">
                <a:latin typeface="Times New Roman"/>
                <a:cs typeface="Times New Roman"/>
              </a:rPr>
              <a:t>wakening.</a:t>
            </a:r>
            <a:endParaRPr sz="2800" dirty="0">
              <a:latin typeface="Times New Roman"/>
              <a:cs typeface="Times New Roman"/>
            </a:endParaRPr>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602739" y="19655"/>
            <a:ext cx="8785860" cy="3868367"/>
          </a:xfrm>
          <a:prstGeom prst="rect">
            <a:avLst/>
          </a:prstGeom>
        </p:spPr>
        <p:txBody>
          <a:bodyPr vert="horz" wrap="square" lIns="0" tIns="89535" rIns="0" bIns="0" rtlCol="0">
            <a:spAutoFit/>
          </a:bodyPr>
          <a:lstStyle/>
          <a:p>
            <a:pPr marL="12700">
              <a:spcBef>
                <a:spcPts val="705"/>
              </a:spcBef>
            </a:pPr>
            <a:r>
              <a:rPr sz="2800" b="1" i="1" spc="-5" dirty="0">
                <a:solidFill>
                  <a:srgbClr val="FFFFFF"/>
                </a:solidFill>
                <a:latin typeface="Times New Roman"/>
                <a:cs typeface="Times New Roman"/>
              </a:rPr>
              <a:t>Class</a:t>
            </a:r>
            <a:r>
              <a:rPr sz="2800" b="1" i="1" spc="-40" dirty="0">
                <a:solidFill>
                  <a:srgbClr val="FFFFFF"/>
                </a:solidFill>
                <a:latin typeface="Times New Roman"/>
                <a:cs typeface="Times New Roman"/>
              </a:rPr>
              <a:t> </a:t>
            </a:r>
            <a:r>
              <a:rPr sz="2800" b="1" i="1" spc="-5" dirty="0">
                <a:solidFill>
                  <a:srgbClr val="FFFFFF"/>
                </a:solidFill>
                <a:latin typeface="Times New Roman"/>
                <a:cs typeface="Times New Roman"/>
              </a:rPr>
              <a:t>III</a:t>
            </a:r>
            <a:endParaRPr sz="2800" dirty="0">
              <a:latin typeface="Times New Roman"/>
              <a:cs typeface="Times New Roman"/>
            </a:endParaRPr>
          </a:p>
          <a:p>
            <a:pPr marL="287020" marR="5080" indent="-274320">
              <a:spcBef>
                <a:spcPts val="600"/>
              </a:spcBef>
              <a:buClr>
                <a:srgbClr val="F3A346"/>
              </a:buClr>
              <a:buSzPct val="83928"/>
              <a:buFont typeface="Segoe UI Symbol"/>
              <a:buChar char="⚫"/>
              <a:tabLst>
                <a:tab pos="287020" algn="l"/>
              </a:tabLst>
            </a:pPr>
            <a:r>
              <a:rPr sz="2800" b="1" i="1" spc="-5" dirty="0">
                <a:latin typeface="Times New Roman"/>
                <a:cs typeface="Times New Roman"/>
              </a:rPr>
              <a:t>Marked limitations of </a:t>
            </a:r>
            <a:r>
              <a:rPr sz="2800" b="1" i="1" dirty="0">
                <a:latin typeface="Times New Roman"/>
                <a:cs typeface="Times New Roman"/>
              </a:rPr>
              <a:t>ordinary </a:t>
            </a:r>
            <a:r>
              <a:rPr sz="2800" b="1" i="1" spc="-5" dirty="0">
                <a:latin typeface="Times New Roman"/>
                <a:cs typeface="Times New Roman"/>
              </a:rPr>
              <a:t>physical </a:t>
            </a:r>
            <a:r>
              <a:rPr sz="2800" b="1" i="1" spc="-10" dirty="0">
                <a:latin typeface="Times New Roman"/>
                <a:cs typeface="Times New Roman"/>
              </a:rPr>
              <a:t>activity. </a:t>
            </a:r>
            <a:r>
              <a:rPr sz="2800" b="1" i="1" spc="-5" dirty="0">
                <a:latin typeface="Times New Roman"/>
                <a:cs typeface="Times New Roman"/>
              </a:rPr>
              <a:t>Angina </a:t>
            </a:r>
            <a:r>
              <a:rPr sz="2800" b="1" i="1" dirty="0">
                <a:latin typeface="Times New Roman"/>
                <a:cs typeface="Times New Roman"/>
              </a:rPr>
              <a:t> </a:t>
            </a:r>
            <a:r>
              <a:rPr sz="2800" b="1" i="1" spc="-5" dirty="0">
                <a:latin typeface="Times New Roman"/>
                <a:cs typeface="Times New Roman"/>
              </a:rPr>
              <a:t>occurs</a:t>
            </a:r>
            <a:r>
              <a:rPr sz="2800" b="1" i="1" dirty="0">
                <a:latin typeface="Times New Roman"/>
                <a:cs typeface="Times New Roman"/>
              </a:rPr>
              <a:t> </a:t>
            </a:r>
            <a:r>
              <a:rPr sz="2800" b="1" i="1" spc="-5" dirty="0">
                <a:latin typeface="Times New Roman"/>
                <a:cs typeface="Times New Roman"/>
              </a:rPr>
              <a:t>on</a:t>
            </a:r>
            <a:r>
              <a:rPr sz="2800" b="1" i="1" spc="5" dirty="0">
                <a:latin typeface="Times New Roman"/>
                <a:cs typeface="Times New Roman"/>
              </a:rPr>
              <a:t> </a:t>
            </a:r>
            <a:r>
              <a:rPr sz="2800" b="1" i="1" spc="-5" dirty="0">
                <a:latin typeface="Times New Roman"/>
                <a:cs typeface="Times New Roman"/>
              </a:rPr>
              <a:t>walking 1</a:t>
            </a:r>
            <a:r>
              <a:rPr sz="2800" b="1" i="1" dirty="0">
                <a:latin typeface="Times New Roman"/>
                <a:cs typeface="Times New Roman"/>
              </a:rPr>
              <a:t> </a:t>
            </a:r>
            <a:r>
              <a:rPr sz="2800" b="1" i="1" spc="-5" dirty="0">
                <a:latin typeface="Times New Roman"/>
                <a:cs typeface="Times New Roman"/>
              </a:rPr>
              <a:t>to 2</a:t>
            </a:r>
            <a:r>
              <a:rPr sz="2800" b="1" i="1" dirty="0">
                <a:latin typeface="Times New Roman"/>
                <a:cs typeface="Times New Roman"/>
              </a:rPr>
              <a:t> </a:t>
            </a:r>
            <a:r>
              <a:rPr sz="2800" b="1" i="1" spc="-5" dirty="0">
                <a:latin typeface="Times New Roman"/>
                <a:cs typeface="Times New Roman"/>
              </a:rPr>
              <a:t>blocks</a:t>
            </a:r>
            <a:r>
              <a:rPr sz="2800" b="1" i="1" spc="-15" dirty="0">
                <a:latin typeface="Times New Roman"/>
                <a:cs typeface="Times New Roman"/>
              </a:rPr>
              <a:t> </a:t>
            </a:r>
            <a:r>
              <a:rPr sz="2800" b="1" i="1" spc="-5" dirty="0">
                <a:latin typeface="Times New Roman"/>
                <a:cs typeface="Times New Roman"/>
              </a:rPr>
              <a:t>on</a:t>
            </a:r>
            <a:r>
              <a:rPr sz="2800" b="1" i="1" spc="10" dirty="0">
                <a:latin typeface="Times New Roman"/>
                <a:cs typeface="Times New Roman"/>
              </a:rPr>
              <a:t> </a:t>
            </a:r>
            <a:r>
              <a:rPr sz="2800" b="1" i="1" spc="-5" dirty="0">
                <a:latin typeface="Times New Roman"/>
                <a:cs typeface="Times New Roman"/>
              </a:rPr>
              <a:t>the</a:t>
            </a:r>
            <a:r>
              <a:rPr sz="2800" b="1" i="1" spc="10" dirty="0">
                <a:latin typeface="Times New Roman"/>
                <a:cs typeface="Times New Roman"/>
              </a:rPr>
              <a:t> </a:t>
            </a:r>
            <a:r>
              <a:rPr sz="2800" b="1" i="1" spc="-5" dirty="0">
                <a:latin typeface="Times New Roman"/>
                <a:cs typeface="Times New Roman"/>
              </a:rPr>
              <a:t>level</a:t>
            </a:r>
            <a:r>
              <a:rPr sz="2800" b="1" i="1" spc="-10" dirty="0">
                <a:latin typeface="Times New Roman"/>
                <a:cs typeface="Times New Roman"/>
              </a:rPr>
              <a:t> </a:t>
            </a:r>
            <a:r>
              <a:rPr sz="2800" b="1" i="1" spc="-5" dirty="0">
                <a:latin typeface="Times New Roman"/>
                <a:cs typeface="Times New Roman"/>
              </a:rPr>
              <a:t>and</a:t>
            </a:r>
            <a:r>
              <a:rPr sz="2800" b="1" i="1" spc="45" dirty="0">
                <a:latin typeface="Times New Roman"/>
                <a:cs typeface="Times New Roman"/>
              </a:rPr>
              <a:t> </a:t>
            </a:r>
            <a:r>
              <a:rPr sz="2800" b="1" i="1" spc="-5" dirty="0">
                <a:latin typeface="Times New Roman"/>
                <a:cs typeface="Times New Roman"/>
              </a:rPr>
              <a:t>climbing </a:t>
            </a:r>
            <a:r>
              <a:rPr sz="2800" b="1" i="1" dirty="0">
                <a:latin typeface="Times New Roman"/>
                <a:cs typeface="Times New Roman"/>
              </a:rPr>
              <a:t> flight</a:t>
            </a:r>
            <a:r>
              <a:rPr sz="2800" b="1" i="1" spc="-10" dirty="0">
                <a:latin typeface="Times New Roman"/>
                <a:cs typeface="Times New Roman"/>
              </a:rPr>
              <a:t> </a:t>
            </a:r>
            <a:r>
              <a:rPr sz="2800" b="1" i="1" spc="-5" dirty="0">
                <a:latin typeface="Times New Roman"/>
                <a:cs typeface="Times New Roman"/>
              </a:rPr>
              <a:t>of</a:t>
            </a:r>
            <a:r>
              <a:rPr sz="2800" b="1" i="1" spc="15" dirty="0">
                <a:latin typeface="Times New Roman"/>
                <a:cs typeface="Times New Roman"/>
              </a:rPr>
              <a:t> </a:t>
            </a:r>
            <a:r>
              <a:rPr sz="2800" b="1" i="1" spc="-5" dirty="0">
                <a:latin typeface="Times New Roman"/>
                <a:cs typeface="Times New Roman"/>
              </a:rPr>
              <a:t>stairs</a:t>
            </a:r>
            <a:r>
              <a:rPr sz="2800" b="1" i="1" spc="-20" dirty="0">
                <a:latin typeface="Times New Roman"/>
                <a:cs typeface="Times New Roman"/>
              </a:rPr>
              <a:t> </a:t>
            </a:r>
            <a:r>
              <a:rPr sz="2800" b="1" i="1" spc="-5" dirty="0">
                <a:latin typeface="Times New Roman"/>
                <a:cs typeface="Times New Roman"/>
              </a:rPr>
              <a:t>in</a:t>
            </a:r>
            <a:r>
              <a:rPr sz="2800" b="1" i="1" spc="5" dirty="0">
                <a:latin typeface="Times New Roman"/>
                <a:cs typeface="Times New Roman"/>
              </a:rPr>
              <a:t> </a:t>
            </a:r>
            <a:r>
              <a:rPr sz="2800" b="1" i="1" spc="-5" dirty="0">
                <a:latin typeface="Times New Roman"/>
                <a:cs typeface="Times New Roman"/>
              </a:rPr>
              <a:t>normal</a:t>
            </a:r>
            <a:r>
              <a:rPr sz="2800" b="1" i="1" dirty="0">
                <a:latin typeface="Times New Roman"/>
                <a:cs typeface="Times New Roman"/>
              </a:rPr>
              <a:t> </a:t>
            </a:r>
            <a:r>
              <a:rPr sz="2800" b="1" i="1" spc="-5" dirty="0">
                <a:latin typeface="Times New Roman"/>
                <a:cs typeface="Times New Roman"/>
              </a:rPr>
              <a:t>conditions</a:t>
            </a:r>
            <a:r>
              <a:rPr sz="2800" b="1" i="1" spc="-15" dirty="0">
                <a:latin typeface="Times New Roman"/>
                <a:cs typeface="Times New Roman"/>
              </a:rPr>
              <a:t> </a:t>
            </a:r>
            <a:r>
              <a:rPr sz="2800" b="1" i="1" spc="-5" dirty="0">
                <a:latin typeface="Times New Roman"/>
                <a:cs typeface="Times New Roman"/>
              </a:rPr>
              <a:t>and</a:t>
            </a:r>
            <a:r>
              <a:rPr sz="2800" b="1" i="1" dirty="0">
                <a:latin typeface="Times New Roman"/>
                <a:cs typeface="Times New Roman"/>
              </a:rPr>
              <a:t> at</a:t>
            </a:r>
            <a:r>
              <a:rPr sz="2800" b="1" i="1" spc="-5" dirty="0">
                <a:latin typeface="Times New Roman"/>
                <a:cs typeface="Times New Roman"/>
              </a:rPr>
              <a:t> a</a:t>
            </a:r>
            <a:r>
              <a:rPr sz="2800" b="1" i="1" dirty="0">
                <a:latin typeface="Times New Roman"/>
                <a:cs typeface="Times New Roman"/>
              </a:rPr>
              <a:t> </a:t>
            </a:r>
            <a:r>
              <a:rPr sz="2800" b="1" i="1" spc="-5" dirty="0">
                <a:latin typeface="Times New Roman"/>
                <a:cs typeface="Times New Roman"/>
              </a:rPr>
              <a:t>normal</a:t>
            </a:r>
            <a:r>
              <a:rPr sz="2800" b="1" i="1" spc="5" dirty="0">
                <a:latin typeface="Times New Roman"/>
                <a:cs typeface="Times New Roman"/>
              </a:rPr>
              <a:t> pace.</a:t>
            </a:r>
            <a:endParaRPr sz="2800" dirty="0">
              <a:latin typeface="Times New Roman"/>
              <a:cs typeface="Times New Roman"/>
            </a:endParaRPr>
          </a:p>
          <a:p>
            <a:pPr>
              <a:spcBef>
                <a:spcPts val="20"/>
              </a:spcBef>
              <a:buClr>
                <a:srgbClr val="F3A346"/>
              </a:buClr>
              <a:buFont typeface="Segoe UI Symbol"/>
              <a:buChar char="⚫"/>
            </a:pPr>
            <a:endParaRPr sz="3950" dirty="0">
              <a:latin typeface="Times New Roman"/>
              <a:cs typeface="Times New Roman"/>
            </a:endParaRPr>
          </a:p>
          <a:p>
            <a:pPr marL="12700"/>
            <a:r>
              <a:rPr sz="2800" b="1" i="1" spc="-5" dirty="0">
                <a:latin typeface="Times New Roman"/>
                <a:cs typeface="Times New Roman"/>
              </a:rPr>
              <a:t>Class</a:t>
            </a:r>
            <a:r>
              <a:rPr sz="2800" b="1" i="1" spc="-45" dirty="0">
                <a:latin typeface="Times New Roman"/>
                <a:cs typeface="Times New Roman"/>
              </a:rPr>
              <a:t> </a:t>
            </a:r>
            <a:r>
              <a:rPr sz="2800" b="1" i="1" spc="-5" dirty="0">
                <a:latin typeface="Times New Roman"/>
                <a:cs typeface="Times New Roman"/>
              </a:rPr>
              <a:t>IV</a:t>
            </a:r>
            <a:endParaRPr sz="2800" dirty="0">
              <a:latin typeface="Times New Roman"/>
              <a:cs typeface="Times New Roman"/>
            </a:endParaRPr>
          </a:p>
          <a:p>
            <a:pPr marL="287020" marR="478155" indent="-274320">
              <a:spcBef>
                <a:spcPts val="600"/>
              </a:spcBef>
              <a:buClr>
                <a:srgbClr val="F3A346"/>
              </a:buClr>
              <a:buSzPct val="83928"/>
              <a:buFont typeface="Segoe UI Symbol"/>
              <a:buChar char="⚫"/>
              <a:tabLst>
                <a:tab pos="287020" algn="l"/>
              </a:tabLst>
            </a:pPr>
            <a:r>
              <a:rPr sz="2800" b="1" i="1" dirty="0">
                <a:latin typeface="Times New Roman"/>
                <a:cs typeface="Times New Roman"/>
              </a:rPr>
              <a:t>Inability </a:t>
            </a:r>
            <a:r>
              <a:rPr sz="2800" b="1" i="1" spc="-5" dirty="0">
                <a:latin typeface="Times New Roman"/>
                <a:cs typeface="Times New Roman"/>
              </a:rPr>
              <a:t>to </a:t>
            </a:r>
            <a:r>
              <a:rPr sz="2800" b="1" i="1" dirty="0">
                <a:latin typeface="Times New Roman"/>
                <a:cs typeface="Times New Roman"/>
              </a:rPr>
              <a:t>carry </a:t>
            </a:r>
            <a:r>
              <a:rPr sz="2800" b="1" i="1" spc="-5" dirty="0">
                <a:latin typeface="Times New Roman"/>
                <a:cs typeface="Times New Roman"/>
              </a:rPr>
              <a:t>on any physical activity without </a:t>
            </a:r>
            <a:r>
              <a:rPr sz="2800" b="1" i="1" dirty="0">
                <a:latin typeface="Times New Roman"/>
                <a:cs typeface="Times New Roman"/>
              </a:rPr>
              <a:t> discomfort—</a:t>
            </a:r>
            <a:r>
              <a:rPr sz="2800" b="1" i="1" spc="-25" dirty="0">
                <a:latin typeface="Times New Roman"/>
                <a:cs typeface="Times New Roman"/>
              </a:rPr>
              <a:t> </a:t>
            </a:r>
            <a:r>
              <a:rPr sz="2800" b="1" i="1" dirty="0">
                <a:latin typeface="Times New Roman"/>
                <a:cs typeface="Times New Roman"/>
              </a:rPr>
              <a:t>anginal</a:t>
            </a:r>
            <a:r>
              <a:rPr sz="2800" b="1" i="1" spc="-5" dirty="0">
                <a:latin typeface="Times New Roman"/>
                <a:cs typeface="Times New Roman"/>
              </a:rPr>
              <a:t> symptoms</a:t>
            </a:r>
            <a:r>
              <a:rPr sz="2800" b="1" i="1" spc="-15" dirty="0">
                <a:latin typeface="Times New Roman"/>
                <a:cs typeface="Times New Roman"/>
              </a:rPr>
              <a:t> </a:t>
            </a:r>
            <a:r>
              <a:rPr sz="2800" b="1" i="1" spc="-5" dirty="0">
                <a:latin typeface="Times New Roman"/>
                <a:cs typeface="Times New Roman"/>
              </a:rPr>
              <a:t>may be</a:t>
            </a:r>
            <a:r>
              <a:rPr sz="2800" b="1" i="1" spc="-10" dirty="0">
                <a:latin typeface="Times New Roman"/>
                <a:cs typeface="Times New Roman"/>
              </a:rPr>
              <a:t> </a:t>
            </a:r>
            <a:r>
              <a:rPr sz="2800" b="1" i="1" spc="-5" dirty="0">
                <a:latin typeface="Times New Roman"/>
                <a:cs typeface="Times New Roman"/>
              </a:rPr>
              <a:t>present</a:t>
            </a:r>
            <a:r>
              <a:rPr sz="2800" b="1" i="1" spc="-15" dirty="0">
                <a:latin typeface="Times New Roman"/>
                <a:cs typeface="Times New Roman"/>
              </a:rPr>
              <a:t> </a:t>
            </a:r>
            <a:r>
              <a:rPr sz="2800" b="1" i="1" spc="-5" dirty="0">
                <a:latin typeface="Times New Roman"/>
                <a:cs typeface="Times New Roman"/>
              </a:rPr>
              <a:t>at</a:t>
            </a:r>
            <a:r>
              <a:rPr sz="2800" b="1" i="1" dirty="0">
                <a:latin typeface="Times New Roman"/>
                <a:cs typeface="Times New Roman"/>
              </a:rPr>
              <a:t> </a:t>
            </a:r>
            <a:r>
              <a:rPr sz="2800" b="1" i="1" spc="-5" dirty="0">
                <a:latin typeface="Times New Roman"/>
                <a:cs typeface="Times New Roman"/>
              </a:rPr>
              <a:t>rest.</a:t>
            </a:r>
            <a:endParaRPr sz="2800" dirty="0">
              <a:latin typeface="Times New Roman"/>
              <a:cs typeface="Times New Roman"/>
            </a:endParaRPr>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831340" y="172923"/>
            <a:ext cx="8232140" cy="1305560"/>
          </a:xfrm>
          <a:prstGeom prst="rect">
            <a:avLst/>
          </a:prstGeom>
        </p:spPr>
        <p:txBody>
          <a:bodyPr vert="horz" wrap="square" lIns="0" tIns="12065" rIns="0" bIns="0" rtlCol="0">
            <a:spAutoFit/>
          </a:bodyPr>
          <a:lstStyle/>
          <a:p>
            <a:pPr marL="286385" marR="5080" indent="-274320">
              <a:spcBef>
                <a:spcPts val="95"/>
              </a:spcBef>
              <a:buClr>
                <a:srgbClr val="F3A346"/>
              </a:buClr>
              <a:buSzPct val="83928"/>
              <a:buFont typeface="Segoe UI Symbol"/>
              <a:buChar char="⚫"/>
              <a:tabLst>
                <a:tab pos="287020" algn="l"/>
              </a:tabLst>
            </a:pPr>
            <a:r>
              <a:rPr sz="2800" b="1" i="1" spc="-5" dirty="0">
                <a:latin typeface="Times New Roman"/>
                <a:cs typeface="Times New Roman"/>
              </a:rPr>
              <a:t>Reduction</a:t>
            </a:r>
            <a:r>
              <a:rPr sz="2800" b="1" i="1" dirty="0">
                <a:latin typeface="Times New Roman"/>
                <a:cs typeface="Times New Roman"/>
              </a:rPr>
              <a:t> </a:t>
            </a:r>
            <a:r>
              <a:rPr sz="2800" b="1" i="1" spc="-5" dirty="0">
                <a:latin typeface="Times New Roman"/>
                <a:cs typeface="Times New Roman"/>
              </a:rPr>
              <a:t>in</a:t>
            </a:r>
            <a:r>
              <a:rPr sz="2800" b="1" i="1" spc="5" dirty="0">
                <a:latin typeface="Times New Roman"/>
                <a:cs typeface="Times New Roman"/>
              </a:rPr>
              <a:t> </a:t>
            </a:r>
            <a:r>
              <a:rPr sz="2800" b="1" i="1" spc="-5" dirty="0">
                <a:latin typeface="Times New Roman"/>
                <a:cs typeface="Times New Roman"/>
              </a:rPr>
              <a:t>the</a:t>
            </a:r>
            <a:r>
              <a:rPr sz="2800" b="1" i="1" dirty="0">
                <a:latin typeface="Times New Roman"/>
                <a:cs typeface="Times New Roman"/>
              </a:rPr>
              <a:t> oxygen-carrying</a:t>
            </a:r>
            <a:r>
              <a:rPr sz="2800" b="1" i="1" spc="-15" dirty="0">
                <a:latin typeface="Times New Roman"/>
                <a:cs typeface="Times New Roman"/>
              </a:rPr>
              <a:t> </a:t>
            </a:r>
            <a:r>
              <a:rPr sz="2800" b="1" i="1" spc="-5" dirty="0">
                <a:latin typeface="Times New Roman"/>
                <a:cs typeface="Times New Roman"/>
              </a:rPr>
              <a:t>capacity</a:t>
            </a:r>
            <a:r>
              <a:rPr sz="2800" b="1" i="1" spc="-20" dirty="0">
                <a:latin typeface="Times New Roman"/>
                <a:cs typeface="Times New Roman"/>
              </a:rPr>
              <a:t> </a:t>
            </a:r>
            <a:r>
              <a:rPr sz="2800" b="1" i="1" spc="-5" dirty="0">
                <a:latin typeface="Times New Roman"/>
                <a:cs typeface="Times New Roman"/>
              </a:rPr>
              <a:t>of</a:t>
            </a:r>
            <a:r>
              <a:rPr sz="2800" b="1" i="1" spc="5" dirty="0">
                <a:latin typeface="Times New Roman"/>
                <a:cs typeface="Times New Roman"/>
              </a:rPr>
              <a:t> </a:t>
            </a:r>
            <a:r>
              <a:rPr sz="2800" b="1" i="1" dirty="0">
                <a:latin typeface="Times New Roman"/>
                <a:cs typeface="Times New Roman"/>
              </a:rPr>
              <a:t>blood, </a:t>
            </a:r>
            <a:r>
              <a:rPr sz="2800" b="1" i="1" spc="5" dirty="0">
                <a:latin typeface="Times New Roman"/>
                <a:cs typeface="Times New Roman"/>
              </a:rPr>
              <a:t> </a:t>
            </a:r>
            <a:r>
              <a:rPr sz="2800" b="1" i="1" spc="-5" dirty="0">
                <a:latin typeface="Times New Roman"/>
                <a:cs typeface="Times New Roman"/>
              </a:rPr>
              <a:t>such</a:t>
            </a:r>
            <a:r>
              <a:rPr sz="2800" b="1" i="1" dirty="0">
                <a:latin typeface="Times New Roman"/>
                <a:cs typeface="Times New Roman"/>
              </a:rPr>
              <a:t> </a:t>
            </a:r>
            <a:r>
              <a:rPr sz="2800" b="1" i="1" spc="-5" dirty="0">
                <a:latin typeface="Times New Roman"/>
                <a:cs typeface="Times New Roman"/>
              </a:rPr>
              <a:t>as</a:t>
            </a:r>
            <a:r>
              <a:rPr sz="2800" b="1" i="1" dirty="0">
                <a:latin typeface="Times New Roman"/>
                <a:cs typeface="Times New Roman"/>
              </a:rPr>
              <a:t> </a:t>
            </a:r>
            <a:r>
              <a:rPr sz="2800" b="1" i="1" spc="-5" dirty="0">
                <a:latin typeface="Times New Roman"/>
                <a:cs typeface="Times New Roman"/>
              </a:rPr>
              <a:t>elevated</a:t>
            </a:r>
            <a:r>
              <a:rPr sz="2800" b="1" i="1" dirty="0">
                <a:latin typeface="Times New Roman"/>
                <a:cs typeface="Times New Roman"/>
              </a:rPr>
              <a:t> </a:t>
            </a:r>
            <a:r>
              <a:rPr sz="2800" b="1" i="1" spc="-5" dirty="0">
                <a:latin typeface="Times New Roman"/>
                <a:cs typeface="Times New Roman"/>
              </a:rPr>
              <a:t>carboxyhemoglobin</a:t>
            </a:r>
            <a:r>
              <a:rPr sz="2800" b="1" i="1" dirty="0">
                <a:latin typeface="Times New Roman"/>
                <a:cs typeface="Times New Roman"/>
              </a:rPr>
              <a:t> </a:t>
            </a:r>
            <a:r>
              <a:rPr sz="2800" b="1" i="1" spc="-5" dirty="0">
                <a:latin typeface="Times New Roman"/>
                <a:cs typeface="Times New Roman"/>
              </a:rPr>
              <a:t>or</a:t>
            </a:r>
            <a:r>
              <a:rPr sz="2800" b="1" i="1" spc="10" dirty="0">
                <a:latin typeface="Times New Roman"/>
                <a:cs typeface="Times New Roman"/>
              </a:rPr>
              <a:t> </a:t>
            </a:r>
            <a:r>
              <a:rPr sz="2800" b="1" i="1" spc="-5" dirty="0">
                <a:latin typeface="Times New Roman"/>
                <a:cs typeface="Times New Roman"/>
              </a:rPr>
              <a:t>severe</a:t>
            </a:r>
            <a:r>
              <a:rPr sz="2800" b="1" i="1" dirty="0">
                <a:latin typeface="Times New Roman"/>
                <a:cs typeface="Times New Roman"/>
              </a:rPr>
              <a:t> </a:t>
            </a:r>
            <a:r>
              <a:rPr sz="2800" b="1" i="1" spc="-5" dirty="0">
                <a:latin typeface="Times New Roman"/>
                <a:cs typeface="Times New Roman"/>
              </a:rPr>
              <a:t>anemia </a:t>
            </a:r>
            <a:r>
              <a:rPr sz="2800" b="1" i="1" spc="-685" dirty="0">
                <a:latin typeface="Times New Roman"/>
                <a:cs typeface="Times New Roman"/>
              </a:rPr>
              <a:t> </a:t>
            </a:r>
            <a:r>
              <a:rPr sz="2800" b="1" i="1" spc="-5" dirty="0">
                <a:latin typeface="Times New Roman"/>
                <a:cs typeface="Times New Roman"/>
              </a:rPr>
              <a:t>(hemoglobin,</a:t>
            </a:r>
            <a:r>
              <a:rPr sz="2800" b="1" i="1" spc="-20" dirty="0">
                <a:latin typeface="Times New Roman"/>
                <a:cs typeface="Times New Roman"/>
              </a:rPr>
              <a:t> </a:t>
            </a:r>
            <a:r>
              <a:rPr sz="2800" b="1" i="1" spc="-5" dirty="0">
                <a:latin typeface="Times New Roman"/>
                <a:cs typeface="Times New Roman"/>
              </a:rPr>
              <a:t>&lt;</a:t>
            </a:r>
            <a:r>
              <a:rPr sz="2800" b="1" i="1" spc="5" dirty="0">
                <a:latin typeface="Times New Roman"/>
                <a:cs typeface="Times New Roman"/>
              </a:rPr>
              <a:t> </a:t>
            </a:r>
            <a:r>
              <a:rPr sz="2800" b="1" i="1" spc="-5" dirty="0">
                <a:latin typeface="Times New Roman"/>
                <a:cs typeface="Times New Roman"/>
              </a:rPr>
              <a:t>8 </a:t>
            </a:r>
            <a:r>
              <a:rPr sz="2800" b="1" i="1" dirty="0">
                <a:latin typeface="Times New Roman"/>
                <a:cs typeface="Times New Roman"/>
              </a:rPr>
              <a:t>g/dL</a:t>
            </a:r>
            <a:r>
              <a:rPr sz="2800" b="1" i="1" dirty="0">
                <a:latin typeface="Times New Roman"/>
                <a:cs typeface="Times New Roman"/>
              </a:rPr>
              <a:t>)</a:t>
            </a:r>
            <a:endParaRPr sz="2800" dirty="0">
              <a:latin typeface="Times New Roman"/>
              <a:cs typeface="Times New Roman"/>
            </a:endParaRPr>
          </a:p>
        </p:txBody>
      </p:sp>
      <p:sp>
        <p:nvSpPr>
          <p:cNvPr id="3" name="object 3"/>
          <p:cNvSpPr txBox="1"/>
          <p:nvPr/>
        </p:nvSpPr>
        <p:spPr>
          <a:xfrm>
            <a:off x="1831341" y="2536062"/>
            <a:ext cx="7908925" cy="878840"/>
          </a:xfrm>
          <a:prstGeom prst="rect">
            <a:avLst/>
          </a:prstGeom>
        </p:spPr>
        <p:txBody>
          <a:bodyPr vert="horz" wrap="square" lIns="0" tIns="12065" rIns="0" bIns="0" rtlCol="0">
            <a:spAutoFit/>
          </a:bodyPr>
          <a:lstStyle/>
          <a:p>
            <a:pPr marL="286385" marR="5080" indent="-274320">
              <a:spcBef>
                <a:spcPts val="95"/>
              </a:spcBef>
              <a:buClr>
                <a:srgbClr val="F3A346"/>
              </a:buClr>
              <a:buSzPct val="83928"/>
              <a:buFont typeface="Segoe UI Symbol"/>
              <a:buChar char="⚫"/>
              <a:tabLst>
                <a:tab pos="287020" algn="l"/>
              </a:tabLst>
            </a:pPr>
            <a:r>
              <a:rPr sz="2800" b="1" i="1" spc="-5" dirty="0">
                <a:latin typeface="Times New Roman"/>
                <a:cs typeface="Times New Roman"/>
              </a:rPr>
              <a:t>Congenital anomalies of</a:t>
            </a:r>
            <a:r>
              <a:rPr sz="2800" b="1" i="1" spc="15" dirty="0">
                <a:latin typeface="Times New Roman"/>
                <a:cs typeface="Times New Roman"/>
              </a:rPr>
              <a:t> </a:t>
            </a:r>
            <a:r>
              <a:rPr sz="2800" b="1" i="1" spc="-5" dirty="0">
                <a:latin typeface="Times New Roman"/>
                <a:cs typeface="Times New Roman"/>
              </a:rPr>
              <a:t>the</a:t>
            </a:r>
            <a:r>
              <a:rPr sz="2800" b="1" i="1" spc="10" dirty="0">
                <a:latin typeface="Times New Roman"/>
                <a:cs typeface="Times New Roman"/>
              </a:rPr>
              <a:t> </a:t>
            </a:r>
            <a:r>
              <a:rPr sz="2800" b="1" i="1" spc="-5" dirty="0">
                <a:latin typeface="Times New Roman"/>
                <a:cs typeface="Times New Roman"/>
              </a:rPr>
              <a:t>origin</a:t>
            </a:r>
            <a:r>
              <a:rPr sz="2800" b="1" i="1" dirty="0">
                <a:latin typeface="Times New Roman"/>
                <a:cs typeface="Times New Roman"/>
              </a:rPr>
              <a:t> </a:t>
            </a:r>
            <a:r>
              <a:rPr sz="2800" b="1" i="1" spc="-5" dirty="0">
                <a:latin typeface="Times New Roman"/>
                <a:cs typeface="Times New Roman"/>
              </a:rPr>
              <a:t>and/or</a:t>
            </a:r>
            <a:r>
              <a:rPr sz="2800" b="1" i="1" spc="-15" dirty="0">
                <a:latin typeface="Times New Roman"/>
                <a:cs typeface="Times New Roman"/>
              </a:rPr>
              <a:t> </a:t>
            </a:r>
            <a:r>
              <a:rPr sz="2800" b="1" i="1" spc="-5" dirty="0">
                <a:latin typeface="Times New Roman"/>
                <a:cs typeface="Times New Roman"/>
              </a:rPr>
              <a:t>course</a:t>
            </a:r>
            <a:r>
              <a:rPr sz="2800" b="1" i="1" spc="10" dirty="0">
                <a:latin typeface="Times New Roman"/>
                <a:cs typeface="Times New Roman"/>
              </a:rPr>
              <a:t> </a:t>
            </a:r>
            <a:r>
              <a:rPr sz="2800" b="1" i="1" spc="-5" dirty="0">
                <a:latin typeface="Times New Roman"/>
                <a:cs typeface="Times New Roman"/>
              </a:rPr>
              <a:t>of </a:t>
            </a:r>
            <a:r>
              <a:rPr sz="2800" b="1" i="1" spc="-685" dirty="0">
                <a:latin typeface="Times New Roman"/>
                <a:cs typeface="Times New Roman"/>
              </a:rPr>
              <a:t> </a:t>
            </a:r>
            <a:r>
              <a:rPr sz="2800" b="1" i="1" spc="-5" dirty="0">
                <a:latin typeface="Times New Roman"/>
                <a:cs typeface="Times New Roman"/>
              </a:rPr>
              <a:t>the</a:t>
            </a:r>
            <a:r>
              <a:rPr sz="2800" b="1" i="1" dirty="0">
                <a:latin typeface="Times New Roman"/>
                <a:cs typeface="Times New Roman"/>
              </a:rPr>
              <a:t> </a:t>
            </a:r>
            <a:r>
              <a:rPr sz="2800" b="1" i="1" spc="-5" dirty="0">
                <a:latin typeface="Times New Roman"/>
                <a:cs typeface="Times New Roman"/>
              </a:rPr>
              <a:t>major</a:t>
            </a:r>
            <a:r>
              <a:rPr sz="2800" b="1" i="1" spc="-10" dirty="0">
                <a:latin typeface="Times New Roman"/>
                <a:cs typeface="Times New Roman"/>
              </a:rPr>
              <a:t> </a:t>
            </a:r>
            <a:r>
              <a:rPr sz="2800" b="1" i="1" spc="-5" dirty="0">
                <a:latin typeface="Times New Roman"/>
                <a:cs typeface="Times New Roman"/>
              </a:rPr>
              <a:t>epicardial</a:t>
            </a:r>
            <a:r>
              <a:rPr sz="2800" b="1" i="1" spc="-10" dirty="0">
                <a:latin typeface="Times New Roman"/>
                <a:cs typeface="Times New Roman"/>
              </a:rPr>
              <a:t> </a:t>
            </a:r>
            <a:r>
              <a:rPr sz="2800" b="1" i="1" spc="-5" dirty="0">
                <a:latin typeface="Times New Roman"/>
                <a:cs typeface="Times New Roman"/>
              </a:rPr>
              <a:t>coronary</a:t>
            </a:r>
            <a:r>
              <a:rPr sz="2800" b="1" i="1" spc="-15" dirty="0">
                <a:latin typeface="Times New Roman"/>
                <a:cs typeface="Times New Roman"/>
              </a:rPr>
              <a:t> </a:t>
            </a:r>
            <a:r>
              <a:rPr sz="2800" b="1" i="1" spc="-5" dirty="0">
                <a:latin typeface="Times New Roman"/>
                <a:cs typeface="Times New Roman"/>
              </a:rPr>
              <a:t>arteries</a:t>
            </a:r>
            <a:endParaRPr sz="2800" dirty="0">
              <a:latin typeface="Times New Roman"/>
              <a:cs typeface="Times New Roman"/>
            </a:endParaRPr>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02739" y="17476"/>
            <a:ext cx="4064000" cy="574675"/>
          </a:xfrm>
          <a:prstGeom prst="rect">
            <a:avLst/>
          </a:prstGeom>
        </p:spPr>
        <p:txBody>
          <a:bodyPr vert="horz" wrap="square" lIns="0" tIns="12700" rIns="0" bIns="0" rtlCol="0">
            <a:spAutoFit/>
          </a:bodyPr>
          <a:lstStyle/>
          <a:p>
            <a:pPr marL="12700">
              <a:spcBef>
                <a:spcPts val="100"/>
              </a:spcBef>
            </a:pPr>
            <a:r>
              <a:rPr sz="3600" spc="-5" dirty="0"/>
              <a:t>Symptoms</a:t>
            </a:r>
            <a:r>
              <a:rPr sz="3600" spc="-20" dirty="0"/>
              <a:t> </a:t>
            </a:r>
            <a:r>
              <a:rPr sz="3600" dirty="0"/>
              <a:t>for</a:t>
            </a:r>
            <a:r>
              <a:rPr sz="3600" spc="-20" dirty="0"/>
              <a:t> </a:t>
            </a:r>
            <a:r>
              <a:rPr sz="3600" spc="-5" dirty="0"/>
              <a:t>angina</a:t>
            </a:r>
            <a:endParaRPr sz="3600"/>
          </a:p>
        </p:txBody>
      </p:sp>
      <p:sp>
        <p:nvSpPr>
          <p:cNvPr id="3" name="object 3"/>
          <p:cNvSpPr txBox="1"/>
          <p:nvPr/>
        </p:nvSpPr>
        <p:spPr>
          <a:xfrm>
            <a:off x="1602739" y="645923"/>
            <a:ext cx="8863330" cy="6144631"/>
          </a:xfrm>
          <a:prstGeom prst="rect">
            <a:avLst/>
          </a:prstGeom>
        </p:spPr>
        <p:txBody>
          <a:bodyPr vert="horz" wrap="square" lIns="0" tIns="12065" rIns="0" bIns="0" rtlCol="0">
            <a:spAutoFit/>
          </a:bodyPr>
          <a:lstStyle/>
          <a:p>
            <a:pPr marL="287020" marR="781050" indent="-274320">
              <a:spcBef>
                <a:spcPts val="95"/>
              </a:spcBef>
              <a:buClr>
                <a:srgbClr val="F3A346"/>
              </a:buClr>
              <a:buSzPct val="83928"/>
              <a:buFont typeface="Segoe UI Symbol"/>
              <a:buChar char="⚫"/>
              <a:tabLst>
                <a:tab pos="287020" algn="l"/>
              </a:tabLst>
            </a:pPr>
            <a:r>
              <a:rPr sz="2800" b="1" i="1" spc="-5" dirty="0">
                <a:latin typeface="Times New Roman"/>
                <a:cs typeface="Times New Roman"/>
              </a:rPr>
              <a:t>Reproducible</a:t>
            </a:r>
            <a:r>
              <a:rPr sz="2800" b="1" i="1" spc="-15" dirty="0">
                <a:latin typeface="Times New Roman"/>
                <a:cs typeface="Times New Roman"/>
              </a:rPr>
              <a:t> </a:t>
            </a:r>
            <a:r>
              <a:rPr sz="2800" b="1" i="1" spc="-5" dirty="0">
                <a:latin typeface="Times New Roman"/>
                <a:cs typeface="Times New Roman"/>
              </a:rPr>
              <a:t>pattern</a:t>
            </a:r>
            <a:r>
              <a:rPr sz="2800" b="1" i="1" spc="10" dirty="0">
                <a:latin typeface="Times New Roman"/>
                <a:cs typeface="Times New Roman"/>
              </a:rPr>
              <a:t> </a:t>
            </a:r>
            <a:r>
              <a:rPr sz="2800" b="1" i="1" spc="-5" dirty="0">
                <a:latin typeface="Times New Roman"/>
                <a:cs typeface="Times New Roman"/>
              </a:rPr>
              <a:t>of</a:t>
            </a:r>
            <a:r>
              <a:rPr sz="2800" b="1" i="1" spc="20" dirty="0">
                <a:latin typeface="Times New Roman"/>
                <a:cs typeface="Times New Roman"/>
              </a:rPr>
              <a:t> </a:t>
            </a:r>
            <a:r>
              <a:rPr sz="2800" b="1" i="1" spc="-5" dirty="0">
                <a:latin typeface="Times New Roman"/>
                <a:cs typeface="Times New Roman"/>
              </a:rPr>
              <a:t>pain</a:t>
            </a:r>
            <a:r>
              <a:rPr sz="2800" b="1" i="1" spc="10" dirty="0">
                <a:latin typeface="Times New Roman"/>
                <a:cs typeface="Times New Roman"/>
              </a:rPr>
              <a:t> </a:t>
            </a:r>
            <a:r>
              <a:rPr sz="2800" b="1" i="1" spc="-5" dirty="0">
                <a:latin typeface="Times New Roman"/>
                <a:cs typeface="Times New Roman"/>
              </a:rPr>
              <a:t>after specific</a:t>
            </a:r>
            <a:r>
              <a:rPr sz="2800" b="1" i="1" dirty="0">
                <a:latin typeface="Times New Roman"/>
                <a:cs typeface="Times New Roman"/>
              </a:rPr>
              <a:t> </a:t>
            </a:r>
            <a:r>
              <a:rPr sz="2800" b="1" i="1" spc="-5" dirty="0">
                <a:latin typeface="Times New Roman"/>
                <a:cs typeface="Times New Roman"/>
              </a:rPr>
              <a:t>amount</a:t>
            </a:r>
            <a:r>
              <a:rPr sz="2800" b="1" i="1" dirty="0">
                <a:latin typeface="Times New Roman"/>
                <a:cs typeface="Times New Roman"/>
              </a:rPr>
              <a:t> </a:t>
            </a:r>
            <a:r>
              <a:rPr sz="2800" b="1" i="1" spc="-5" dirty="0">
                <a:latin typeface="Times New Roman"/>
                <a:cs typeface="Times New Roman"/>
              </a:rPr>
              <a:t>of </a:t>
            </a:r>
            <a:r>
              <a:rPr sz="2800" b="1" i="1" spc="-685" dirty="0">
                <a:latin typeface="Times New Roman"/>
                <a:cs typeface="Times New Roman"/>
              </a:rPr>
              <a:t> </a:t>
            </a:r>
            <a:r>
              <a:rPr sz="2800" b="1" i="1" spc="-5" dirty="0">
                <a:latin typeface="Times New Roman"/>
                <a:cs typeface="Times New Roman"/>
              </a:rPr>
              <a:t>exertion.</a:t>
            </a:r>
            <a:endParaRPr sz="2800" dirty="0">
              <a:latin typeface="Times New Roman"/>
              <a:cs typeface="Times New Roman"/>
            </a:endParaRPr>
          </a:p>
          <a:p>
            <a:pPr>
              <a:spcBef>
                <a:spcPts val="20"/>
              </a:spcBef>
              <a:buClr>
                <a:srgbClr val="F3A346"/>
              </a:buClr>
              <a:buFont typeface="Segoe UI Symbol"/>
              <a:buChar char="⚫"/>
            </a:pPr>
            <a:endParaRPr sz="3950" dirty="0">
              <a:latin typeface="Times New Roman"/>
              <a:cs typeface="Times New Roman"/>
            </a:endParaRPr>
          </a:p>
          <a:p>
            <a:pPr marL="287020" marR="75565" indent="-274320">
              <a:buClr>
                <a:srgbClr val="F3A346"/>
              </a:buClr>
              <a:buSzPct val="83928"/>
              <a:buFont typeface="Segoe UI Symbol"/>
              <a:buChar char="⚫"/>
              <a:tabLst>
                <a:tab pos="287020" algn="l"/>
              </a:tabLst>
            </a:pPr>
            <a:r>
              <a:rPr sz="2800" b="1" i="1" spc="-5" dirty="0">
                <a:latin typeface="Times New Roman"/>
                <a:cs typeface="Times New Roman"/>
              </a:rPr>
              <a:t>Pain</a:t>
            </a:r>
            <a:r>
              <a:rPr sz="2800" b="1" i="1" spc="15" dirty="0">
                <a:latin typeface="Times New Roman"/>
                <a:cs typeface="Times New Roman"/>
              </a:rPr>
              <a:t> </a:t>
            </a:r>
            <a:r>
              <a:rPr sz="2800" b="1" i="1" dirty="0">
                <a:latin typeface="Times New Roman"/>
                <a:cs typeface="Times New Roman"/>
              </a:rPr>
              <a:t>radiation</a:t>
            </a:r>
            <a:r>
              <a:rPr sz="2800" b="1" i="1" spc="-15" dirty="0">
                <a:latin typeface="Times New Roman"/>
                <a:cs typeface="Times New Roman"/>
              </a:rPr>
              <a:t> </a:t>
            </a:r>
            <a:r>
              <a:rPr sz="2800" b="1" i="1" spc="-5" dirty="0">
                <a:latin typeface="Times New Roman"/>
                <a:cs typeface="Times New Roman"/>
              </a:rPr>
              <a:t>patterns include</a:t>
            </a:r>
            <a:r>
              <a:rPr sz="2800" b="1" i="1" spc="20" dirty="0">
                <a:latin typeface="Times New Roman"/>
                <a:cs typeface="Times New Roman"/>
              </a:rPr>
              <a:t> </a:t>
            </a:r>
            <a:r>
              <a:rPr sz="2800" b="1" i="1" spc="-5" dirty="0">
                <a:latin typeface="Times New Roman"/>
                <a:cs typeface="Times New Roman"/>
              </a:rPr>
              <a:t>anterior chest</a:t>
            </a:r>
            <a:r>
              <a:rPr sz="2800" b="1" i="1" spc="5" dirty="0">
                <a:latin typeface="Times New Roman"/>
                <a:cs typeface="Times New Roman"/>
              </a:rPr>
              <a:t> </a:t>
            </a:r>
            <a:r>
              <a:rPr sz="2800" b="1" i="1" spc="-5" dirty="0">
                <a:latin typeface="Times New Roman"/>
                <a:cs typeface="Times New Roman"/>
              </a:rPr>
              <a:t>pain</a:t>
            </a:r>
            <a:r>
              <a:rPr sz="2800" b="1" i="1" spc="5" dirty="0">
                <a:latin typeface="Times New Roman"/>
                <a:cs typeface="Times New Roman"/>
              </a:rPr>
              <a:t> </a:t>
            </a:r>
            <a:r>
              <a:rPr sz="2800" b="1" i="1" spc="-5" dirty="0">
                <a:latin typeface="Times New Roman"/>
                <a:cs typeface="Times New Roman"/>
              </a:rPr>
              <a:t>(96%), </a:t>
            </a:r>
            <a:r>
              <a:rPr sz="2800" b="1" i="1" spc="-685" dirty="0">
                <a:latin typeface="Times New Roman"/>
                <a:cs typeface="Times New Roman"/>
              </a:rPr>
              <a:t> </a:t>
            </a:r>
            <a:r>
              <a:rPr sz="2800" b="1" i="1" spc="-5" dirty="0">
                <a:latin typeface="Times New Roman"/>
                <a:cs typeface="Times New Roman"/>
              </a:rPr>
              <a:t>left upper</a:t>
            </a:r>
            <a:r>
              <a:rPr sz="2800" b="1" i="1" spc="-10" dirty="0">
                <a:latin typeface="Times New Roman"/>
                <a:cs typeface="Times New Roman"/>
              </a:rPr>
              <a:t> </a:t>
            </a:r>
            <a:r>
              <a:rPr sz="2800" b="1" i="1" spc="-5" dirty="0">
                <a:latin typeface="Times New Roman"/>
                <a:cs typeface="Times New Roman"/>
              </a:rPr>
              <a:t>arm pain</a:t>
            </a:r>
            <a:r>
              <a:rPr sz="2800" b="1" i="1" dirty="0">
                <a:latin typeface="Times New Roman"/>
                <a:cs typeface="Times New Roman"/>
              </a:rPr>
              <a:t> (83.7%),</a:t>
            </a:r>
            <a:r>
              <a:rPr sz="2800" b="1" i="1" spc="5" dirty="0">
                <a:latin typeface="Times New Roman"/>
                <a:cs typeface="Times New Roman"/>
              </a:rPr>
              <a:t> </a:t>
            </a:r>
            <a:r>
              <a:rPr sz="2800" b="1" i="1" spc="-5" dirty="0">
                <a:latin typeface="Times New Roman"/>
                <a:cs typeface="Times New Roman"/>
              </a:rPr>
              <a:t>left</a:t>
            </a:r>
            <a:r>
              <a:rPr sz="2800" b="1" i="1" dirty="0">
                <a:latin typeface="Times New Roman"/>
                <a:cs typeface="Times New Roman"/>
              </a:rPr>
              <a:t> </a:t>
            </a:r>
            <a:r>
              <a:rPr sz="2800" b="1" i="1" spc="-5" dirty="0">
                <a:latin typeface="Times New Roman"/>
                <a:cs typeface="Times New Roman"/>
              </a:rPr>
              <a:t>lower</a:t>
            </a:r>
            <a:r>
              <a:rPr sz="2800" b="1" i="1" spc="-15" dirty="0">
                <a:latin typeface="Times New Roman"/>
                <a:cs typeface="Times New Roman"/>
              </a:rPr>
              <a:t> </a:t>
            </a:r>
            <a:r>
              <a:rPr sz="2800" b="1" i="1" spc="-5" dirty="0">
                <a:latin typeface="Times New Roman"/>
                <a:cs typeface="Times New Roman"/>
              </a:rPr>
              <a:t>arm</a:t>
            </a:r>
            <a:r>
              <a:rPr sz="2800" b="1" i="1" spc="25" dirty="0">
                <a:latin typeface="Times New Roman"/>
                <a:cs typeface="Times New Roman"/>
              </a:rPr>
              <a:t> </a:t>
            </a:r>
            <a:r>
              <a:rPr sz="2800" b="1" i="1" spc="-5" dirty="0">
                <a:latin typeface="Times New Roman"/>
                <a:cs typeface="Times New Roman"/>
              </a:rPr>
              <a:t>pain </a:t>
            </a:r>
            <a:r>
              <a:rPr sz="2800" b="1" i="1" dirty="0">
                <a:latin typeface="Times New Roman"/>
                <a:cs typeface="Times New Roman"/>
              </a:rPr>
              <a:t>(29.3%), </a:t>
            </a:r>
            <a:r>
              <a:rPr sz="2800" b="1" i="1" spc="5" dirty="0">
                <a:latin typeface="Times New Roman"/>
                <a:cs typeface="Times New Roman"/>
              </a:rPr>
              <a:t> </a:t>
            </a:r>
            <a:r>
              <a:rPr sz="2800" b="1" i="1" spc="-5" dirty="0">
                <a:latin typeface="Times New Roman"/>
                <a:cs typeface="Times New Roman"/>
              </a:rPr>
              <a:t>and</a:t>
            </a:r>
            <a:r>
              <a:rPr sz="2800" b="1" i="1" spc="-10" dirty="0">
                <a:latin typeface="Times New Roman"/>
                <a:cs typeface="Times New Roman"/>
              </a:rPr>
              <a:t> </a:t>
            </a:r>
            <a:r>
              <a:rPr sz="2800" b="1" i="1" spc="-5" dirty="0">
                <a:latin typeface="Times New Roman"/>
                <a:cs typeface="Times New Roman"/>
              </a:rPr>
              <a:t>neck </a:t>
            </a:r>
            <a:r>
              <a:rPr sz="2800" b="1" i="1" dirty="0">
                <a:latin typeface="Times New Roman"/>
                <a:cs typeface="Times New Roman"/>
              </a:rPr>
              <a:t>pain</a:t>
            </a:r>
            <a:r>
              <a:rPr sz="2800" b="1" i="1" spc="-5" dirty="0">
                <a:latin typeface="Times New Roman"/>
                <a:cs typeface="Times New Roman"/>
              </a:rPr>
              <a:t> </a:t>
            </a:r>
            <a:r>
              <a:rPr sz="2800" b="1" i="1" dirty="0">
                <a:latin typeface="Times New Roman"/>
                <a:cs typeface="Times New Roman"/>
              </a:rPr>
              <a:t>at</a:t>
            </a:r>
            <a:r>
              <a:rPr sz="2800" b="1" i="1" spc="-15" dirty="0">
                <a:latin typeface="Times New Roman"/>
                <a:cs typeface="Times New Roman"/>
              </a:rPr>
              <a:t> </a:t>
            </a:r>
            <a:r>
              <a:rPr sz="2800" b="1" i="1" spc="-5" dirty="0">
                <a:latin typeface="Times New Roman"/>
                <a:cs typeface="Times New Roman"/>
              </a:rPr>
              <a:t>some</a:t>
            </a:r>
            <a:r>
              <a:rPr sz="2800" b="1" i="1" spc="-10" dirty="0">
                <a:latin typeface="Times New Roman"/>
                <a:cs typeface="Times New Roman"/>
              </a:rPr>
              <a:t> </a:t>
            </a:r>
            <a:r>
              <a:rPr sz="2800" b="1" i="1" spc="-5" dirty="0">
                <a:latin typeface="Times New Roman"/>
                <a:cs typeface="Times New Roman"/>
              </a:rPr>
              <a:t>time</a:t>
            </a:r>
            <a:r>
              <a:rPr sz="2800" b="1" i="1" spc="-10" dirty="0">
                <a:latin typeface="Times New Roman"/>
                <a:cs typeface="Times New Roman"/>
              </a:rPr>
              <a:t> </a:t>
            </a:r>
            <a:r>
              <a:rPr sz="2800" b="1" i="1" spc="-5" dirty="0">
                <a:latin typeface="Times New Roman"/>
                <a:cs typeface="Times New Roman"/>
              </a:rPr>
              <a:t>(22%).</a:t>
            </a:r>
            <a:endParaRPr sz="2800" dirty="0">
              <a:latin typeface="Times New Roman"/>
              <a:cs typeface="Times New Roman"/>
            </a:endParaRPr>
          </a:p>
          <a:p>
            <a:pPr>
              <a:spcBef>
                <a:spcPts val="20"/>
              </a:spcBef>
              <a:buClr>
                <a:srgbClr val="F3A346"/>
              </a:buClr>
              <a:buFont typeface="Segoe UI Symbol"/>
              <a:buChar char="⚫"/>
            </a:pPr>
            <a:endParaRPr sz="3950" dirty="0">
              <a:latin typeface="Times New Roman"/>
              <a:cs typeface="Times New Roman"/>
            </a:endParaRPr>
          </a:p>
          <a:p>
            <a:pPr marL="287020" marR="497840" indent="-274320">
              <a:buClr>
                <a:srgbClr val="F3A346"/>
              </a:buClr>
              <a:buSzPct val="83928"/>
              <a:buFont typeface="Segoe UI Symbol"/>
              <a:buChar char="⚫"/>
              <a:tabLst>
                <a:tab pos="287020" algn="l"/>
              </a:tabLst>
            </a:pPr>
            <a:r>
              <a:rPr sz="2800" b="1" i="1" spc="-5" dirty="0">
                <a:latin typeface="Times New Roman"/>
                <a:cs typeface="Times New Roman"/>
              </a:rPr>
              <a:t>Increased </a:t>
            </a:r>
            <a:r>
              <a:rPr sz="2800" b="1" i="1" spc="-15" dirty="0">
                <a:latin typeface="Times New Roman"/>
                <a:cs typeface="Times New Roman"/>
              </a:rPr>
              <a:t>frequency,</a:t>
            </a:r>
            <a:r>
              <a:rPr sz="2800" b="1" i="1" dirty="0">
                <a:latin typeface="Times New Roman"/>
                <a:cs typeface="Times New Roman"/>
              </a:rPr>
              <a:t> </a:t>
            </a:r>
            <a:r>
              <a:rPr sz="2800" b="1" i="1" spc="-15" dirty="0">
                <a:latin typeface="Times New Roman"/>
                <a:cs typeface="Times New Roman"/>
              </a:rPr>
              <a:t>severity,</a:t>
            </a:r>
            <a:r>
              <a:rPr sz="2800" b="1" i="1" dirty="0">
                <a:latin typeface="Times New Roman"/>
                <a:cs typeface="Times New Roman"/>
              </a:rPr>
              <a:t> </a:t>
            </a:r>
            <a:r>
              <a:rPr sz="2800" b="1" i="1" spc="-5" dirty="0">
                <a:latin typeface="Times New Roman"/>
                <a:cs typeface="Times New Roman"/>
              </a:rPr>
              <a:t>duration,</a:t>
            </a:r>
            <a:r>
              <a:rPr sz="2800" b="1" i="1" spc="-10" dirty="0">
                <a:latin typeface="Times New Roman"/>
                <a:cs typeface="Times New Roman"/>
              </a:rPr>
              <a:t> </a:t>
            </a:r>
            <a:r>
              <a:rPr sz="2800" b="1" i="1" spc="-5" dirty="0">
                <a:latin typeface="Times New Roman"/>
                <a:cs typeface="Times New Roman"/>
              </a:rPr>
              <a:t>or</a:t>
            </a:r>
            <a:r>
              <a:rPr sz="2800" b="1" i="1" spc="10" dirty="0">
                <a:latin typeface="Times New Roman"/>
                <a:cs typeface="Times New Roman"/>
              </a:rPr>
              <a:t> </a:t>
            </a:r>
            <a:r>
              <a:rPr sz="2800" b="1" i="1" spc="-5" dirty="0">
                <a:latin typeface="Times New Roman"/>
                <a:cs typeface="Times New Roman"/>
              </a:rPr>
              <a:t>symptoms at </a:t>
            </a:r>
            <a:r>
              <a:rPr sz="2800" b="1" i="1" spc="-685" dirty="0">
                <a:latin typeface="Times New Roman"/>
                <a:cs typeface="Times New Roman"/>
              </a:rPr>
              <a:t> </a:t>
            </a:r>
            <a:r>
              <a:rPr sz="2800" b="1" i="1" spc="-5" dirty="0">
                <a:latin typeface="Times New Roman"/>
                <a:cs typeface="Times New Roman"/>
              </a:rPr>
              <a:t>rest</a:t>
            </a:r>
            <a:r>
              <a:rPr sz="2800" b="1" i="1" spc="-15" dirty="0">
                <a:latin typeface="Times New Roman"/>
                <a:cs typeface="Times New Roman"/>
              </a:rPr>
              <a:t> </a:t>
            </a:r>
            <a:r>
              <a:rPr sz="2800" b="1" i="1" spc="-5" dirty="0">
                <a:latin typeface="Times New Roman"/>
                <a:cs typeface="Times New Roman"/>
              </a:rPr>
              <a:t>suggest an</a:t>
            </a:r>
            <a:r>
              <a:rPr sz="2800" b="1" i="1" spc="5" dirty="0">
                <a:latin typeface="Times New Roman"/>
                <a:cs typeface="Times New Roman"/>
              </a:rPr>
              <a:t> </a:t>
            </a:r>
            <a:r>
              <a:rPr sz="2800" b="1" i="1" dirty="0">
                <a:latin typeface="Times New Roman"/>
                <a:cs typeface="Times New Roman"/>
              </a:rPr>
              <a:t>unstable</a:t>
            </a:r>
            <a:r>
              <a:rPr sz="2800" b="1" i="1" spc="-5" dirty="0">
                <a:latin typeface="Times New Roman"/>
                <a:cs typeface="Times New Roman"/>
              </a:rPr>
              <a:t> angina</a:t>
            </a:r>
            <a:endParaRPr sz="2800" dirty="0">
              <a:latin typeface="Times New Roman"/>
              <a:cs typeface="Times New Roman"/>
            </a:endParaRPr>
          </a:p>
          <a:p>
            <a:pPr>
              <a:spcBef>
                <a:spcPts val="20"/>
              </a:spcBef>
              <a:buClr>
                <a:srgbClr val="F3A346"/>
              </a:buClr>
              <a:buFont typeface="Segoe UI Symbol"/>
              <a:buChar char="⚫"/>
            </a:pPr>
            <a:endParaRPr sz="3950" dirty="0">
              <a:latin typeface="Times New Roman"/>
              <a:cs typeface="Times New Roman"/>
            </a:endParaRPr>
          </a:p>
          <a:p>
            <a:pPr marL="287020" marR="5080" indent="-274320">
              <a:buClr>
                <a:srgbClr val="F3A346"/>
              </a:buClr>
              <a:buSzPct val="83928"/>
              <a:buFont typeface="Segoe UI Symbol"/>
              <a:buChar char="⚫"/>
              <a:tabLst>
                <a:tab pos="287020" algn="l"/>
              </a:tabLst>
            </a:pPr>
            <a:r>
              <a:rPr sz="2800" b="1" i="1" spc="-5" dirty="0">
                <a:latin typeface="Times New Roman"/>
                <a:cs typeface="Times New Roman"/>
              </a:rPr>
              <a:t>Sensation</a:t>
            </a:r>
            <a:r>
              <a:rPr sz="2800" b="1" i="1" spc="5" dirty="0">
                <a:latin typeface="Times New Roman"/>
                <a:cs typeface="Times New Roman"/>
              </a:rPr>
              <a:t> </a:t>
            </a:r>
            <a:r>
              <a:rPr sz="2800" b="1" i="1" spc="-5" dirty="0">
                <a:latin typeface="Times New Roman"/>
                <a:cs typeface="Times New Roman"/>
              </a:rPr>
              <a:t>of</a:t>
            </a:r>
            <a:r>
              <a:rPr sz="2800" b="1" i="1" spc="15" dirty="0">
                <a:latin typeface="Times New Roman"/>
                <a:cs typeface="Times New Roman"/>
              </a:rPr>
              <a:t> </a:t>
            </a:r>
            <a:r>
              <a:rPr sz="2800" b="1" i="1" spc="-5" dirty="0">
                <a:latin typeface="Times New Roman"/>
                <a:cs typeface="Times New Roman"/>
              </a:rPr>
              <a:t>pressure</a:t>
            </a:r>
            <a:r>
              <a:rPr sz="2800" b="1" i="1" spc="-15" dirty="0">
                <a:latin typeface="Times New Roman"/>
                <a:cs typeface="Times New Roman"/>
              </a:rPr>
              <a:t> </a:t>
            </a:r>
            <a:r>
              <a:rPr sz="2800" b="1" i="1" spc="-5" dirty="0">
                <a:latin typeface="Times New Roman"/>
                <a:cs typeface="Times New Roman"/>
              </a:rPr>
              <a:t>or</a:t>
            </a:r>
            <a:r>
              <a:rPr sz="2800" b="1" i="1" spc="15" dirty="0">
                <a:latin typeface="Times New Roman"/>
                <a:cs typeface="Times New Roman"/>
              </a:rPr>
              <a:t> </a:t>
            </a:r>
            <a:r>
              <a:rPr sz="2800" b="1" i="1" spc="-5" dirty="0">
                <a:latin typeface="Times New Roman"/>
                <a:cs typeface="Times New Roman"/>
              </a:rPr>
              <a:t>burning</a:t>
            </a:r>
            <a:r>
              <a:rPr sz="2800" b="1" i="1" spc="5" dirty="0">
                <a:latin typeface="Times New Roman"/>
                <a:cs typeface="Times New Roman"/>
              </a:rPr>
              <a:t> </a:t>
            </a:r>
            <a:r>
              <a:rPr sz="2800" b="1" i="1" spc="-5" dirty="0">
                <a:latin typeface="Times New Roman"/>
                <a:cs typeface="Times New Roman"/>
              </a:rPr>
              <a:t>over</a:t>
            </a:r>
            <a:r>
              <a:rPr sz="2800" b="1" i="1" spc="5" dirty="0">
                <a:latin typeface="Times New Roman"/>
                <a:cs typeface="Times New Roman"/>
              </a:rPr>
              <a:t> </a:t>
            </a:r>
            <a:r>
              <a:rPr sz="2800" b="1" i="1" spc="-5" dirty="0">
                <a:latin typeface="Times New Roman"/>
                <a:cs typeface="Times New Roman"/>
              </a:rPr>
              <a:t>the</a:t>
            </a:r>
            <a:r>
              <a:rPr sz="2800" b="1" i="1" spc="5" dirty="0">
                <a:latin typeface="Times New Roman"/>
                <a:cs typeface="Times New Roman"/>
              </a:rPr>
              <a:t> </a:t>
            </a:r>
            <a:r>
              <a:rPr sz="2800" b="1" i="1" spc="-5" dirty="0">
                <a:latin typeface="Times New Roman"/>
                <a:cs typeface="Times New Roman"/>
              </a:rPr>
              <a:t>sternum</a:t>
            </a:r>
            <a:r>
              <a:rPr sz="2800" b="1" i="1" spc="5" dirty="0">
                <a:latin typeface="Times New Roman"/>
                <a:cs typeface="Times New Roman"/>
              </a:rPr>
              <a:t> </a:t>
            </a:r>
            <a:r>
              <a:rPr sz="2800" b="1" i="1" spc="-5" dirty="0">
                <a:latin typeface="Times New Roman"/>
                <a:cs typeface="Times New Roman"/>
              </a:rPr>
              <a:t>or</a:t>
            </a:r>
            <a:r>
              <a:rPr sz="2800" b="1" i="1" spc="35" dirty="0">
                <a:latin typeface="Times New Roman"/>
                <a:cs typeface="Times New Roman"/>
              </a:rPr>
              <a:t> </a:t>
            </a:r>
            <a:r>
              <a:rPr sz="2800" b="1" i="1" spc="-5" dirty="0">
                <a:latin typeface="Times New Roman"/>
                <a:cs typeface="Times New Roman"/>
              </a:rPr>
              <a:t>near </a:t>
            </a:r>
            <a:r>
              <a:rPr sz="2800" b="1" i="1" spc="-685" dirty="0">
                <a:latin typeface="Times New Roman"/>
                <a:cs typeface="Times New Roman"/>
              </a:rPr>
              <a:t> </a:t>
            </a:r>
            <a:r>
              <a:rPr sz="2800" b="1" i="1" spc="-5" dirty="0">
                <a:latin typeface="Times New Roman"/>
                <a:cs typeface="Times New Roman"/>
              </a:rPr>
              <a:t>it, often</a:t>
            </a:r>
            <a:r>
              <a:rPr sz="2800" b="1" i="1" dirty="0">
                <a:latin typeface="Times New Roman"/>
                <a:cs typeface="Times New Roman"/>
              </a:rPr>
              <a:t> </a:t>
            </a:r>
            <a:r>
              <a:rPr sz="2800" b="1" i="1" spc="-5" dirty="0">
                <a:latin typeface="Times New Roman"/>
                <a:cs typeface="Times New Roman"/>
              </a:rPr>
              <a:t>but</a:t>
            </a:r>
            <a:r>
              <a:rPr sz="2800" b="1" i="1" dirty="0">
                <a:latin typeface="Times New Roman"/>
                <a:cs typeface="Times New Roman"/>
              </a:rPr>
              <a:t> </a:t>
            </a:r>
            <a:r>
              <a:rPr sz="2800" b="1" i="1" spc="-5" dirty="0">
                <a:latin typeface="Times New Roman"/>
                <a:cs typeface="Times New Roman"/>
              </a:rPr>
              <a:t>not always</a:t>
            </a:r>
            <a:r>
              <a:rPr sz="2800" b="1" i="1" dirty="0">
                <a:latin typeface="Times New Roman"/>
                <a:cs typeface="Times New Roman"/>
              </a:rPr>
              <a:t> radiating</a:t>
            </a:r>
            <a:r>
              <a:rPr sz="2800" b="1" i="1" spc="-30" dirty="0">
                <a:latin typeface="Times New Roman"/>
                <a:cs typeface="Times New Roman"/>
              </a:rPr>
              <a:t> </a:t>
            </a:r>
            <a:r>
              <a:rPr sz="2800" b="1" i="1" spc="-5" dirty="0">
                <a:latin typeface="Times New Roman"/>
                <a:cs typeface="Times New Roman"/>
              </a:rPr>
              <a:t>to</a:t>
            </a:r>
            <a:r>
              <a:rPr sz="2800" b="1" i="1" dirty="0">
                <a:latin typeface="Times New Roman"/>
                <a:cs typeface="Times New Roman"/>
              </a:rPr>
              <a:t> </a:t>
            </a:r>
            <a:r>
              <a:rPr sz="2800" b="1" i="1" spc="-5" dirty="0">
                <a:latin typeface="Times New Roman"/>
                <a:cs typeface="Times New Roman"/>
              </a:rPr>
              <a:t>the</a:t>
            </a:r>
            <a:r>
              <a:rPr sz="2800" b="1" i="1" dirty="0">
                <a:latin typeface="Times New Roman"/>
                <a:cs typeface="Times New Roman"/>
              </a:rPr>
              <a:t> </a:t>
            </a:r>
            <a:r>
              <a:rPr sz="2800" b="1" i="1" spc="-5" dirty="0">
                <a:latin typeface="Times New Roman"/>
                <a:cs typeface="Times New Roman"/>
              </a:rPr>
              <a:t>left</a:t>
            </a:r>
            <a:r>
              <a:rPr sz="2800" b="1" i="1" dirty="0">
                <a:latin typeface="Times New Roman"/>
                <a:cs typeface="Times New Roman"/>
              </a:rPr>
              <a:t> </a:t>
            </a:r>
            <a:r>
              <a:rPr sz="2800" b="1" i="1" spc="-30" dirty="0">
                <a:latin typeface="Times New Roman"/>
                <a:cs typeface="Times New Roman"/>
              </a:rPr>
              <a:t>jaw,</a:t>
            </a:r>
            <a:r>
              <a:rPr sz="2800" b="1" i="1" dirty="0">
                <a:latin typeface="Times New Roman"/>
                <a:cs typeface="Times New Roman"/>
              </a:rPr>
              <a:t> </a:t>
            </a:r>
            <a:r>
              <a:rPr sz="2800" b="1" i="1" spc="-5" dirty="0">
                <a:latin typeface="Times New Roman"/>
                <a:cs typeface="Times New Roman"/>
              </a:rPr>
              <a:t>shoulder </a:t>
            </a:r>
            <a:r>
              <a:rPr sz="2800" b="1" i="1" dirty="0">
                <a:latin typeface="Times New Roman"/>
                <a:cs typeface="Times New Roman"/>
              </a:rPr>
              <a:t> </a:t>
            </a:r>
            <a:r>
              <a:rPr sz="2800" b="1" i="1" spc="-5" dirty="0">
                <a:latin typeface="Times New Roman"/>
                <a:cs typeface="Times New Roman"/>
              </a:rPr>
              <a:t>and</a:t>
            </a:r>
            <a:r>
              <a:rPr sz="2800" b="1" i="1" spc="-10" dirty="0">
                <a:latin typeface="Times New Roman"/>
                <a:cs typeface="Times New Roman"/>
              </a:rPr>
              <a:t> </a:t>
            </a:r>
            <a:r>
              <a:rPr sz="2800" b="1" i="1" spc="-5" dirty="0">
                <a:latin typeface="Times New Roman"/>
                <a:cs typeface="Times New Roman"/>
              </a:rPr>
              <a:t>arm</a:t>
            </a:r>
            <a:endParaRPr sz="2800" dirty="0">
              <a:latin typeface="Times New Roman"/>
              <a:cs typeface="Times New Roman"/>
            </a:endParaRPr>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602739" y="95854"/>
            <a:ext cx="7774940" cy="4668586"/>
          </a:xfrm>
          <a:prstGeom prst="rect">
            <a:avLst/>
          </a:prstGeom>
        </p:spPr>
        <p:txBody>
          <a:bodyPr vert="horz" wrap="square" lIns="0" tIns="89535" rIns="0" bIns="0" rtlCol="0">
            <a:spAutoFit/>
          </a:bodyPr>
          <a:lstStyle/>
          <a:p>
            <a:pPr marL="287020" indent="-274320">
              <a:spcBef>
                <a:spcPts val="705"/>
              </a:spcBef>
              <a:buClr>
                <a:srgbClr val="F3A346"/>
              </a:buClr>
              <a:buSzPct val="83928"/>
              <a:buFont typeface="Segoe UI Symbol"/>
              <a:buChar char="⚫"/>
              <a:tabLst>
                <a:tab pos="287020" algn="l"/>
              </a:tabLst>
            </a:pPr>
            <a:r>
              <a:rPr sz="2800" b="1" i="1" spc="-5" dirty="0">
                <a:latin typeface="Times New Roman"/>
                <a:cs typeface="Times New Roman"/>
              </a:rPr>
              <a:t>Pain</a:t>
            </a:r>
            <a:r>
              <a:rPr sz="2800" b="1" i="1" dirty="0">
                <a:latin typeface="Times New Roman"/>
                <a:cs typeface="Times New Roman"/>
              </a:rPr>
              <a:t> usually </a:t>
            </a:r>
            <a:r>
              <a:rPr sz="2800" b="1" i="1" spc="-5" dirty="0">
                <a:latin typeface="Times New Roman"/>
                <a:cs typeface="Times New Roman"/>
              </a:rPr>
              <a:t>lasts</a:t>
            </a:r>
            <a:r>
              <a:rPr sz="2800" b="1" i="1" spc="-25" dirty="0">
                <a:latin typeface="Times New Roman"/>
                <a:cs typeface="Times New Roman"/>
              </a:rPr>
              <a:t> </a:t>
            </a:r>
            <a:r>
              <a:rPr sz="2800" b="1" i="1" dirty="0">
                <a:latin typeface="Times New Roman"/>
                <a:cs typeface="Times New Roman"/>
              </a:rPr>
              <a:t>from</a:t>
            </a:r>
            <a:r>
              <a:rPr sz="2800" b="1" i="1" spc="-10" dirty="0">
                <a:latin typeface="Times New Roman"/>
                <a:cs typeface="Times New Roman"/>
              </a:rPr>
              <a:t> </a:t>
            </a:r>
            <a:r>
              <a:rPr sz="2800" b="1" i="1" spc="-5" dirty="0">
                <a:latin typeface="Times New Roman"/>
                <a:cs typeface="Times New Roman"/>
              </a:rPr>
              <a:t>0.5 to</a:t>
            </a:r>
            <a:r>
              <a:rPr sz="2800" b="1" i="1" spc="5" dirty="0">
                <a:latin typeface="Times New Roman"/>
                <a:cs typeface="Times New Roman"/>
              </a:rPr>
              <a:t> </a:t>
            </a:r>
            <a:r>
              <a:rPr sz="2800" b="1" i="1" spc="-5" dirty="0">
                <a:latin typeface="Times New Roman"/>
                <a:cs typeface="Times New Roman"/>
              </a:rPr>
              <a:t>30</a:t>
            </a:r>
            <a:r>
              <a:rPr sz="2800" b="1" i="1" dirty="0">
                <a:latin typeface="Times New Roman"/>
                <a:cs typeface="Times New Roman"/>
              </a:rPr>
              <a:t> </a:t>
            </a:r>
            <a:r>
              <a:rPr sz="2800" b="1" i="1" spc="-5" dirty="0">
                <a:latin typeface="Times New Roman"/>
                <a:cs typeface="Times New Roman"/>
              </a:rPr>
              <a:t>minutes</a:t>
            </a:r>
            <a:endParaRPr sz="2800" dirty="0">
              <a:latin typeface="Times New Roman"/>
              <a:cs typeface="Times New Roman"/>
            </a:endParaRPr>
          </a:p>
          <a:p>
            <a:pPr marL="287020" indent="-274320">
              <a:spcBef>
                <a:spcPts val="600"/>
              </a:spcBef>
              <a:buClr>
                <a:srgbClr val="F3A346"/>
              </a:buClr>
              <a:buSzPct val="83928"/>
              <a:buFont typeface="Segoe UI Symbol"/>
              <a:buChar char="⚫"/>
              <a:tabLst>
                <a:tab pos="287020" algn="l"/>
              </a:tabLst>
            </a:pPr>
            <a:r>
              <a:rPr sz="2800" b="1" i="1" spc="-5" dirty="0">
                <a:latin typeface="Times New Roman"/>
                <a:cs typeface="Times New Roman"/>
              </a:rPr>
              <a:t>Palpitations</a:t>
            </a:r>
            <a:endParaRPr sz="2800" dirty="0">
              <a:latin typeface="Times New Roman"/>
              <a:cs typeface="Times New Roman"/>
            </a:endParaRPr>
          </a:p>
          <a:p>
            <a:pPr marL="287020" indent="-274320">
              <a:spcBef>
                <a:spcPts val="600"/>
              </a:spcBef>
              <a:buClr>
                <a:srgbClr val="F3A346"/>
              </a:buClr>
              <a:buSzPct val="83928"/>
              <a:buFont typeface="Segoe UI Symbol"/>
              <a:buChar char="⚫"/>
              <a:tabLst>
                <a:tab pos="287020" algn="l"/>
              </a:tabLst>
            </a:pPr>
            <a:r>
              <a:rPr sz="2800" b="1" i="1" spc="-5" dirty="0">
                <a:latin typeface="Times New Roman"/>
                <a:cs typeface="Times New Roman"/>
              </a:rPr>
              <a:t>Fatigue</a:t>
            </a:r>
            <a:endParaRPr sz="2800" dirty="0">
              <a:latin typeface="Times New Roman"/>
              <a:cs typeface="Times New Roman"/>
            </a:endParaRPr>
          </a:p>
          <a:p>
            <a:pPr marL="287020" indent="-274320">
              <a:spcBef>
                <a:spcPts val="600"/>
              </a:spcBef>
              <a:buClr>
                <a:srgbClr val="F3A346"/>
              </a:buClr>
              <a:buSzPct val="83928"/>
              <a:buFont typeface="Segoe UI Symbol"/>
              <a:buChar char="⚫"/>
              <a:tabLst>
                <a:tab pos="287020" algn="l"/>
              </a:tabLst>
            </a:pPr>
            <a:r>
              <a:rPr sz="2800" b="1" i="1" spc="-5" dirty="0">
                <a:latin typeface="Times New Roman"/>
                <a:cs typeface="Times New Roman"/>
              </a:rPr>
              <a:t>Chest</a:t>
            </a:r>
            <a:r>
              <a:rPr sz="2800" b="1" i="1" spc="-40" dirty="0">
                <a:latin typeface="Times New Roman"/>
                <a:cs typeface="Times New Roman"/>
              </a:rPr>
              <a:t> </a:t>
            </a:r>
            <a:r>
              <a:rPr sz="2800" b="1" i="1" dirty="0">
                <a:latin typeface="Times New Roman"/>
                <a:cs typeface="Times New Roman"/>
              </a:rPr>
              <a:t>tightness</a:t>
            </a:r>
            <a:endParaRPr sz="2800" dirty="0">
              <a:latin typeface="Times New Roman"/>
              <a:cs typeface="Times New Roman"/>
            </a:endParaRPr>
          </a:p>
          <a:p>
            <a:pPr marL="287020" indent="-274320">
              <a:spcBef>
                <a:spcPts val="605"/>
              </a:spcBef>
              <a:buClr>
                <a:srgbClr val="F3A346"/>
              </a:buClr>
              <a:buSzPct val="83928"/>
              <a:buFont typeface="Segoe UI Symbol"/>
              <a:buChar char="⚫"/>
              <a:tabLst>
                <a:tab pos="287020" algn="l"/>
              </a:tabLst>
            </a:pPr>
            <a:r>
              <a:rPr sz="2800" b="1" i="1" spc="-5" dirty="0">
                <a:latin typeface="Times New Roman"/>
                <a:cs typeface="Times New Roman"/>
              </a:rPr>
              <a:t>Shortness</a:t>
            </a:r>
            <a:r>
              <a:rPr sz="2800" b="1" i="1" spc="-25" dirty="0">
                <a:latin typeface="Times New Roman"/>
                <a:cs typeface="Times New Roman"/>
              </a:rPr>
              <a:t> </a:t>
            </a:r>
            <a:r>
              <a:rPr sz="2800" b="1" i="1" spc="-5" dirty="0">
                <a:latin typeface="Times New Roman"/>
                <a:cs typeface="Times New Roman"/>
              </a:rPr>
              <a:t>of</a:t>
            </a:r>
            <a:r>
              <a:rPr sz="2800" b="1" i="1" spc="5" dirty="0">
                <a:latin typeface="Times New Roman"/>
                <a:cs typeface="Times New Roman"/>
              </a:rPr>
              <a:t> </a:t>
            </a:r>
            <a:r>
              <a:rPr sz="2800" b="1" i="1" spc="-5" dirty="0">
                <a:latin typeface="Times New Roman"/>
                <a:cs typeface="Times New Roman"/>
              </a:rPr>
              <a:t>breath</a:t>
            </a:r>
            <a:endParaRPr sz="2800" dirty="0">
              <a:latin typeface="Times New Roman"/>
              <a:cs typeface="Times New Roman"/>
            </a:endParaRPr>
          </a:p>
          <a:p>
            <a:pPr>
              <a:spcBef>
                <a:spcPts val="15"/>
              </a:spcBef>
              <a:buClr>
                <a:srgbClr val="F3A346"/>
              </a:buClr>
              <a:buFont typeface="Segoe UI Symbol"/>
              <a:buChar char="⚫"/>
            </a:pPr>
            <a:endParaRPr sz="3950" dirty="0">
              <a:latin typeface="Times New Roman"/>
              <a:cs typeface="Times New Roman"/>
            </a:endParaRPr>
          </a:p>
          <a:p>
            <a:pPr marL="12700"/>
            <a:r>
              <a:rPr sz="3200" b="1" i="1" dirty="0">
                <a:latin typeface="Times New Roman"/>
                <a:cs typeface="Times New Roman"/>
              </a:rPr>
              <a:t>Signs</a:t>
            </a:r>
            <a:endParaRPr sz="3200" dirty="0">
              <a:latin typeface="Times New Roman"/>
              <a:cs typeface="Times New Roman"/>
            </a:endParaRPr>
          </a:p>
          <a:p>
            <a:pPr marL="287020" indent="-274320">
              <a:spcBef>
                <a:spcPts val="605"/>
              </a:spcBef>
              <a:buClr>
                <a:srgbClr val="F3A346"/>
              </a:buClr>
              <a:buSzPct val="83928"/>
              <a:buFont typeface="Segoe UI Symbol"/>
              <a:buChar char="⚫"/>
              <a:tabLst>
                <a:tab pos="287020" algn="l"/>
              </a:tabLst>
            </a:pPr>
            <a:r>
              <a:rPr sz="2800" b="1" i="1" spc="-5" dirty="0">
                <a:latin typeface="Times New Roman"/>
                <a:cs typeface="Times New Roman"/>
              </a:rPr>
              <a:t>Abnormal precordial</a:t>
            </a:r>
            <a:r>
              <a:rPr sz="2800" b="1" i="1" spc="-20" dirty="0">
                <a:latin typeface="Times New Roman"/>
                <a:cs typeface="Times New Roman"/>
              </a:rPr>
              <a:t> </a:t>
            </a:r>
            <a:r>
              <a:rPr sz="2800" b="1" i="1" spc="-5" dirty="0">
                <a:latin typeface="Times New Roman"/>
                <a:cs typeface="Times New Roman"/>
              </a:rPr>
              <a:t>(over</a:t>
            </a:r>
            <a:r>
              <a:rPr sz="2800" b="1" i="1" spc="5" dirty="0">
                <a:latin typeface="Times New Roman"/>
                <a:cs typeface="Times New Roman"/>
              </a:rPr>
              <a:t> </a:t>
            </a:r>
            <a:r>
              <a:rPr sz="2800" b="1" i="1" spc="-5" dirty="0">
                <a:latin typeface="Times New Roman"/>
                <a:cs typeface="Times New Roman"/>
              </a:rPr>
              <a:t>the heart)</a:t>
            </a:r>
            <a:r>
              <a:rPr sz="2800" b="1" i="1" spc="5" dirty="0">
                <a:latin typeface="Times New Roman"/>
                <a:cs typeface="Times New Roman"/>
              </a:rPr>
              <a:t> </a:t>
            </a:r>
            <a:r>
              <a:rPr sz="2800" b="1" i="1" spc="-5" dirty="0">
                <a:latin typeface="Times New Roman"/>
                <a:cs typeface="Times New Roman"/>
              </a:rPr>
              <a:t>systolic</a:t>
            </a:r>
            <a:r>
              <a:rPr sz="2800" b="1" i="1" spc="-30" dirty="0">
                <a:latin typeface="Times New Roman"/>
                <a:cs typeface="Times New Roman"/>
              </a:rPr>
              <a:t> </a:t>
            </a:r>
            <a:r>
              <a:rPr sz="2800" b="1" i="1" dirty="0">
                <a:latin typeface="Times New Roman"/>
                <a:cs typeface="Times New Roman"/>
              </a:rPr>
              <a:t>bulge</a:t>
            </a:r>
            <a:endParaRPr sz="2800" dirty="0">
              <a:latin typeface="Times New Roman"/>
              <a:cs typeface="Times New Roman"/>
            </a:endParaRPr>
          </a:p>
          <a:p>
            <a:pPr marL="287020" indent="-274320">
              <a:spcBef>
                <a:spcPts val="600"/>
              </a:spcBef>
              <a:buClr>
                <a:srgbClr val="F3A346"/>
              </a:buClr>
              <a:buSzPct val="83928"/>
              <a:buFont typeface="Segoe UI Symbol"/>
              <a:buChar char="⚫"/>
              <a:tabLst>
                <a:tab pos="287020" algn="l"/>
              </a:tabLst>
            </a:pPr>
            <a:r>
              <a:rPr sz="2800" b="1" i="1" spc="-5" dirty="0">
                <a:latin typeface="Times New Roman"/>
                <a:cs typeface="Times New Roman"/>
              </a:rPr>
              <a:t>Abnormal</a:t>
            </a:r>
            <a:r>
              <a:rPr sz="2800" b="1" i="1" spc="-10" dirty="0">
                <a:latin typeface="Times New Roman"/>
                <a:cs typeface="Times New Roman"/>
              </a:rPr>
              <a:t> </a:t>
            </a:r>
            <a:r>
              <a:rPr sz="2800" b="1" i="1" spc="-5" dirty="0">
                <a:latin typeface="Times New Roman"/>
                <a:cs typeface="Times New Roman"/>
              </a:rPr>
              <a:t>heart</a:t>
            </a:r>
            <a:r>
              <a:rPr sz="2800" b="1" i="1" spc="-10" dirty="0">
                <a:latin typeface="Times New Roman"/>
                <a:cs typeface="Times New Roman"/>
              </a:rPr>
              <a:t> </a:t>
            </a:r>
            <a:r>
              <a:rPr sz="2800" b="1" i="1" spc="-5" dirty="0">
                <a:latin typeface="Times New Roman"/>
                <a:cs typeface="Times New Roman"/>
              </a:rPr>
              <a:t>sounds</a:t>
            </a:r>
            <a:endParaRPr sz="2800" dirty="0">
              <a:latin typeface="Times New Roman"/>
              <a:cs typeface="Times New Roman"/>
            </a:endParaRPr>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28</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828800" y="152531"/>
            <a:ext cx="8575030" cy="6324468"/>
          </a:xfrm>
          <a:prstGeom prst="rect">
            <a:avLst/>
          </a:prstGeom>
        </p:spPr>
      </p:pic>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29</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831340" y="172054"/>
            <a:ext cx="8280400" cy="6122830"/>
          </a:xfrm>
          <a:prstGeom prst="rect">
            <a:avLst/>
          </a:prstGeom>
        </p:spPr>
        <p:txBody>
          <a:bodyPr vert="horz" wrap="square" lIns="0" tIns="89535" rIns="0" bIns="0" rtlCol="0">
            <a:spAutoFit/>
          </a:bodyPr>
          <a:lstStyle/>
          <a:p>
            <a:pPr marL="12700">
              <a:spcBef>
                <a:spcPts val="705"/>
              </a:spcBef>
            </a:pPr>
            <a:r>
              <a:rPr sz="2800" b="1" i="1" dirty="0">
                <a:solidFill>
                  <a:srgbClr val="FFFFFF"/>
                </a:solidFill>
                <a:latin typeface="Times New Roman"/>
                <a:cs typeface="Times New Roman"/>
              </a:rPr>
              <a:t>Introduction</a:t>
            </a:r>
            <a:endParaRPr sz="2800" dirty="0">
              <a:latin typeface="Times New Roman"/>
              <a:cs typeface="Times New Roman"/>
            </a:endParaRPr>
          </a:p>
          <a:p>
            <a:pPr marL="286385" marR="1260475" indent="-274320">
              <a:spcBef>
                <a:spcPts val="600"/>
              </a:spcBef>
              <a:buClr>
                <a:srgbClr val="F3A346"/>
              </a:buClr>
              <a:buSzPct val="83928"/>
              <a:buFont typeface="Segoe UI Symbol"/>
              <a:buChar char="⚫"/>
              <a:tabLst>
                <a:tab pos="287020" algn="l"/>
              </a:tabLst>
            </a:pPr>
            <a:r>
              <a:rPr sz="2800" b="1" i="1" spc="-5" dirty="0">
                <a:latin typeface="Times New Roman"/>
                <a:cs typeface="Times New Roman"/>
              </a:rPr>
              <a:t>Coronary artery disease is caused by impaired </a:t>
            </a:r>
            <a:r>
              <a:rPr sz="2800" b="1" i="1" spc="-685" dirty="0">
                <a:latin typeface="Times New Roman"/>
                <a:cs typeface="Times New Roman"/>
              </a:rPr>
              <a:t> </a:t>
            </a:r>
            <a:r>
              <a:rPr sz="2800" b="1" i="1" spc="-5" dirty="0">
                <a:latin typeface="Times New Roman"/>
                <a:cs typeface="Times New Roman"/>
              </a:rPr>
              <a:t>coronary</a:t>
            </a:r>
            <a:r>
              <a:rPr sz="2800" b="1" i="1" spc="-25" dirty="0">
                <a:latin typeface="Times New Roman"/>
                <a:cs typeface="Times New Roman"/>
              </a:rPr>
              <a:t> </a:t>
            </a:r>
            <a:r>
              <a:rPr sz="2800" b="1" i="1" dirty="0">
                <a:latin typeface="Times New Roman"/>
                <a:cs typeface="Times New Roman"/>
              </a:rPr>
              <a:t>blood</a:t>
            </a:r>
            <a:r>
              <a:rPr sz="2800" b="1" i="1" spc="-10" dirty="0">
                <a:latin typeface="Times New Roman"/>
                <a:cs typeface="Times New Roman"/>
              </a:rPr>
              <a:t> </a:t>
            </a:r>
            <a:r>
              <a:rPr sz="2800" b="1" i="1" dirty="0">
                <a:latin typeface="Times New Roman"/>
                <a:cs typeface="Times New Roman"/>
              </a:rPr>
              <a:t>flow</a:t>
            </a:r>
            <a:endParaRPr sz="2800" dirty="0">
              <a:latin typeface="Times New Roman"/>
              <a:cs typeface="Times New Roman"/>
            </a:endParaRPr>
          </a:p>
          <a:p>
            <a:pPr>
              <a:spcBef>
                <a:spcPts val="20"/>
              </a:spcBef>
              <a:buClr>
                <a:srgbClr val="F3A346"/>
              </a:buClr>
              <a:buFont typeface="Segoe UI Symbol"/>
              <a:buChar char="⚫"/>
            </a:pPr>
            <a:endParaRPr sz="3950" dirty="0">
              <a:latin typeface="Times New Roman"/>
              <a:cs typeface="Times New Roman"/>
            </a:endParaRPr>
          </a:p>
          <a:p>
            <a:pPr marL="286385" marR="5080" indent="-274320">
              <a:buClr>
                <a:srgbClr val="F3A346"/>
              </a:buClr>
              <a:buSzPct val="83928"/>
              <a:buFont typeface="Segoe UI Symbol"/>
              <a:buChar char="⚫"/>
              <a:tabLst>
                <a:tab pos="287020" algn="l"/>
              </a:tabLst>
            </a:pPr>
            <a:r>
              <a:rPr sz="2800" b="1" i="1" spc="-5" dirty="0">
                <a:latin typeface="Times New Roman"/>
                <a:cs typeface="Times New Roman"/>
              </a:rPr>
              <a:t>Ischemic heart</a:t>
            </a:r>
            <a:r>
              <a:rPr sz="2800" b="1" i="1" dirty="0">
                <a:latin typeface="Times New Roman"/>
                <a:cs typeface="Times New Roman"/>
              </a:rPr>
              <a:t> </a:t>
            </a:r>
            <a:r>
              <a:rPr sz="2800" b="1" i="1" spc="-5" dirty="0">
                <a:latin typeface="Times New Roman"/>
                <a:cs typeface="Times New Roman"/>
              </a:rPr>
              <a:t>disease</a:t>
            </a:r>
            <a:r>
              <a:rPr sz="2800" b="1" i="1" spc="-30" dirty="0">
                <a:latin typeface="Times New Roman"/>
                <a:cs typeface="Times New Roman"/>
              </a:rPr>
              <a:t> </a:t>
            </a:r>
            <a:r>
              <a:rPr sz="2800" b="1" i="1" spc="-5" dirty="0">
                <a:latin typeface="Times New Roman"/>
                <a:cs typeface="Times New Roman"/>
              </a:rPr>
              <a:t>(IHD)</a:t>
            </a:r>
            <a:r>
              <a:rPr sz="2800" b="1" i="1" spc="20" dirty="0">
                <a:latin typeface="Times New Roman"/>
                <a:cs typeface="Times New Roman"/>
              </a:rPr>
              <a:t> </a:t>
            </a:r>
            <a:r>
              <a:rPr sz="2800" b="1" i="1" spc="-5" dirty="0">
                <a:latin typeface="Times New Roman"/>
                <a:cs typeface="Times New Roman"/>
              </a:rPr>
              <a:t>is</a:t>
            </a:r>
            <a:r>
              <a:rPr sz="2800" b="1" i="1" dirty="0">
                <a:latin typeface="Times New Roman"/>
                <a:cs typeface="Times New Roman"/>
              </a:rPr>
              <a:t> </a:t>
            </a:r>
            <a:r>
              <a:rPr sz="2800" b="1" i="1" spc="-5" dirty="0">
                <a:latin typeface="Times New Roman"/>
                <a:cs typeface="Times New Roman"/>
              </a:rPr>
              <a:t>a condition in</a:t>
            </a:r>
            <a:r>
              <a:rPr sz="2800" b="1" i="1" dirty="0">
                <a:latin typeface="Times New Roman"/>
                <a:cs typeface="Times New Roman"/>
              </a:rPr>
              <a:t> </a:t>
            </a:r>
            <a:r>
              <a:rPr sz="2800" b="1" i="1" spc="-5" dirty="0">
                <a:latin typeface="Times New Roman"/>
                <a:cs typeface="Times New Roman"/>
              </a:rPr>
              <a:t>which </a:t>
            </a:r>
            <a:r>
              <a:rPr sz="2800" b="1" i="1" dirty="0">
                <a:latin typeface="Times New Roman"/>
                <a:cs typeface="Times New Roman"/>
              </a:rPr>
              <a:t> </a:t>
            </a:r>
            <a:r>
              <a:rPr sz="2800" b="1" i="1" spc="-5" dirty="0">
                <a:latin typeface="Times New Roman"/>
                <a:cs typeface="Times New Roman"/>
              </a:rPr>
              <a:t>there is</a:t>
            </a:r>
            <a:r>
              <a:rPr sz="2800" b="1" i="1" dirty="0">
                <a:latin typeface="Times New Roman"/>
                <a:cs typeface="Times New Roman"/>
              </a:rPr>
              <a:t> an</a:t>
            </a:r>
            <a:r>
              <a:rPr sz="2800" b="1" i="1" spc="5" dirty="0">
                <a:latin typeface="Times New Roman"/>
                <a:cs typeface="Times New Roman"/>
              </a:rPr>
              <a:t> </a:t>
            </a:r>
            <a:r>
              <a:rPr sz="2800" b="1" i="1" dirty="0">
                <a:latin typeface="Times New Roman"/>
                <a:cs typeface="Times New Roman"/>
              </a:rPr>
              <a:t>inadequate</a:t>
            </a:r>
            <a:r>
              <a:rPr sz="2800" b="1" i="1" spc="-20" dirty="0">
                <a:latin typeface="Times New Roman"/>
                <a:cs typeface="Times New Roman"/>
              </a:rPr>
              <a:t> </a:t>
            </a:r>
            <a:r>
              <a:rPr sz="2800" b="1" i="1" spc="-5" dirty="0">
                <a:latin typeface="Times New Roman"/>
                <a:cs typeface="Times New Roman"/>
              </a:rPr>
              <a:t>supply</a:t>
            </a:r>
            <a:r>
              <a:rPr sz="2800" b="1" i="1" spc="-20" dirty="0">
                <a:latin typeface="Times New Roman"/>
                <a:cs typeface="Times New Roman"/>
              </a:rPr>
              <a:t> </a:t>
            </a:r>
            <a:r>
              <a:rPr sz="2800" b="1" i="1" spc="-5" dirty="0">
                <a:latin typeface="Times New Roman"/>
                <a:cs typeface="Times New Roman"/>
              </a:rPr>
              <a:t>of</a:t>
            </a:r>
            <a:r>
              <a:rPr sz="2800" b="1" i="1" spc="10" dirty="0">
                <a:latin typeface="Times New Roman"/>
                <a:cs typeface="Times New Roman"/>
              </a:rPr>
              <a:t> </a:t>
            </a:r>
            <a:r>
              <a:rPr sz="2800" b="1" i="1" spc="-5" dirty="0">
                <a:latin typeface="Times New Roman"/>
                <a:cs typeface="Times New Roman"/>
              </a:rPr>
              <a:t>blood</a:t>
            </a:r>
            <a:r>
              <a:rPr sz="2800" b="1" i="1" spc="-10" dirty="0">
                <a:latin typeface="Times New Roman"/>
                <a:cs typeface="Times New Roman"/>
              </a:rPr>
              <a:t> </a:t>
            </a:r>
            <a:r>
              <a:rPr sz="2800" b="1" i="1" spc="-5" dirty="0">
                <a:latin typeface="Times New Roman"/>
                <a:cs typeface="Times New Roman"/>
              </a:rPr>
              <a:t>and oxygen</a:t>
            </a:r>
            <a:r>
              <a:rPr sz="2800" b="1" i="1" spc="35" dirty="0">
                <a:latin typeface="Times New Roman"/>
                <a:cs typeface="Times New Roman"/>
              </a:rPr>
              <a:t> </a:t>
            </a:r>
            <a:r>
              <a:rPr sz="2800" b="1" i="1" spc="-5" dirty="0">
                <a:latin typeface="Times New Roman"/>
                <a:cs typeface="Times New Roman"/>
              </a:rPr>
              <a:t>to</a:t>
            </a:r>
            <a:r>
              <a:rPr sz="2800" b="1" i="1" spc="5" dirty="0">
                <a:latin typeface="Times New Roman"/>
                <a:cs typeface="Times New Roman"/>
              </a:rPr>
              <a:t> </a:t>
            </a:r>
            <a:r>
              <a:rPr sz="2800" b="1" i="1" spc="-5" dirty="0">
                <a:latin typeface="Times New Roman"/>
                <a:cs typeface="Times New Roman"/>
              </a:rPr>
              <a:t>a </a:t>
            </a:r>
            <a:r>
              <a:rPr sz="2800" b="1" i="1" spc="-685" dirty="0">
                <a:latin typeface="Times New Roman"/>
                <a:cs typeface="Times New Roman"/>
              </a:rPr>
              <a:t> </a:t>
            </a:r>
            <a:r>
              <a:rPr sz="2800" b="1" i="1" dirty="0">
                <a:latin typeface="Times New Roman"/>
                <a:cs typeface="Times New Roman"/>
              </a:rPr>
              <a:t>portion </a:t>
            </a:r>
            <a:r>
              <a:rPr sz="2800" b="1" i="1" spc="-5" dirty="0">
                <a:latin typeface="Times New Roman"/>
                <a:cs typeface="Times New Roman"/>
              </a:rPr>
              <a:t>of the myocardium; it typically occurs when </a:t>
            </a:r>
            <a:r>
              <a:rPr sz="2800" b="1" i="1" dirty="0">
                <a:latin typeface="Times New Roman"/>
                <a:cs typeface="Times New Roman"/>
              </a:rPr>
              <a:t> </a:t>
            </a:r>
            <a:r>
              <a:rPr sz="2800" b="1" i="1" spc="-5" dirty="0">
                <a:latin typeface="Times New Roman"/>
                <a:cs typeface="Times New Roman"/>
              </a:rPr>
              <a:t>there is </a:t>
            </a:r>
            <a:r>
              <a:rPr sz="2800" b="1" i="1" dirty="0">
                <a:latin typeface="Times New Roman"/>
                <a:cs typeface="Times New Roman"/>
              </a:rPr>
              <a:t>an </a:t>
            </a:r>
            <a:r>
              <a:rPr sz="2800" b="1" i="1" spc="-5" dirty="0">
                <a:latin typeface="Times New Roman"/>
                <a:cs typeface="Times New Roman"/>
              </a:rPr>
              <a:t>imbalance between myocardial oxygen </a:t>
            </a:r>
            <a:r>
              <a:rPr sz="2800" b="1" i="1" dirty="0">
                <a:latin typeface="Times New Roman"/>
                <a:cs typeface="Times New Roman"/>
              </a:rPr>
              <a:t> </a:t>
            </a:r>
            <a:r>
              <a:rPr sz="2800" b="1" i="1" spc="-5" dirty="0">
                <a:latin typeface="Times New Roman"/>
                <a:cs typeface="Times New Roman"/>
              </a:rPr>
              <a:t>supply</a:t>
            </a:r>
            <a:r>
              <a:rPr sz="2800" b="1" i="1" spc="-25" dirty="0">
                <a:latin typeface="Times New Roman"/>
                <a:cs typeface="Times New Roman"/>
              </a:rPr>
              <a:t> </a:t>
            </a:r>
            <a:r>
              <a:rPr sz="2800" b="1" i="1" spc="-5" dirty="0">
                <a:latin typeface="Times New Roman"/>
                <a:cs typeface="Times New Roman"/>
              </a:rPr>
              <a:t>and </a:t>
            </a:r>
            <a:r>
              <a:rPr sz="2800" b="1" i="1" dirty="0">
                <a:latin typeface="Times New Roman"/>
                <a:cs typeface="Times New Roman"/>
              </a:rPr>
              <a:t>demand.</a:t>
            </a:r>
            <a:endParaRPr sz="2800" dirty="0">
              <a:latin typeface="Times New Roman"/>
              <a:cs typeface="Times New Roman"/>
            </a:endParaRPr>
          </a:p>
          <a:p>
            <a:pPr>
              <a:spcBef>
                <a:spcPts val="25"/>
              </a:spcBef>
              <a:buClr>
                <a:srgbClr val="F3A346"/>
              </a:buClr>
              <a:buFont typeface="Segoe UI Symbol"/>
              <a:buChar char="⚫"/>
            </a:pPr>
            <a:endParaRPr sz="3950" dirty="0">
              <a:latin typeface="Times New Roman"/>
              <a:cs typeface="Times New Roman"/>
            </a:endParaRPr>
          </a:p>
          <a:p>
            <a:pPr marL="286385" marR="150495" indent="-274320">
              <a:buClr>
                <a:srgbClr val="F3A346"/>
              </a:buClr>
              <a:buSzPct val="83928"/>
              <a:buFont typeface="Segoe UI Symbol"/>
              <a:buChar char="⚫"/>
              <a:tabLst>
                <a:tab pos="287020" algn="l"/>
              </a:tabLst>
            </a:pPr>
            <a:r>
              <a:rPr sz="2800" b="1" i="1" spc="-5" dirty="0">
                <a:latin typeface="Times New Roman"/>
                <a:cs typeface="Times New Roman"/>
              </a:rPr>
              <a:t>Angina</a:t>
            </a:r>
            <a:r>
              <a:rPr sz="2800" b="1" i="1" spc="15" dirty="0">
                <a:latin typeface="Times New Roman"/>
                <a:cs typeface="Times New Roman"/>
              </a:rPr>
              <a:t> </a:t>
            </a:r>
            <a:r>
              <a:rPr sz="2800" b="1" i="1" spc="-5" dirty="0">
                <a:latin typeface="Times New Roman"/>
                <a:cs typeface="Times New Roman"/>
              </a:rPr>
              <a:t>pectoris</a:t>
            </a:r>
            <a:r>
              <a:rPr sz="2800" b="1" i="1" spc="-15" dirty="0">
                <a:latin typeface="Times New Roman"/>
                <a:cs typeface="Times New Roman"/>
              </a:rPr>
              <a:t> </a:t>
            </a:r>
            <a:r>
              <a:rPr sz="2800" b="1" i="1" spc="-5" dirty="0">
                <a:latin typeface="Times New Roman"/>
                <a:cs typeface="Times New Roman"/>
              </a:rPr>
              <a:t>is</a:t>
            </a:r>
            <a:r>
              <a:rPr sz="2800" b="1" i="1" spc="5" dirty="0">
                <a:latin typeface="Times New Roman"/>
                <a:cs typeface="Times New Roman"/>
              </a:rPr>
              <a:t> </a:t>
            </a:r>
            <a:r>
              <a:rPr sz="2800" b="1" i="1" spc="-5" dirty="0">
                <a:latin typeface="Times New Roman"/>
                <a:cs typeface="Times New Roman"/>
              </a:rPr>
              <a:t>a</a:t>
            </a:r>
            <a:r>
              <a:rPr sz="2800" b="1" i="1" spc="15" dirty="0">
                <a:latin typeface="Times New Roman"/>
                <a:cs typeface="Times New Roman"/>
              </a:rPr>
              <a:t> </a:t>
            </a:r>
            <a:r>
              <a:rPr sz="2800" b="1" i="1" spc="-5" dirty="0">
                <a:latin typeface="Times New Roman"/>
                <a:cs typeface="Times New Roman"/>
              </a:rPr>
              <a:t>“clinical</a:t>
            </a:r>
            <a:r>
              <a:rPr sz="2800" b="1" i="1" spc="-20" dirty="0">
                <a:latin typeface="Times New Roman"/>
                <a:cs typeface="Times New Roman"/>
              </a:rPr>
              <a:t> </a:t>
            </a:r>
            <a:r>
              <a:rPr sz="2800" b="1" i="1" spc="-5" dirty="0">
                <a:latin typeface="Times New Roman"/>
                <a:cs typeface="Times New Roman"/>
              </a:rPr>
              <a:t>syndrome</a:t>
            </a:r>
            <a:r>
              <a:rPr sz="2800" b="1" i="1" dirty="0">
                <a:latin typeface="Times New Roman"/>
                <a:cs typeface="Times New Roman"/>
              </a:rPr>
              <a:t> </a:t>
            </a:r>
            <a:r>
              <a:rPr sz="2800" b="1" i="1" spc="-5" dirty="0">
                <a:latin typeface="Times New Roman"/>
                <a:cs typeface="Times New Roman"/>
              </a:rPr>
              <a:t>characterized </a:t>
            </a:r>
            <a:r>
              <a:rPr sz="2800" b="1" i="1" spc="-685" dirty="0">
                <a:latin typeface="Times New Roman"/>
                <a:cs typeface="Times New Roman"/>
              </a:rPr>
              <a:t> </a:t>
            </a:r>
            <a:r>
              <a:rPr sz="2800" b="1" i="1" spc="-5" dirty="0">
                <a:latin typeface="Times New Roman"/>
                <a:cs typeface="Times New Roman"/>
              </a:rPr>
              <a:t>by discomfort</a:t>
            </a:r>
            <a:r>
              <a:rPr sz="2800" b="1" i="1" spc="-30" dirty="0">
                <a:latin typeface="Times New Roman"/>
                <a:cs typeface="Times New Roman"/>
              </a:rPr>
              <a:t> </a:t>
            </a:r>
            <a:r>
              <a:rPr sz="2800" b="1" i="1" spc="-5" dirty="0">
                <a:latin typeface="Times New Roman"/>
                <a:cs typeface="Times New Roman"/>
              </a:rPr>
              <a:t>in</a:t>
            </a:r>
            <a:r>
              <a:rPr sz="2800" b="1" i="1" spc="15" dirty="0">
                <a:latin typeface="Times New Roman"/>
                <a:cs typeface="Times New Roman"/>
              </a:rPr>
              <a:t> </a:t>
            </a:r>
            <a:r>
              <a:rPr sz="2800" b="1" i="1" spc="-5" dirty="0">
                <a:latin typeface="Times New Roman"/>
                <a:cs typeface="Times New Roman"/>
              </a:rPr>
              <a:t>the chest,</a:t>
            </a:r>
            <a:r>
              <a:rPr sz="2800" b="1" i="1" dirty="0">
                <a:latin typeface="Times New Roman"/>
                <a:cs typeface="Times New Roman"/>
              </a:rPr>
              <a:t> </a:t>
            </a:r>
            <a:r>
              <a:rPr sz="2800" b="1" i="1" spc="-30" dirty="0">
                <a:latin typeface="Times New Roman"/>
                <a:cs typeface="Times New Roman"/>
              </a:rPr>
              <a:t>jaw,</a:t>
            </a:r>
            <a:r>
              <a:rPr sz="2800" b="1" i="1" spc="-5" dirty="0">
                <a:latin typeface="Times New Roman"/>
                <a:cs typeface="Times New Roman"/>
              </a:rPr>
              <a:t> </a:t>
            </a:r>
            <a:r>
              <a:rPr sz="2800" b="1" i="1" spc="-20" dirty="0">
                <a:latin typeface="Times New Roman"/>
                <a:cs typeface="Times New Roman"/>
              </a:rPr>
              <a:t>shoulder,</a:t>
            </a:r>
            <a:r>
              <a:rPr sz="2800" b="1" i="1" spc="-15" dirty="0">
                <a:latin typeface="Times New Roman"/>
                <a:cs typeface="Times New Roman"/>
              </a:rPr>
              <a:t> </a:t>
            </a:r>
            <a:r>
              <a:rPr sz="2800" b="1" i="1" spc="-5" dirty="0">
                <a:latin typeface="Times New Roman"/>
                <a:cs typeface="Times New Roman"/>
              </a:rPr>
              <a:t>back, or </a:t>
            </a:r>
            <a:r>
              <a:rPr sz="2800" b="1" i="1" dirty="0">
                <a:latin typeface="Times New Roman"/>
                <a:cs typeface="Times New Roman"/>
              </a:rPr>
              <a:t> </a:t>
            </a:r>
            <a:r>
              <a:rPr sz="2800" b="1" i="1" spc="-5" dirty="0">
                <a:latin typeface="Times New Roman"/>
                <a:cs typeface="Times New Roman"/>
              </a:rPr>
              <a:t>arm.”</a:t>
            </a:r>
            <a:endParaRPr sz="2800" dirty="0">
              <a:latin typeface="Times New Roman"/>
              <a:cs typeface="Times New Roman"/>
            </a:endParaRPr>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676400" y="152400"/>
            <a:ext cx="8763000" cy="6477000"/>
          </a:xfrm>
          <a:prstGeom prst="rect">
            <a:avLst/>
          </a:prstGeom>
        </p:spPr>
      </p:pic>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676400" y="152400"/>
            <a:ext cx="8839200" cy="6553200"/>
          </a:xfrm>
          <a:prstGeom prst="rect">
            <a:avLst/>
          </a:prstGeom>
        </p:spPr>
      </p:pic>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831341" y="172924"/>
            <a:ext cx="8322309" cy="2586355"/>
          </a:xfrm>
          <a:prstGeom prst="rect">
            <a:avLst/>
          </a:prstGeom>
        </p:spPr>
        <p:txBody>
          <a:bodyPr vert="horz" wrap="square" lIns="0" tIns="12065" rIns="0" bIns="0" rtlCol="0">
            <a:spAutoFit/>
          </a:bodyPr>
          <a:lstStyle/>
          <a:p>
            <a:pPr marL="355600" marR="5080" indent="-342900">
              <a:spcBef>
                <a:spcPts val="95"/>
              </a:spcBef>
              <a:buClr>
                <a:srgbClr val="330066"/>
              </a:buClr>
              <a:buSzPct val="69642"/>
              <a:buFont typeface="Wingdings"/>
              <a:buChar char=""/>
              <a:tabLst>
                <a:tab pos="354965" algn="l"/>
                <a:tab pos="355600" algn="l"/>
              </a:tabLst>
            </a:pPr>
            <a:r>
              <a:rPr sz="2800" b="1" i="1" spc="-5" dirty="0">
                <a:latin typeface="Times New Roman"/>
                <a:cs typeface="Times New Roman"/>
              </a:rPr>
              <a:t>NSTEMI</a:t>
            </a:r>
            <a:r>
              <a:rPr sz="2800" b="1" i="1" spc="5" dirty="0">
                <a:latin typeface="Times New Roman"/>
                <a:cs typeface="Times New Roman"/>
              </a:rPr>
              <a:t> </a:t>
            </a:r>
            <a:r>
              <a:rPr sz="2800" b="1" i="1" dirty="0">
                <a:latin typeface="Times New Roman"/>
                <a:cs typeface="Times New Roman"/>
              </a:rPr>
              <a:t>differs</a:t>
            </a:r>
            <a:r>
              <a:rPr sz="2800" b="1" i="1" spc="-15" dirty="0">
                <a:latin typeface="Times New Roman"/>
                <a:cs typeface="Times New Roman"/>
              </a:rPr>
              <a:t> </a:t>
            </a:r>
            <a:r>
              <a:rPr sz="2800" b="1" i="1" dirty="0">
                <a:latin typeface="Times New Roman"/>
                <a:cs typeface="Times New Roman"/>
              </a:rPr>
              <a:t>from </a:t>
            </a:r>
            <a:r>
              <a:rPr sz="2800" b="1" i="1" spc="-10" dirty="0">
                <a:latin typeface="Times New Roman"/>
                <a:cs typeface="Times New Roman"/>
              </a:rPr>
              <a:t>UA</a:t>
            </a:r>
            <a:r>
              <a:rPr sz="2800" b="1" i="1" spc="10" dirty="0">
                <a:latin typeface="Times New Roman"/>
                <a:cs typeface="Times New Roman"/>
              </a:rPr>
              <a:t> </a:t>
            </a:r>
            <a:r>
              <a:rPr sz="2800" b="1" i="1" spc="-5" dirty="0">
                <a:latin typeface="Times New Roman"/>
                <a:cs typeface="Times New Roman"/>
              </a:rPr>
              <a:t>in</a:t>
            </a:r>
            <a:r>
              <a:rPr sz="2800" b="1" i="1" dirty="0">
                <a:latin typeface="Times New Roman"/>
                <a:cs typeface="Times New Roman"/>
              </a:rPr>
              <a:t> that</a:t>
            </a:r>
            <a:r>
              <a:rPr sz="2800" b="1" i="1" spc="-10" dirty="0">
                <a:latin typeface="Times New Roman"/>
                <a:cs typeface="Times New Roman"/>
              </a:rPr>
              <a:t> </a:t>
            </a:r>
            <a:r>
              <a:rPr sz="2800" b="1" i="1" spc="-5" dirty="0">
                <a:latin typeface="Times New Roman"/>
                <a:cs typeface="Times New Roman"/>
              </a:rPr>
              <a:t>ischemia</a:t>
            </a:r>
            <a:r>
              <a:rPr sz="2800" b="1" i="1" dirty="0">
                <a:latin typeface="Times New Roman"/>
                <a:cs typeface="Times New Roman"/>
              </a:rPr>
              <a:t> </a:t>
            </a:r>
            <a:r>
              <a:rPr sz="2800" b="1" i="1" spc="-5" dirty="0">
                <a:latin typeface="Times New Roman"/>
                <a:cs typeface="Times New Roman"/>
              </a:rPr>
              <a:t>is</a:t>
            </a:r>
            <a:r>
              <a:rPr sz="2800" b="1" i="1" spc="-15" dirty="0">
                <a:latin typeface="Times New Roman"/>
                <a:cs typeface="Times New Roman"/>
              </a:rPr>
              <a:t> </a:t>
            </a:r>
            <a:r>
              <a:rPr sz="2800" b="1" i="1" spc="-5" dirty="0">
                <a:latin typeface="Times New Roman"/>
                <a:cs typeface="Times New Roman"/>
              </a:rPr>
              <a:t>severe </a:t>
            </a:r>
            <a:r>
              <a:rPr sz="2800" b="1" i="1" dirty="0">
                <a:latin typeface="Times New Roman"/>
                <a:cs typeface="Times New Roman"/>
              </a:rPr>
              <a:t> </a:t>
            </a:r>
            <a:r>
              <a:rPr sz="2800" b="1" i="1" spc="-5" dirty="0">
                <a:latin typeface="Times New Roman"/>
                <a:cs typeface="Times New Roman"/>
              </a:rPr>
              <a:t>enough to </a:t>
            </a:r>
            <a:r>
              <a:rPr sz="2800" b="1" i="1" dirty="0">
                <a:latin typeface="Times New Roman"/>
                <a:cs typeface="Times New Roman"/>
              </a:rPr>
              <a:t>produce </a:t>
            </a:r>
            <a:r>
              <a:rPr sz="2800" b="1" i="1" spc="-5" dirty="0">
                <a:latin typeface="Times New Roman"/>
                <a:cs typeface="Times New Roman"/>
              </a:rPr>
              <a:t>myocardial necrosis, resulting in </a:t>
            </a:r>
            <a:r>
              <a:rPr sz="2800" b="1" i="1" dirty="0">
                <a:latin typeface="Times New Roman"/>
                <a:cs typeface="Times New Roman"/>
              </a:rPr>
              <a:t> </a:t>
            </a:r>
            <a:r>
              <a:rPr sz="2800" b="1" i="1" spc="-5" dirty="0">
                <a:latin typeface="Times New Roman"/>
                <a:cs typeface="Times New Roman"/>
              </a:rPr>
              <a:t>release of</a:t>
            </a:r>
            <a:r>
              <a:rPr sz="2800" b="1" i="1" spc="15" dirty="0">
                <a:latin typeface="Times New Roman"/>
                <a:cs typeface="Times New Roman"/>
              </a:rPr>
              <a:t> </a:t>
            </a:r>
            <a:r>
              <a:rPr sz="2800" b="1" i="1" spc="-5" dirty="0">
                <a:latin typeface="Times New Roman"/>
                <a:cs typeface="Times New Roman"/>
              </a:rPr>
              <a:t>detectable</a:t>
            </a:r>
            <a:r>
              <a:rPr sz="2800" b="1" i="1" spc="-15" dirty="0">
                <a:latin typeface="Times New Roman"/>
                <a:cs typeface="Times New Roman"/>
              </a:rPr>
              <a:t> </a:t>
            </a:r>
            <a:r>
              <a:rPr sz="2800" b="1" i="1" spc="-5" dirty="0">
                <a:latin typeface="Times New Roman"/>
                <a:cs typeface="Times New Roman"/>
              </a:rPr>
              <a:t>amounts</a:t>
            </a:r>
            <a:r>
              <a:rPr sz="2800" b="1" i="1" spc="5" dirty="0">
                <a:latin typeface="Times New Roman"/>
                <a:cs typeface="Times New Roman"/>
              </a:rPr>
              <a:t> </a:t>
            </a:r>
            <a:r>
              <a:rPr sz="2800" b="1" i="1" spc="-5" dirty="0">
                <a:latin typeface="Times New Roman"/>
                <a:cs typeface="Times New Roman"/>
              </a:rPr>
              <a:t>of</a:t>
            </a:r>
            <a:r>
              <a:rPr sz="2800" b="1" i="1" spc="15" dirty="0">
                <a:latin typeface="Times New Roman"/>
                <a:cs typeface="Times New Roman"/>
              </a:rPr>
              <a:t> </a:t>
            </a:r>
            <a:r>
              <a:rPr sz="2800" b="1" i="1" spc="-5" dirty="0">
                <a:latin typeface="Times New Roman"/>
                <a:cs typeface="Times New Roman"/>
              </a:rPr>
              <a:t>biochemical</a:t>
            </a:r>
            <a:r>
              <a:rPr sz="2800" b="1" i="1" spc="5" dirty="0">
                <a:latin typeface="Times New Roman"/>
                <a:cs typeface="Times New Roman"/>
              </a:rPr>
              <a:t> </a:t>
            </a:r>
            <a:r>
              <a:rPr sz="2800" b="1" i="1" spc="-5" dirty="0">
                <a:latin typeface="Times New Roman"/>
                <a:cs typeface="Times New Roman"/>
              </a:rPr>
              <a:t>markers, </a:t>
            </a:r>
            <a:r>
              <a:rPr sz="2800" b="1" i="1" spc="-685" dirty="0">
                <a:latin typeface="Times New Roman"/>
                <a:cs typeface="Times New Roman"/>
              </a:rPr>
              <a:t> </a:t>
            </a:r>
            <a:r>
              <a:rPr sz="2800" b="1" i="1" spc="-5" dirty="0">
                <a:latin typeface="Times New Roman"/>
                <a:cs typeface="Times New Roman"/>
              </a:rPr>
              <a:t>primarily</a:t>
            </a:r>
            <a:r>
              <a:rPr sz="2800" b="1" i="1" spc="-25" dirty="0">
                <a:latin typeface="Times New Roman"/>
                <a:cs typeface="Times New Roman"/>
              </a:rPr>
              <a:t> </a:t>
            </a:r>
            <a:r>
              <a:rPr sz="2800" b="1" i="1" spc="-5" dirty="0">
                <a:latin typeface="Times New Roman"/>
                <a:cs typeface="Times New Roman"/>
              </a:rPr>
              <a:t>troponin</a:t>
            </a:r>
            <a:r>
              <a:rPr sz="2800" b="1" i="1" dirty="0">
                <a:latin typeface="Times New Roman"/>
                <a:cs typeface="Times New Roman"/>
              </a:rPr>
              <a:t> </a:t>
            </a:r>
            <a:r>
              <a:rPr sz="2800" b="1" i="1" spc="-5" dirty="0">
                <a:latin typeface="Times New Roman"/>
                <a:cs typeface="Times New Roman"/>
              </a:rPr>
              <a:t>I or T and</a:t>
            </a:r>
            <a:r>
              <a:rPr sz="2800" b="1" i="1" spc="25" dirty="0">
                <a:latin typeface="Times New Roman"/>
                <a:cs typeface="Times New Roman"/>
              </a:rPr>
              <a:t> </a:t>
            </a:r>
            <a:r>
              <a:rPr sz="2800" b="1" i="1" spc="-5" dirty="0">
                <a:latin typeface="Times New Roman"/>
                <a:cs typeface="Times New Roman"/>
              </a:rPr>
              <a:t>creatine</a:t>
            </a:r>
            <a:r>
              <a:rPr sz="2800" b="1" i="1" spc="-20" dirty="0">
                <a:latin typeface="Times New Roman"/>
                <a:cs typeface="Times New Roman"/>
              </a:rPr>
              <a:t> </a:t>
            </a:r>
            <a:r>
              <a:rPr sz="2800" b="1" i="1" spc="-5" dirty="0">
                <a:latin typeface="Times New Roman"/>
                <a:cs typeface="Times New Roman"/>
              </a:rPr>
              <a:t>kinase </a:t>
            </a:r>
            <a:r>
              <a:rPr sz="2800" b="1" i="1" dirty="0">
                <a:latin typeface="Times New Roman"/>
                <a:cs typeface="Times New Roman"/>
              </a:rPr>
              <a:t> </a:t>
            </a:r>
            <a:r>
              <a:rPr sz="2800" b="1" i="1" spc="-5" dirty="0">
                <a:latin typeface="Times New Roman"/>
                <a:cs typeface="Times New Roman"/>
              </a:rPr>
              <a:t>myocardial</a:t>
            </a:r>
            <a:r>
              <a:rPr sz="2800" b="1" i="1" spc="-25" dirty="0">
                <a:latin typeface="Times New Roman"/>
                <a:cs typeface="Times New Roman"/>
              </a:rPr>
              <a:t> </a:t>
            </a:r>
            <a:r>
              <a:rPr sz="2800" b="1" i="1" spc="-5" dirty="0">
                <a:latin typeface="Times New Roman"/>
                <a:cs typeface="Times New Roman"/>
              </a:rPr>
              <a:t>band</a:t>
            </a:r>
            <a:r>
              <a:rPr sz="2800" b="1" i="1" spc="15" dirty="0">
                <a:latin typeface="Times New Roman"/>
                <a:cs typeface="Times New Roman"/>
              </a:rPr>
              <a:t> </a:t>
            </a:r>
            <a:r>
              <a:rPr sz="2800" b="1" i="1" spc="-5" dirty="0">
                <a:latin typeface="Times New Roman"/>
                <a:cs typeface="Times New Roman"/>
              </a:rPr>
              <a:t>(CK-MB)</a:t>
            </a:r>
            <a:r>
              <a:rPr sz="2800" b="1" i="1" spc="15" dirty="0">
                <a:latin typeface="Times New Roman"/>
                <a:cs typeface="Times New Roman"/>
              </a:rPr>
              <a:t> </a:t>
            </a:r>
            <a:r>
              <a:rPr sz="2800" b="1" i="1" spc="-5" dirty="0">
                <a:latin typeface="Times New Roman"/>
                <a:cs typeface="Times New Roman"/>
              </a:rPr>
              <a:t>from</a:t>
            </a:r>
            <a:r>
              <a:rPr sz="2800" b="1" i="1" dirty="0">
                <a:latin typeface="Times New Roman"/>
                <a:cs typeface="Times New Roman"/>
              </a:rPr>
              <a:t> </a:t>
            </a:r>
            <a:r>
              <a:rPr sz="2800" b="1" i="1" spc="-5" dirty="0">
                <a:latin typeface="Times New Roman"/>
                <a:cs typeface="Times New Roman"/>
              </a:rPr>
              <a:t>the</a:t>
            </a:r>
            <a:r>
              <a:rPr sz="2800" b="1" i="1" spc="15" dirty="0">
                <a:latin typeface="Times New Roman"/>
                <a:cs typeface="Times New Roman"/>
              </a:rPr>
              <a:t> </a:t>
            </a:r>
            <a:r>
              <a:rPr sz="2800" b="1" i="1" spc="-5" dirty="0">
                <a:latin typeface="Times New Roman"/>
                <a:cs typeface="Times New Roman"/>
              </a:rPr>
              <a:t>necrotic</a:t>
            </a:r>
            <a:r>
              <a:rPr sz="2800" b="1" i="1" dirty="0">
                <a:latin typeface="Times New Roman"/>
                <a:cs typeface="Times New Roman"/>
              </a:rPr>
              <a:t> </a:t>
            </a:r>
            <a:r>
              <a:rPr sz="2800" b="1" i="1" spc="-5" dirty="0">
                <a:latin typeface="Times New Roman"/>
                <a:cs typeface="Times New Roman"/>
              </a:rPr>
              <a:t>myocytes</a:t>
            </a:r>
            <a:r>
              <a:rPr sz="2800" b="1" i="1" spc="-5" dirty="0">
                <a:latin typeface="Times New Roman"/>
                <a:cs typeface="Times New Roman"/>
              </a:rPr>
              <a:t> </a:t>
            </a:r>
            <a:r>
              <a:rPr sz="2800" b="1" i="1" spc="-685" dirty="0">
                <a:latin typeface="Times New Roman"/>
                <a:cs typeface="Times New Roman"/>
              </a:rPr>
              <a:t> </a:t>
            </a:r>
            <a:r>
              <a:rPr sz="2800" b="1" i="1" spc="-5" dirty="0">
                <a:latin typeface="Times New Roman"/>
                <a:cs typeface="Times New Roman"/>
              </a:rPr>
              <a:t>into</a:t>
            </a:r>
            <a:r>
              <a:rPr sz="2800" b="1" i="1" spc="-15" dirty="0">
                <a:latin typeface="Times New Roman"/>
                <a:cs typeface="Times New Roman"/>
              </a:rPr>
              <a:t> </a:t>
            </a:r>
            <a:r>
              <a:rPr sz="2800" b="1" i="1" spc="-5" dirty="0">
                <a:latin typeface="Times New Roman"/>
                <a:cs typeface="Times New Roman"/>
              </a:rPr>
              <a:t>the</a:t>
            </a:r>
            <a:r>
              <a:rPr sz="2800" b="1" i="1" spc="5" dirty="0">
                <a:latin typeface="Times New Roman"/>
                <a:cs typeface="Times New Roman"/>
              </a:rPr>
              <a:t> </a:t>
            </a:r>
            <a:r>
              <a:rPr sz="2800" b="1" i="1" spc="-5" dirty="0">
                <a:latin typeface="Times New Roman"/>
                <a:cs typeface="Times New Roman"/>
              </a:rPr>
              <a:t>bloodstream.</a:t>
            </a:r>
            <a:endParaRPr sz="2800" dirty="0">
              <a:latin typeface="Times New Roman"/>
              <a:cs typeface="Times New Roman"/>
            </a:endParaRPr>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33787" y="74244"/>
            <a:ext cx="4782820" cy="1096198"/>
          </a:xfrm>
          <a:prstGeom prst="rect">
            <a:avLst/>
          </a:prstGeom>
        </p:spPr>
        <p:txBody>
          <a:bodyPr vert="horz" wrap="square" lIns="0" tIns="12700" rIns="0" bIns="0" rtlCol="0">
            <a:spAutoFit/>
          </a:bodyPr>
          <a:lstStyle/>
          <a:p>
            <a:pPr marL="12700" marR="5080">
              <a:lnSpc>
                <a:spcPct val="110100"/>
              </a:lnSpc>
              <a:spcBef>
                <a:spcPts val="100"/>
              </a:spcBef>
            </a:pPr>
            <a:r>
              <a:rPr dirty="0"/>
              <a:t>Clinical</a:t>
            </a:r>
            <a:r>
              <a:rPr spc="-75" dirty="0"/>
              <a:t> </a:t>
            </a:r>
            <a:r>
              <a:rPr dirty="0"/>
              <a:t>Presentation </a:t>
            </a:r>
            <a:r>
              <a:rPr spc="-785" dirty="0"/>
              <a:t> </a:t>
            </a:r>
            <a:r>
              <a:rPr dirty="0"/>
              <a:t>Symptoms</a:t>
            </a:r>
          </a:p>
        </p:txBody>
      </p:sp>
      <p:sp>
        <p:nvSpPr>
          <p:cNvPr id="3" name="object 3"/>
          <p:cNvSpPr txBox="1"/>
          <p:nvPr/>
        </p:nvSpPr>
        <p:spPr>
          <a:xfrm>
            <a:off x="1831340" y="1148575"/>
            <a:ext cx="8262620" cy="5254625"/>
          </a:xfrm>
          <a:prstGeom prst="rect">
            <a:avLst/>
          </a:prstGeom>
        </p:spPr>
        <p:txBody>
          <a:bodyPr vert="horz" wrap="square" lIns="0" tIns="55244" rIns="0" bIns="0" rtlCol="0">
            <a:spAutoFit/>
          </a:bodyPr>
          <a:lstStyle/>
          <a:p>
            <a:pPr marL="355600" indent="-342900">
              <a:spcBef>
                <a:spcPts val="434"/>
              </a:spcBef>
              <a:buClr>
                <a:srgbClr val="330066"/>
              </a:buClr>
              <a:buSzPct val="69642"/>
              <a:buFont typeface="Wingdings"/>
              <a:buChar char=""/>
              <a:tabLst>
                <a:tab pos="354965" algn="l"/>
                <a:tab pos="355600" algn="l"/>
              </a:tabLst>
            </a:pPr>
            <a:r>
              <a:rPr sz="2800" b="1" i="1" spc="-5" dirty="0">
                <a:latin typeface="Times New Roman"/>
                <a:cs typeface="Times New Roman"/>
              </a:rPr>
              <a:t>Anterior</a:t>
            </a:r>
            <a:r>
              <a:rPr sz="2800" b="1" i="1" spc="-15" dirty="0">
                <a:latin typeface="Times New Roman"/>
                <a:cs typeface="Times New Roman"/>
              </a:rPr>
              <a:t> </a:t>
            </a:r>
            <a:r>
              <a:rPr sz="2800" b="1" i="1" spc="-5" dirty="0">
                <a:latin typeface="Times New Roman"/>
                <a:cs typeface="Times New Roman"/>
              </a:rPr>
              <a:t>chest discomfort.</a:t>
            </a:r>
            <a:endParaRPr sz="2800" dirty="0">
              <a:latin typeface="Times New Roman"/>
              <a:cs typeface="Times New Roman"/>
            </a:endParaRPr>
          </a:p>
          <a:p>
            <a:pPr marL="355600" indent="-342900">
              <a:spcBef>
                <a:spcPts val="335"/>
              </a:spcBef>
              <a:buClr>
                <a:srgbClr val="330066"/>
              </a:buClr>
              <a:buSzPct val="69642"/>
              <a:buFont typeface="Wingdings"/>
              <a:buChar char=""/>
              <a:tabLst>
                <a:tab pos="354965" algn="l"/>
                <a:tab pos="355600" algn="l"/>
              </a:tabLst>
            </a:pPr>
            <a:r>
              <a:rPr sz="2800" b="1" i="1" spc="-5" dirty="0">
                <a:latin typeface="Times New Roman"/>
                <a:cs typeface="Times New Roman"/>
              </a:rPr>
              <a:t>Arm,</a:t>
            </a:r>
            <a:r>
              <a:rPr sz="2800" b="1" i="1" spc="-20" dirty="0">
                <a:latin typeface="Times New Roman"/>
                <a:cs typeface="Times New Roman"/>
              </a:rPr>
              <a:t> </a:t>
            </a:r>
            <a:r>
              <a:rPr sz="2800" b="1" i="1" dirty="0">
                <a:latin typeface="Times New Roman"/>
                <a:cs typeface="Times New Roman"/>
              </a:rPr>
              <a:t>back,</a:t>
            </a:r>
            <a:r>
              <a:rPr sz="2800" b="1" i="1" spc="-20" dirty="0">
                <a:latin typeface="Times New Roman"/>
                <a:cs typeface="Times New Roman"/>
              </a:rPr>
              <a:t> </a:t>
            </a:r>
            <a:r>
              <a:rPr sz="2800" b="1" i="1" spc="-5" dirty="0">
                <a:latin typeface="Times New Roman"/>
                <a:cs typeface="Times New Roman"/>
              </a:rPr>
              <a:t>or</a:t>
            </a:r>
            <a:r>
              <a:rPr sz="2800" b="1" i="1" spc="-25" dirty="0">
                <a:latin typeface="Times New Roman"/>
                <a:cs typeface="Times New Roman"/>
              </a:rPr>
              <a:t> </a:t>
            </a:r>
            <a:r>
              <a:rPr sz="2800" b="1" i="1" spc="-5" dirty="0">
                <a:latin typeface="Times New Roman"/>
                <a:cs typeface="Times New Roman"/>
              </a:rPr>
              <a:t>jaw</a:t>
            </a:r>
            <a:r>
              <a:rPr sz="2800" b="1" i="1" spc="-15" dirty="0">
                <a:latin typeface="Times New Roman"/>
                <a:cs typeface="Times New Roman"/>
              </a:rPr>
              <a:t> </a:t>
            </a:r>
            <a:r>
              <a:rPr sz="2800" b="1" i="1" dirty="0">
                <a:latin typeface="Times New Roman"/>
                <a:cs typeface="Times New Roman"/>
              </a:rPr>
              <a:t>pain,</a:t>
            </a:r>
            <a:endParaRPr sz="2800" dirty="0">
              <a:latin typeface="Times New Roman"/>
              <a:cs typeface="Times New Roman"/>
            </a:endParaRPr>
          </a:p>
          <a:p>
            <a:pPr marL="355600" indent="-342900">
              <a:spcBef>
                <a:spcPts val="340"/>
              </a:spcBef>
              <a:buClr>
                <a:srgbClr val="330066"/>
              </a:buClr>
              <a:buSzPct val="69642"/>
              <a:buFont typeface="Wingdings"/>
              <a:buChar char=""/>
              <a:tabLst>
                <a:tab pos="354965" algn="l"/>
                <a:tab pos="355600" algn="l"/>
              </a:tabLst>
            </a:pPr>
            <a:r>
              <a:rPr sz="2800" b="1" i="1" spc="-5" dirty="0">
                <a:latin typeface="Times New Roman"/>
                <a:cs typeface="Times New Roman"/>
              </a:rPr>
              <a:t>Nausea,</a:t>
            </a:r>
            <a:endParaRPr sz="2800" dirty="0">
              <a:latin typeface="Times New Roman"/>
              <a:cs typeface="Times New Roman"/>
            </a:endParaRPr>
          </a:p>
          <a:p>
            <a:pPr marL="355600" indent="-342900">
              <a:spcBef>
                <a:spcPts val="335"/>
              </a:spcBef>
              <a:buClr>
                <a:srgbClr val="330066"/>
              </a:buClr>
              <a:buSzPct val="69642"/>
              <a:buFont typeface="Wingdings"/>
              <a:buChar char=""/>
              <a:tabLst>
                <a:tab pos="354965" algn="l"/>
                <a:tab pos="355600" algn="l"/>
              </a:tabLst>
            </a:pPr>
            <a:r>
              <a:rPr sz="2800" b="1" i="1" spc="-5" dirty="0">
                <a:latin typeface="Times New Roman"/>
                <a:cs typeface="Times New Roman"/>
              </a:rPr>
              <a:t>Vomiting,</a:t>
            </a:r>
            <a:r>
              <a:rPr sz="2800" b="1" i="1" spc="-45" dirty="0">
                <a:latin typeface="Times New Roman"/>
                <a:cs typeface="Times New Roman"/>
              </a:rPr>
              <a:t> </a:t>
            </a:r>
            <a:r>
              <a:rPr sz="2800" b="1" i="1" spc="-5" dirty="0">
                <a:latin typeface="Times New Roman"/>
                <a:cs typeface="Times New Roman"/>
              </a:rPr>
              <a:t>or</a:t>
            </a:r>
            <a:endParaRPr sz="2800" dirty="0">
              <a:latin typeface="Times New Roman"/>
              <a:cs typeface="Times New Roman"/>
            </a:endParaRPr>
          </a:p>
          <a:p>
            <a:pPr marL="355600" indent="-342900">
              <a:spcBef>
                <a:spcPts val="335"/>
              </a:spcBef>
              <a:buClr>
                <a:srgbClr val="330066"/>
              </a:buClr>
              <a:buSzPct val="69642"/>
              <a:buFont typeface="Wingdings"/>
              <a:buChar char=""/>
              <a:tabLst>
                <a:tab pos="354965" algn="l"/>
                <a:tab pos="355600" algn="l"/>
              </a:tabLst>
            </a:pPr>
            <a:r>
              <a:rPr sz="2800" b="1" i="1" dirty="0">
                <a:latin typeface="Times New Roman"/>
                <a:cs typeface="Times New Roman"/>
              </a:rPr>
              <a:t>Shortness</a:t>
            </a:r>
            <a:r>
              <a:rPr sz="2800" b="1" i="1" spc="-35" dirty="0">
                <a:latin typeface="Times New Roman"/>
                <a:cs typeface="Times New Roman"/>
              </a:rPr>
              <a:t> </a:t>
            </a:r>
            <a:r>
              <a:rPr sz="2800" b="1" i="1" spc="-5" dirty="0">
                <a:latin typeface="Times New Roman"/>
                <a:cs typeface="Times New Roman"/>
              </a:rPr>
              <a:t>of</a:t>
            </a:r>
            <a:r>
              <a:rPr sz="2800" b="1" i="1" spc="-20" dirty="0">
                <a:latin typeface="Times New Roman"/>
                <a:cs typeface="Times New Roman"/>
              </a:rPr>
              <a:t> </a:t>
            </a:r>
            <a:r>
              <a:rPr sz="2800" b="1" i="1" dirty="0">
                <a:latin typeface="Times New Roman"/>
                <a:cs typeface="Times New Roman"/>
              </a:rPr>
              <a:t>breath.</a:t>
            </a:r>
            <a:endParaRPr sz="2800" dirty="0">
              <a:latin typeface="Times New Roman"/>
              <a:cs typeface="Times New Roman"/>
            </a:endParaRPr>
          </a:p>
          <a:p>
            <a:pPr>
              <a:spcBef>
                <a:spcPts val="10"/>
              </a:spcBef>
              <a:buChar char=""/>
            </a:pPr>
            <a:endParaRPr sz="3500" dirty="0">
              <a:latin typeface="Times New Roman"/>
              <a:cs typeface="Times New Roman"/>
            </a:endParaRPr>
          </a:p>
          <a:p>
            <a:pPr marL="12700"/>
            <a:r>
              <a:rPr sz="2800" b="1" i="1" spc="-5" dirty="0">
                <a:latin typeface="Times New Roman"/>
                <a:cs typeface="Times New Roman"/>
              </a:rPr>
              <a:t>Signs</a:t>
            </a:r>
            <a:endParaRPr sz="2800" dirty="0">
              <a:latin typeface="Times New Roman"/>
              <a:cs typeface="Times New Roman"/>
            </a:endParaRPr>
          </a:p>
          <a:p>
            <a:pPr marL="355600" marR="236220" indent="-342900">
              <a:lnSpc>
                <a:spcPct val="90000"/>
              </a:lnSpc>
              <a:spcBef>
                <a:spcPts val="630"/>
              </a:spcBef>
              <a:buClr>
                <a:srgbClr val="330066"/>
              </a:buClr>
              <a:buSzPct val="69230"/>
              <a:buFont typeface="Wingdings"/>
              <a:buChar char=""/>
              <a:tabLst>
                <a:tab pos="354965" algn="l"/>
                <a:tab pos="355600" algn="l"/>
              </a:tabLst>
            </a:pPr>
            <a:r>
              <a:rPr sz="2600" b="1" i="1" dirty="0">
                <a:latin typeface="Times New Roman"/>
                <a:cs typeface="Times New Roman"/>
              </a:rPr>
              <a:t>Patients with </a:t>
            </a:r>
            <a:r>
              <a:rPr sz="2600" b="1" i="1" spc="5" dirty="0">
                <a:latin typeface="Times New Roman"/>
                <a:cs typeface="Times New Roman"/>
              </a:rPr>
              <a:t>ACS </a:t>
            </a:r>
            <a:r>
              <a:rPr sz="2600" b="1" i="1" dirty="0">
                <a:latin typeface="Times New Roman"/>
                <a:cs typeface="Times New Roman"/>
              </a:rPr>
              <a:t>may present with </a:t>
            </a:r>
            <a:r>
              <a:rPr sz="2600" b="1" i="1" spc="-5" dirty="0">
                <a:latin typeface="Times New Roman"/>
                <a:cs typeface="Times New Roman"/>
              </a:rPr>
              <a:t>signs </a:t>
            </a:r>
            <a:r>
              <a:rPr sz="2600" b="1" i="1" spc="5" dirty="0">
                <a:latin typeface="Times New Roman"/>
                <a:cs typeface="Times New Roman"/>
              </a:rPr>
              <a:t>of </a:t>
            </a:r>
            <a:r>
              <a:rPr sz="2600" b="1" i="1" dirty="0">
                <a:latin typeface="Times New Roman"/>
                <a:cs typeface="Times New Roman"/>
              </a:rPr>
              <a:t>acute HF </a:t>
            </a:r>
            <a:r>
              <a:rPr sz="2600" b="1" i="1" spc="5" dirty="0">
                <a:latin typeface="Times New Roman"/>
                <a:cs typeface="Times New Roman"/>
              </a:rPr>
              <a:t> </a:t>
            </a:r>
            <a:r>
              <a:rPr sz="2600" b="1" i="1" dirty="0">
                <a:latin typeface="Times New Roman"/>
                <a:cs typeface="Times New Roman"/>
              </a:rPr>
              <a:t>including</a:t>
            </a:r>
            <a:r>
              <a:rPr sz="2600" b="1" i="1" spc="-15" dirty="0">
                <a:latin typeface="Times New Roman"/>
                <a:cs typeface="Times New Roman"/>
              </a:rPr>
              <a:t> </a:t>
            </a:r>
            <a:r>
              <a:rPr sz="2600" b="1" i="1" dirty="0">
                <a:latin typeface="Times New Roman"/>
                <a:cs typeface="Times New Roman"/>
              </a:rPr>
              <a:t>jugular</a:t>
            </a:r>
            <a:r>
              <a:rPr sz="2600" b="1" i="1" spc="-5" dirty="0">
                <a:latin typeface="Times New Roman"/>
                <a:cs typeface="Times New Roman"/>
              </a:rPr>
              <a:t> </a:t>
            </a:r>
            <a:r>
              <a:rPr sz="2600" b="1" i="1" dirty="0">
                <a:latin typeface="Times New Roman"/>
                <a:cs typeface="Times New Roman"/>
              </a:rPr>
              <a:t>venous</a:t>
            </a:r>
            <a:r>
              <a:rPr sz="2600" b="1" i="1" spc="-25" dirty="0">
                <a:latin typeface="Times New Roman"/>
                <a:cs typeface="Times New Roman"/>
              </a:rPr>
              <a:t> </a:t>
            </a:r>
            <a:r>
              <a:rPr sz="2600" b="1" i="1" dirty="0">
                <a:latin typeface="Times New Roman"/>
                <a:cs typeface="Times New Roman"/>
              </a:rPr>
              <a:t>distention</a:t>
            </a:r>
            <a:r>
              <a:rPr sz="2600" b="1" i="1" spc="25" dirty="0">
                <a:latin typeface="Times New Roman"/>
                <a:cs typeface="Times New Roman"/>
              </a:rPr>
              <a:t> </a:t>
            </a:r>
            <a:r>
              <a:rPr sz="2600" b="1" i="1" dirty="0">
                <a:latin typeface="Times New Roman"/>
                <a:cs typeface="Times New Roman"/>
              </a:rPr>
              <a:t>and</a:t>
            </a:r>
            <a:r>
              <a:rPr sz="2600" b="1" i="1" spc="-25" dirty="0">
                <a:latin typeface="Times New Roman"/>
                <a:cs typeface="Times New Roman"/>
              </a:rPr>
              <a:t> </a:t>
            </a:r>
            <a:r>
              <a:rPr sz="2600" b="1" i="1" dirty="0">
                <a:latin typeface="Times New Roman"/>
                <a:cs typeface="Times New Roman"/>
              </a:rPr>
              <a:t>an</a:t>
            </a:r>
            <a:r>
              <a:rPr sz="2600" b="1" i="1" spc="5" dirty="0">
                <a:latin typeface="Times New Roman"/>
                <a:cs typeface="Times New Roman"/>
              </a:rPr>
              <a:t> </a:t>
            </a:r>
            <a:r>
              <a:rPr sz="2600" b="1" i="1" dirty="0">
                <a:latin typeface="Times New Roman"/>
                <a:cs typeface="Times New Roman"/>
              </a:rPr>
              <a:t>S3</a:t>
            </a:r>
            <a:r>
              <a:rPr sz="2600" b="1" i="1" spc="-15" dirty="0">
                <a:latin typeface="Times New Roman"/>
                <a:cs typeface="Times New Roman"/>
              </a:rPr>
              <a:t> </a:t>
            </a:r>
            <a:r>
              <a:rPr sz="2600" b="1" i="1" dirty="0">
                <a:latin typeface="Times New Roman"/>
                <a:cs typeface="Times New Roman"/>
              </a:rPr>
              <a:t>sound</a:t>
            </a:r>
            <a:r>
              <a:rPr sz="2600" b="1" i="1" spc="-15" dirty="0">
                <a:latin typeface="Times New Roman"/>
                <a:cs typeface="Times New Roman"/>
              </a:rPr>
              <a:t> </a:t>
            </a:r>
            <a:r>
              <a:rPr sz="2600" b="1" i="1" dirty="0">
                <a:latin typeface="Times New Roman"/>
                <a:cs typeface="Times New Roman"/>
              </a:rPr>
              <a:t>on </a:t>
            </a:r>
            <a:r>
              <a:rPr sz="2600" b="1" i="1" spc="-635" dirty="0">
                <a:latin typeface="Times New Roman"/>
                <a:cs typeface="Times New Roman"/>
              </a:rPr>
              <a:t> </a:t>
            </a:r>
            <a:r>
              <a:rPr sz="2600" b="1" i="1" dirty="0">
                <a:latin typeface="Times New Roman"/>
                <a:cs typeface="Times New Roman"/>
              </a:rPr>
              <a:t>auscultation.</a:t>
            </a:r>
            <a:endParaRPr sz="2600" dirty="0">
              <a:latin typeface="Times New Roman"/>
              <a:cs typeface="Times New Roman"/>
            </a:endParaRPr>
          </a:p>
          <a:p>
            <a:pPr marL="355600" marR="5080" indent="-342900">
              <a:lnSpc>
                <a:spcPts val="2810"/>
              </a:lnSpc>
              <a:spcBef>
                <a:spcPts val="665"/>
              </a:spcBef>
              <a:buClr>
                <a:srgbClr val="330066"/>
              </a:buClr>
              <a:buSzPct val="69230"/>
              <a:buFont typeface="Wingdings"/>
              <a:buChar char=""/>
              <a:tabLst>
                <a:tab pos="354965" algn="l"/>
                <a:tab pos="355600" algn="l"/>
              </a:tabLst>
            </a:pPr>
            <a:r>
              <a:rPr sz="2600" b="1" i="1" dirty="0">
                <a:latin typeface="Times New Roman"/>
                <a:cs typeface="Times New Roman"/>
              </a:rPr>
              <a:t>Patients</a:t>
            </a:r>
            <a:r>
              <a:rPr sz="2600" b="1" i="1" spc="-20" dirty="0">
                <a:latin typeface="Times New Roman"/>
                <a:cs typeface="Times New Roman"/>
              </a:rPr>
              <a:t> </a:t>
            </a:r>
            <a:r>
              <a:rPr sz="2600" b="1" i="1" dirty="0">
                <a:latin typeface="Times New Roman"/>
                <a:cs typeface="Times New Roman"/>
              </a:rPr>
              <a:t>may</a:t>
            </a:r>
            <a:r>
              <a:rPr sz="2600" b="1" i="1" spc="-15" dirty="0">
                <a:latin typeface="Times New Roman"/>
                <a:cs typeface="Times New Roman"/>
              </a:rPr>
              <a:t> </a:t>
            </a:r>
            <a:r>
              <a:rPr sz="2600" b="1" i="1" dirty="0">
                <a:latin typeface="Times New Roman"/>
                <a:cs typeface="Times New Roman"/>
              </a:rPr>
              <a:t>also</a:t>
            </a:r>
            <a:r>
              <a:rPr sz="2600" b="1" i="1" spc="-5" dirty="0">
                <a:latin typeface="Times New Roman"/>
                <a:cs typeface="Times New Roman"/>
              </a:rPr>
              <a:t> </a:t>
            </a:r>
            <a:r>
              <a:rPr sz="2600" b="1" i="1" dirty="0">
                <a:latin typeface="Times New Roman"/>
                <a:cs typeface="Times New Roman"/>
              </a:rPr>
              <a:t>present</a:t>
            </a:r>
            <a:r>
              <a:rPr sz="2600" b="1" i="1" spc="-5" dirty="0">
                <a:latin typeface="Times New Roman"/>
                <a:cs typeface="Times New Roman"/>
              </a:rPr>
              <a:t> with</a:t>
            </a:r>
            <a:r>
              <a:rPr sz="2600" b="1" i="1" spc="5" dirty="0">
                <a:latin typeface="Times New Roman"/>
                <a:cs typeface="Times New Roman"/>
              </a:rPr>
              <a:t> </a:t>
            </a:r>
            <a:r>
              <a:rPr sz="2600" b="1" i="1" dirty="0">
                <a:latin typeface="Times New Roman"/>
                <a:cs typeface="Times New Roman"/>
              </a:rPr>
              <a:t>arrhythmias,</a:t>
            </a:r>
            <a:r>
              <a:rPr sz="2600" b="1" i="1" spc="-15" dirty="0">
                <a:latin typeface="Times New Roman"/>
                <a:cs typeface="Times New Roman"/>
              </a:rPr>
              <a:t> </a:t>
            </a:r>
            <a:r>
              <a:rPr sz="2600" b="1" i="1" dirty="0">
                <a:latin typeface="Times New Roman"/>
                <a:cs typeface="Times New Roman"/>
              </a:rPr>
              <a:t>and</a:t>
            </a:r>
            <a:r>
              <a:rPr sz="2600" b="1" i="1" spc="-25" dirty="0">
                <a:latin typeface="Times New Roman"/>
                <a:cs typeface="Times New Roman"/>
              </a:rPr>
              <a:t> </a:t>
            </a:r>
            <a:r>
              <a:rPr sz="2600" b="1" i="1" dirty="0">
                <a:latin typeface="Times New Roman"/>
                <a:cs typeface="Times New Roman"/>
              </a:rPr>
              <a:t>therefore </a:t>
            </a:r>
            <a:r>
              <a:rPr sz="2600" b="1" i="1" spc="-635" dirty="0">
                <a:latin typeface="Times New Roman"/>
                <a:cs typeface="Times New Roman"/>
              </a:rPr>
              <a:t> </a:t>
            </a:r>
            <a:r>
              <a:rPr sz="2600" b="1" i="1" dirty="0">
                <a:latin typeface="Times New Roman"/>
                <a:cs typeface="Times New Roman"/>
              </a:rPr>
              <a:t>may</a:t>
            </a:r>
            <a:r>
              <a:rPr sz="2600" b="1" i="1" spc="-15" dirty="0">
                <a:latin typeface="Times New Roman"/>
                <a:cs typeface="Times New Roman"/>
              </a:rPr>
              <a:t> </a:t>
            </a:r>
            <a:r>
              <a:rPr sz="2600" b="1" i="1" dirty="0">
                <a:latin typeface="Times New Roman"/>
                <a:cs typeface="Times New Roman"/>
              </a:rPr>
              <a:t>have</a:t>
            </a:r>
            <a:r>
              <a:rPr sz="2600" b="1" i="1" spc="-25" dirty="0">
                <a:latin typeface="Times New Roman"/>
                <a:cs typeface="Times New Roman"/>
              </a:rPr>
              <a:t> </a:t>
            </a:r>
            <a:r>
              <a:rPr sz="2600" b="1" i="1" dirty="0">
                <a:latin typeface="Times New Roman"/>
                <a:cs typeface="Times New Roman"/>
              </a:rPr>
              <a:t>tachycardia,</a:t>
            </a:r>
            <a:r>
              <a:rPr sz="2600" b="1" i="1" spc="-25" dirty="0">
                <a:latin typeface="Times New Roman"/>
                <a:cs typeface="Times New Roman"/>
              </a:rPr>
              <a:t> </a:t>
            </a:r>
            <a:r>
              <a:rPr sz="2600" b="1" i="1" dirty="0">
                <a:latin typeface="Times New Roman"/>
                <a:cs typeface="Times New Roman"/>
              </a:rPr>
              <a:t>bradycardia,</a:t>
            </a:r>
            <a:r>
              <a:rPr sz="2600" b="1" i="1" spc="-40" dirty="0">
                <a:latin typeface="Times New Roman"/>
                <a:cs typeface="Times New Roman"/>
              </a:rPr>
              <a:t> </a:t>
            </a:r>
            <a:r>
              <a:rPr sz="2600" b="1" i="1" dirty="0">
                <a:latin typeface="Times New Roman"/>
                <a:cs typeface="Times New Roman"/>
              </a:rPr>
              <a:t>or heart</a:t>
            </a:r>
            <a:r>
              <a:rPr sz="2600" b="1" i="1" spc="-10" dirty="0">
                <a:latin typeface="Times New Roman"/>
                <a:cs typeface="Times New Roman"/>
              </a:rPr>
              <a:t> </a:t>
            </a:r>
            <a:r>
              <a:rPr sz="2600" b="1" i="1" dirty="0">
                <a:latin typeface="Times New Roman"/>
                <a:cs typeface="Times New Roman"/>
              </a:rPr>
              <a:t>block</a:t>
            </a:r>
            <a:endParaRPr sz="2600" dirty="0">
              <a:latin typeface="Times New Roman"/>
              <a:cs typeface="Times New Roman"/>
            </a:endParaRPr>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33</a:t>
            </a:fld>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33600" y="1066800"/>
            <a:ext cx="2446020" cy="514350"/>
          </a:xfrm>
          <a:prstGeom prst="rect">
            <a:avLst/>
          </a:prstGeom>
        </p:spPr>
        <p:txBody>
          <a:bodyPr vert="horz" wrap="square" lIns="0" tIns="13335" rIns="0" bIns="0" rtlCol="0">
            <a:spAutoFit/>
          </a:bodyPr>
          <a:lstStyle/>
          <a:p>
            <a:pPr marL="12700">
              <a:spcBef>
                <a:spcPts val="105"/>
              </a:spcBef>
            </a:pPr>
            <a:r>
              <a:rPr dirty="0"/>
              <a:t>Complic</a:t>
            </a:r>
            <a:r>
              <a:rPr spc="5" dirty="0"/>
              <a:t>a</a:t>
            </a:r>
            <a:r>
              <a:rPr dirty="0"/>
              <a:t>ti</a:t>
            </a:r>
            <a:r>
              <a:rPr spc="-15" dirty="0"/>
              <a:t>o</a:t>
            </a:r>
            <a:r>
              <a:rPr dirty="0"/>
              <a:t>ns</a:t>
            </a:r>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34</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02740" y="1"/>
            <a:ext cx="3033395" cy="574675"/>
          </a:xfrm>
          <a:prstGeom prst="rect">
            <a:avLst/>
          </a:prstGeom>
        </p:spPr>
        <p:txBody>
          <a:bodyPr vert="horz" wrap="square" lIns="0" tIns="12700" rIns="0" bIns="0" rtlCol="0">
            <a:spAutoFit/>
          </a:bodyPr>
          <a:lstStyle/>
          <a:p>
            <a:pPr marL="12700">
              <a:spcBef>
                <a:spcPts val="100"/>
              </a:spcBef>
            </a:pPr>
            <a:r>
              <a:rPr sz="3600" spc="-30" dirty="0"/>
              <a:t>Types</a:t>
            </a:r>
            <a:r>
              <a:rPr sz="3600" spc="-40" dirty="0"/>
              <a:t> </a:t>
            </a:r>
            <a:r>
              <a:rPr sz="3600" dirty="0"/>
              <a:t>of</a:t>
            </a:r>
            <a:r>
              <a:rPr sz="3600" spc="-30" dirty="0"/>
              <a:t> </a:t>
            </a:r>
            <a:r>
              <a:rPr sz="3600" dirty="0"/>
              <a:t>angina</a:t>
            </a:r>
            <a:endParaRPr sz="3600"/>
          </a:p>
        </p:txBody>
      </p:sp>
      <p:sp>
        <p:nvSpPr>
          <p:cNvPr id="3" name="object 3"/>
          <p:cNvSpPr txBox="1"/>
          <p:nvPr/>
        </p:nvSpPr>
        <p:spPr>
          <a:xfrm>
            <a:off x="1602740" y="514249"/>
            <a:ext cx="8893175" cy="5607685"/>
          </a:xfrm>
          <a:prstGeom prst="rect">
            <a:avLst/>
          </a:prstGeom>
        </p:spPr>
        <p:txBody>
          <a:bodyPr vert="horz" wrap="square" lIns="0" tIns="46355" rIns="0" bIns="0" rtlCol="0">
            <a:spAutoFit/>
          </a:bodyPr>
          <a:lstStyle/>
          <a:p>
            <a:pPr marL="12700">
              <a:spcBef>
                <a:spcPts val="365"/>
              </a:spcBef>
            </a:pPr>
            <a:r>
              <a:rPr sz="2800" b="1" i="1" dirty="0">
                <a:solidFill>
                  <a:srgbClr val="FF0000"/>
                </a:solidFill>
                <a:latin typeface="Times New Roman"/>
                <a:cs typeface="Times New Roman"/>
              </a:rPr>
              <a:t>Stable</a:t>
            </a:r>
            <a:r>
              <a:rPr sz="2800" b="1" i="1" spc="-150" dirty="0">
                <a:solidFill>
                  <a:srgbClr val="FF0000"/>
                </a:solidFill>
                <a:latin typeface="Times New Roman"/>
                <a:cs typeface="Times New Roman"/>
              </a:rPr>
              <a:t> </a:t>
            </a:r>
            <a:r>
              <a:rPr sz="2800" b="1" i="1" spc="-5" dirty="0">
                <a:solidFill>
                  <a:srgbClr val="FF0000"/>
                </a:solidFill>
                <a:latin typeface="Times New Roman"/>
                <a:cs typeface="Times New Roman"/>
              </a:rPr>
              <a:t>Angina</a:t>
            </a:r>
            <a:endParaRPr sz="2800" dirty="0">
              <a:latin typeface="Times New Roman"/>
              <a:cs typeface="Times New Roman"/>
            </a:endParaRPr>
          </a:p>
          <a:p>
            <a:pPr marL="287020" marR="5080" indent="-274320">
              <a:lnSpc>
                <a:spcPct val="90000"/>
              </a:lnSpc>
              <a:spcBef>
                <a:spcPts val="600"/>
              </a:spcBef>
              <a:buClr>
                <a:srgbClr val="F3A346"/>
              </a:buClr>
              <a:buSzPct val="83928"/>
              <a:buFont typeface="Segoe UI Symbol"/>
              <a:buChar char="⚫"/>
              <a:tabLst>
                <a:tab pos="287020" algn="l"/>
              </a:tabLst>
            </a:pPr>
            <a:r>
              <a:rPr sz="2800" b="1" i="1" dirty="0">
                <a:latin typeface="Times New Roman"/>
                <a:cs typeface="Times New Roman"/>
              </a:rPr>
              <a:t>Stable</a:t>
            </a:r>
            <a:r>
              <a:rPr sz="2800" b="1" i="1" spc="-5" dirty="0">
                <a:latin typeface="Times New Roman"/>
                <a:cs typeface="Times New Roman"/>
              </a:rPr>
              <a:t> angina</a:t>
            </a:r>
            <a:r>
              <a:rPr sz="2800" b="1" i="1" spc="30" dirty="0">
                <a:latin typeface="Times New Roman"/>
                <a:cs typeface="Times New Roman"/>
              </a:rPr>
              <a:t> </a:t>
            </a:r>
            <a:r>
              <a:rPr sz="2800" b="1" i="1" spc="-5" dirty="0">
                <a:latin typeface="Times New Roman"/>
                <a:cs typeface="Times New Roman"/>
              </a:rPr>
              <a:t>is</a:t>
            </a:r>
            <a:r>
              <a:rPr sz="2800" b="1" i="1" spc="5" dirty="0">
                <a:latin typeface="Times New Roman"/>
                <a:cs typeface="Times New Roman"/>
              </a:rPr>
              <a:t> </a:t>
            </a:r>
            <a:r>
              <a:rPr sz="2800" b="1" i="1" spc="-5" dirty="0">
                <a:latin typeface="Times New Roman"/>
                <a:cs typeface="Times New Roman"/>
              </a:rPr>
              <a:t>the</a:t>
            </a:r>
            <a:r>
              <a:rPr sz="2800" b="1" i="1" spc="20" dirty="0">
                <a:latin typeface="Times New Roman"/>
                <a:cs typeface="Times New Roman"/>
              </a:rPr>
              <a:t> </a:t>
            </a:r>
            <a:r>
              <a:rPr sz="2800" b="1" i="1" spc="-5" dirty="0">
                <a:latin typeface="Times New Roman"/>
                <a:cs typeface="Times New Roman"/>
              </a:rPr>
              <a:t>most</a:t>
            </a:r>
            <a:r>
              <a:rPr sz="2800" b="1" i="1" spc="25" dirty="0">
                <a:latin typeface="Times New Roman"/>
                <a:cs typeface="Times New Roman"/>
              </a:rPr>
              <a:t> </a:t>
            </a:r>
            <a:r>
              <a:rPr sz="2800" b="1" i="1" spc="-5" dirty="0">
                <a:latin typeface="Times New Roman"/>
                <a:cs typeface="Times New Roman"/>
              </a:rPr>
              <a:t>common</a:t>
            </a:r>
            <a:r>
              <a:rPr sz="2800" b="1" i="1" spc="25" dirty="0">
                <a:latin typeface="Times New Roman"/>
                <a:cs typeface="Times New Roman"/>
              </a:rPr>
              <a:t> </a:t>
            </a:r>
            <a:r>
              <a:rPr sz="2800" b="1" i="1" spc="-5" dirty="0">
                <a:latin typeface="Times New Roman"/>
                <a:cs typeface="Times New Roman"/>
              </a:rPr>
              <a:t>type</a:t>
            </a:r>
            <a:r>
              <a:rPr sz="2800" b="1" i="1" spc="20" dirty="0">
                <a:latin typeface="Times New Roman"/>
                <a:cs typeface="Times New Roman"/>
              </a:rPr>
              <a:t> </a:t>
            </a:r>
            <a:r>
              <a:rPr sz="2800" b="1" i="1" spc="-5" dirty="0">
                <a:latin typeface="Times New Roman"/>
                <a:cs typeface="Times New Roman"/>
              </a:rPr>
              <a:t>of</a:t>
            </a:r>
            <a:r>
              <a:rPr sz="2800" b="1" i="1" spc="20" dirty="0">
                <a:latin typeface="Times New Roman"/>
                <a:cs typeface="Times New Roman"/>
              </a:rPr>
              <a:t> </a:t>
            </a:r>
            <a:r>
              <a:rPr sz="2800" b="1" i="1" dirty="0">
                <a:latin typeface="Times New Roman"/>
                <a:cs typeface="Times New Roman"/>
              </a:rPr>
              <a:t>angina.</a:t>
            </a:r>
            <a:r>
              <a:rPr sz="2800" b="1" i="1" spc="15" dirty="0">
                <a:latin typeface="Times New Roman"/>
                <a:cs typeface="Times New Roman"/>
              </a:rPr>
              <a:t> </a:t>
            </a:r>
            <a:r>
              <a:rPr sz="2800" b="1" i="1" spc="-5" dirty="0">
                <a:latin typeface="Times New Roman"/>
                <a:cs typeface="Times New Roman"/>
              </a:rPr>
              <a:t>It </a:t>
            </a:r>
            <a:r>
              <a:rPr sz="2800" b="1" i="1" dirty="0">
                <a:latin typeface="Times New Roman"/>
                <a:cs typeface="Times New Roman"/>
              </a:rPr>
              <a:t> </a:t>
            </a:r>
            <a:r>
              <a:rPr sz="2800" b="1" i="1" spc="-5" dirty="0">
                <a:latin typeface="Times New Roman"/>
                <a:cs typeface="Times New Roman"/>
              </a:rPr>
              <a:t>occurs</a:t>
            </a:r>
            <a:r>
              <a:rPr sz="2800" b="1" i="1" spc="15" dirty="0">
                <a:latin typeface="Times New Roman"/>
                <a:cs typeface="Times New Roman"/>
              </a:rPr>
              <a:t> </a:t>
            </a:r>
            <a:r>
              <a:rPr sz="2800" b="1" i="1" spc="-5" dirty="0">
                <a:latin typeface="Times New Roman"/>
                <a:cs typeface="Times New Roman"/>
              </a:rPr>
              <a:t>when</a:t>
            </a:r>
            <a:r>
              <a:rPr sz="2800" b="1" i="1" spc="10" dirty="0">
                <a:latin typeface="Times New Roman"/>
                <a:cs typeface="Times New Roman"/>
              </a:rPr>
              <a:t> </a:t>
            </a:r>
            <a:r>
              <a:rPr sz="2800" b="1" i="1" spc="-5" dirty="0">
                <a:latin typeface="Times New Roman"/>
                <a:cs typeface="Times New Roman"/>
              </a:rPr>
              <a:t>the</a:t>
            </a:r>
            <a:r>
              <a:rPr sz="2800" b="1" i="1" spc="10" dirty="0">
                <a:latin typeface="Times New Roman"/>
                <a:cs typeface="Times New Roman"/>
              </a:rPr>
              <a:t> </a:t>
            </a:r>
            <a:r>
              <a:rPr sz="2800" b="1" i="1" spc="-5" dirty="0">
                <a:latin typeface="Times New Roman"/>
                <a:cs typeface="Times New Roman"/>
              </a:rPr>
              <a:t>heart</a:t>
            </a:r>
            <a:r>
              <a:rPr sz="2800" b="1" i="1" spc="20" dirty="0">
                <a:latin typeface="Times New Roman"/>
                <a:cs typeface="Times New Roman"/>
              </a:rPr>
              <a:t> </a:t>
            </a:r>
            <a:r>
              <a:rPr sz="2800" b="1" i="1" spc="-5" dirty="0">
                <a:latin typeface="Times New Roman"/>
                <a:cs typeface="Times New Roman"/>
              </a:rPr>
              <a:t>is</a:t>
            </a:r>
            <a:r>
              <a:rPr sz="2800" b="1" i="1" spc="15" dirty="0">
                <a:latin typeface="Times New Roman"/>
                <a:cs typeface="Times New Roman"/>
              </a:rPr>
              <a:t> </a:t>
            </a:r>
            <a:r>
              <a:rPr sz="2800" b="1" i="1" spc="-5" dirty="0">
                <a:latin typeface="Times New Roman"/>
                <a:cs typeface="Times New Roman"/>
              </a:rPr>
              <a:t>working</a:t>
            </a:r>
            <a:r>
              <a:rPr sz="2800" b="1" i="1" spc="10" dirty="0">
                <a:latin typeface="Times New Roman"/>
                <a:cs typeface="Times New Roman"/>
              </a:rPr>
              <a:t> </a:t>
            </a:r>
            <a:r>
              <a:rPr sz="2800" b="1" i="1" spc="-5" dirty="0">
                <a:latin typeface="Times New Roman"/>
                <a:cs typeface="Times New Roman"/>
              </a:rPr>
              <a:t>harder </a:t>
            </a:r>
            <a:r>
              <a:rPr sz="2800" b="1" i="1" dirty="0">
                <a:latin typeface="Times New Roman"/>
                <a:cs typeface="Times New Roman"/>
              </a:rPr>
              <a:t>than</a:t>
            </a:r>
            <a:r>
              <a:rPr sz="2800" b="1" i="1" spc="10" dirty="0">
                <a:latin typeface="Times New Roman"/>
                <a:cs typeface="Times New Roman"/>
              </a:rPr>
              <a:t> </a:t>
            </a:r>
            <a:r>
              <a:rPr sz="2800" b="1" i="1" dirty="0">
                <a:latin typeface="Times New Roman"/>
                <a:cs typeface="Times New Roman"/>
              </a:rPr>
              <a:t>usual. </a:t>
            </a:r>
            <a:r>
              <a:rPr sz="2800" b="1" i="1" spc="5" dirty="0">
                <a:latin typeface="Times New Roman"/>
                <a:cs typeface="Times New Roman"/>
              </a:rPr>
              <a:t> </a:t>
            </a:r>
            <a:r>
              <a:rPr sz="2800" b="1" i="1" dirty="0">
                <a:latin typeface="Times New Roman"/>
                <a:cs typeface="Times New Roman"/>
              </a:rPr>
              <a:t>Stable</a:t>
            </a:r>
            <a:r>
              <a:rPr sz="2800" b="1" i="1" spc="-20" dirty="0">
                <a:latin typeface="Times New Roman"/>
                <a:cs typeface="Times New Roman"/>
              </a:rPr>
              <a:t> </a:t>
            </a:r>
            <a:r>
              <a:rPr sz="2800" b="1" i="1" spc="-5" dirty="0">
                <a:latin typeface="Times New Roman"/>
                <a:cs typeface="Times New Roman"/>
              </a:rPr>
              <a:t>angina</a:t>
            </a:r>
            <a:r>
              <a:rPr sz="2800" b="1" i="1" spc="10" dirty="0">
                <a:latin typeface="Times New Roman"/>
                <a:cs typeface="Times New Roman"/>
              </a:rPr>
              <a:t> </a:t>
            </a:r>
            <a:r>
              <a:rPr sz="2800" b="1" i="1" spc="-5" dirty="0">
                <a:latin typeface="Times New Roman"/>
                <a:cs typeface="Times New Roman"/>
              </a:rPr>
              <a:t>has a</a:t>
            </a:r>
            <a:r>
              <a:rPr sz="2800" b="1" i="1" spc="30" dirty="0">
                <a:latin typeface="Times New Roman"/>
                <a:cs typeface="Times New Roman"/>
              </a:rPr>
              <a:t> </a:t>
            </a:r>
            <a:r>
              <a:rPr sz="2800" b="1" i="1" spc="-5" dirty="0">
                <a:latin typeface="Times New Roman"/>
                <a:cs typeface="Times New Roman"/>
              </a:rPr>
              <a:t>regular</a:t>
            </a:r>
            <a:r>
              <a:rPr sz="2800" b="1" i="1" spc="5" dirty="0">
                <a:latin typeface="Times New Roman"/>
                <a:cs typeface="Times New Roman"/>
              </a:rPr>
              <a:t> </a:t>
            </a:r>
            <a:r>
              <a:rPr sz="2800" b="1" i="1" spc="-5" dirty="0">
                <a:latin typeface="Times New Roman"/>
                <a:cs typeface="Times New Roman"/>
              </a:rPr>
              <a:t>pattern</a:t>
            </a:r>
            <a:r>
              <a:rPr sz="2800" b="1" i="1" dirty="0">
                <a:latin typeface="Times New Roman"/>
                <a:cs typeface="Times New Roman"/>
              </a:rPr>
              <a:t> </a:t>
            </a:r>
            <a:r>
              <a:rPr sz="2800" b="1" i="1" spc="-5" dirty="0">
                <a:latin typeface="Times New Roman"/>
                <a:cs typeface="Times New Roman"/>
              </a:rPr>
              <a:t>refers</a:t>
            </a:r>
            <a:r>
              <a:rPr sz="2800" b="1" i="1" dirty="0">
                <a:latin typeface="Times New Roman"/>
                <a:cs typeface="Times New Roman"/>
              </a:rPr>
              <a:t> </a:t>
            </a:r>
            <a:r>
              <a:rPr sz="2800" b="1" i="1" spc="-5" dirty="0">
                <a:latin typeface="Times New Roman"/>
                <a:cs typeface="Times New Roman"/>
              </a:rPr>
              <a:t>to</a:t>
            </a:r>
            <a:r>
              <a:rPr sz="2800" b="1" i="1" spc="5" dirty="0">
                <a:latin typeface="Times New Roman"/>
                <a:cs typeface="Times New Roman"/>
              </a:rPr>
              <a:t> </a:t>
            </a:r>
            <a:r>
              <a:rPr sz="2800" b="1" i="1" spc="-5" dirty="0">
                <a:latin typeface="Times New Roman"/>
                <a:cs typeface="Times New Roman"/>
              </a:rPr>
              <a:t>how</a:t>
            </a:r>
            <a:r>
              <a:rPr sz="2800" b="1" i="1" dirty="0">
                <a:latin typeface="Times New Roman"/>
                <a:cs typeface="Times New Roman"/>
              </a:rPr>
              <a:t> </a:t>
            </a:r>
            <a:r>
              <a:rPr sz="2800" b="1" i="1" spc="-5" dirty="0">
                <a:latin typeface="Times New Roman"/>
                <a:cs typeface="Times New Roman"/>
              </a:rPr>
              <a:t>often</a:t>
            </a:r>
            <a:r>
              <a:rPr sz="2800" b="1" i="1" spc="5" dirty="0">
                <a:latin typeface="Times New Roman"/>
                <a:cs typeface="Times New Roman"/>
              </a:rPr>
              <a:t> </a:t>
            </a:r>
            <a:r>
              <a:rPr sz="2800" b="1" i="1" dirty="0">
                <a:latin typeface="Times New Roman"/>
                <a:cs typeface="Times New Roman"/>
              </a:rPr>
              <a:t>the </a:t>
            </a:r>
            <a:r>
              <a:rPr sz="2800" b="1" i="1" spc="-685" dirty="0">
                <a:latin typeface="Times New Roman"/>
                <a:cs typeface="Times New Roman"/>
              </a:rPr>
              <a:t> </a:t>
            </a:r>
            <a:r>
              <a:rPr sz="2800" b="1" i="1" spc="-5" dirty="0">
                <a:latin typeface="Times New Roman"/>
                <a:cs typeface="Times New Roman"/>
              </a:rPr>
              <a:t>angina occurs,</a:t>
            </a:r>
            <a:r>
              <a:rPr sz="2800" b="1" i="1" dirty="0">
                <a:latin typeface="Times New Roman"/>
                <a:cs typeface="Times New Roman"/>
              </a:rPr>
              <a:t> </a:t>
            </a:r>
            <a:r>
              <a:rPr sz="2800" b="1" i="1" spc="-5" dirty="0">
                <a:latin typeface="Times New Roman"/>
                <a:cs typeface="Times New Roman"/>
              </a:rPr>
              <a:t>how</a:t>
            </a:r>
            <a:r>
              <a:rPr sz="2800" b="1" i="1" spc="10" dirty="0">
                <a:latin typeface="Times New Roman"/>
                <a:cs typeface="Times New Roman"/>
              </a:rPr>
              <a:t> </a:t>
            </a:r>
            <a:r>
              <a:rPr sz="2800" b="1" i="1" spc="-5" dirty="0">
                <a:latin typeface="Times New Roman"/>
                <a:cs typeface="Times New Roman"/>
              </a:rPr>
              <a:t>severe</a:t>
            </a:r>
            <a:r>
              <a:rPr sz="2800" b="1" i="1" dirty="0">
                <a:latin typeface="Times New Roman"/>
                <a:cs typeface="Times New Roman"/>
              </a:rPr>
              <a:t> </a:t>
            </a:r>
            <a:r>
              <a:rPr sz="2800" b="1" i="1" spc="-5" dirty="0">
                <a:latin typeface="Times New Roman"/>
                <a:cs typeface="Times New Roman"/>
              </a:rPr>
              <a:t>it</a:t>
            </a:r>
            <a:r>
              <a:rPr sz="2800" b="1" i="1" spc="-10" dirty="0">
                <a:latin typeface="Times New Roman"/>
                <a:cs typeface="Times New Roman"/>
              </a:rPr>
              <a:t> </a:t>
            </a:r>
            <a:r>
              <a:rPr sz="2800" b="1" i="1" spc="-5" dirty="0">
                <a:latin typeface="Times New Roman"/>
                <a:cs typeface="Times New Roman"/>
              </a:rPr>
              <a:t>is,</a:t>
            </a:r>
            <a:r>
              <a:rPr sz="2800" b="1" i="1" spc="5" dirty="0">
                <a:latin typeface="Times New Roman"/>
                <a:cs typeface="Times New Roman"/>
              </a:rPr>
              <a:t> </a:t>
            </a:r>
            <a:r>
              <a:rPr sz="2800" b="1" i="1" spc="-5" dirty="0">
                <a:latin typeface="Times New Roman"/>
                <a:cs typeface="Times New Roman"/>
              </a:rPr>
              <a:t>and</a:t>
            </a:r>
            <a:r>
              <a:rPr sz="2800" b="1" i="1" spc="35" dirty="0">
                <a:latin typeface="Times New Roman"/>
                <a:cs typeface="Times New Roman"/>
              </a:rPr>
              <a:t> </a:t>
            </a:r>
            <a:r>
              <a:rPr sz="2800" b="1" i="1" spc="-5" dirty="0">
                <a:latin typeface="Times New Roman"/>
                <a:cs typeface="Times New Roman"/>
              </a:rPr>
              <a:t>what</a:t>
            </a:r>
            <a:r>
              <a:rPr sz="2800" b="1" i="1" spc="5" dirty="0">
                <a:latin typeface="Times New Roman"/>
                <a:cs typeface="Times New Roman"/>
              </a:rPr>
              <a:t> </a:t>
            </a:r>
            <a:r>
              <a:rPr sz="2800" b="1" i="1" spc="-5" dirty="0">
                <a:latin typeface="Times New Roman"/>
                <a:cs typeface="Times New Roman"/>
              </a:rPr>
              <a:t>factors</a:t>
            </a:r>
            <a:r>
              <a:rPr sz="2800" b="1" i="1" spc="10" dirty="0">
                <a:latin typeface="Times New Roman"/>
                <a:cs typeface="Times New Roman"/>
              </a:rPr>
              <a:t> </a:t>
            </a:r>
            <a:r>
              <a:rPr sz="2800" b="1" i="1" spc="-5" dirty="0">
                <a:latin typeface="Times New Roman"/>
                <a:cs typeface="Times New Roman"/>
              </a:rPr>
              <a:t>trigger</a:t>
            </a:r>
            <a:r>
              <a:rPr sz="2800" b="1" i="1" spc="-15" dirty="0">
                <a:latin typeface="Times New Roman"/>
                <a:cs typeface="Times New Roman"/>
              </a:rPr>
              <a:t> </a:t>
            </a:r>
            <a:r>
              <a:rPr sz="2800" b="1" i="1" spc="-5" dirty="0">
                <a:latin typeface="Times New Roman"/>
                <a:cs typeface="Times New Roman"/>
              </a:rPr>
              <a:t>it</a:t>
            </a:r>
            <a:endParaRPr sz="2800" dirty="0">
              <a:latin typeface="Times New Roman"/>
              <a:cs typeface="Times New Roman"/>
            </a:endParaRPr>
          </a:p>
          <a:p>
            <a:pPr marL="287020" marR="621030" indent="-274320">
              <a:lnSpc>
                <a:spcPts val="3020"/>
              </a:lnSpc>
              <a:spcBef>
                <a:spcPts val="645"/>
              </a:spcBef>
              <a:buClr>
                <a:srgbClr val="F3A346"/>
              </a:buClr>
              <a:buSzPct val="83928"/>
              <a:buFont typeface="Segoe UI Symbol"/>
              <a:buChar char="⚫"/>
              <a:tabLst>
                <a:tab pos="287020" algn="l"/>
              </a:tabLst>
            </a:pPr>
            <a:r>
              <a:rPr sz="2800" b="1" i="1" spc="-5" dirty="0">
                <a:latin typeface="Times New Roman"/>
                <a:cs typeface="Times New Roman"/>
              </a:rPr>
              <a:t>The</a:t>
            </a:r>
            <a:r>
              <a:rPr sz="2800" b="1" i="1" spc="5" dirty="0">
                <a:latin typeface="Times New Roman"/>
                <a:cs typeface="Times New Roman"/>
              </a:rPr>
              <a:t> </a:t>
            </a:r>
            <a:r>
              <a:rPr sz="2800" b="1" i="1" spc="-5" dirty="0">
                <a:latin typeface="Times New Roman"/>
                <a:cs typeface="Times New Roman"/>
              </a:rPr>
              <a:t>pain</a:t>
            </a:r>
            <a:r>
              <a:rPr sz="2800" b="1" i="1" dirty="0">
                <a:latin typeface="Times New Roman"/>
                <a:cs typeface="Times New Roman"/>
              </a:rPr>
              <a:t> usually</a:t>
            </a:r>
            <a:r>
              <a:rPr sz="2800" b="1" i="1" spc="-15" dirty="0">
                <a:latin typeface="Times New Roman"/>
                <a:cs typeface="Times New Roman"/>
              </a:rPr>
              <a:t> </a:t>
            </a:r>
            <a:r>
              <a:rPr sz="2800" b="1" i="1" spc="-5" dirty="0">
                <a:latin typeface="Times New Roman"/>
                <a:cs typeface="Times New Roman"/>
              </a:rPr>
              <a:t>goes away</a:t>
            </a:r>
            <a:r>
              <a:rPr sz="2800" b="1" i="1" dirty="0">
                <a:latin typeface="Times New Roman"/>
                <a:cs typeface="Times New Roman"/>
              </a:rPr>
              <a:t> </a:t>
            </a:r>
            <a:r>
              <a:rPr sz="2800" b="1" i="1" spc="-5" dirty="0">
                <a:latin typeface="Times New Roman"/>
                <a:cs typeface="Times New Roman"/>
              </a:rPr>
              <a:t>a</a:t>
            </a:r>
            <a:r>
              <a:rPr sz="2800" b="1" i="1" dirty="0">
                <a:latin typeface="Times New Roman"/>
                <a:cs typeface="Times New Roman"/>
              </a:rPr>
              <a:t> </a:t>
            </a:r>
            <a:r>
              <a:rPr sz="2800" b="1" i="1" spc="-5" dirty="0">
                <a:latin typeface="Times New Roman"/>
                <a:cs typeface="Times New Roman"/>
              </a:rPr>
              <a:t>few</a:t>
            </a:r>
            <a:r>
              <a:rPr sz="2800" b="1" i="1" spc="-15" dirty="0">
                <a:latin typeface="Times New Roman"/>
                <a:cs typeface="Times New Roman"/>
              </a:rPr>
              <a:t> </a:t>
            </a:r>
            <a:r>
              <a:rPr sz="2800" b="1" i="1" spc="-5" dirty="0">
                <a:latin typeface="Times New Roman"/>
                <a:cs typeface="Times New Roman"/>
              </a:rPr>
              <a:t>minutes</a:t>
            </a:r>
            <a:r>
              <a:rPr sz="2800" b="1" i="1" dirty="0">
                <a:latin typeface="Times New Roman"/>
                <a:cs typeface="Times New Roman"/>
              </a:rPr>
              <a:t> </a:t>
            </a:r>
            <a:r>
              <a:rPr sz="2800" b="1" i="1" spc="-5" dirty="0">
                <a:latin typeface="Times New Roman"/>
                <a:cs typeface="Times New Roman"/>
              </a:rPr>
              <a:t>after</a:t>
            </a:r>
            <a:r>
              <a:rPr sz="2800" b="1" i="1" spc="30" dirty="0">
                <a:latin typeface="Times New Roman"/>
                <a:cs typeface="Times New Roman"/>
              </a:rPr>
              <a:t> </a:t>
            </a:r>
            <a:r>
              <a:rPr sz="2800" b="1" i="1" spc="-5" dirty="0">
                <a:latin typeface="Times New Roman"/>
                <a:cs typeface="Times New Roman"/>
              </a:rPr>
              <a:t>rest</a:t>
            </a:r>
            <a:r>
              <a:rPr sz="2800" b="1" i="1" spc="-10" dirty="0">
                <a:latin typeface="Times New Roman"/>
                <a:cs typeface="Times New Roman"/>
              </a:rPr>
              <a:t> </a:t>
            </a:r>
            <a:r>
              <a:rPr sz="2800" b="1" i="1" spc="-5" dirty="0">
                <a:latin typeface="Times New Roman"/>
                <a:cs typeface="Times New Roman"/>
              </a:rPr>
              <a:t>or </a:t>
            </a:r>
            <a:r>
              <a:rPr sz="2800" b="1" i="1" spc="-685" dirty="0">
                <a:latin typeface="Times New Roman"/>
                <a:cs typeface="Times New Roman"/>
              </a:rPr>
              <a:t> </a:t>
            </a:r>
            <a:r>
              <a:rPr sz="2800" b="1" i="1" spc="-5" dirty="0">
                <a:latin typeface="Times New Roman"/>
                <a:cs typeface="Times New Roman"/>
              </a:rPr>
              <a:t>medication</a:t>
            </a:r>
            <a:r>
              <a:rPr sz="2800" b="1" i="1" spc="-20" dirty="0">
                <a:latin typeface="Times New Roman"/>
                <a:cs typeface="Times New Roman"/>
              </a:rPr>
              <a:t> </a:t>
            </a:r>
            <a:r>
              <a:rPr sz="2800" b="1" i="1" spc="-5" dirty="0">
                <a:latin typeface="Times New Roman"/>
                <a:cs typeface="Times New Roman"/>
              </a:rPr>
              <a:t>use.</a:t>
            </a:r>
            <a:endParaRPr sz="2800" dirty="0">
              <a:latin typeface="Times New Roman"/>
              <a:cs typeface="Times New Roman"/>
            </a:endParaRPr>
          </a:p>
          <a:p>
            <a:pPr marL="12700">
              <a:spcBef>
                <a:spcPts val="175"/>
              </a:spcBef>
            </a:pPr>
            <a:r>
              <a:rPr sz="3200" b="1" i="1" dirty="0">
                <a:latin typeface="Times New Roman"/>
                <a:cs typeface="Times New Roman"/>
              </a:rPr>
              <a:t>Unstable</a:t>
            </a:r>
            <a:r>
              <a:rPr sz="3200" b="1" i="1" spc="-165" dirty="0">
                <a:latin typeface="Times New Roman"/>
                <a:cs typeface="Times New Roman"/>
              </a:rPr>
              <a:t> </a:t>
            </a:r>
            <a:r>
              <a:rPr sz="3200" b="1" i="1" dirty="0">
                <a:latin typeface="Times New Roman"/>
                <a:cs typeface="Times New Roman"/>
              </a:rPr>
              <a:t>Angina</a:t>
            </a:r>
            <a:endParaRPr sz="3200" dirty="0">
              <a:latin typeface="Times New Roman"/>
              <a:cs typeface="Times New Roman"/>
            </a:endParaRPr>
          </a:p>
          <a:p>
            <a:pPr marL="287020" marR="463550" indent="-274320">
              <a:lnSpc>
                <a:spcPts val="3020"/>
              </a:lnSpc>
              <a:spcBef>
                <a:spcPts val="650"/>
              </a:spcBef>
              <a:buClr>
                <a:srgbClr val="F3A346"/>
              </a:buClr>
              <a:buSzPct val="83928"/>
              <a:buFont typeface="Segoe UI Symbol"/>
              <a:buChar char="⚫"/>
              <a:tabLst>
                <a:tab pos="287020" algn="l"/>
              </a:tabLst>
            </a:pPr>
            <a:r>
              <a:rPr sz="2800" b="1" i="1" spc="-5" dirty="0">
                <a:latin typeface="Times New Roman"/>
                <a:cs typeface="Times New Roman"/>
              </a:rPr>
              <a:t>There</a:t>
            </a:r>
            <a:r>
              <a:rPr sz="2800" b="1" i="1" dirty="0">
                <a:latin typeface="Times New Roman"/>
                <a:cs typeface="Times New Roman"/>
              </a:rPr>
              <a:t> </a:t>
            </a:r>
            <a:r>
              <a:rPr sz="2800" b="1" i="1" spc="-5" dirty="0">
                <a:latin typeface="Times New Roman"/>
                <a:cs typeface="Times New Roman"/>
              </a:rPr>
              <a:t>is</a:t>
            </a:r>
            <a:r>
              <a:rPr sz="2800" b="1" i="1" spc="10" dirty="0">
                <a:latin typeface="Times New Roman"/>
                <a:cs typeface="Times New Roman"/>
              </a:rPr>
              <a:t> </a:t>
            </a:r>
            <a:r>
              <a:rPr sz="2800" b="1" i="1" spc="-5" dirty="0">
                <a:latin typeface="Times New Roman"/>
                <a:cs typeface="Times New Roman"/>
              </a:rPr>
              <a:t>no</a:t>
            </a:r>
            <a:r>
              <a:rPr sz="2800" b="1" i="1" spc="10" dirty="0">
                <a:latin typeface="Times New Roman"/>
                <a:cs typeface="Times New Roman"/>
              </a:rPr>
              <a:t> </a:t>
            </a:r>
            <a:r>
              <a:rPr sz="2800" b="1" i="1" spc="-5" dirty="0">
                <a:latin typeface="Times New Roman"/>
                <a:cs typeface="Times New Roman"/>
              </a:rPr>
              <a:t>predictable</a:t>
            </a:r>
            <a:r>
              <a:rPr sz="2800" b="1" i="1" spc="-30" dirty="0">
                <a:latin typeface="Times New Roman"/>
                <a:cs typeface="Times New Roman"/>
              </a:rPr>
              <a:t> </a:t>
            </a:r>
            <a:r>
              <a:rPr sz="2800" b="1" i="1" spc="-5" dirty="0">
                <a:latin typeface="Times New Roman"/>
                <a:cs typeface="Times New Roman"/>
              </a:rPr>
              <a:t>pattern</a:t>
            </a:r>
            <a:r>
              <a:rPr sz="2800" b="1" i="1" spc="5" dirty="0">
                <a:latin typeface="Times New Roman"/>
                <a:cs typeface="Times New Roman"/>
              </a:rPr>
              <a:t> </a:t>
            </a:r>
            <a:r>
              <a:rPr sz="2800" b="1" i="1" spc="-5" dirty="0">
                <a:latin typeface="Times New Roman"/>
                <a:cs typeface="Times New Roman"/>
              </a:rPr>
              <a:t>to</a:t>
            </a:r>
            <a:r>
              <a:rPr sz="2800" b="1" i="1" spc="5" dirty="0">
                <a:latin typeface="Times New Roman"/>
                <a:cs typeface="Times New Roman"/>
              </a:rPr>
              <a:t> </a:t>
            </a:r>
            <a:r>
              <a:rPr sz="2800" b="1" i="1" spc="-5" dirty="0">
                <a:latin typeface="Times New Roman"/>
                <a:cs typeface="Times New Roman"/>
              </a:rPr>
              <a:t>this kind</a:t>
            </a:r>
            <a:r>
              <a:rPr sz="2800" b="1" i="1" spc="15" dirty="0">
                <a:latin typeface="Times New Roman"/>
                <a:cs typeface="Times New Roman"/>
              </a:rPr>
              <a:t> </a:t>
            </a:r>
            <a:r>
              <a:rPr sz="2800" b="1" i="1" spc="-5" dirty="0">
                <a:latin typeface="Times New Roman"/>
                <a:cs typeface="Times New Roman"/>
              </a:rPr>
              <a:t>of</a:t>
            </a:r>
            <a:r>
              <a:rPr sz="2800" b="1" i="1" dirty="0">
                <a:latin typeface="Times New Roman"/>
                <a:cs typeface="Times New Roman"/>
              </a:rPr>
              <a:t> angina;</a:t>
            </a:r>
            <a:r>
              <a:rPr sz="2800" b="1" i="1" spc="-10" dirty="0">
                <a:latin typeface="Times New Roman"/>
                <a:cs typeface="Times New Roman"/>
              </a:rPr>
              <a:t> </a:t>
            </a:r>
            <a:r>
              <a:rPr sz="2800" b="1" i="1" spc="-5" dirty="0">
                <a:latin typeface="Times New Roman"/>
                <a:cs typeface="Times New Roman"/>
              </a:rPr>
              <a:t>it </a:t>
            </a:r>
            <a:r>
              <a:rPr sz="2800" b="1" i="1" spc="-685" dirty="0">
                <a:latin typeface="Times New Roman"/>
                <a:cs typeface="Times New Roman"/>
              </a:rPr>
              <a:t> </a:t>
            </a:r>
            <a:r>
              <a:rPr sz="2800" b="1" i="1" spc="-5" dirty="0">
                <a:latin typeface="Times New Roman"/>
                <a:cs typeface="Times New Roman"/>
              </a:rPr>
              <a:t>can just </a:t>
            </a:r>
            <a:r>
              <a:rPr sz="2800" b="1" i="1" dirty="0">
                <a:latin typeface="Times New Roman"/>
                <a:cs typeface="Times New Roman"/>
              </a:rPr>
              <a:t>as</a:t>
            </a:r>
            <a:r>
              <a:rPr sz="2800" b="1" i="1" spc="-10" dirty="0">
                <a:latin typeface="Times New Roman"/>
                <a:cs typeface="Times New Roman"/>
              </a:rPr>
              <a:t> </a:t>
            </a:r>
            <a:r>
              <a:rPr sz="2800" b="1" i="1" spc="-5" dirty="0">
                <a:latin typeface="Times New Roman"/>
                <a:cs typeface="Times New Roman"/>
              </a:rPr>
              <a:t>easily</a:t>
            </a:r>
            <a:r>
              <a:rPr sz="2800" b="1" i="1" spc="-25" dirty="0">
                <a:latin typeface="Times New Roman"/>
                <a:cs typeface="Times New Roman"/>
              </a:rPr>
              <a:t> </a:t>
            </a:r>
            <a:r>
              <a:rPr sz="2800" b="1" i="1" spc="-5" dirty="0">
                <a:latin typeface="Times New Roman"/>
                <a:cs typeface="Times New Roman"/>
              </a:rPr>
              <a:t>occur</a:t>
            </a:r>
            <a:r>
              <a:rPr sz="2800" b="1" i="1" dirty="0">
                <a:latin typeface="Times New Roman"/>
                <a:cs typeface="Times New Roman"/>
              </a:rPr>
              <a:t> during</a:t>
            </a:r>
            <a:r>
              <a:rPr sz="2800" b="1" i="1" spc="-5" dirty="0">
                <a:latin typeface="Times New Roman"/>
                <a:cs typeface="Times New Roman"/>
              </a:rPr>
              <a:t> exercise</a:t>
            </a:r>
            <a:r>
              <a:rPr sz="2800" b="1" i="1" spc="-20" dirty="0">
                <a:latin typeface="Times New Roman"/>
                <a:cs typeface="Times New Roman"/>
              </a:rPr>
              <a:t> </a:t>
            </a:r>
            <a:r>
              <a:rPr sz="2800" b="1" i="1" spc="-5" dirty="0">
                <a:latin typeface="Times New Roman"/>
                <a:cs typeface="Times New Roman"/>
              </a:rPr>
              <a:t>and</a:t>
            </a:r>
            <a:r>
              <a:rPr sz="2800" b="1" i="1" dirty="0">
                <a:latin typeface="Times New Roman"/>
                <a:cs typeface="Times New Roman"/>
              </a:rPr>
              <a:t> </a:t>
            </a:r>
            <a:r>
              <a:rPr sz="2800" b="1" i="1" spc="-5" dirty="0">
                <a:latin typeface="Times New Roman"/>
                <a:cs typeface="Times New Roman"/>
              </a:rPr>
              <a:t>in</a:t>
            </a:r>
            <a:r>
              <a:rPr sz="2800" b="1" i="1" spc="5" dirty="0">
                <a:latin typeface="Times New Roman"/>
                <a:cs typeface="Times New Roman"/>
              </a:rPr>
              <a:t> </a:t>
            </a:r>
            <a:r>
              <a:rPr sz="2800" b="1" i="1" spc="-5" dirty="0">
                <a:latin typeface="Times New Roman"/>
                <a:cs typeface="Times New Roman"/>
              </a:rPr>
              <a:t>rest.</a:t>
            </a:r>
            <a:endParaRPr sz="2800" dirty="0">
              <a:latin typeface="Times New Roman"/>
              <a:cs typeface="Times New Roman"/>
            </a:endParaRPr>
          </a:p>
          <a:p>
            <a:pPr marL="287020" indent="-274320">
              <a:spcBef>
                <a:spcPts val="229"/>
              </a:spcBef>
              <a:buClr>
                <a:srgbClr val="F3A346"/>
              </a:buClr>
              <a:buSzPct val="83928"/>
              <a:buFont typeface="Segoe UI Symbol"/>
              <a:buChar char="⚫"/>
              <a:tabLst>
                <a:tab pos="287020" algn="l"/>
              </a:tabLst>
            </a:pPr>
            <a:r>
              <a:rPr sz="2800" b="1" i="1" spc="-5" dirty="0">
                <a:latin typeface="Times New Roman"/>
                <a:cs typeface="Times New Roman"/>
              </a:rPr>
              <a:t>It should always</a:t>
            </a:r>
            <a:r>
              <a:rPr sz="2800" b="1" i="1" spc="-15" dirty="0">
                <a:latin typeface="Times New Roman"/>
                <a:cs typeface="Times New Roman"/>
              </a:rPr>
              <a:t> </a:t>
            </a:r>
            <a:r>
              <a:rPr sz="2800" b="1" i="1" spc="-5" dirty="0">
                <a:latin typeface="Times New Roman"/>
                <a:cs typeface="Times New Roman"/>
              </a:rPr>
              <a:t>be treated</a:t>
            </a:r>
            <a:r>
              <a:rPr sz="2800" b="1" i="1" spc="-10" dirty="0">
                <a:latin typeface="Times New Roman"/>
                <a:cs typeface="Times New Roman"/>
              </a:rPr>
              <a:t> </a:t>
            </a:r>
            <a:r>
              <a:rPr sz="2800" b="1" i="1" spc="-5" dirty="0">
                <a:latin typeface="Times New Roman"/>
                <a:cs typeface="Times New Roman"/>
              </a:rPr>
              <a:t>as</a:t>
            </a:r>
            <a:r>
              <a:rPr sz="2800" b="1" i="1" spc="5" dirty="0">
                <a:latin typeface="Times New Roman"/>
                <a:cs typeface="Times New Roman"/>
              </a:rPr>
              <a:t> </a:t>
            </a:r>
            <a:r>
              <a:rPr sz="2800" b="1" i="1" spc="-5" dirty="0">
                <a:latin typeface="Times New Roman"/>
                <a:cs typeface="Times New Roman"/>
              </a:rPr>
              <a:t>an</a:t>
            </a:r>
            <a:r>
              <a:rPr sz="2800" b="1" i="1" spc="25" dirty="0">
                <a:latin typeface="Times New Roman"/>
                <a:cs typeface="Times New Roman"/>
              </a:rPr>
              <a:t> </a:t>
            </a:r>
            <a:r>
              <a:rPr sz="2800" b="1" i="1" spc="-15" dirty="0">
                <a:latin typeface="Times New Roman"/>
                <a:cs typeface="Times New Roman"/>
              </a:rPr>
              <a:t>emergency.</a:t>
            </a:r>
            <a:endParaRPr sz="2800" dirty="0">
              <a:latin typeface="Times New Roman"/>
              <a:cs typeface="Times New Roman"/>
            </a:endParaRPr>
          </a:p>
          <a:p>
            <a:pPr marL="287020" marR="5080" indent="-274320">
              <a:lnSpc>
                <a:spcPts val="3020"/>
              </a:lnSpc>
              <a:spcBef>
                <a:spcPts val="645"/>
              </a:spcBef>
              <a:buClr>
                <a:srgbClr val="F3A346"/>
              </a:buClr>
              <a:buSzPct val="83928"/>
              <a:buFont typeface="Segoe UI Symbol"/>
              <a:buChar char="⚫"/>
              <a:tabLst>
                <a:tab pos="287020" algn="l"/>
              </a:tabLst>
            </a:pPr>
            <a:r>
              <a:rPr sz="2800" b="1" i="1" spc="-5" dirty="0">
                <a:latin typeface="Times New Roman"/>
                <a:cs typeface="Times New Roman"/>
              </a:rPr>
              <a:t>People</a:t>
            </a:r>
            <a:r>
              <a:rPr sz="2800" b="1" i="1" dirty="0">
                <a:latin typeface="Times New Roman"/>
                <a:cs typeface="Times New Roman"/>
              </a:rPr>
              <a:t> </a:t>
            </a:r>
            <a:r>
              <a:rPr sz="2800" b="1" i="1" spc="-10" dirty="0">
                <a:latin typeface="Times New Roman"/>
                <a:cs typeface="Times New Roman"/>
              </a:rPr>
              <a:t>with</a:t>
            </a:r>
            <a:r>
              <a:rPr sz="2800" b="1" i="1" spc="10" dirty="0">
                <a:latin typeface="Times New Roman"/>
                <a:cs typeface="Times New Roman"/>
              </a:rPr>
              <a:t> </a:t>
            </a:r>
            <a:r>
              <a:rPr sz="2800" b="1" i="1" dirty="0">
                <a:latin typeface="Times New Roman"/>
                <a:cs typeface="Times New Roman"/>
              </a:rPr>
              <a:t>unstable</a:t>
            </a:r>
            <a:r>
              <a:rPr sz="2800" b="1" i="1" spc="-15" dirty="0">
                <a:latin typeface="Times New Roman"/>
                <a:cs typeface="Times New Roman"/>
              </a:rPr>
              <a:t> </a:t>
            </a:r>
            <a:r>
              <a:rPr sz="2800" b="1" i="1" spc="-5" dirty="0">
                <a:latin typeface="Times New Roman"/>
                <a:cs typeface="Times New Roman"/>
              </a:rPr>
              <a:t>angina are</a:t>
            </a:r>
            <a:r>
              <a:rPr sz="2800" b="1" i="1" dirty="0">
                <a:latin typeface="Times New Roman"/>
                <a:cs typeface="Times New Roman"/>
              </a:rPr>
              <a:t> </a:t>
            </a:r>
            <a:r>
              <a:rPr sz="2800" b="1" i="1" spc="-5" dirty="0">
                <a:latin typeface="Times New Roman"/>
                <a:cs typeface="Times New Roman"/>
              </a:rPr>
              <a:t>at</a:t>
            </a:r>
            <a:r>
              <a:rPr sz="2800" b="1" i="1" spc="5" dirty="0">
                <a:latin typeface="Times New Roman"/>
                <a:cs typeface="Times New Roman"/>
              </a:rPr>
              <a:t> </a:t>
            </a:r>
            <a:r>
              <a:rPr sz="2800" b="1" i="1" spc="-5" dirty="0">
                <a:latin typeface="Times New Roman"/>
                <a:cs typeface="Times New Roman"/>
              </a:rPr>
              <a:t>increased risk for</a:t>
            </a:r>
            <a:r>
              <a:rPr sz="2800" b="1" i="1" spc="-10" dirty="0">
                <a:latin typeface="Times New Roman"/>
                <a:cs typeface="Times New Roman"/>
              </a:rPr>
              <a:t> </a:t>
            </a:r>
            <a:r>
              <a:rPr sz="2800" b="1" i="1" spc="-5" dirty="0">
                <a:latin typeface="Times New Roman"/>
                <a:cs typeface="Times New Roman"/>
              </a:rPr>
              <a:t>heart </a:t>
            </a:r>
            <a:r>
              <a:rPr sz="2800" b="1" i="1" spc="-685" dirty="0">
                <a:latin typeface="Times New Roman"/>
                <a:cs typeface="Times New Roman"/>
              </a:rPr>
              <a:t> </a:t>
            </a:r>
            <a:r>
              <a:rPr sz="2800" b="1" i="1" spc="-5" dirty="0">
                <a:latin typeface="Times New Roman"/>
                <a:cs typeface="Times New Roman"/>
              </a:rPr>
              <a:t>attacks,</a:t>
            </a:r>
            <a:r>
              <a:rPr sz="2800" b="1" i="1" spc="-10" dirty="0">
                <a:latin typeface="Times New Roman"/>
                <a:cs typeface="Times New Roman"/>
              </a:rPr>
              <a:t> </a:t>
            </a:r>
            <a:r>
              <a:rPr sz="2800" b="1" i="1" spc="-5" dirty="0">
                <a:latin typeface="Times New Roman"/>
                <a:cs typeface="Times New Roman"/>
              </a:rPr>
              <a:t>cardiac</a:t>
            </a:r>
            <a:r>
              <a:rPr sz="2800" b="1" i="1" spc="-30" dirty="0">
                <a:latin typeface="Times New Roman"/>
                <a:cs typeface="Times New Roman"/>
              </a:rPr>
              <a:t> </a:t>
            </a:r>
            <a:r>
              <a:rPr sz="2800" b="1" i="1" spc="-5" dirty="0">
                <a:latin typeface="Times New Roman"/>
                <a:cs typeface="Times New Roman"/>
              </a:rPr>
              <a:t>arrest,</a:t>
            </a:r>
            <a:r>
              <a:rPr sz="2800" b="1" i="1" spc="-10" dirty="0">
                <a:latin typeface="Times New Roman"/>
                <a:cs typeface="Times New Roman"/>
              </a:rPr>
              <a:t> </a:t>
            </a:r>
            <a:r>
              <a:rPr sz="2800" b="1" i="1" spc="-5" dirty="0">
                <a:latin typeface="Times New Roman"/>
                <a:cs typeface="Times New Roman"/>
              </a:rPr>
              <a:t>or</a:t>
            </a:r>
            <a:r>
              <a:rPr sz="2800" b="1" i="1" spc="10" dirty="0">
                <a:latin typeface="Times New Roman"/>
                <a:cs typeface="Times New Roman"/>
              </a:rPr>
              <a:t> </a:t>
            </a:r>
            <a:r>
              <a:rPr sz="2800" b="1" i="1" spc="-5" dirty="0">
                <a:latin typeface="Times New Roman"/>
                <a:cs typeface="Times New Roman"/>
              </a:rPr>
              <a:t>severe cardiac</a:t>
            </a:r>
            <a:r>
              <a:rPr sz="2800" b="1" i="1" spc="-20" dirty="0">
                <a:latin typeface="Times New Roman"/>
                <a:cs typeface="Times New Roman"/>
              </a:rPr>
              <a:t> </a:t>
            </a:r>
            <a:r>
              <a:rPr sz="2800" b="1" i="1" spc="-5" dirty="0">
                <a:solidFill>
                  <a:srgbClr val="FFFFFF"/>
                </a:solidFill>
                <a:latin typeface="Times New Roman"/>
                <a:cs typeface="Times New Roman"/>
              </a:rPr>
              <a:t>arrhythmias</a:t>
            </a:r>
            <a:endParaRPr sz="2800" dirty="0">
              <a:latin typeface="Times New Roman"/>
              <a:cs typeface="Times New Roman"/>
            </a:endParaRPr>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02740" y="171399"/>
            <a:ext cx="2546985" cy="514350"/>
          </a:xfrm>
          <a:prstGeom prst="rect">
            <a:avLst/>
          </a:prstGeom>
        </p:spPr>
        <p:txBody>
          <a:bodyPr vert="horz" wrap="square" lIns="0" tIns="13335" rIns="0" bIns="0" rtlCol="0">
            <a:spAutoFit/>
          </a:bodyPr>
          <a:lstStyle/>
          <a:p>
            <a:pPr marL="12700">
              <a:spcBef>
                <a:spcPts val="105"/>
              </a:spcBef>
            </a:pPr>
            <a:r>
              <a:rPr spc="-50" dirty="0">
                <a:solidFill>
                  <a:srgbClr val="FF0000"/>
                </a:solidFill>
              </a:rPr>
              <a:t>Variant</a:t>
            </a:r>
            <a:r>
              <a:rPr spc="-80" dirty="0">
                <a:solidFill>
                  <a:srgbClr val="FF0000"/>
                </a:solidFill>
              </a:rPr>
              <a:t> </a:t>
            </a:r>
            <a:r>
              <a:rPr dirty="0">
                <a:solidFill>
                  <a:srgbClr val="FF0000"/>
                </a:solidFill>
              </a:rPr>
              <a:t>angina</a:t>
            </a:r>
          </a:p>
        </p:txBody>
      </p:sp>
      <p:sp>
        <p:nvSpPr>
          <p:cNvPr id="3" name="object 3"/>
          <p:cNvSpPr txBox="1"/>
          <p:nvPr/>
        </p:nvSpPr>
        <p:spPr>
          <a:xfrm>
            <a:off x="1602740" y="660553"/>
            <a:ext cx="8764905" cy="2464435"/>
          </a:xfrm>
          <a:prstGeom prst="rect">
            <a:avLst/>
          </a:prstGeom>
        </p:spPr>
        <p:txBody>
          <a:bodyPr vert="horz" wrap="square" lIns="0" tIns="88900" rIns="0" bIns="0" rtlCol="0">
            <a:spAutoFit/>
          </a:bodyPr>
          <a:lstStyle/>
          <a:p>
            <a:pPr marL="287020" indent="-274320">
              <a:spcBef>
                <a:spcPts val="700"/>
              </a:spcBef>
              <a:buClr>
                <a:srgbClr val="F3A346"/>
              </a:buClr>
              <a:buSzPct val="83928"/>
              <a:buFont typeface="Segoe UI Symbol"/>
              <a:buChar char="⚫"/>
              <a:tabLst>
                <a:tab pos="287020" algn="l"/>
              </a:tabLst>
            </a:pPr>
            <a:r>
              <a:rPr sz="2800" b="1" i="1" spc="-5" dirty="0">
                <a:latin typeface="Times New Roman"/>
                <a:cs typeface="Times New Roman"/>
              </a:rPr>
              <a:t>Also</a:t>
            </a:r>
            <a:r>
              <a:rPr sz="2800" b="1" i="1" spc="-10" dirty="0">
                <a:latin typeface="Times New Roman"/>
                <a:cs typeface="Times New Roman"/>
              </a:rPr>
              <a:t> </a:t>
            </a:r>
            <a:r>
              <a:rPr sz="2800" b="1" i="1" spc="-5" dirty="0">
                <a:latin typeface="Times New Roman"/>
                <a:cs typeface="Times New Roman"/>
              </a:rPr>
              <a:t>known</a:t>
            </a:r>
            <a:r>
              <a:rPr sz="2800" b="1" i="1" spc="10" dirty="0">
                <a:latin typeface="Times New Roman"/>
                <a:cs typeface="Times New Roman"/>
              </a:rPr>
              <a:t> </a:t>
            </a:r>
            <a:r>
              <a:rPr sz="2800" b="1" i="1" spc="-5" dirty="0">
                <a:latin typeface="Times New Roman"/>
                <a:cs typeface="Times New Roman"/>
              </a:rPr>
              <a:t>as</a:t>
            </a:r>
            <a:r>
              <a:rPr sz="2800" b="1" i="1" spc="-10" dirty="0">
                <a:latin typeface="Times New Roman"/>
                <a:cs typeface="Times New Roman"/>
              </a:rPr>
              <a:t> </a:t>
            </a:r>
            <a:r>
              <a:rPr sz="2800" b="1" i="1" spc="-20" dirty="0">
                <a:latin typeface="Times New Roman"/>
                <a:cs typeface="Times New Roman"/>
              </a:rPr>
              <a:t>Prinzmetal’s</a:t>
            </a:r>
            <a:r>
              <a:rPr sz="2800" b="1" i="1" spc="-15" dirty="0">
                <a:latin typeface="Times New Roman"/>
                <a:cs typeface="Times New Roman"/>
              </a:rPr>
              <a:t> </a:t>
            </a:r>
            <a:r>
              <a:rPr sz="2800" b="1" i="1" spc="-5" dirty="0">
                <a:latin typeface="Times New Roman"/>
                <a:cs typeface="Times New Roman"/>
              </a:rPr>
              <a:t>angina.</a:t>
            </a:r>
            <a:endParaRPr sz="2800" dirty="0">
              <a:latin typeface="Times New Roman"/>
              <a:cs typeface="Times New Roman"/>
            </a:endParaRPr>
          </a:p>
          <a:p>
            <a:pPr marL="287020" indent="-274320">
              <a:spcBef>
                <a:spcPts val="600"/>
              </a:spcBef>
              <a:buClr>
                <a:srgbClr val="F3A346"/>
              </a:buClr>
              <a:buSzPct val="83928"/>
              <a:buFont typeface="Segoe UI Symbol"/>
              <a:buChar char="⚫"/>
              <a:tabLst>
                <a:tab pos="287020" algn="l"/>
              </a:tabLst>
            </a:pPr>
            <a:r>
              <a:rPr sz="2800" b="1" i="1" spc="-5" dirty="0">
                <a:latin typeface="Times New Roman"/>
                <a:cs typeface="Times New Roman"/>
              </a:rPr>
              <a:t>It</a:t>
            </a:r>
            <a:r>
              <a:rPr sz="2800" b="1" i="1" spc="-15" dirty="0">
                <a:latin typeface="Times New Roman"/>
                <a:cs typeface="Times New Roman"/>
              </a:rPr>
              <a:t> </a:t>
            </a:r>
            <a:r>
              <a:rPr sz="2800" b="1" i="1" spc="-5" dirty="0">
                <a:latin typeface="Times New Roman"/>
                <a:cs typeface="Times New Roman"/>
              </a:rPr>
              <a:t>often</a:t>
            </a:r>
            <a:r>
              <a:rPr sz="2800" b="1" i="1" dirty="0">
                <a:latin typeface="Times New Roman"/>
                <a:cs typeface="Times New Roman"/>
              </a:rPr>
              <a:t> </a:t>
            </a:r>
            <a:r>
              <a:rPr sz="2800" b="1" i="1" spc="-5" dirty="0">
                <a:latin typeface="Times New Roman"/>
                <a:cs typeface="Times New Roman"/>
              </a:rPr>
              <a:t>occurs</a:t>
            </a:r>
            <a:r>
              <a:rPr sz="2800" b="1" i="1" spc="-15" dirty="0">
                <a:latin typeface="Times New Roman"/>
                <a:cs typeface="Times New Roman"/>
              </a:rPr>
              <a:t> </a:t>
            </a:r>
            <a:r>
              <a:rPr sz="2800" b="1" i="1" spc="-5" dirty="0">
                <a:latin typeface="Times New Roman"/>
                <a:cs typeface="Times New Roman"/>
              </a:rPr>
              <a:t>in</a:t>
            </a:r>
            <a:r>
              <a:rPr sz="2800" b="1" i="1" spc="-10" dirty="0">
                <a:latin typeface="Times New Roman"/>
                <a:cs typeface="Times New Roman"/>
              </a:rPr>
              <a:t> </a:t>
            </a:r>
            <a:r>
              <a:rPr sz="2800" b="1" i="1" spc="-5" dirty="0">
                <a:latin typeface="Times New Roman"/>
                <a:cs typeface="Times New Roman"/>
              </a:rPr>
              <a:t>rest</a:t>
            </a:r>
            <a:endParaRPr sz="2800" dirty="0">
              <a:latin typeface="Times New Roman"/>
              <a:cs typeface="Times New Roman"/>
            </a:endParaRPr>
          </a:p>
          <a:p>
            <a:pPr marL="287020" indent="-274320">
              <a:spcBef>
                <a:spcPts val="600"/>
              </a:spcBef>
              <a:buClr>
                <a:srgbClr val="F3A346"/>
              </a:buClr>
              <a:buSzPct val="83928"/>
              <a:buFont typeface="Segoe UI Symbol"/>
              <a:buChar char="⚫"/>
              <a:tabLst>
                <a:tab pos="287020" algn="l"/>
              </a:tabLst>
            </a:pPr>
            <a:r>
              <a:rPr sz="2800" b="1" i="1" spc="-5" dirty="0">
                <a:latin typeface="Times New Roman"/>
                <a:cs typeface="Times New Roman"/>
              </a:rPr>
              <a:t>It</a:t>
            </a:r>
            <a:r>
              <a:rPr sz="2800" b="1" i="1" dirty="0">
                <a:latin typeface="Times New Roman"/>
                <a:cs typeface="Times New Roman"/>
              </a:rPr>
              <a:t> </a:t>
            </a:r>
            <a:r>
              <a:rPr sz="2800" b="1" i="1" spc="-5" dirty="0">
                <a:latin typeface="Times New Roman"/>
                <a:cs typeface="Times New Roman"/>
              </a:rPr>
              <a:t>has no</a:t>
            </a:r>
            <a:r>
              <a:rPr sz="2800" b="1" i="1" spc="10" dirty="0">
                <a:latin typeface="Times New Roman"/>
                <a:cs typeface="Times New Roman"/>
              </a:rPr>
              <a:t> </a:t>
            </a:r>
            <a:r>
              <a:rPr sz="2800" b="1" i="1" spc="-5" dirty="0">
                <a:latin typeface="Times New Roman"/>
                <a:cs typeface="Times New Roman"/>
              </a:rPr>
              <a:t>predictable</a:t>
            </a:r>
            <a:r>
              <a:rPr sz="2800" b="1" i="1" spc="-25" dirty="0">
                <a:latin typeface="Times New Roman"/>
                <a:cs typeface="Times New Roman"/>
              </a:rPr>
              <a:t> </a:t>
            </a:r>
            <a:r>
              <a:rPr sz="2800" b="1" i="1" spc="-5" dirty="0">
                <a:latin typeface="Times New Roman"/>
                <a:cs typeface="Times New Roman"/>
              </a:rPr>
              <a:t>pattern</a:t>
            </a:r>
            <a:r>
              <a:rPr sz="2800" b="1" i="1" spc="-10" dirty="0">
                <a:latin typeface="Times New Roman"/>
                <a:cs typeface="Times New Roman"/>
              </a:rPr>
              <a:t> </a:t>
            </a:r>
            <a:r>
              <a:rPr sz="2800" b="1" i="1" spc="-5" dirty="0">
                <a:latin typeface="Times New Roman"/>
                <a:cs typeface="Times New Roman"/>
              </a:rPr>
              <a:t>.</a:t>
            </a:r>
            <a:endParaRPr sz="2800" dirty="0">
              <a:latin typeface="Times New Roman"/>
              <a:cs typeface="Times New Roman"/>
            </a:endParaRPr>
          </a:p>
          <a:p>
            <a:pPr marL="287020" marR="5080" indent="-274320">
              <a:spcBef>
                <a:spcPts val="600"/>
              </a:spcBef>
              <a:buClr>
                <a:srgbClr val="F3A346"/>
              </a:buClr>
              <a:buSzPct val="83928"/>
              <a:buFont typeface="Segoe UI Symbol"/>
              <a:buChar char="⚫"/>
              <a:tabLst>
                <a:tab pos="287020" algn="l"/>
              </a:tabLst>
            </a:pPr>
            <a:r>
              <a:rPr sz="2800" b="1" i="1" spc="-5" dirty="0">
                <a:latin typeface="Times New Roman"/>
                <a:cs typeface="Times New Roman"/>
              </a:rPr>
              <a:t>This</a:t>
            </a:r>
            <a:r>
              <a:rPr sz="2800" b="1" i="1" spc="10" dirty="0">
                <a:latin typeface="Times New Roman"/>
                <a:cs typeface="Times New Roman"/>
              </a:rPr>
              <a:t> </a:t>
            </a:r>
            <a:r>
              <a:rPr sz="2800" b="1" i="1" spc="-5" dirty="0">
                <a:latin typeface="Times New Roman"/>
                <a:cs typeface="Times New Roman"/>
              </a:rPr>
              <a:t>kind</a:t>
            </a:r>
            <a:r>
              <a:rPr sz="2800" b="1" i="1" spc="10" dirty="0">
                <a:latin typeface="Times New Roman"/>
                <a:cs typeface="Times New Roman"/>
              </a:rPr>
              <a:t> </a:t>
            </a:r>
            <a:r>
              <a:rPr sz="2800" b="1" i="1" spc="-5" dirty="0">
                <a:latin typeface="Times New Roman"/>
                <a:cs typeface="Times New Roman"/>
              </a:rPr>
              <a:t>of</a:t>
            </a:r>
            <a:r>
              <a:rPr sz="2800" b="1" i="1" dirty="0">
                <a:latin typeface="Times New Roman"/>
                <a:cs typeface="Times New Roman"/>
              </a:rPr>
              <a:t> </a:t>
            </a:r>
            <a:r>
              <a:rPr sz="2800" b="1" i="1" spc="-5" dirty="0">
                <a:latin typeface="Times New Roman"/>
                <a:cs typeface="Times New Roman"/>
              </a:rPr>
              <a:t>angina</a:t>
            </a:r>
            <a:r>
              <a:rPr sz="2800" b="1" i="1" dirty="0">
                <a:latin typeface="Times New Roman"/>
                <a:cs typeface="Times New Roman"/>
              </a:rPr>
              <a:t> </a:t>
            </a:r>
            <a:r>
              <a:rPr sz="2800" b="1" i="1" spc="-5" dirty="0">
                <a:latin typeface="Times New Roman"/>
                <a:cs typeface="Times New Roman"/>
              </a:rPr>
              <a:t>may</a:t>
            </a:r>
            <a:r>
              <a:rPr sz="2800" b="1" i="1" dirty="0">
                <a:latin typeface="Times New Roman"/>
                <a:cs typeface="Times New Roman"/>
              </a:rPr>
              <a:t> </a:t>
            </a:r>
            <a:r>
              <a:rPr sz="2800" b="1" i="1" spc="-5" dirty="0">
                <a:latin typeface="Times New Roman"/>
                <a:cs typeface="Times New Roman"/>
              </a:rPr>
              <a:t>cause</a:t>
            </a:r>
            <a:r>
              <a:rPr sz="2800" b="1" i="1" dirty="0">
                <a:latin typeface="Times New Roman"/>
                <a:cs typeface="Times New Roman"/>
              </a:rPr>
              <a:t> </a:t>
            </a:r>
            <a:r>
              <a:rPr sz="2800" b="1" i="1" spc="-5" dirty="0">
                <a:latin typeface="Times New Roman"/>
                <a:cs typeface="Times New Roman"/>
              </a:rPr>
              <a:t>severe</a:t>
            </a:r>
            <a:r>
              <a:rPr sz="2800" b="1" i="1" dirty="0">
                <a:latin typeface="Times New Roman"/>
                <a:cs typeface="Times New Roman"/>
              </a:rPr>
              <a:t> </a:t>
            </a:r>
            <a:r>
              <a:rPr sz="2800" b="1" i="1" spc="-5" dirty="0">
                <a:latin typeface="Times New Roman"/>
                <a:cs typeface="Times New Roman"/>
              </a:rPr>
              <a:t>pain,</a:t>
            </a:r>
            <a:r>
              <a:rPr sz="2800" b="1" i="1" dirty="0">
                <a:latin typeface="Times New Roman"/>
                <a:cs typeface="Times New Roman"/>
              </a:rPr>
              <a:t> and </a:t>
            </a:r>
            <a:r>
              <a:rPr sz="2800" b="1" i="1" spc="-5" dirty="0">
                <a:latin typeface="Times New Roman"/>
                <a:cs typeface="Times New Roman"/>
              </a:rPr>
              <a:t>is</a:t>
            </a:r>
            <a:r>
              <a:rPr sz="2800" b="1" i="1" spc="30" dirty="0">
                <a:latin typeface="Times New Roman"/>
                <a:cs typeface="Times New Roman"/>
              </a:rPr>
              <a:t> </a:t>
            </a:r>
            <a:r>
              <a:rPr sz="2800" b="1" i="1" spc="-5" dirty="0">
                <a:latin typeface="Times New Roman"/>
                <a:cs typeface="Times New Roman"/>
              </a:rPr>
              <a:t>usually </a:t>
            </a:r>
            <a:r>
              <a:rPr sz="2800" b="1" i="1" spc="-685" dirty="0">
                <a:latin typeface="Times New Roman"/>
                <a:cs typeface="Times New Roman"/>
              </a:rPr>
              <a:t> </a:t>
            </a:r>
            <a:r>
              <a:rPr sz="2800" b="1" i="1" spc="-5" dirty="0">
                <a:latin typeface="Times New Roman"/>
                <a:cs typeface="Times New Roman"/>
              </a:rPr>
              <a:t>caused by a</a:t>
            </a:r>
            <a:r>
              <a:rPr sz="2800" b="1" i="1" dirty="0">
                <a:latin typeface="Times New Roman"/>
                <a:cs typeface="Times New Roman"/>
              </a:rPr>
              <a:t> </a:t>
            </a:r>
            <a:r>
              <a:rPr sz="2800" b="1" i="1" spc="-5" dirty="0">
                <a:latin typeface="Times New Roman"/>
                <a:cs typeface="Times New Roman"/>
              </a:rPr>
              <a:t>spasm</a:t>
            </a:r>
            <a:r>
              <a:rPr sz="2800" b="1" i="1" spc="-15" dirty="0">
                <a:latin typeface="Times New Roman"/>
                <a:cs typeface="Times New Roman"/>
              </a:rPr>
              <a:t> </a:t>
            </a:r>
            <a:r>
              <a:rPr sz="2800" b="1" i="1" spc="-5" dirty="0">
                <a:latin typeface="Times New Roman"/>
                <a:cs typeface="Times New Roman"/>
              </a:rPr>
              <a:t>in a</a:t>
            </a:r>
            <a:r>
              <a:rPr sz="2800" b="1" i="1" spc="5" dirty="0">
                <a:latin typeface="Times New Roman"/>
                <a:cs typeface="Times New Roman"/>
              </a:rPr>
              <a:t> </a:t>
            </a:r>
            <a:r>
              <a:rPr sz="2800" b="1" i="1" spc="-5" dirty="0">
                <a:latin typeface="Times New Roman"/>
                <a:cs typeface="Times New Roman"/>
              </a:rPr>
              <a:t>coronary</a:t>
            </a:r>
            <a:r>
              <a:rPr sz="2800" b="1" i="1" spc="-25" dirty="0">
                <a:latin typeface="Times New Roman"/>
                <a:cs typeface="Times New Roman"/>
              </a:rPr>
              <a:t> </a:t>
            </a:r>
            <a:r>
              <a:rPr sz="2800" b="1" i="1" spc="-20" dirty="0">
                <a:solidFill>
                  <a:srgbClr val="FFFFFF"/>
                </a:solidFill>
                <a:latin typeface="Times New Roman"/>
                <a:cs typeface="Times New Roman"/>
              </a:rPr>
              <a:t>artery.</a:t>
            </a:r>
            <a:endParaRPr sz="2800" dirty="0">
              <a:latin typeface="Times New Roman"/>
              <a:cs typeface="Times New Roman"/>
            </a:endParaRPr>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78940" y="171400"/>
            <a:ext cx="8819515" cy="1871345"/>
          </a:xfrm>
          <a:prstGeom prst="rect">
            <a:avLst/>
          </a:prstGeom>
        </p:spPr>
        <p:txBody>
          <a:bodyPr vert="horz" wrap="square" lIns="0" tIns="13335" rIns="0" bIns="0" rtlCol="0">
            <a:spAutoFit/>
          </a:bodyPr>
          <a:lstStyle/>
          <a:p>
            <a:pPr marL="12700" marR="5080">
              <a:spcBef>
                <a:spcPts val="105"/>
              </a:spcBef>
            </a:pPr>
            <a:r>
              <a:rPr dirty="0">
                <a:solidFill>
                  <a:srgbClr val="FF0000"/>
                </a:solidFill>
              </a:rPr>
              <a:t>Microvascular angina </a:t>
            </a:r>
            <a:r>
              <a:rPr sz="2800" spc="-5" dirty="0"/>
              <a:t>—sometimes referred to as </a:t>
            </a:r>
            <a:r>
              <a:rPr sz="2800" dirty="0"/>
              <a:t> </a:t>
            </a:r>
            <a:r>
              <a:rPr sz="2800" spc="-5" dirty="0">
                <a:solidFill>
                  <a:srgbClr val="FFFF00"/>
                </a:solidFill>
              </a:rPr>
              <a:t>Syndrome </a:t>
            </a:r>
            <a:r>
              <a:rPr sz="2800" spc="-10" dirty="0">
                <a:solidFill>
                  <a:srgbClr val="FFFF00"/>
                </a:solidFill>
              </a:rPr>
              <a:t>X—</a:t>
            </a:r>
            <a:r>
              <a:rPr sz="2800" spc="10" dirty="0">
                <a:solidFill>
                  <a:srgbClr val="FFFF00"/>
                </a:solidFill>
              </a:rPr>
              <a:t> </a:t>
            </a:r>
            <a:r>
              <a:rPr sz="2800" spc="-5" dirty="0"/>
              <a:t>occurs</a:t>
            </a:r>
            <a:r>
              <a:rPr sz="2800" spc="10" dirty="0"/>
              <a:t> </a:t>
            </a:r>
            <a:r>
              <a:rPr sz="2800" spc="-5" dirty="0"/>
              <a:t>when</a:t>
            </a:r>
            <a:r>
              <a:rPr sz="2800" spc="15" dirty="0"/>
              <a:t> </a:t>
            </a:r>
            <a:r>
              <a:rPr sz="2800" spc="-5" dirty="0">
                <a:solidFill>
                  <a:srgbClr val="FFFF00"/>
                </a:solidFill>
              </a:rPr>
              <a:t>tiny vessels</a:t>
            </a:r>
            <a:r>
              <a:rPr sz="2800" dirty="0">
                <a:solidFill>
                  <a:srgbClr val="FFFF00"/>
                </a:solidFill>
              </a:rPr>
              <a:t> </a:t>
            </a:r>
            <a:r>
              <a:rPr sz="2800" spc="-5" dirty="0"/>
              <a:t>in</a:t>
            </a:r>
            <a:r>
              <a:rPr sz="2800" dirty="0"/>
              <a:t> the</a:t>
            </a:r>
            <a:r>
              <a:rPr sz="2800" spc="-5" dirty="0"/>
              <a:t> heart</a:t>
            </a:r>
            <a:r>
              <a:rPr sz="2800" dirty="0"/>
              <a:t> </a:t>
            </a:r>
            <a:r>
              <a:rPr sz="2800" spc="-5" dirty="0"/>
              <a:t>become</a:t>
            </a:r>
            <a:endParaRPr sz="2800"/>
          </a:p>
          <a:p>
            <a:pPr marL="12700" marR="584835">
              <a:spcBef>
                <a:spcPts val="605"/>
              </a:spcBef>
            </a:pPr>
            <a:r>
              <a:rPr sz="2800" spc="-5" dirty="0">
                <a:solidFill>
                  <a:srgbClr val="FF0000"/>
                </a:solidFill>
              </a:rPr>
              <a:t>narrow and</a:t>
            </a:r>
            <a:r>
              <a:rPr sz="2800" spc="5" dirty="0">
                <a:solidFill>
                  <a:srgbClr val="FF0000"/>
                </a:solidFill>
              </a:rPr>
              <a:t> </a:t>
            </a:r>
            <a:r>
              <a:rPr sz="2800" spc="-5" dirty="0">
                <a:solidFill>
                  <a:srgbClr val="FF0000"/>
                </a:solidFill>
              </a:rPr>
              <a:t>stop</a:t>
            </a:r>
            <a:r>
              <a:rPr sz="2800" dirty="0">
                <a:solidFill>
                  <a:srgbClr val="FF0000"/>
                </a:solidFill>
              </a:rPr>
              <a:t> </a:t>
            </a:r>
            <a:r>
              <a:rPr sz="2800" spc="-5" dirty="0">
                <a:solidFill>
                  <a:srgbClr val="FF0000"/>
                </a:solidFill>
              </a:rPr>
              <a:t>functioning</a:t>
            </a:r>
            <a:r>
              <a:rPr sz="2800" spc="40" dirty="0">
                <a:solidFill>
                  <a:srgbClr val="FF0000"/>
                </a:solidFill>
              </a:rPr>
              <a:t> </a:t>
            </a:r>
            <a:r>
              <a:rPr sz="2800" spc="-15" dirty="0"/>
              <a:t>properly,</a:t>
            </a:r>
            <a:r>
              <a:rPr sz="2800" spc="-10" dirty="0"/>
              <a:t> even</a:t>
            </a:r>
            <a:r>
              <a:rPr sz="2800" spc="15" dirty="0"/>
              <a:t> </a:t>
            </a:r>
            <a:r>
              <a:rPr sz="2800" spc="-5" dirty="0"/>
              <a:t>if</a:t>
            </a:r>
            <a:r>
              <a:rPr sz="2800" spc="5" dirty="0"/>
              <a:t> </a:t>
            </a:r>
            <a:r>
              <a:rPr sz="2800" dirty="0"/>
              <a:t>the </a:t>
            </a:r>
            <a:r>
              <a:rPr sz="2800" spc="-5" dirty="0"/>
              <a:t>bigger </a:t>
            </a:r>
            <a:r>
              <a:rPr sz="2800" spc="-685" dirty="0"/>
              <a:t> </a:t>
            </a:r>
            <a:r>
              <a:rPr sz="2800" spc="-5" dirty="0"/>
              <a:t>arteries</a:t>
            </a:r>
            <a:r>
              <a:rPr sz="2800" spc="-35" dirty="0"/>
              <a:t> </a:t>
            </a:r>
            <a:r>
              <a:rPr sz="2800" spc="-5" dirty="0"/>
              <a:t>are not</a:t>
            </a:r>
            <a:r>
              <a:rPr sz="2800" spc="5" dirty="0"/>
              <a:t> </a:t>
            </a:r>
            <a:r>
              <a:rPr sz="2800" spc="-5" dirty="0"/>
              <a:t>blocked</a:t>
            </a:r>
            <a:r>
              <a:rPr sz="2800" spc="-15" dirty="0"/>
              <a:t> </a:t>
            </a:r>
            <a:r>
              <a:rPr sz="2800" spc="-5" dirty="0"/>
              <a:t>by </a:t>
            </a:r>
            <a:r>
              <a:rPr sz="2800" dirty="0"/>
              <a:t>plaque.</a:t>
            </a:r>
            <a:endParaRPr sz="2800"/>
          </a:p>
        </p:txBody>
      </p:sp>
      <p:sp>
        <p:nvSpPr>
          <p:cNvPr id="3" name="object 3"/>
          <p:cNvSpPr txBox="1"/>
          <p:nvPr/>
        </p:nvSpPr>
        <p:spPr>
          <a:xfrm>
            <a:off x="1678939" y="2507557"/>
            <a:ext cx="8581390" cy="2385695"/>
          </a:xfrm>
          <a:prstGeom prst="rect">
            <a:avLst/>
          </a:prstGeom>
        </p:spPr>
        <p:txBody>
          <a:bodyPr vert="horz" wrap="square" lIns="0" tIns="100965" rIns="0" bIns="0" rtlCol="0">
            <a:spAutoFit/>
          </a:bodyPr>
          <a:lstStyle/>
          <a:p>
            <a:pPr marL="12700">
              <a:spcBef>
                <a:spcPts val="795"/>
              </a:spcBef>
            </a:pPr>
            <a:r>
              <a:rPr sz="3200" b="1" i="1" dirty="0">
                <a:solidFill>
                  <a:srgbClr val="FF0000"/>
                </a:solidFill>
                <a:latin typeface="Times New Roman"/>
                <a:cs typeface="Times New Roman"/>
              </a:rPr>
              <a:t>Atypical</a:t>
            </a:r>
            <a:r>
              <a:rPr sz="3200" b="1" i="1" spc="-50" dirty="0">
                <a:solidFill>
                  <a:srgbClr val="FF0000"/>
                </a:solidFill>
                <a:latin typeface="Times New Roman"/>
                <a:cs typeface="Times New Roman"/>
              </a:rPr>
              <a:t> </a:t>
            </a:r>
            <a:r>
              <a:rPr sz="3200" b="1" i="1" dirty="0">
                <a:solidFill>
                  <a:srgbClr val="FF0000"/>
                </a:solidFill>
                <a:latin typeface="Times New Roman"/>
                <a:cs typeface="Times New Roman"/>
              </a:rPr>
              <a:t>angina</a:t>
            </a:r>
            <a:endParaRPr sz="3200" dirty="0">
              <a:latin typeface="Times New Roman"/>
              <a:cs typeface="Times New Roman"/>
            </a:endParaRPr>
          </a:p>
          <a:p>
            <a:pPr marL="286385" marR="5080" indent="-274320">
              <a:spcBef>
                <a:spcPts val="605"/>
              </a:spcBef>
              <a:buClr>
                <a:srgbClr val="F3A346"/>
              </a:buClr>
              <a:buSzPct val="83928"/>
              <a:buFont typeface="Segoe UI Symbol"/>
              <a:buChar char="⚫"/>
              <a:tabLst>
                <a:tab pos="287020" algn="l"/>
              </a:tabLst>
            </a:pPr>
            <a:r>
              <a:rPr sz="2800" b="1" i="1" spc="-5" dirty="0">
                <a:latin typeface="Times New Roman"/>
                <a:cs typeface="Times New Roman"/>
              </a:rPr>
              <a:t>Often</a:t>
            </a:r>
            <a:r>
              <a:rPr sz="2800" b="1" i="1" spc="5" dirty="0">
                <a:latin typeface="Times New Roman"/>
                <a:cs typeface="Times New Roman"/>
              </a:rPr>
              <a:t> </a:t>
            </a:r>
            <a:r>
              <a:rPr sz="2800" b="1" i="1" spc="-15" dirty="0">
                <a:latin typeface="Times New Roman"/>
                <a:cs typeface="Times New Roman"/>
              </a:rPr>
              <a:t>doesn’t</a:t>
            </a:r>
            <a:r>
              <a:rPr sz="2800" b="1" i="1" dirty="0">
                <a:latin typeface="Times New Roman"/>
                <a:cs typeface="Times New Roman"/>
              </a:rPr>
              <a:t> cause</a:t>
            </a:r>
            <a:r>
              <a:rPr sz="2800" b="1" i="1" spc="-5" dirty="0">
                <a:latin typeface="Times New Roman"/>
                <a:cs typeface="Times New Roman"/>
              </a:rPr>
              <a:t> </a:t>
            </a:r>
            <a:r>
              <a:rPr sz="2800" b="1" i="1" dirty="0">
                <a:latin typeface="Times New Roman"/>
                <a:cs typeface="Times New Roman"/>
              </a:rPr>
              <a:t>pain,</a:t>
            </a:r>
            <a:r>
              <a:rPr sz="2800" b="1" i="1" spc="-10" dirty="0">
                <a:latin typeface="Times New Roman"/>
                <a:cs typeface="Times New Roman"/>
              </a:rPr>
              <a:t> </a:t>
            </a:r>
            <a:r>
              <a:rPr sz="2800" b="1" i="1" spc="-5" dirty="0">
                <a:latin typeface="Times New Roman"/>
                <a:cs typeface="Times New Roman"/>
              </a:rPr>
              <a:t>but</a:t>
            </a:r>
            <a:r>
              <a:rPr sz="2800" b="1" i="1" spc="-15" dirty="0">
                <a:latin typeface="Times New Roman"/>
                <a:cs typeface="Times New Roman"/>
              </a:rPr>
              <a:t> </a:t>
            </a:r>
            <a:r>
              <a:rPr sz="2800" b="1" i="1" spc="-5" dirty="0">
                <a:latin typeface="Times New Roman"/>
                <a:cs typeface="Times New Roman"/>
              </a:rPr>
              <a:t>you</a:t>
            </a:r>
            <a:r>
              <a:rPr sz="2800" b="1" i="1" spc="5" dirty="0">
                <a:latin typeface="Times New Roman"/>
                <a:cs typeface="Times New Roman"/>
              </a:rPr>
              <a:t> </a:t>
            </a:r>
            <a:r>
              <a:rPr sz="2800" b="1" i="1" spc="-5" dirty="0">
                <a:latin typeface="Times New Roman"/>
                <a:cs typeface="Times New Roman"/>
              </a:rPr>
              <a:t>may</a:t>
            </a:r>
            <a:r>
              <a:rPr sz="2800" b="1" i="1" dirty="0">
                <a:latin typeface="Times New Roman"/>
                <a:cs typeface="Times New Roman"/>
              </a:rPr>
              <a:t> </a:t>
            </a:r>
            <a:r>
              <a:rPr sz="2800" b="1" i="1" spc="-5" dirty="0">
                <a:latin typeface="Times New Roman"/>
                <a:cs typeface="Times New Roman"/>
              </a:rPr>
              <a:t>feel a vague </a:t>
            </a:r>
            <a:r>
              <a:rPr sz="2800" b="1" i="1" dirty="0">
                <a:latin typeface="Times New Roman"/>
                <a:cs typeface="Times New Roman"/>
              </a:rPr>
              <a:t> </a:t>
            </a:r>
            <a:r>
              <a:rPr sz="2800" b="1" i="1" spc="-5" dirty="0">
                <a:latin typeface="Times New Roman"/>
                <a:cs typeface="Times New Roman"/>
              </a:rPr>
              <a:t>discomfort</a:t>
            </a:r>
            <a:r>
              <a:rPr sz="2800" b="1" i="1" spc="-15" dirty="0">
                <a:latin typeface="Times New Roman"/>
                <a:cs typeface="Times New Roman"/>
              </a:rPr>
              <a:t> </a:t>
            </a:r>
            <a:r>
              <a:rPr sz="2800" b="1" i="1" spc="-5" dirty="0">
                <a:latin typeface="Times New Roman"/>
                <a:cs typeface="Times New Roman"/>
              </a:rPr>
              <a:t>in</a:t>
            </a:r>
            <a:r>
              <a:rPr sz="2800" b="1" i="1" spc="10" dirty="0">
                <a:latin typeface="Times New Roman"/>
                <a:cs typeface="Times New Roman"/>
              </a:rPr>
              <a:t> </a:t>
            </a:r>
            <a:r>
              <a:rPr sz="2800" b="1" i="1" spc="-5" dirty="0">
                <a:latin typeface="Times New Roman"/>
                <a:cs typeface="Times New Roman"/>
              </a:rPr>
              <a:t>your</a:t>
            </a:r>
            <a:r>
              <a:rPr sz="2800" b="1" i="1" spc="10" dirty="0">
                <a:latin typeface="Times New Roman"/>
                <a:cs typeface="Times New Roman"/>
              </a:rPr>
              <a:t> </a:t>
            </a:r>
            <a:r>
              <a:rPr sz="2800" b="1" i="1" spc="-5" dirty="0">
                <a:latin typeface="Times New Roman"/>
                <a:cs typeface="Times New Roman"/>
              </a:rPr>
              <a:t>chest,</a:t>
            </a:r>
            <a:r>
              <a:rPr sz="2800" b="1" i="1" spc="35" dirty="0">
                <a:latin typeface="Times New Roman"/>
                <a:cs typeface="Times New Roman"/>
              </a:rPr>
              <a:t> </a:t>
            </a:r>
            <a:r>
              <a:rPr sz="2800" b="1" i="1" spc="-5" dirty="0">
                <a:latin typeface="Times New Roman"/>
                <a:cs typeface="Times New Roman"/>
              </a:rPr>
              <a:t>experience</a:t>
            </a:r>
            <a:r>
              <a:rPr sz="2800" b="1" i="1" spc="-25" dirty="0">
                <a:latin typeface="Times New Roman"/>
                <a:cs typeface="Times New Roman"/>
              </a:rPr>
              <a:t> </a:t>
            </a:r>
            <a:r>
              <a:rPr sz="2800" b="1" i="1" spc="-5" dirty="0">
                <a:latin typeface="Times New Roman"/>
                <a:cs typeface="Times New Roman"/>
              </a:rPr>
              <a:t>shortness</a:t>
            </a:r>
            <a:r>
              <a:rPr sz="2800" b="1" i="1" spc="15" dirty="0">
                <a:latin typeface="Times New Roman"/>
                <a:cs typeface="Times New Roman"/>
              </a:rPr>
              <a:t> </a:t>
            </a:r>
            <a:r>
              <a:rPr sz="2800" b="1" i="1" spc="-5" dirty="0">
                <a:latin typeface="Times New Roman"/>
                <a:cs typeface="Times New Roman"/>
              </a:rPr>
              <a:t>of</a:t>
            </a:r>
            <a:r>
              <a:rPr sz="2800" b="1" i="1" spc="20" dirty="0">
                <a:latin typeface="Times New Roman"/>
                <a:cs typeface="Times New Roman"/>
              </a:rPr>
              <a:t> </a:t>
            </a:r>
            <a:r>
              <a:rPr sz="2800" b="1" i="1" spc="-5" dirty="0">
                <a:latin typeface="Times New Roman"/>
                <a:cs typeface="Times New Roman"/>
              </a:rPr>
              <a:t>breath, </a:t>
            </a:r>
            <a:r>
              <a:rPr sz="2800" b="1" i="1" spc="-685" dirty="0">
                <a:latin typeface="Times New Roman"/>
                <a:cs typeface="Times New Roman"/>
              </a:rPr>
              <a:t> </a:t>
            </a:r>
            <a:r>
              <a:rPr sz="2800" b="1" i="1" spc="-5" dirty="0">
                <a:latin typeface="Times New Roman"/>
                <a:cs typeface="Times New Roman"/>
              </a:rPr>
              <a:t>feel tired</a:t>
            </a:r>
            <a:r>
              <a:rPr sz="2800" b="1" i="1" spc="-15" dirty="0">
                <a:latin typeface="Times New Roman"/>
                <a:cs typeface="Times New Roman"/>
              </a:rPr>
              <a:t> </a:t>
            </a:r>
            <a:r>
              <a:rPr sz="2800" b="1" i="1" spc="-5" dirty="0">
                <a:latin typeface="Times New Roman"/>
                <a:cs typeface="Times New Roman"/>
              </a:rPr>
              <a:t>or</a:t>
            </a:r>
            <a:r>
              <a:rPr sz="2800" b="1" i="1" spc="10" dirty="0">
                <a:latin typeface="Times New Roman"/>
                <a:cs typeface="Times New Roman"/>
              </a:rPr>
              <a:t> </a:t>
            </a:r>
            <a:r>
              <a:rPr sz="2800" b="1" i="1" spc="-5" dirty="0">
                <a:latin typeface="Times New Roman"/>
                <a:cs typeface="Times New Roman"/>
              </a:rPr>
              <a:t>nauseous, have </a:t>
            </a:r>
            <a:r>
              <a:rPr sz="2800" b="1" i="1" dirty="0">
                <a:latin typeface="Times New Roman"/>
                <a:cs typeface="Times New Roman"/>
              </a:rPr>
              <a:t>indigestion,</a:t>
            </a:r>
            <a:r>
              <a:rPr sz="2800" b="1" i="1" spc="-30" dirty="0">
                <a:latin typeface="Times New Roman"/>
                <a:cs typeface="Times New Roman"/>
              </a:rPr>
              <a:t> </a:t>
            </a:r>
            <a:r>
              <a:rPr sz="2800" b="1" i="1" spc="-5" dirty="0">
                <a:latin typeface="Times New Roman"/>
                <a:cs typeface="Times New Roman"/>
              </a:rPr>
              <a:t>or</a:t>
            </a:r>
            <a:r>
              <a:rPr sz="2800" b="1" i="1" spc="10" dirty="0">
                <a:latin typeface="Times New Roman"/>
                <a:cs typeface="Times New Roman"/>
              </a:rPr>
              <a:t> </a:t>
            </a:r>
            <a:r>
              <a:rPr sz="2800" b="1" i="1" spc="-5" dirty="0">
                <a:latin typeface="Times New Roman"/>
                <a:cs typeface="Times New Roman"/>
              </a:rPr>
              <a:t>pain in</a:t>
            </a:r>
            <a:r>
              <a:rPr sz="2800" b="1" i="1" spc="15" dirty="0">
                <a:latin typeface="Times New Roman"/>
                <a:cs typeface="Times New Roman"/>
              </a:rPr>
              <a:t> </a:t>
            </a:r>
            <a:r>
              <a:rPr sz="2800" b="1" i="1" spc="-5" dirty="0">
                <a:latin typeface="Times New Roman"/>
                <a:cs typeface="Times New Roman"/>
              </a:rPr>
              <a:t>your </a:t>
            </a:r>
            <a:r>
              <a:rPr sz="2800" b="1" i="1" dirty="0">
                <a:latin typeface="Times New Roman"/>
                <a:cs typeface="Times New Roman"/>
              </a:rPr>
              <a:t> back</a:t>
            </a:r>
            <a:r>
              <a:rPr sz="2800" b="1" i="1" spc="-25" dirty="0">
                <a:latin typeface="Times New Roman"/>
                <a:cs typeface="Times New Roman"/>
              </a:rPr>
              <a:t> </a:t>
            </a:r>
            <a:r>
              <a:rPr sz="2800" b="1" i="1" spc="-5" dirty="0">
                <a:latin typeface="Times New Roman"/>
                <a:cs typeface="Times New Roman"/>
              </a:rPr>
              <a:t>or neck.</a:t>
            </a:r>
            <a:endParaRPr sz="2800" dirty="0">
              <a:latin typeface="Times New Roman"/>
              <a:cs typeface="Times New Roman"/>
            </a:endParaRPr>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831340" y="649114"/>
            <a:ext cx="6350000" cy="5688965"/>
          </a:xfrm>
          <a:prstGeom prst="rect">
            <a:avLst/>
          </a:prstGeom>
        </p:spPr>
        <p:txBody>
          <a:bodyPr vert="horz" wrap="square" lIns="0" tIns="70485" rIns="0" bIns="0" rtlCol="0">
            <a:spAutoFit/>
          </a:bodyPr>
          <a:lstStyle/>
          <a:p>
            <a:pPr marL="287020" indent="-274320">
              <a:spcBef>
                <a:spcPts val="555"/>
              </a:spcBef>
              <a:buClr>
                <a:srgbClr val="F3A346"/>
              </a:buClr>
              <a:buSzPct val="84615"/>
              <a:buFont typeface="Segoe UI Symbol"/>
              <a:buChar char="⚫"/>
              <a:tabLst>
                <a:tab pos="287020" algn="l"/>
              </a:tabLst>
            </a:pPr>
            <a:r>
              <a:rPr sz="2600" b="1" i="1" dirty="0">
                <a:latin typeface="Times New Roman"/>
                <a:cs typeface="Times New Roman"/>
              </a:rPr>
              <a:t>Reduced</a:t>
            </a:r>
            <a:r>
              <a:rPr sz="2600" b="1" i="1" spc="-35" dirty="0">
                <a:latin typeface="Times New Roman"/>
                <a:cs typeface="Times New Roman"/>
              </a:rPr>
              <a:t> </a:t>
            </a:r>
            <a:r>
              <a:rPr sz="2600" b="1" i="1" dirty="0">
                <a:latin typeface="Times New Roman"/>
                <a:cs typeface="Times New Roman"/>
              </a:rPr>
              <a:t>coronary</a:t>
            </a:r>
            <a:r>
              <a:rPr sz="2600" b="1" i="1" spc="-50" dirty="0">
                <a:latin typeface="Times New Roman"/>
                <a:cs typeface="Times New Roman"/>
              </a:rPr>
              <a:t> </a:t>
            </a:r>
            <a:r>
              <a:rPr sz="2600" b="1" i="1" dirty="0">
                <a:latin typeface="Times New Roman"/>
                <a:cs typeface="Times New Roman"/>
              </a:rPr>
              <a:t>blood</a:t>
            </a:r>
            <a:r>
              <a:rPr sz="2600" b="1" i="1" spc="-15" dirty="0">
                <a:latin typeface="Times New Roman"/>
                <a:cs typeface="Times New Roman"/>
              </a:rPr>
              <a:t> </a:t>
            </a:r>
            <a:r>
              <a:rPr sz="2600" b="1" i="1" dirty="0">
                <a:latin typeface="Times New Roman"/>
                <a:cs typeface="Times New Roman"/>
              </a:rPr>
              <a:t>flow</a:t>
            </a:r>
            <a:endParaRPr sz="2600" dirty="0">
              <a:latin typeface="Times New Roman"/>
              <a:cs typeface="Times New Roman"/>
            </a:endParaRPr>
          </a:p>
          <a:p>
            <a:pPr marL="1292860" lvl="1" indent="-229235">
              <a:spcBef>
                <a:spcPts val="330"/>
              </a:spcBef>
              <a:buClr>
                <a:srgbClr val="D5903C"/>
              </a:buClr>
              <a:buSzPct val="84210"/>
              <a:buFont typeface="Segoe UI Symbol"/>
              <a:buChar char="⚫"/>
              <a:tabLst>
                <a:tab pos="1293495" algn="l"/>
              </a:tabLst>
            </a:pPr>
            <a:r>
              <a:rPr sz="1900" b="1" i="1" spc="-5" dirty="0">
                <a:latin typeface="Times New Roman"/>
                <a:cs typeface="Times New Roman"/>
              </a:rPr>
              <a:t>Coronary</a:t>
            </a:r>
            <a:r>
              <a:rPr sz="1900" b="1" i="1" spc="-10" dirty="0">
                <a:latin typeface="Times New Roman"/>
                <a:cs typeface="Times New Roman"/>
              </a:rPr>
              <a:t> </a:t>
            </a:r>
            <a:r>
              <a:rPr sz="1900" b="1" i="1" spc="-5" dirty="0">
                <a:latin typeface="Times New Roman"/>
                <a:cs typeface="Times New Roman"/>
              </a:rPr>
              <a:t>atherosclerosis</a:t>
            </a:r>
            <a:endParaRPr sz="1900" dirty="0">
              <a:latin typeface="Times New Roman"/>
              <a:cs typeface="Times New Roman"/>
            </a:endParaRPr>
          </a:p>
          <a:p>
            <a:pPr marL="1292860" lvl="1" indent="-229235">
              <a:spcBef>
                <a:spcPts val="300"/>
              </a:spcBef>
              <a:buClr>
                <a:srgbClr val="D5903C"/>
              </a:buClr>
              <a:buSzPct val="84210"/>
              <a:buFont typeface="Segoe UI Symbol"/>
              <a:buChar char="⚫"/>
              <a:tabLst>
                <a:tab pos="1293495" algn="l"/>
              </a:tabLst>
            </a:pPr>
            <a:r>
              <a:rPr sz="1900" b="1" i="1" spc="-30" dirty="0">
                <a:latin typeface="Times New Roman"/>
                <a:cs typeface="Times New Roman"/>
              </a:rPr>
              <a:t>Vasospasm</a:t>
            </a:r>
            <a:endParaRPr sz="1900" dirty="0">
              <a:latin typeface="Times New Roman"/>
              <a:cs typeface="Times New Roman"/>
            </a:endParaRPr>
          </a:p>
          <a:p>
            <a:pPr marL="1292860" lvl="1" indent="-229235">
              <a:spcBef>
                <a:spcPts val="300"/>
              </a:spcBef>
              <a:buClr>
                <a:srgbClr val="D5903C"/>
              </a:buClr>
              <a:buSzPct val="84210"/>
              <a:buFont typeface="Segoe UI Symbol"/>
              <a:buChar char="⚫"/>
              <a:tabLst>
                <a:tab pos="1293495" algn="l"/>
              </a:tabLst>
            </a:pPr>
            <a:r>
              <a:rPr sz="1900" b="1" i="1" spc="-5" dirty="0">
                <a:latin typeface="Times New Roman"/>
                <a:cs typeface="Times New Roman"/>
              </a:rPr>
              <a:t>Thrombosis.</a:t>
            </a:r>
            <a:endParaRPr sz="1900" dirty="0">
              <a:latin typeface="Times New Roman"/>
              <a:cs typeface="Times New Roman"/>
            </a:endParaRPr>
          </a:p>
          <a:p>
            <a:pPr marL="1292860" lvl="1" indent="-229235">
              <a:spcBef>
                <a:spcPts val="305"/>
              </a:spcBef>
              <a:buClr>
                <a:srgbClr val="D5903C"/>
              </a:buClr>
              <a:buSzPct val="84210"/>
              <a:buFont typeface="Segoe UI Symbol"/>
              <a:buChar char="⚫"/>
              <a:tabLst>
                <a:tab pos="1293495" algn="l"/>
              </a:tabLst>
            </a:pPr>
            <a:r>
              <a:rPr sz="1900" b="1" i="1" spc="-5" dirty="0">
                <a:latin typeface="Times New Roman"/>
                <a:cs typeface="Times New Roman"/>
              </a:rPr>
              <a:t>Arteritis,</a:t>
            </a:r>
            <a:endParaRPr sz="1900" dirty="0">
              <a:latin typeface="Times New Roman"/>
              <a:cs typeface="Times New Roman"/>
            </a:endParaRPr>
          </a:p>
          <a:p>
            <a:pPr marL="1292860" lvl="1" indent="-229235">
              <a:spcBef>
                <a:spcPts val="300"/>
              </a:spcBef>
              <a:buClr>
                <a:srgbClr val="D5903C"/>
              </a:buClr>
              <a:buSzPct val="84210"/>
              <a:buFont typeface="Segoe UI Symbol"/>
              <a:buChar char="⚫"/>
              <a:tabLst>
                <a:tab pos="1293495" algn="l"/>
              </a:tabLst>
            </a:pPr>
            <a:r>
              <a:rPr sz="1900" b="1" i="1" spc="-5" dirty="0">
                <a:latin typeface="Times New Roman"/>
                <a:cs typeface="Times New Roman"/>
              </a:rPr>
              <a:t>Emboli,</a:t>
            </a:r>
            <a:endParaRPr sz="1900" dirty="0">
              <a:latin typeface="Times New Roman"/>
              <a:cs typeface="Times New Roman"/>
            </a:endParaRPr>
          </a:p>
          <a:p>
            <a:pPr marL="1292860" lvl="1" indent="-229235">
              <a:spcBef>
                <a:spcPts val="300"/>
              </a:spcBef>
              <a:buClr>
                <a:srgbClr val="D5903C"/>
              </a:buClr>
              <a:buSzPct val="84210"/>
              <a:buFont typeface="Segoe UI Symbol"/>
              <a:buChar char="⚫"/>
              <a:tabLst>
                <a:tab pos="1293495" algn="l"/>
              </a:tabLst>
            </a:pPr>
            <a:r>
              <a:rPr sz="1900" b="1" i="1" spc="-5" dirty="0">
                <a:latin typeface="Times New Roman"/>
                <a:cs typeface="Times New Roman"/>
              </a:rPr>
              <a:t>Hypotension</a:t>
            </a:r>
            <a:endParaRPr sz="1900" dirty="0">
              <a:latin typeface="Times New Roman"/>
              <a:cs typeface="Times New Roman"/>
            </a:endParaRPr>
          </a:p>
          <a:p>
            <a:pPr marL="287020" indent="-274320">
              <a:spcBef>
                <a:spcPts val="570"/>
              </a:spcBef>
              <a:buClr>
                <a:srgbClr val="F3A346"/>
              </a:buClr>
              <a:buSzPct val="84615"/>
              <a:buFont typeface="Segoe UI Symbol"/>
              <a:buChar char="⚫"/>
              <a:tabLst>
                <a:tab pos="287020" algn="l"/>
              </a:tabLst>
            </a:pPr>
            <a:r>
              <a:rPr sz="2600" b="1" i="1" spc="-5" dirty="0">
                <a:latin typeface="Times New Roman"/>
                <a:cs typeface="Times New Roman"/>
              </a:rPr>
              <a:t>Increased</a:t>
            </a:r>
            <a:r>
              <a:rPr sz="2600" b="1" i="1" spc="-25" dirty="0">
                <a:latin typeface="Times New Roman"/>
                <a:cs typeface="Times New Roman"/>
              </a:rPr>
              <a:t> </a:t>
            </a:r>
            <a:r>
              <a:rPr sz="2600" b="1" i="1" dirty="0">
                <a:latin typeface="Times New Roman"/>
                <a:cs typeface="Times New Roman"/>
              </a:rPr>
              <a:t>myocardial</a:t>
            </a:r>
            <a:r>
              <a:rPr sz="2600" b="1" i="1" spc="-30" dirty="0">
                <a:latin typeface="Times New Roman"/>
                <a:cs typeface="Times New Roman"/>
              </a:rPr>
              <a:t> </a:t>
            </a:r>
            <a:r>
              <a:rPr sz="2600" b="1" i="1" dirty="0">
                <a:latin typeface="Times New Roman"/>
                <a:cs typeface="Times New Roman"/>
              </a:rPr>
              <a:t>demand</a:t>
            </a:r>
            <a:endParaRPr sz="2600" dirty="0">
              <a:latin typeface="Times New Roman"/>
              <a:cs typeface="Times New Roman"/>
            </a:endParaRPr>
          </a:p>
          <a:p>
            <a:pPr marL="1292860" lvl="1" indent="-229235">
              <a:spcBef>
                <a:spcPts val="330"/>
              </a:spcBef>
              <a:buClr>
                <a:srgbClr val="D5903C"/>
              </a:buClr>
              <a:buSzPct val="84210"/>
              <a:buFont typeface="Segoe UI Symbol"/>
              <a:buChar char="⚫"/>
              <a:tabLst>
                <a:tab pos="1293495" algn="l"/>
              </a:tabLst>
            </a:pPr>
            <a:r>
              <a:rPr sz="1900" b="1" i="1" spc="-20" dirty="0">
                <a:latin typeface="Times New Roman"/>
                <a:cs typeface="Times New Roman"/>
              </a:rPr>
              <a:t>Tachycardia,</a:t>
            </a:r>
            <a:endParaRPr sz="1900" dirty="0">
              <a:latin typeface="Times New Roman"/>
              <a:cs typeface="Times New Roman"/>
            </a:endParaRPr>
          </a:p>
          <a:p>
            <a:pPr marL="1292860" lvl="1" indent="-229235">
              <a:spcBef>
                <a:spcPts val="300"/>
              </a:spcBef>
              <a:buClr>
                <a:srgbClr val="D5903C"/>
              </a:buClr>
              <a:buSzPct val="84210"/>
              <a:buFont typeface="Segoe UI Symbol"/>
              <a:buChar char="⚫"/>
              <a:tabLst>
                <a:tab pos="1293495" algn="l"/>
              </a:tabLst>
            </a:pPr>
            <a:r>
              <a:rPr sz="1900" b="1" i="1" spc="-5" dirty="0">
                <a:latin typeface="Times New Roman"/>
                <a:cs typeface="Times New Roman"/>
              </a:rPr>
              <a:t>Hypertrophy</a:t>
            </a:r>
            <a:endParaRPr sz="1900" dirty="0">
              <a:latin typeface="Times New Roman"/>
              <a:cs typeface="Times New Roman"/>
            </a:endParaRPr>
          </a:p>
          <a:p>
            <a:pPr marL="287020" indent="-274320">
              <a:spcBef>
                <a:spcPts val="570"/>
              </a:spcBef>
              <a:buClr>
                <a:srgbClr val="F3A346"/>
              </a:buClr>
              <a:buSzPct val="84615"/>
              <a:buFont typeface="Segoe UI Symbol"/>
              <a:buChar char="⚫"/>
              <a:tabLst>
                <a:tab pos="287020" algn="l"/>
              </a:tabLst>
            </a:pPr>
            <a:r>
              <a:rPr sz="2600" b="1" i="1" dirty="0">
                <a:latin typeface="Times New Roman"/>
                <a:cs typeface="Times New Roman"/>
              </a:rPr>
              <a:t>Hypoxia</a:t>
            </a:r>
            <a:r>
              <a:rPr sz="2600" b="1" i="1" spc="-40" dirty="0">
                <a:latin typeface="Times New Roman"/>
                <a:cs typeface="Times New Roman"/>
              </a:rPr>
              <a:t> </a:t>
            </a:r>
            <a:r>
              <a:rPr sz="2600" b="1" i="1" dirty="0">
                <a:latin typeface="Times New Roman"/>
                <a:cs typeface="Times New Roman"/>
              </a:rPr>
              <a:t>due</a:t>
            </a:r>
            <a:r>
              <a:rPr sz="2600" b="1" i="1" spc="-5" dirty="0">
                <a:latin typeface="Times New Roman"/>
                <a:cs typeface="Times New Roman"/>
              </a:rPr>
              <a:t> </a:t>
            </a:r>
            <a:r>
              <a:rPr sz="2600" b="1" i="1" spc="-10" dirty="0">
                <a:latin typeface="Times New Roman"/>
                <a:cs typeface="Times New Roman"/>
              </a:rPr>
              <a:t>to</a:t>
            </a:r>
            <a:r>
              <a:rPr sz="2600" b="1" i="1" spc="-5" dirty="0">
                <a:latin typeface="Times New Roman"/>
                <a:cs typeface="Times New Roman"/>
              </a:rPr>
              <a:t> </a:t>
            </a:r>
            <a:r>
              <a:rPr sz="2600" b="1" i="1" dirty="0">
                <a:latin typeface="Times New Roman"/>
                <a:cs typeface="Times New Roman"/>
              </a:rPr>
              <a:t>diminished</a:t>
            </a:r>
            <a:r>
              <a:rPr sz="2600" b="1" i="1" spc="-15" dirty="0">
                <a:latin typeface="Times New Roman"/>
                <a:cs typeface="Times New Roman"/>
              </a:rPr>
              <a:t> </a:t>
            </a:r>
            <a:r>
              <a:rPr sz="2600" b="1" i="1" dirty="0">
                <a:latin typeface="Times New Roman"/>
                <a:cs typeface="Times New Roman"/>
              </a:rPr>
              <a:t>oxygen</a:t>
            </a:r>
            <a:r>
              <a:rPr sz="2600" b="1" i="1" spc="-15" dirty="0">
                <a:latin typeface="Times New Roman"/>
                <a:cs typeface="Times New Roman"/>
              </a:rPr>
              <a:t> </a:t>
            </a:r>
            <a:r>
              <a:rPr sz="2600" b="1" i="1" dirty="0">
                <a:latin typeface="Times New Roman"/>
                <a:cs typeface="Times New Roman"/>
              </a:rPr>
              <a:t>transport</a:t>
            </a:r>
            <a:endParaRPr sz="2600" dirty="0">
              <a:latin typeface="Times New Roman"/>
              <a:cs typeface="Times New Roman"/>
            </a:endParaRPr>
          </a:p>
          <a:p>
            <a:pPr marL="1292860" lvl="1" indent="-229235">
              <a:spcBef>
                <a:spcPts val="330"/>
              </a:spcBef>
              <a:buClr>
                <a:srgbClr val="D5903C"/>
              </a:buClr>
              <a:buSzPct val="84210"/>
              <a:buFont typeface="Segoe UI Symbol"/>
              <a:buChar char="⚫"/>
              <a:tabLst>
                <a:tab pos="1293495" algn="l"/>
              </a:tabLst>
            </a:pPr>
            <a:r>
              <a:rPr sz="1900" b="1" i="1" spc="-5" dirty="0">
                <a:latin typeface="Times New Roman"/>
                <a:cs typeface="Times New Roman"/>
              </a:rPr>
              <a:t>Anemia,</a:t>
            </a:r>
            <a:endParaRPr sz="1900" dirty="0">
              <a:latin typeface="Times New Roman"/>
              <a:cs typeface="Times New Roman"/>
            </a:endParaRPr>
          </a:p>
          <a:p>
            <a:pPr marL="1292860" lvl="1" indent="-229235">
              <a:spcBef>
                <a:spcPts val="305"/>
              </a:spcBef>
              <a:buClr>
                <a:srgbClr val="D5903C"/>
              </a:buClr>
              <a:buSzPct val="84210"/>
              <a:buFont typeface="Segoe UI Symbol"/>
              <a:buChar char="⚫"/>
              <a:tabLst>
                <a:tab pos="1293495" algn="l"/>
              </a:tabLst>
            </a:pPr>
            <a:r>
              <a:rPr sz="1900" b="1" i="1" spc="-5" dirty="0">
                <a:latin typeface="Times New Roman"/>
                <a:cs typeface="Times New Roman"/>
              </a:rPr>
              <a:t>Lung</a:t>
            </a:r>
            <a:r>
              <a:rPr sz="1900" b="1" i="1" spc="-15" dirty="0">
                <a:latin typeface="Times New Roman"/>
                <a:cs typeface="Times New Roman"/>
              </a:rPr>
              <a:t> </a:t>
            </a:r>
            <a:r>
              <a:rPr sz="1900" b="1" i="1" spc="-5" dirty="0">
                <a:latin typeface="Times New Roman"/>
                <a:cs typeface="Times New Roman"/>
              </a:rPr>
              <a:t>disease,</a:t>
            </a:r>
            <a:endParaRPr sz="1900" dirty="0">
              <a:latin typeface="Times New Roman"/>
              <a:cs typeface="Times New Roman"/>
            </a:endParaRPr>
          </a:p>
          <a:p>
            <a:pPr marL="1292860" lvl="1" indent="-229235">
              <a:spcBef>
                <a:spcPts val="300"/>
              </a:spcBef>
              <a:buClr>
                <a:srgbClr val="D5903C"/>
              </a:buClr>
              <a:buSzPct val="84210"/>
              <a:buFont typeface="Segoe UI Symbol"/>
              <a:buChar char="⚫"/>
              <a:tabLst>
                <a:tab pos="1293495" algn="l"/>
              </a:tabLst>
            </a:pPr>
            <a:r>
              <a:rPr sz="1900" b="1" i="1" spc="-5" dirty="0">
                <a:latin typeface="Times New Roman"/>
                <a:cs typeface="Times New Roman"/>
              </a:rPr>
              <a:t>Cyanotic</a:t>
            </a:r>
            <a:r>
              <a:rPr sz="1900" b="1" i="1" spc="-25" dirty="0">
                <a:latin typeface="Times New Roman"/>
                <a:cs typeface="Times New Roman"/>
              </a:rPr>
              <a:t> </a:t>
            </a:r>
            <a:r>
              <a:rPr sz="1900" b="1" i="1" spc="-5" dirty="0">
                <a:latin typeface="Times New Roman"/>
                <a:cs typeface="Times New Roman"/>
              </a:rPr>
              <a:t>CHD,</a:t>
            </a:r>
            <a:endParaRPr sz="1900" dirty="0">
              <a:latin typeface="Times New Roman"/>
              <a:cs typeface="Times New Roman"/>
            </a:endParaRPr>
          </a:p>
          <a:p>
            <a:pPr marL="1292860" lvl="1" indent="-229235">
              <a:spcBef>
                <a:spcPts val="300"/>
              </a:spcBef>
              <a:buClr>
                <a:srgbClr val="D5903C"/>
              </a:buClr>
              <a:buSzPct val="84210"/>
              <a:buFont typeface="Segoe UI Symbol"/>
              <a:buChar char="⚫"/>
              <a:tabLst>
                <a:tab pos="1293495" algn="l"/>
              </a:tabLst>
            </a:pPr>
            <a:r>
              <a:rPr sz="1900" b="1" i="1" spc="-5" dirty="0">
                <a:latin typeface="Times New Roman"/>
                <a:cs typeface="Times New Roman"/>
              </a:rPr>
              <a:t>Carbon</a:t>
            </a:r>
            <a:r>
              <a:rPr sz="1900" b="1" i="1" spc="5" dirty="0">
                <a:latin typeface="Times New Roman"/>
                <a:cs typeface="Times New Roman"/>
              </a:rPr>
              <a:t> </a:t>
            </a:r>
            <a:r>
              <a:rPr sz="1900" b="1" i="1" spc="-5" dirty="0">
                <a:latin typeface="Times New Roman"/>
                <a:cs typeface="Times New Roman"/>
              </a:rPr>
              <a:t>monoxide</a:t>
            </a:r>
            <a:r>
              <a:rPr sz="1900" b="1" i="1" spc="5" dirty="0">
                <a:latin typeface="Times New Roman"/>
                <a:cs typeface="Times New Roman"/>
              </a:rPr>
              <a:t> </a:t>
            </a:r>
            <a:r>
              <a:rPr sz="1900" b="1" i="1" spc="-5" dirty="0">
                <a:latin typeface="Times New Roman"/>
                <a:cs typeface="Times New Roman"/>
              </a:rPr>
              <a:t>(CO) poisoning,</a:t>
            </a:r>
            <a:endParaRPr sz="1900" dirty="0">
              <a:latin typeface="Times New Roman"/>
              <a:cs typeface="Times New Roman"/>
            </a:endParaRPr>
          </a:p>
          <a:p>
            <a:pPr marL="1292860" lvl="1" indent="-229235">
              <a:spcBef>
                <a:spcPts val="300"/>
              </a:spcBef>
              <a:buClr>
                <a:srgbClr val="D5903C"/>
              </a:buClr>
              <a:buSzPct val="84210"/>
              <a:buFont typeface="Segoe UI Symbol"/>
              <a:buChar char="⚫"/>
              <a:tabLst>
                <a:tab pos="1293495" algn="l"/>
              </a:tabLst>
            </a:pPr>
            <a:r>
              <a:rPr sz="1900" b="1" i="1" spc="-5" dirty="0">
                <a:latin typeface="Times New Roman"/>
                <a:cs typeface="Times New Roman"/>
              </a:rPr>
              <a:t>Cigarette</a:t>
            </a:r>
            <a:r>
              <a:rPr sz="1900" b="1" i="1" spc="-30" dirty="0">
                <a:latin typeface="Times New Roman"/>
                <a:cs typeface="Times New Roman"/>
              </a:rPr>
              <a:t> </a:t>
            </a:r>
            <a:r>
              <a:rPr sz="1900" b="1" i="1" spc="-5" dirty="0">
                <a:latin typeface="Times New Roman"/>
                <a:cs typeface="Times New Roman"/>
              </a:rPr>
              <a:t>smoking.</a:t>
            </a:r>
            <a:endParaRPr sz="1900" dirty="0">
              <a:latin typeface="Times New Roman"/>
              <a:cs typeface="Times New Roman"/>
            </a:endParaRPr>
          </a:p>
        </p:txBody>
      </p:sp>
      <p:pic>
        <p:nvPicPr>
          <p:cNvPr id="3" name="object 3"/>
          <p:cNvPicPr/>
          <p:nvPr/>
        </p:nvPicPr>
        <p:blipFill>
          <a:blip r:embed="rId2" cstate="print"/>
          <a:stretch>
            <a:fillRect/>
          </a:stretch>
        </p:blipFill>
        <p:spPr>
          <a:xfrm>
            <a:off x="1822704" y="326137"/>
            <a:ext cx="4558284" cy="460247"/>
          </a:xfrm>
          <a:prstGeom prst="rect">
            <a:avLst/>
          </a:prstGeom>
        </p:spPr>
      </p:pic>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907540" y="858729"/>
            <a:ext cx="8028940" cy="4986655"/>
          </a:xfrm>
          <a:prstGeom prst="rect">
            <a:avLst/>
          </a:prstGeom>
        </p:spPr>
        <p:txBody>
          <a:bodyPr vert="horz" wrap="square" lIns="0" tIns="88265" rIns="0" bIns="0" rtlCol="0">
            <a:spAutoFit/>
          </a:bodyPr>
          <a:lstStyle/>
          <a:p>
            <a:pPr marL="287020" indent="-274320">
              <a:spcBef>
                <a:spcPts val="695"/>
              </a:spcBef>
              <a:buClr>
                <a:srgbClr val="F3A346"/>
              </a:buClr>
              <a:buSzPct val="84375"/>
              <a:buFont typeface="Segoe UI Symbol"/>
              <a:buChar char="⚫"/>
              <a:tabLst>
                <a:tab pos="287020" algn="l"/>
              </a:tabLst>
            </a:pPr>
            <a:r>
              <a:rPr sz="3200" b="1" i="1" dirty="0">
                <a:latin typeface="Times New Roman"/>
                <a:cs typeface="Times New Roman"/>
              </a:rPr>
              <a:t>Intraplaque</a:t>
            </a:r>
            <a:r>
              <a:rPr sz="3200" b="1" i="1" spc="-35" dirty="0">
                <a:latin typeface="Times New Roman"/>
                <a:cs typeface="Times New Roman"/>
              </a:rPr>
              <a:t> </a:t>
            </a:r>
            <a:r>
              <a:rPr sz="3200" b="1" i="1" dirty="0">
                <a:latin typeface="Times New Roman"/>
                <a:cs typeface="Times New Roman"/>
              </a:rPr>
              <a:t>hemorrhage,</a:t>
            </a:r>
            <a:endParaRPr sz="3200" dirty="0">
              <a:latin typeface="Times New Roman"/>
              <a:cs typeface="Times New Roman"/>
            </a:endParaRPr>
          </a:p>
          <a:p>
            <a:pPr marL="287020" indent="-274320">
              <a:spcBef>
                <a:spcPts val="600"/>
              </a:spcBef>
              <a:buClr>
                <a:srgbClr val="F3A346"/>
              </a:buClr>
              <a:buSzPct val="84375"/>
              <a:buFont typeface="Segoe UI Symbol"/>
              <a:buChar char="⚫"/>
              <a:tabLst>
                <a:tab pos="287020" algn="l"/>
              </a:tabLst>
            </a:pPr>
            <a:r>
              <a:rPr sz="3200" b="1" i="1" dirty="0">
                <a:latin typeface="Times New Roman"/>
                <a:cs typeface="Times New Roman"/>
              </a:rPr>
              <a:t>Plaque</a:t>
            </a:r>
            <a:r>
              <a:rPr sz="3200" b="1" i="1" spc="-50" dirty="0">
                <a:latin typeface="Times New Roman"/>
                <a:cs typeface="Times New Roman"/>
              </a:rPr>
              <a:t> </a:t>
            </a:r>
            <a:r>
              <a:rPr sz="3200" b="1" i="1" dirty="0">
                <a:latin typeface="Times New Roman"/>
                <a:cs typeface="Times New Roman"/>
              </a:rPr>
              <a:t>erosion,</a:t>
            </a:r>
            <a:r>
              <a:rPr sz="3200" b="1" i="1" spc="-35" dirty="0">
                <a:latin typeface="Times New Roman"/>
                <a:cs typeface="Times New Roman"/>
              </a:rPr>
              <a:t> </a:t>
            </a:r>
            <a:r>
              <a:rPr sz="3200" b="1" i="1" dirty="0">
                <a:latin typeface="Times New Roman"/>
                <a:cs typeface="Times New Roman"/>
              </a:rPr>
              <a:t>or</a:t>
            </a:r>
            <a:endParaRPr sz="3200" dirty="0">
              <a:latin typeface="Times New Roman"/>
              <a:cs typeface="Times New Roman"/>
            </a:endParaRPr>
          </a:p>
          <a:p>
            <a:pPr marL="287020" indent="-274320">
              <a:spcBef>
                <a:spcPts val="605"/>
              </a:spcBef>
              <a:buClr>
                <a:srgbClr val="F3A346"/>
              </a:buClr>
              <a:buSzPct val="84375"/>
              <a:buFont typeface="Segoe UI Symbol"/>
              <a:buChar char="⚫"/>
              <a:tabLst>
                <a:tab pos="287020" algn="l"/>
              </a:tabLst>
            </a:pPr>
            <a:r>
              <a:rPr sz="3200" b="1" i="1" dirty="0">
                <a:latin typeface="Times New Roman"/>
                <a:cs typeface="Times New Roman"/>
              </a:rPr>
              <a:t>Plaque</a:t>
            </a:r>
            <a:r>
              <a:rPr sz="3200" b="1" i="1" spc="-35" dirty="0">
                <a:latin typeface="Times New Roman"/>
                <a:cs typeface="Times New Roman"/>
              </a:rPr>
              <a:t> </a:t>
            </a:r>
            <a:r>
              <a:rPr sz="3200" b="1" i="1" dirty="0">
                <a:latin typeface="Times New Roman"/>
                <a:cs typeface="Times New Roman"/>
              </a:rPr>
              <a:t>rupture </a:t>
            </a:r>
            <a:r>
              <a:rPr sz="3200" b="1" i="1" spc="-5" dirty="0">
                <a:latin typeface="Times New Roman"/>
                <a:cs typeface="Times New Roman"/>
              </a:rPr>
              <a:t>with</a:t>
            </a:r>
            <a:r>
              <a:rPr sz="3200" b="1" i="1" dirty="0">
                <a:latin typeface="Times New Roman"/>
                <a:cs typeface="Times New Roman"/>
              </a:rPr>
              <a:t> superimposed</a:t>
            </a:r>
            <a:r>
              <a:rPr sz="3200" b="1" i="1" spc="-20" dirty="0">
                <a:latin typeface="Times New Roman"/>
                <a:cs typeface="Times New Roman"/>
              </a:rPr>
              <a:t> </a:t>
            </a:r>
            <a:r>
              <a:rPr sz="3200" b="1" i="1" dirty="0">
                <a:latin typeface="Times New Roman"/>
                <a:cs typeface="Times New Roman"/>
              </a:rPr>
              <a:t>thrombosis</a:t>
            </a:r>
            <a:endParaRPr sz="3200" dirty="0">
              <a:latin typeface="Times New Roman"/>
              <a:cs typeface="Times New Roman"/>
            </a:endParaRPr>
          </a:p>
          <a:p>
            <a:pPr marL="287020" indent="-274320">
              <a:spcBef>
                <a:spcPts val="600"/>
              </a:spcBef>
              <a:buClr>
                <a:srgbClr val="F3A346"/>
              </a:buClr>
              <a:buSzPct val="84375"/>
              <a:buFont typeface="Segoe UI Symbol"/>
              <a:buChar char="⚫"/>
              <a:tabLst>
                <a:tab pos="287020" algn="l"/>
              </a:tabLst>
            </a:pPr>
            <a:r>
              <a:rPr sz="3200" b="1" i="1" spc="-40" dirty="0">
                <a:latin typeface="Times New Roman"/>
                <a:cs typeface="Times New Roman"/>
              </a:rPr>
              <a:t>Vasospasm</a:t>
            </a:r>
            <a:endParaRPr sz="3200" dirty="0">
              <a:latin typeface="Times New Roman"/>
              <a:cs typeface="Times New Roman"/>
            </a:endParaRPr>
          </a:p>
          <a:p>
            <a:pPr marL="287020" indent="-274320">
              <a:spcBef>
                <a:spcPts val="600"/>
              </a:spcBef>
              <a:buClr>
                <a:srgbClr val="F3A346"/>
              </a:buClr>
              <a:buSzPct val="84375"/>
              <a:buFont typeface="Segoe UI Symbol"/>
              <a:buChar char="⚫"/>
              <a:tabLst>
                <a:tab pos="287020" algn="l"/>
              </a:tabLst>
            </a:pPr>
            <a:r>
              <a:rPr sz="3200" b="1" i="1" dirty="0">
                <a:latin typeface="Times New Roman"/>
                <a:cs typeface="Times New Roman"/>
              </a:rPr>
              <a:t>Embolization</a:t>
            </a:r>
            <a:endParaRPr sz="3200" dirty="0">
              <a:latin typeface="Times New Roman"/>
              <a:cs typeface="Times New Roman"/>
            </a:endParaRPr>
          </a:p>
          <a:p>
            <a:pPr marL="287020" indent="-274320">
              <a:spcBef>
                <a:spcPts val="600"/>
              </a:spcBef>
              <a:buClr>
                <a:srgbClr val="F3A346"/>
              </a:buClr>
              <a:buSzPct val="84375"/>
              <a:buFont typeface="Segoe UI Symbol"/>
              <a:buChar char="⚫"/>
              <a:tabLst>
                <a:tab pos="287020" algn="l"/>
              </a:tabLst>
            </a:pPr>
            <a:r>
              <a:rPr sz="3200" b="1" i="1" dirty="0">
                <a:latin typeface="Times New Roman"/>
                <a:cs typeface="Times New Roman"/>
              </a:rPr>
              <a:t>smaller</a:t>
            </a:r>
            <a:r>
              <a:rPr sz="3200" b="1" i="1" spc="-30" dirty="0">
                <a:latin typeface="Times New Roman"/>
                <a:cs typeface="Times New Roman"/>
              </a:rPr>
              <a:t> </a:t>
            </a:r>
            <a:r>
              <a:rPr sz="3200" b="1" i="1" dirty="0">
                <a:latin typeface="Times New Roman"/>
                <a:cs typeface="Times New Roman"/>
              </a:rPr>
              <a:t>vessel</a:t>
            </a:r>
            <a:r>
              <a:rPr sz="3200" b="1" i="1" spc="-15" dirty="0">
                <a:latin typeface="Times New Roman"/>
                <a:cs typeface="Times New Roman"/>
              </a:rPr>
              <a:t> </a:t>
            </a:r>
            <a:r>
              <a:rPr sz="3200" b="1" i="1" dirty="0">
                <a:latin typeface="Times New Roman"/>
                <a:cs typeface="Times New Roman"/>
              </a:rPr>
              <a:t>obstruction</a:t>
            </a:r>
            <a:endParaRPr sz="3200" dirty="0">
              <a:latin typeface="Times New Roman"/>
              <a:cs typeface="Times New Roman"/>
            </a:endParaRPr>
          </a:p>
          <a:p>
            <a:pPr marL="1567180" lvl="1" indent="-229235">
              <a:spcBef>
                <a:spcPts val="300"/>
              </a:spcBef>
              <a:buClr>
                <a:srgbClr val="D5903C"/>
              </a:buClr>
              <a:buSzPct val="84375"/>
              <a:buFont typeface="Segoe UI Symbol"/>
              <a:buChar char="⚫"/>
              <a:tabLst>
                <a:tab pos="1567815" algn="l"/>
              </a:tabLst>
            </a:pPr>
            <a:r>
              <a:rPr sz="3200" b="1" i="1" spc="-35" dirty="0">
                <a:latin typeface="Times New Roman"/>
                <a:cs typeface="Times New Roman"/>
              </a:rPr>
              <a:t>Vasculitis</a:t>
            </a:r>
            <a:r>
              <a:rPr sz="3200" b="1" i="1" spc="-35" dirty="0">
                <a:latin typeface="Times New Roman"/>
                <a:cs typeface="Times New Roman"/>
              </a:rPr>
              <a:t>,</a:t>
            </a:r>
            <a:endParaRPr sz="3200" dirty="0">
              <a:latin typeface="Times New Roman"/>
              <a:cs typeface="Times New Roman"/>
            </a:endParaRPr>
          </a:p>
          <a:p>
            <a:pPr marL="1567180" lvl="1" indent="-229235">
              <a:spcBef>
                <a:spcPts val="305"/>
              </a:spcBef>
              <a:buClr>
                <a:srgbClr val="D5903C"/>
              </a:buClr>
              <a:buSzPct val="84375"/>
              <a:buFont typeface="Segoe UI Symbol"/>
              <a:buChar char="⚫"/>
              <a:tabLst>
                <a:tab pos="1567815" algn="l"/>
              </a:tabLst>
            </a:pPr>
            <a:r>
              <a:rPr sz="3200" b="1" i="1" dirty="0">
                <a:latin typeface="Times New Roman"/>
                <a:cs typeface="Times New Roman"/>
              </a:rPr>
              <a:t>Amyloidosis,</a:t>
            </a:r>
            <a:endParaRPr sz="3200" dirty="0">
              <a:latin typeface="Times New Roman"/>
              <a:cs typeface="Times New Roman"/>
            </a:endParaRPr>
          </a:p>
          <a:p>
            <a:pPr marL="1567180" lvl="1" indent="-229235">
              <a:spcBef>
                <a:spcPts val="295"/>
              </a:spcBef>
              <a:buClr>
                <a:srgbClr val="D5903C"/>
              </a:buClr>
              <a:buSzPct val="84375"/>
              <a:buFont typeface="Segoe UI Symbol"/>
              <a:buChar char="⚫"/>
              <a:tabLst>
                <a:tab pos="1567815" algn="l"/>
              </a:tabLst>
            </a:pPr>
            <a:r>
              <a:rPr sz="3200" b="1" i="1" dirty="0">
                <a:latin typeface="Times New Roman"/>
                <a:cs typeface="Times New Roman"/>
              </a:rPr>
              <a:t>Sickle</a:t>
            </a:r>
            <a:r>
              <a:rPr sz="3200" b="1" i="1" spc="-30" dirty="0">
                <a:latin typeface="Times New Roman"/>
                <a:cs typeface="Times New Roman"/>
              </a:rPr>
              <a:t> </a:t>
            </a:r>
            <a:r>
              <a:rPr sz="3200" b="1" i="1" dirty="0">
                <a:latin typeface="Times New Roman"/>
                <a:cs typeface="Times New Roman"/>
              </a:rPr>
              <a:t>cell</a:t>
            </a:r>
            <a:r>
              <a:rPr sz="3200" b="1" i="1" spc="-35" dirty="0">
                <a:latin typeface="Times New Roman"/>
                <a:cs typeface="Times New Roman"/>
              </a:rPr>
              <a:t> </a:t>
            </a:r>
            <a:r>
              <a:rPr sz="3200" b="1" i="1" dirty="0">
                <a:latin typeface="Times New Roman"/>
                <a:cs typeface="Times New Roman"/>
              </a:rPr>
              <a:t>disease</a:t>
            </a:r>
            <a:endParaRPr sz="3200" dirty="0">
              <a:latin typeface="Times New Roman"/>
              <a:cs typeface="Times New Roman"/>
            </a:endParaRPr>
          </a:p>
        </p:txBody>
      </p:sp>
      <p:pic>
        <p:nvPicPr>
          <p:cNvPr id="3" name="object 3"/>
          <p:cNvPicPr/>
          <p:nvPr/>
        </p:nvPicPr>
        <p:blipFill>
          <a:blip r:embed="rId2" cstate="print"/>
          <a:stretch>
            <a:fillRect/>
          </a:stretch>
        </p:blipFill>
        <p:spPr>
          <a:xfrm>
            <a:off x="2052827" y="227075"/>
            <a:ext cx="3756660" cy="437388"/>
          </a:xfrm>
          <a:prstGeom prst="rect">
            <a:avLst/>
          </a:prstGeom>
        </p:spPr>
      </p:pic>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55140" y="249123"/>
            <a:ext cx="3794760" cy="452120"/>
          </a:xfrm>
          <a:prstGeom prst="rect">
            <a:avLst/>
          </a:prstGeom>
        </p:spPr>
        <p:txBody>
          <a:bodyPr vert="horz" wrap="square" lIns="0" tIns="12065" rIns="0" bIns="0" rtlCol="0">
            <a:spAutoFit/>
          </a:bodyPr>
          <a:lstStyle/>
          <a:p>
            <a:pPr marL="12700">
              <a:spcBef>
                <a:spcPts val="95"/>
              </a:spcBef>
            </a:pPr>
            <a:r>
              <a:rPr sz="2800" spc="-5" dirty="0">
                <a:solidFill>
                  <a:srgbClr val="FFFF00"/>
                </a:solidFill>
              </a:rPr>
              <a:t>Acute</a:t>
            </a:r>
            <a:r>
              <a:rPr sz="2800" spc="-35" dirty="0">
                <a:solidFill>
                  <a:srgbClr val="FFFF00"/>
                </a:solidFill>
              </a:rPr>
              <a:t> </a:t>
            </a:r>
            <a:r>
              <a:rPr sz="2800" dirty="0">
                <a:solidFill>
                  <a:srgbClr val="FFFF00"/>
                </a:solidFill>
              </a:rPr>
              <a:t>coronary</a:t>
            </a:r>
            <a:r>
              <a:rPr sz="2800" spc="-40" dirty="0">
                <a:solidFill>
                  <a:srgbClr val="FFFF00"/>
                </a:solidFill>
              </a:rPr>
              <a:t> </a:t>
            </a:r>
            <a:r>
              <a:rPr sz="2800" spc="-5" dirty="0">
                <a:solidFill>
                  <a:srgbClr val="FFFF00"/>
                </a:solidFill>
              </a:rPr>
              <a:t>syndrome</a:t>
            </a:r>
            <a:endParaRPr sz="2800"/>
          </a:p>
        </p:txBody>
      </p:sp>
      <p:sp>
        <p:nvSpPr>
          <p:cNvPr id="3" name="object 3"/>
          <p:cNvSpPr txBox="1"/>
          <p:nvPr/>
        </p:nvSpPr>
        <p:spPr>
          <a:xfrm>
            <a:off x="1755140" y="1255523"/>
            <a:ext cx="8498840" cy="4221027"/>
          </a:xfrm>
          <a:prstGeom prst="rect">
            <a:avLst/>
          </a:prstGeom>
        </p:spPr>
        <p:txBody>
          <a:bodyPr vert="horz" wrap="square" lIns="0" tIns="12065" rIns="0" bIns="0" rtlCol="0">
            <a:spAutoFit/>
          </a:bodyPr>
          <a:lstStyle/>
          <a:p>
            <a:pPr marL="286385" marR="361315" indent="-274320">
              <a:spcBef>
                <a:spcPts val="95"/>
              </a:spcBef>
              <a:buClr>
                <a:srgbClr val="F3A346"/>
              </a:buClr>
              <a:buSzPct val="83928"/>
              <a:buFont typeface="Segoe UI Symbol"/>
              <a:buChar char="⚫"/>
              <a:tabLst>
                <a:tab pos="287020" algn="l"/>
              </a:tabLst>
            </a:pPr>
            <a:r>
              <a:rPr sz="2800" b="1" i="1" spc="-10" dirty="0">
                <a:latin typeface="Times New Roman"/>
                <a:cs typeface="Times New Roman"/>
              </a:rPr>
              <a:t>ACS</a:t>
            </a:r>
            <a:r>
              <a:rPr sz="2800" b="1" i="1" spc="15" dirty="0">
                <a:latin typeface="Times New Roman"/>
                <a:cs typeface="Times New Roman"/>
              </a:rPr>
              <a:t> </a:t>
            </a:r>
            <a:r>
              <a:rPr sz="2800" b="1" i="1" spc="-5" dirty="0">
                <a:latin typeface="Times New Roman"/>
                <a:cs typeface="Times New Roman"/>
              </a:rPr>
              <a:t>represents</a:t>
            </a:r>
            <a:r>
              <a:rPr sz="2800" b="1" i="1" dirty="0">
                <a:latin typeface="Times New Roman"/>
                <a:cs typeface="Times New Roman"/>
              </a:rPr>
              <a:t> </a:t>
            </a:r>
            <a:r>
              <a:rPr sz="2800" b="1" i="1" spc="-5" dirty="0">
                <a:latin typeface="Times New Roman"/>
                <a:cs typeface="Times New Roman"/>
              </a:rPr>
              <a:t>a</a:t>
            </a:r>
            <a:r>
              <a:rPr sz="2800" b="1" i="1" dirty="0">
                <a:latin typeface="Times New Roman"/>
                <a:cs typeface="Times New Roman"/>
              </a:rPr>
              <a:t> </a:t>
            </a:r>
            <a:r>
              <a:rPr sz="2800" b="1" i="1" spc="-5" dirty="0">
                <a:latin typeface="Times New Roman"/>
                <a:cs typeface="Times New Roman"/>
              </a:rPr>
              <a:t>spectrum</a:t>
            </a:r>
            <a:r>
              <a:rPr sz="2800" b="1" i="1" spc="-15" dirty="0">
                <a:latin typeface="Times New Roman"/>
                <a:cs typeface="Times New Roman"/>
              </a:rPr>
              <a:t> </a:t>
            </a:r>
            <a:r>
              <a:rPr sz="2800" b="1" i="1" spc="-5" dirty="0">
                <a:latin typeface="Times New Roman"/>
                <a:cs typeface="Times New Roman"/>
              </a:rPr>
              <a:t>of</a:t>
            </a:r>
            <a:r>
              <a:rPr sz="2800" b="1" i="1" spc="15" dirty="0">
                <a:latin typeface="Times New Roman"/>
                <a:cs typeface="Times New Roman"/>
              </a:rPr>
              <a:t> </a:t>
            </a:r>
            <a:r>
              <a:rPr sz="2800" b="1" i="1" spc="-5" dirty="0">
                <a:latin typeface="Times New Roman"/>
                <a:cs typeface="Times New Roman"/>
              </a:rPr>
              <a:t>ischemic</a:t>
            </a:r>
            <a:r>
              <a:rPr sz="2800" b="1" i="1" spc="-10" dirty="0">
                <a:latin typeface="Times New Roman"/>
                <a:cs typeface="Times New Roman"/>
              </a:rPr>
              <a:t> </a:t>
            </a:r>
            <a:r>
              <a:rPr sz="2800" b="1" i="1" spc="-5" dirty="0">
                <a:latin typeface="Times New Roman"/>
                <a:cs typeface="Times New Roman"/>
              </a:rPr>
              <a:t>heart</a:t>
            </a:r>
            <a:r>
              <a:rPr sz="2800" b="1" i="1" spc="5" dirty="0">
                <a:latin typeface="Times New Roman"/>
                <a:cs typeface="Times New Roman"/>
              </a:rPr>
              <a:t> </a:t>
            </a:r>
            <a:r>
              <a:rPr sz="2800" b="1" i="1" spc="-5" dirty="0">
                <a:latin typeface="Times New Roman"/>
                <a:cs typeface="Times New Roman"/>
              </a:rPr>
              <a:t>diseases </a:t>
            </a:r>
            <a:r>
              <a:rPr sz="2800" b="1" i="1" spc="-685" dirty="0">
                <a:latin typeface="Times New Roman"/>
                <a:cs typeface="Times New Roman"/>
              </a:rPr>
              <a:t> </a:t>
            </a:r>
            <a:r>
              <a:rPr sz="2800" b="1" i="1" dirty="0">
                <a:latin typeface="Times New Roman"/>
                <a:cs typeface="Times New Roman"/>
              </a:rPr>
              <a:t>ranging</a:t>
            </a:r>
            <a:r>
              <a:rPr sz="2800" b="1" i="1" spc="-20" dirty="0">
                <a:latin typeface="Times New Roman"/>
                <a:cs typeface="Times New Roman"/>
              </a:rPr>
              <a:t> </a:t>
            </a:r>
            <a:r>
              <a:rPr sz="2800" b="1" i="1" dirty="0">
                <a:latin typeface="Times New Roman"/>
                <a:cs typeface="Times New Roman"/>
              </a:rPr>
              <a:t>from</a:t>
            </a:r>
            <a:r>
              <a:rPr sz="2800" b="1" i="1" spc="-10" dirty="0">
                <a:latin typeface="Times New Roman"/>
                <a:cs typeface="Times New Roman"/>
              </a:rPr>
              <a:t> </a:t>
            </a:r>
            <a:r>
              <a:rPr sz="2800" b="1" i="1" dirty="0">
                <a:latin typeface="Times New Roman"/>
                <a:cs typeface="Times New Roman"/>
              </a:rPr>
              <a:t>unstable</a:t>
            </a:r>
            <a:r>
              <a:rPr sz="2800" b="1" i="1" spc="-20" dirty="0">
                <a:latin typeface="Times New Roman"/>
                <a:cs typeface="Times New Roman"/>
              </a:rPr>
              <a:t> </a:t>
            </a:r>
            <a:r>
              <a:rPr sz="2800" b="1" i="1" spc="-5" dirty="0">
                <a:latin typeface="Times New Roman"/>
                <a:cs typeface="Times New Roman"/>
              </a:rPr>
              <a:t>ischemia</a:t>
            </a:r>
            <a:r>
              <a:rPr sz="2800" b="1" i="1" spc="-15" dirty="0">
                <a:latin typeface="Times New Roman"/>
                <a:cs typeface="Times New Roman"/>
              </a:rPr>
              <a:t> </a:t>
            </a:r>
            <a:r>
              <a:rPr sz="2800" b="1" i="1" spc="-5" dirty="0">
                <a:latin typeface="Times New Roman"/>
                <a:cs typeface="Times New Roman"/>
              </a:rPr>
              <a:t>to</a:t>
            </a:r>
            <a:r>
              <a:rPr sz="2800" b="1" i="1" dirty="0">
                <a:latin typeface="Times New Roman"/>
                <a:cs typeface="Times New Roman"/>
              </a:rPr>
              <a:t> </a:t>
            </a:r>
            <a:r>
              <a:rPr sz="2800" b="1" i="1" spc="-5" dirty="0">
                <a:latin typeface="Times New Roman"/>
                <a:cs typeface="Times New Roman"/>
              </a:rPr>
              <a:t>acute MI</a:t>
            </a:r>
            <a:endParaRPr sz="2800" dirty="0">
              <a:latin typeface="Times New Roman"/>
              <a:cs typeface="Times New Roman"/>
            </a:endParaRPr>
          </a:p>
          <a:p>
            <a:pPr>
              <a:spcBef>
                <a:spcPts val="20"/>
              </a:spcBef>
              <a:buClr>
                <a:srgbClr val="F3A346"/>
              </a:buClr>
              <a:buFont typeface="Segoe UI Symbol"/>
              <a:buChar char="⚫"/>
            </a:pPr>
            <a:endParaRPr sz="3950" dirty="0">
              <a:latin typeface="Times New Roman"/>
              <a:cs typeface="Times New Roman"/>
            </a:endParaRPr>
          </a:p>
          <a:p>
            <a:pPr marL="286385" marR="819785" indent="-274320">
              <a:buClr>
                <a:srgbClr val="F3A346"/>
              </a:buClr>
              <a:buSzPct val="83928"/>
              <a:buFont typeface="Segoe UI Symbol"/>
              <a:buChar char="⚫"/>
              <a:tabLst>
                <a:tab pos="287020" algn="l"/>
              </a:tabLst>
            </a:pPr>
            <a:r>
              <a:rPr sz="2800" b="1" i="1" spc="-5" dirty="0">
                <a:latin typeface="Times New Roman"/>
                <a:cs typeface="Times New Roman"/>
              </a:rPr>
              <a:t>Myocardial</a:t>
            </a:r>
            <a:r>
              <a:rPr sz="2800" b="1" i="1" spc="-20" dirty="0">
                <a:latin typeface="Times New Roman"/>
                <a:cs typeface="Times New Roman"/>
              </a:rPr>
              <a:t> </a:t>
            </a:r>
            <a:r>
              <a:rPr sz="2800" b="1" i="1" spc="-5" dirty="0">
                <a:latin typeface="Times New Roman"/>
                <a:cs typeface="Times New Roman"/>
              </a:rPr>
              <a:t>infarction</a:t>
            </a:r>
            <a:r>
              <a:rPr sz="2800" b="1" i="1" dirty="0">
                <a:latin typeface="Times New Roman"/>
                <a:cs typeface="Times New Roman"/>
              </a:rPr>
              <a:t> </a:t>
            </a:r>
            <a:r>
              <a:rPr sz="2800" b="1" i="1" spc="-5" dirty="0">
                <a:latin typeface="Times New Roman"/>
                <a:cs typeface="Times New Roman"/>
              </a:rPr>
              <a:t>(MI)</a:t>
            </a:r>
            <a:r>
              <a:rPr sz="2800" b="1" i="1" spc="45" dirty="0">
                <a:latin typeface="Times New Roman"/>
                <a:cs typeface="Times New Roman"/>
              </a:rPr>
              <a:t> </a:t>
            </a:r>
            <a:r>
              <a:rPr sz="2800" b="1" i="1" spc="-5" dirty="0">
                <a:latin typeface="Times New Roman"/>
                <a:cs typeface="Times New Roman"/>
              </a:rPr>
              <a:t>(ie</a:t>
            </a:r>
            <a:r>
              <a:rPr sz="2800" b="1" i="1" spc="-5" dirty="0">
                <a:latin typeface="Times New Roman"/>
                <a:cs typeface="Times New Roman"/>
              </a:rPr>
              <a:t>,</a:t>
            </a:r>
            <a:r>
              <a:rPr sz="2800" b="1" i="1" spc="5" dirty="0">
                <a:latin typeface="Times New Roman"/>
                <a:cs typeface="Times New Roman"/>
              </a:rPr>
              <a:t> </a:t>
            </a:r>
            <a:r>
              <a:rPr sz="2800" b="1" i="1" spc="-5" dirty="0">
                <a:latin typeface="Times New Roman"/>
                <a:cs typeface="Times New Roman"/>
              </a:rPr>
              <a:t>heart</a:t>
            </a:r>
            <a:r>
              <a:rPr sz="2800" b="1" i="1" spc="10" dirty="0">
                <a:latin typeface="Times New Roman"/>
                <a:cs typeface="Times New Roman"/>
              </a:rPr>
              <a:t> </a:t>
            </a:r>
            <a:r>
              <a:rPr sz="2800" b="1" i="1" spc="-5" dirty="0">
                <a:latin typeface="Times New Roman"/>
                <a:cs typeface="Times New Roman"/>
              </a:rPr>
              <a:t>attack)</a:t>
            </a:r>
            <a:r>
              <a:rPr sz="2800" b="1" i="1" spc="-15" dirty="0">
                <a:latin typeface="Times New Roman"/>
                <a:cs typeface="Times New Roman"/>
              </a:rPr>
              <a:t> </a:t>
            </a:r>
            <a:r>
              <a:rPr sz="2800" b="1" i="1" spc="-5" dirty="0">
                <a:latin typeface="Times New Roman"/>
                <a:cs typeface="Times New Roman"/>
              </a:rPr>
              <a:t>is</a:t>
            </a:r>
            <a:r>
              <a:rPr sz="2800" b="1" i="1" spc="5" dirty="0">
                <a:latin typeface="Times New Roman"/>
                <a:cs typeface="Times New Roman"/>
              </a:rPr>
              <a:t> </a:t>
            </a:r>
            <a:r>
              <a:rPr sz="2800" b="1" i="1" spc="-5" dirty="0">
                <a:latin typeface="Times New Roman"/>
                <a:cs typeface="Times New Roman"/>
              </a:rPr>
              <a:t>the </a:t>
            </a:r>
            <a:r>
              <a:rPr sz="2800" b="1" i="1" spc="-685" dirty="0">
                <a:latin typeface="Times New Roman"/>
                <a:cs typeface="Times New Roman"/>
              </a:rPr>
              <a:t> </a:t>
            </a:r>
            <a:r>
              <a:rPr sz="2800" b="1" i="1" spc="-5" dirty="0">
                <a:latin typeface="Times New Roman"/>
                <a:cs typeface="Times New Roman"/>
              </a:rPr>
              <a:t>irreversible</a:t>
            </a:r>
            <a:r>
              <a:rPr sz="2800" b="1" i="1" spc="-30" dirty="0">
                <a:latin typeface="Times New Roman"/>
                <a:cs typeface="Times New Roman"/>
              </a:rPr>
              <a:t> </a:t>
            </a:r>
            <a:r>
              <a:rPr sz="2800" b="1" i="1" spc="-5" dirty="0">
                <a:latin typeface="Times New Roman"/>
                <a:cs typeface="Times New Roman"/>
              </a:rPr>
              <a:t>necrosis of</a:t>
            </a:r>
            <a:r>
              <a:rPr sz="2800" b="1" i="1" spc="15" dirty="0">
                <a:latin typeface="Times New Roman"/>
                <a:cs typeface="Times New Roman"/>
              </a:rPr>
              <a:t> </a:t>
            </a:r>
            <a:r>
              <a:rPr sz="2800" b="1" i="1" spc="-5" dirty="0">
                <a:latin typeface="Times New Roman"/>
                <a:cs typeface="Times New Roman"/>
              </a:rPr>
              <a:t>heart muscle</a:t>
            </a:r>
            <a:r>
              <a:rPr sz="2800" b="1" i="1" spc="5" dirty="0">
                <a:latin typeface="Times New Roman"/>
                <a:cs typeface="Times New Roman"/>
              </a:rPr>
              <a:t> </a:t>
            </a:r>
            <a:r>
              <a:rPr sz="2800" b="1" i="1" spc="-5" dirty="0">
                <a:latin typeface="Times New Roman"/>
                <a:cs typeface="Times New Roman"/>
              </a:rPr>
              <a:t>secondary</a:t>
            </a:r>
            <a:r>
              <a:rPr sz="2800" b="1" i="1" spc="-10" dirty="0">
                <a:latin typeface="Times New Roman"/>
                <a:cs typeface="Times New Roman"/>
              </a:rPr>
              <a:t> </a:t>
            </a:r>
            <a:r>
              <a:rPr sz="2800" b="1" i="1" spc="-5" dirty="0">
                <a:latin typeface="Times New Roman"/>
                <a:cs typeface="Times New Roman"/>
              </a:rPr>
              <a:t>to </a:t>
            </a:r>
            <a:r>
              <a:rPr sz="2800" b="1" i="1" dirty="0">
                <a:latin typeface="Times New Roman"/>
                <a:cs typeface="Times New Roman"/>
              </a:rPr>
              <a:t> </a:t>
            </a:r>
            <a:r>
              <a:rPr sz="2800" b="1" i="1" spc="-5" dirty="0">
                <a:latin typeface="Times New Roman"/>
                <a:cs typeface="Times New Roman"/>
              </a:rPr>
              <a:t>prolonged</a:t>
            </a:r>
            <a:r>
              <a:rPr sz="2800" b="1" i="1" spc="-30" dirty="0">
                <a:latin typeface="Times New Roman"/>
                <a:cs typeface="Times New Roman"/>
              </a:rPr>
              <a:t> </a:t>
            </a:r>
            <a:r>
              <a:rPr sz="2800" b="1" i="1" spc="-5" dirty="0">
                <a:latin typeface="Times New Roman"/>
                <a:cs typeface="Times New Roman"/>
              </a:rPr>
              <a:t>ischemia.</a:t>
            </a:r>
            <a:endParaRPr sz="2800" dirty="0">
              <a:latin typeface="Times New Roman"/>
              <a:cs typeface="Times New Roman"/>
            </a:endParaRPr>
          </a:p>
          <a:p>
            <a:pPr marL="107950" algn="ctr">
              <a:spcBef>
                <a:spcPts val="600"/>
              </a:spcBef>
            </a:pPr>
            <a:r>
              <a:rPr sz="2800" b="1" i="1" spc="-5" dirty="0">
                <a:latin typeface="Times New Roman"/>
                <a:cs typeface="Times New Roman"/>
              </a:rPr>
              <a:t>OR</a:t>
            </a:r>
            <a:endParaRPr sz="2800" dirty="0">
              <a:latin typeface="Times New Roman"/>
              <a:cs typeface="Times New Roman"/>
            </a:endParaRPr>
          </a:p>
          <a:p>
            <a:pPr marL="286385" marR="5080" indent="-274320">
              <a:spcBef>
                <a:spcPts val="600"/>
              </a:spcBef>
              <a:buClr>
                <a:srgbClr val="F3A346"/>
              </a:buClr>
              <a:buSzPct val="83928"/>
              <a:buFont typeface="Segoe UI Symbol"/>
              <a:buChar char="⚫"/>
              <a:tabLst>
                <a:tab pos="287020" algn="l"/>
              </a:tabLst>
            </a:pPr>
            <a:r>
              <a:rPr sz="2800" b="1" i="1" spc="-5" dirty="0">
                <a:latin typeface="Times New Roman"/>
                <a:cs typeface="Times New Roman"/>
              </a:rPr>
              <a:t>Myocardial</a:t>
            </a:r>
            <a:r>
              <a:rPr sz="2800" b="1" i="1" spc="-25" dirty="0">
                <a:latin typeface="Times New Roman"/>
                <a:cs typeface="Times New Roman"/>
              </a:rPr>
              <a:t> </a:t>
            </a:r>
            <a:r>
              <a:rPr sz="2800" b="1" i="1" dirty="0">
                <a:latin typeface="Times New Roman"/>
                <a:cs typeface="Times New Roman"/>
              </a:rPr>
              <a:t>infarction</a:t>
            </a:r>
            <a:r>
              <a:rPr sz="2800" b="1" i="1" spc="-10" dirty="0">
                <a:latin typeface="Times New Roman"/>
                <a:cs typeface="Times New Roman"/>
              </a:rPr>
              <a:t> </a:t>
            </a:r>
            <a:r>
              <a:rPr sz="2800" b="1" i="1" spc="-5" dirty="0">
                <a:latin typeface="Times New Roman"/>
                <a:cs typeface="Times New Roman"/>
              </a:rPr>
              <a:t>(MI)</a:t>
            </a:r>
            <a:r>
              <a:rPr sz="2800" b="1" i="1" spc="35" dirty="0">
                <a:latin typeface="Times New Roman"/>
                <a:cs typeface="Times New Roman"/>
              </a:rPr>
              <a:t> </a:t>
            </a:r>
            <a:r>
              <a:rPr sz="2800" b="1" i="1" spc="-5" dirty="0">
                <a:latin typeface="Times New Roman"/>
                <a:cs typeface="Times New Roman"/>
              </a:rPr>
              <a:t>is</a:t>
            </a:r>
            <a:r>
              <a:rPr sz="2800" b="1" i="1" spc="-10" dirty="0">
                <a:latin typeface="Times New Roman"/>
                <a:cs typeface="Times New Roman"/>
              </a:rPr>
              <a:t> </a:t>
            </a:r>
            <a:r>
              <a:rPr sz="2800" b="1" i="1" spc="-5" dirty="0">
                <a:latin typeface="Times New Roman"/>
                <a:cs typeface="Times New Roman"/>
              </a:rPr>
              <a:t>myocyte</a:t>
            </a:r>
            <a:r>
              <a:rPr sz="2800" b="1" i="1" spc="-15" dirty="0">
                <a:latin typeface="Times New Roman"/>
                <a:cs typeface="Times New Roman"/>
              </a:rPr>
              <a:t> </a:t>
            </a:r>
            <a:r>
              <a:rPr sz="2800" b="1" i="1" spc="-5" dirty="0">
                <a:latin typeface="Times New Roman"/>
                <a:cs typeface="Times New Roman"/>
              </a:rPr>
              <a:t>cell</a:t>
            </a:r>
            <a:r>
              <a:rPr sz="2800" b="1" i="1" spc="5" dirty="0">
                <a:latin typeface="Times New Roman"/>
                <a:cs typeface="Times New Roman"/>
              </a:rPr>
              <a:t> </a:t>
            </a:r>
            <a:r>
              <a:rPr sz="2800" b="1" i="1" spc="-5" dirty="0">
                <a:latin typeface="Times New Roman"/>
                <a:cs typeface="Times New Roman"/>
              </a:rPr>
              <a:t>death</a:t>
            </a:r>
            <a:r>
              <a:rPr sz="2800" b="1" i="1" dirty="0">
                <a:latin typeface="Times New Roman"/>
                <a:cs typeface="Times New Roman"/>
              </a:rPr>
              <a:t> </a:t>
            </a:r>
            <a:r>
              <a:rPr sz="2800" b="1" i="1" spc="-5" dirty="0">
                <a:latin typeface="Times New Roman"/>
                <a:cs typeface="Times New Roman"/>
              </a:rPr>
              <a:t>caused </a:t>
            </a:r>
            <a:r>
              <a:rPr sz="2800" b="1" i="1" spc="-685" dirty="0">
                <a:latin typeface="Times New Roman"/>
                <a:cs typeface="Times New Roman"/>
              </a:rPr>
              <a:t> </a:t>
            </a:r>
            <a:r>
              <a:rPr sz="2800" b="1" i="1" spc="-5" dirty="0">
                <a:latin typeface="Times New Roman"/>
                <a:cs typeface="Times New Roman"/>
              </a:rPr>
              <a:t>by</a:t>
            </a:r>
            <a:r>
              <a:rPr sz="2800" b="1" i="1" spc="-10" dirty="0">
                <a:latin typeface="Times New Roman"/>
                <a:cs typeface="Times New Roman"/>
              </a:rPr>
              <a:t> </a:t>
            </a:r>
            <a:r>
              <a:rPr sz="2800" b="1" i="1" spc="-5" dirty="0">
                <a:latin typeface="Times New Roman"/>
                <a:cs typeface="Times New Roman"/>
              </a:rPr>
              <a:t>vascular</a:t>
            </a:r>
            <a:r>
              <a:rPr sz="2800" b="1" i="1" spc="-15" dirty="0">
                <a:latin typeface="Times New Roman"/>
                <a:cs typeface="Times New Roman"/>
              </a:rPr>
              <a:t> </a:t>
            </a:r>
            <a:r>
              <a:rPr sz="2800" b="1" i="1" dirty="0">
                <a:latin typeface="Times New Roman"/>
                <a:cs typeface="Times New Roman"/>
              </a:rPr>
              <a:t>occlusion.</a:t>
            </a:r>
            <a:endParaRPr sz="2800" dirty="0">
              <a:latin typeface="Times New Roman"/>
              <a:cs typeface="Times New Roman"/>
            </a:endParaRPr>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TotalTime>
  <Words>1374</Words>
  <Application>Microsoft Office PowerPoint</Application>
  <PresentationFormat>Widescreen</PresentationFormat>
  <Paragraphs>214</Paragraphs>
  <Slides>34</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Arial</vt:lpstr>
      <vt:lpstr>Calibri</vt:lpstr>
      <vt:lpstr>Calibri Light</vt:lpstr>
      <vt:lpstr>Constantia</vt:lpstr>
      <vt:lpstr>Segoe UI Symbol</vt:lpstr>
      <vt:lpstr>Times New Roman</vt:lpstr>
      <vt:lpstr>Wingdings</vt:lpstr>
      <vt:lpstr>Office Theme</vt:lpstr>
      <vt:lpstr>PowerPoint Presentation</vt:lpstr>
      <vt:lpstr>PowerPoint Presentation</vt:lpstr>
      <vt:lpstr>PowerPoint Presentation</vt:lpstr>
      <vt:lpstr>Types of angina</vt:lpstr>
      <vt:lpstr>Variant angina</vt:lpstr>
      <vt:lpstr>Microvascular angina —sometimes referred to as  Syndrome X— occurs when tiny vessels in the heart become narrow and stop functioning properly, even if the bigger  arteries are not blocked by plaque.</vt:lpstr>
      <vt:lpstr>PowerPoint Presentation</vt:lpstr>
      <vt:lpstr>PowerPoint Presentation</vt:lpstr>
      <vt:lpstr>Acute coronary syndrome</vt:lpstr>
      <vt:lpstr>PowerPoint Presentation</vt:lpstr>
      <vt:lpstr>PowerPoint Presentation</vt:lpstr>
      <vt:lpstr>PowerPoint Presentation</vt:lpstr>
      <vt:lpstr>Pathophysiology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Grading of Angina Pectoris by the Canadian  Cardiovascular Society Classification System</vt:lpstr>
      <vt:lpstr>PowerPoint Presentation</vt:lpstr>
      <vt:lpstr>PowerPoint Presentation</vt:lpstr>
      <vt:lpstr>Symptoms for angina</vt:lpstr>
      <vt:lpstr>PowerPoint Presentation</vt:lpstr>
      <vt:lpstr>PowerPoint Presentation</vt:lpstr>
      <vt:lpstr>PowerPoint Presentation</vt:lpstr>
      <vt:lpstr>PowerPoint Presentation</vt:lpstr>
      <vt:lpstr>PowerPoint Presentation</vt:lpstr>
      <vt:lpstr>Clinical Presentation  Symptoms</vt:lpstr>
      <vt:lpstr>Complications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Angina pectoris</dc:title>
  <dc:creator>Swasa</dc:creator>
  <cp:lastModifiedBy>User</cp:lastModifiedBy>
  <cp:revision>1</cp:revision>
  <dcterms:created xsi:type="dcterms:W3CDTF">2024-09-17T06:40:25Z</dcterms:created>
  <dcterms:modified xsi:type="dcterms:W3CDTF">2024-09-17T06:46:31Z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2017-02-16T00:00:00Z</vt:filetime>
  </property>
  <property fmtid="{D5CDD505-2E9C-101B-9397-08002B2CF9AE}" pid="3" name="Creator">
    <vt:lpwstr>Microsoft® PowerPoint® 2013</vt:lpwstr>
  </property>
  <property fmtid="{D5CDD505-2E9C-101B-9397-08002B2CF9AE}" pid="4" name="LastSaved">
    <vt:filetime>2024-09-17T00:00:00Z</vt:filetime>
  </property>
</Properties>
</file>