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11"/>
  </p:notesMasterIdLst>
  <p:handoutMasterIdLst>
    <p:handoutMasterId r:id="rId12"/>
  </p:handoutMasterIdLst>
  <p:sldIdLst>
    <p:sldId id="263" r:id="rId5"/>
    <p:sldId id="262" r:id="rId6"/>
    <p:sldId id="264" r:id="rId7"/>
    <p:sldId id="272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7280BD50-F72A-443A-8A7C-9A6A969C2F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0149BFF-D5FE-41B9-B89E-346E6FC2BE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9FD3E-56F1-4D93-A064-62BE23F429F1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A7AE4AE-8780-4C06-B105-E50A0CB117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F349081-626D-42D4-96E8-DBE21E03E4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BE145-7B0B-4BFC-A728-545BF59A6F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047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86AA5-8483-44CB-A555-9041E2D72D7A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44A333-46EF-4665-ACD4-6848AE6462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6717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85D36-9B88-4BC2-915C-54E4566DB10B}" type="datetime1">
              <a:rPr lang="en-IN" smtClean="0"/>
              <a:t>15-09-2024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058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E98CC-9D1B-4C5B-9B7C-76AC3755A270}" type="datetime1">
              <a:rPr lang="en-IN" smtClean="0"/>
              <a:t>15-09-2024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8860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C9E13-99D7-493F-B56F-99E169BC5CB7}" type="datetime1">
              <a:rPr lang="en-IN" smtClean="0"/>
              <a:t>15-09-2024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9741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5B6AF-41FD-4077-A30F-B79DEABBF3EB}" type="datetime1">
              <a:rPr lang="en-IN" smtClean="0"/>
              <a:t>15-09-2024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0179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6EE8-3FBE-419B-8777-1744EA93D889}" type="datetime1">
              <a:rPr lang="en-IN" smtClean="0"/>
              <a:t>15-09-2024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5383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0BFD6-0733-4ED2-B6F4-143B2650869E}" type="datetime1">
              <a:rPr lang="en-IN" smtClean="0"/>
              <a:t>15-09-2024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582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0219-74BB-4800-8AA0-D13D4082EF46}" type="datetime1">
              <a:rPr lang="en-IN" smtClean="0"/>
              <a:t>15-09-2024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787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98EEB-8943-4070-82B9-48F073792E87}" type="datetime1">
              <a:rPr lang="en-IN" smtClean="0"/>
              <a:t>15-09-2024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218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91E6B-6F14-4CFA-ABE1-229FB030C158}" type="datetime1">
              <a:rPr lang="en-IN" smtClean="0"/>
              <a:t>15-09-2024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2239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37556-1A5C-48EA-831F-C808AC561DA1}" type="datetime1">
              <a:rPr lang="en-IN" smtClean="0"/>
              <a:t>15-09-2024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0266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71B70-DB00-4527-89D9-C166D35B4421}" type="datetime1">
              <a:rPr lang="en-IN" smtClean="0"/>
              <a:t>15-09-2024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420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D456D-6B40-4E42-86AC-EACDFF2146DA}" type="datetime1">
              <a:rPr lang="en-IN" smtClean="0"/>
              <a:t>15-09-2024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© R R INSTITUTIONS , BANGALORE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 userDrawn="1"/>
        </p:nvSpPr>
        <p:spPr>
          <a:xfrm rot="20006977">
            <a:off x="1146736" y="2929365"/>
            <a:ext cx="985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 </a:t>
            </a:r>
            <a:endParaRPr lang="en-US" sz="48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72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211016" y="6542088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598079" y="6557962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8957920-506D-4F31-9CB9-011BD525C6C5}"/>
              </a:ext>
            </a:extLst>
          </p:cNvPr>
          <p:cNvSpPr txBox="1"/>
          <p:nvPr/>
        </p:nvSpPr>
        <p:spPr>
          <a:xfrm>
            <a:off x="2166935" y="3198167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SUBJECT NAME </a:t>
            </a:r>
            <a:r>
              <a:rPr lang="en-I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IN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TOXICOLOGY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E5D32C6D-EED6-45D3-B2F4-4A294908127E}"/>
              </a:ext>
            </a:extLst>
          </p:cNvPr>
          <p:cNvSpPr txBox="1"/>
          <p:nvPr/>
        </p:nvSpPr>
        <p:spPr>
          <a:xfrm>
            <a:off x="2166935" y="4156755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 NO &amp; NAME </a:t>
            </a:r>
            <a:r>
              <a:rPr lang="en-IN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(FONT SIZE 20) – TIMES NEW ROMAN, ALL CAPS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9683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 NAME –ANTIDOTES AND CLINICAL APPLICATION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5" cy="5263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N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Contents for topic-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Role of antidote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 of action</a:t>
            </a:r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3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6056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 NAME -ANTIDOTES AND CLINICAL APPLICATION</a:t>
            </a:r>
          </a:p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</a:pPr>
            <a:r>
              <a:rPr lang="en-US" sz="1600" b="1" kern="0" dirty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Definition and types of antidote-</a:t>
            </a:r>
          </a:p>
          <a:p>
            <a:pPr marL="342900" lvl="0" indent="-342900" algn="just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</a:pPr>
            <a:r>
              <a:rPr lang="en-U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Substances which counteract the effect of poison.</a:t>
            </a:r>
          </a:p>
          <a:p>
            <a:pPr marL="342900" lvl="0" indent="-342900" algn="l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</a:pPr>
            <a:r>
              <a:rPr lang="en-U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Types:</a:t>
            </a:r>
          </a:p>
          <a:p>
            <a:pPr marL="342900" lvl="0" indent="-342900" algn="l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itchFamily="2" charset="2"/>
              <a:buChar char="n"/>
            </a:pPr>
            <a:r>
              <a:rPr lang="en-U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Physical or Mechanical-These prevents the actions of poisons mechanically, without destroying or inactivating the actions of the poisons. </a:t>
            </a:r>
            <a:r>
              <a:rPr lang="en-US" sz="16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n-U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activated charcoal</a:t>
            </a:r>
          </a:p>
          <a:p>
            <a:pPr marL="342900" lvl="0" indent="-342900" algn="l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itchFamily="2" charset="2"/>
              <a:buChar char="n"/>
            </a:pPr>
            <a:r>
              <a:rPr lang="en-U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Chemical-these are the substances which disintegrate and inactivate poisons by chemical reaction with them. E.g.: KMNO4,common Salt, Egg albumin.</a:t>
            </a:r>
          </a:p>
          <a:p>
            <a:pPr marL="342900" lvl="0" indent="-342900" algn="l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itchFamily="2" charset="2"/>
              <a:buChar char="n"/>
            </a:pPr>
            <a:r>
              <a:rPr lang="en-U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Physiological-They have their own action producing sign and symptoms opposite to that produced by the poison. </a:t>
            </a:r>
            <a:r>
              <a:rPr lang="en-US" sz="16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n-U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naloxone for morphine, neostigmine for datura.</a:t>
            </a:r>
          </a:p>
          <a:p>
            <a:pPr marL="342900" lvl="0" indent="-342900" algn="l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itchFamily="2" charset="2"/>
              <a:buChar char="n"/>
            </a:pPr>
            <a:r>
              <a:rPr lang="en-U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Serological- anti snake venom serum for snake bites poisoning</a:t>
            </a:r>
          </a:p>
          <a:p>
            <a:pPr marL="342900" lvl="0" indent="-342900" algn="l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itchFamily="2" charset="2"/>
              <a:buChar char="n"/>
            </a:pPr>
            <a:r>
              <a:rPr lang="en-U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Universal antidotes-Combination of physical and chemicals.(Activated charcoal-2 </a:t>
            </a:r>
            <a:r>
              <a:rPr lang="en-US" sz="16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parts+Magnesium</a:t>
            </a:r>
            <a:r>
              <a:rPr lang="en-U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oxide+tannic</a:t>
            </a:r>
            <a:r>
              <a:rPr lang="en-US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acid -1 part)</a:t>
            </a:r>
          </a:p>
          <a:p>
            <a:pPr marL="342900" lvl="0" indent="-342900" algn="l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itchFamily="2" charset="2"/>
              <a:buChar char="n"/>
            </a:pPr>
            <a:endParaRPr lang="en-US" sz="1700" kern="0" dirty="0">
              <a:solidFill>
                <a:srgbClr val="000000"/>
              </a:solidFill>
              <a:latin typeface="Arial"/>
            </a:endParaRPr>
          </a:p>
          <a:p>
            <a:pPr marL="342900" lvl="0" indent="-342900" algn="l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itchFamily="2" charset="2"/>
              <a:buChar char="n"/>
            </a:pPr>
            <a:endParaRPr lang="en-US" sz="1600" b="1" kern="0" dirty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893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4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719257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 NAME -ANTIDOTES AND CLINICAL APPLICATION</a:t>
            </a:r>
          </a:p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</a:pPr>
            <a:r>
              <a:rPr lang="en-US" sz="1600" kern="0" dirty="0">
                <a:solidFill>
                  <a:srgbClr val="660033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95753" y="1755129"/>
            <a:ext cx="7678615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itchFamily="2" charset="2"/>
              <a:buChar char="n"/>
            </a:pPr>
            <a:r>
              <a:rPr lang="en-US" sz="1600" kern="0" dirty="0">
                <a:solidFill>
                  <a:srgbClr val="000000"/>
                </a:solidFill>
                <a:latin typeface="Arial"/>
              </a:rPr>
              <a:t>Specific antidotes-</a:t>
            </a:r>
            <a:r>
              <a:rPr lang="en-US" sz="1600" kern="0" dirty="0" err="1">
                <a:solidFill>
                  <a:srgbClr val="000000"/>
                </a:solidFill>
                <a:latin typeface="Arial"/>
              </a:rPr>
              <a:t>Eg</a:t>
            </a:r>
            <a:r>
              <a:rPr lang="en-US" sz="1600" kern="0" dirty="0">
                <a:solidFill>
                  <a:srgbClr val="000000"/>
                </a:solidFill>
                <a:latin typeface="Arial"/>
              </a:rPr>
              <a:t>: acetyl cysteine for acetaminophen poisoning, atropine for OP poisoning, </a:t>
            </a:r>
            <a:r>
              <a:rPr lang="en-US" sz="1600" kern="0" dirty="0" err="1">
                <a:solidFill>
                  <a:srgbClr val="000000"/>
                </a:solidFill>
                <a:latin typeface="Arial"/>
              </a:rPr>
              <a:t>Dimercaprol</a:t>
            </a:r>
            <a:r>
              <a:rPr lang="en-US" sz="1600" kern="0" dirty="0">
                <a:solidFill>
                  <a:srgbClr val="000000"/>
                </a:solidFill>
                <a:latin typeface="Arial"/>
              </a:rPr>
              <a:t> for </a:t>
            </a:r>
            <a:r>
              <a:rPr lang="en-US" sz="1600" kern="0" dirty="0" err="1">
                <a:solidFill>
                  <a:srgbClr val="000000"/>
                </a:solidFill>
                <a:latin typeface="Arial"/>
              </a:rPr>
              <a:t>for</a:t>
            </a:r>
            <a:r>
              <a:rPr lang="en-US" sz="16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600" kern="0" dirty="0" err="1">
                <a:solidFill>
                  <a:srgbClr val="000000"/>
                </a:solidFill>
                <a:latin typeface="Arial"/>
              </a:rPr>
              <a:t>arsenic,gold,mercury</a:t>
            </a:r>
            <a:r>
              <a:rPr lang="en-US" sz="1600" kern="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</a:pPr>
            <a:r>
              <a:rPr lang="en-US" sz="1600" kern="0" dirty="0">
                <a:solidFill>
                  <a:srgbClr val="000000"/>
                </a:solidFill>
                <a:latin typeface="Arial"/>
              </a:rPr>
              <a:t>   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itchFamily="2" charset="2"/>
              <a:buChar char="n"/>
            </a:pPr>
            <a:r>
              <a:rPr lang="en-US" sz="1600" kern="0" dirty="0" err="1">
                <a:solidFill>
                  <a:srgbClr val="000000"/>
                </a:solidFill>
                <a:latin typeface="Arial"/>
              </a:rPr>
              <a:t>Adjunctival</a:t>
            </a:r>
            <a:r>
              <a:rPr lang="en-US" sz="1600" kern="0" dirty="0">
                <a:solidFill>
                  <a:srgbClr val="000000"/>
                </a:solidFill>
                <a:latin typeface="Arial"/>
              </a:rPr>
              <a:t> antidotes- AC for most </a:t>
            </a:r>
            <a:r>
              <a:rPr lang="en-US" sz="1600" kern="0" dirty="0" err="1">
                <a:solidFill>
                  <a:srgbClr val="000000"/>
                </a:solidFill>
                <a:latin typeface="Arial"/>
              </a:rPr>
              <a:t>poins,sodium</a:t>
            </a:r>
            <a:r>
              <a:rPr lang="en-US" sz="1600" kern="0" dirty="0">
                <a:solidFill>
                  <a:srgbClr val="000000"/>
                </a:solidFill>
                <a:latin typeface="Arial"/>
              </a:rPr>
              <a:t> bicarbonate metabolic acidosis.</a:t>
            </a: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</a:pPr>
            <a:endParaRPr lang="en-US" sz="1600" kern="0" dirty="0">
              <a:solidFill>
                <a:srgbClr val="000000"/>
              </a:solidFill>
              <a:latin typeface="Arial"/>
            </a:endParaRPr>
          </a:p>
          <a:p>
            <a:pPr marL="342900" lvl="0" indent="-342900" defTabSz="914400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itchFamily="2" charset="2"/>
              <a:buChar char="n"/>
            </a:pPr>
            <a:r>
              <a:rPr lang="en-US" sz="1600" kern="0" dirty="0">
                <a:solidFill>
                  <a:srgbClr val="000000"/>
                </a:solidFill>
                <a:latin typeface="Arial"/>
              </a:rPr>
              <a:t>Obsolete antidote: Nalorphine for opiates, Fructose for ethanol.</a:t>
            </a:r>
          </a:p>
        </p:txBody>
      </p:sp>
    </p:spTree>
    <p:extLst>
      <p:ext uri="{BB962C8B-B14F-4D97-AF65-F5344CB8AC3E}">
        <p14:creationId xmlns:p14="http://schemas.microsoft.com/office/powerpoint/2010/main" val="3429802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5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78149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 NAME -ANTIDOTES AND CLINICAL APPLICATION</a:t>
            </a:r>
          </a:p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N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</a:pPr>
            <a:r>
              <a:rPr lang="en-US" sz="1900" kern="0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Modes Of Actions of Antidotes</a:t>
            </a:r>
            <a:endParaRPr lang="en-US" sz="1900" b="1" kern="0" dirty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itchFamily="2" charset="2"/>
              <a:buChar char="n"/>
            </a:pPr>
            <a:r>
              <a:rPr lang="en-US" sz="1900" b="1" kern="0" dirty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Inert complex formation</a:t>
            </a:r>
          </a:p>
          <a:p>
            <a:pPr marL="342900" lvl="0" indent="-342900" algn="l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</a:pPr>
            <a:r>
              <a:rPr lang="en-US" sz="19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Antidotes interacts with the poison to form inert complex which is then excreted from the body</a:t>
            </a:r>
          </a:p>
          <a:p>
            <a:pPr marL="342900" lvl="0" indent="-342900" algn="l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</a:pPr>
            <a:endParaRPr lang="en-US" sz="1900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itchFamily="2" charset="2"/>
              <a:buChar char="n"/>
            </a:pPr>
            <a:r>
              <a:rPr lang="en-US" sz="1900" b="1" kern="0" dirty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Accelerated detoxification</a:t>
            </a:r>
          </a:p>
          <a:p>
            <a:pPr marL="342900" lvl="0" indent="-342900" algn="l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</a:pPr>
            <a:r>
              <a:rPr lang="en-US" sz="19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Antidotes accelerate the detoxification </a:t>
            </a:r>
            <a:r>
              <a:rPr lang="en-US" sz="1900" ker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 a </a:t>
            </a:r>
            <a:r>
              <a:rPr lang="en-US" sz="19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poison.</a:t>
            </a:r>
          </a:p>
          <a:p>
            <a:pPr marL="342900" lvl="0" indent="-342900" algn="l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</a:pPr>
            <a:r>
              <a:rPr lang="en-US" sz="19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E.g. </a:t>
            </a:r>
            <a:r>
              <a:rPr lang="en-US" sz="19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Thiosulphate</a:t>
            </a:r>
            <a:r>
              <a:rPr lang="en-US" sz="19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accelerates the conversion of cyanide to non-toxic </a:t>
            </a:r>
            <a:r>
              <a:rPr lang="en-US" sz="19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thiocyanate</a:t>
            </a:r>
            <a:r>
              <a:rPr lang="en-US" sz="19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342900" lvl="0" indent="-342900" algn="l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</a:pPr>
            <a:endParaRPr lang="en-US" sz="1900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itchFamily="2" charset="2"/>
              <a:buChar char="n"/>
            </a:pPr>
            <a:r>
              <a:rPr lang="en-US" sz="1900" b="1" kern="0" dirty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Reduced toxic conversion</a:t>
            </a:r>
          </a:p>
          <a:p>
            <a:pPr marL="342900" lvl="0" indent="-342900" algn="l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</a:pPr>
            <a:r>
              <a:rPr lang="en-US" sz="19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Inhibits the metabolism to the toxic metabolites</a:t>
            </a:r>
          </a:p>
          <a:p>
            <a:pPr marL="342900" lvl="0" indent="-342900" algn="l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</a:pPr>
            <a:r>
              <a:rPr lang="en-US" sz="19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E.g.: Ethanol inhibits the metabolism of methanol to its      toxic substances.</a:t>
            </a:r>
          </a:p>
          <a:p>
            <a:pPr algn="l"/>
            <a:endParaRPr lang="en-IN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127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6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4884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 NAME -ANTIDOTES AND CLINICAL APPLICATION</a:t>
            </a:r>
          </a:p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N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l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itchFamily="2" charset="2"/>
              <a:buChar char="n"/>
            </a:pPr>
            <a:r>
              <a:rPr lang="en-US" sz="1700" b="1" kern="0" dirty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Receptor site competition</a:t>
            </a:r>
          </a:p>
          <a:p>
            <a:pPr marL="342900" lvl="0" indent="-342900" algn="l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</a:pPr>
            <a:r>
              <a:rPr lang="en-US" sz="1700" kern="0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7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Antidotes displace the poison from specific receptor sites, there by antagonizing the effects completely</a:t>
            </a:r>
          </a:p>
          <a:p>
            <a:pPr marL="342900" lvl="0" indent="-342900" algn="l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</a:pPr>
            <a:r>
              <a:rPr lang="en-US" sz="17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E.g. Naloxone antagonizes the effects of opiates</a:t>
            </a:r>
          </a:p>
          <a:p>
            <a:pPr marL="342900" lvl="0" indent="-342900" algn="l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</a:pPr>
            <a:endParaRPr lang="en-US" sz="1700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itchFamily="2" charset="2"/>
              <a:buChar char="n"/>
            </a:pPr>
            <a:r>
              <a:rPr lang="en-US" sz="1700" b="1" kern="0" dirty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Receptor site blockade</a:t>
            </a:r>
          </a:p>
          <a:p>
            <a:pPr marL="342900" lvl="0" indent="-342900" algn="l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</a:pPr>
            <a:r>
              <a:rPr lang="en-US" sz="1700" kern="0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7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Antidotes block the receptor site of the poisoning agent</a:t>
            </a:r>
          </a:p>
          <a:p>
            <a:pPr marL="342900" lvl="0" indent="-342900" algn="l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</a:pPr>
            <a:r>
              <a:rPr lang="en-US" sz="17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E.g. Atropine blocks the effects of anti cholinesterase</a:t>
            </a:r>
          </a:p>
          <a:p>
            <a:pPr marL="342900" lvl="0" indent="-342900" algn="l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</a:pPr>
            <a:endParaRPr lang="en-US" sz="1700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itchFamily="2" charset="2"/>
              <a:buChar char="n"/>
            </a:pPr>
            <a:r>
              <a:rPr lang="en-US" sz="1700" b="1" kern="0" dirty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Toxic effect bypass</a:t>
            </a:r>
            <a:r>
              <a:rPr lang="en-US" sz="1700" kern="0" dirty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lvl="0" indent="-342900" algn="l" fontAlgn="base"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</a:pPr>
            <a:r>
              <a:rPr lang="en-US" sz="1700" kern="0" dirty="0">
                <a:solidFill>
                  <a:srgbClr val="00007D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7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E.g. Use of 100% oxygen in cyanide poisoning</a:t>
            </a:r>
          </a:p>
          <a:p>
            <a:pPr algn="l"/>
            <a:endParaRPr lang="en-IN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94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432652D8BF75408E2A29D99D363D9E" ma:contentTypeVersion="6" ma:contentTypeDescription="Create a new document." ma:contentTypeScope="" ma:versionID="faa036d22f56a16cde9b7aa97ce92539">
  <xsd:schema xmlns:xsd="http://www.w3.org/2001/XMLSchema" xmlns:xs="http://www.w3.org/2001/XMLSchema" xmlns:p="http://schemas.microsoft.com/office/2006/metadata/properties" xmlns:ns2="1e863c3e-37bc-489c-8a97-a2b2e8e58ff9" targetNamespace="http://schemas.microsoft.com/office/2006/metadata/properties" ma:root="true" ma:fieldsID="17ae55b51d5adf974f409f68725140ce" ns2:_="">
    <xsd:import namespace="1e863c3e-37bc-489c-8a97-a2b2e8e58f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863c3e-37bc-489c-8a97-a2b2e8e58f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149724B-67CD-4B8C-A066-D3149046991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D107D3B-EC0E-41BB-A6E3-EFC95621521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6B44C0A-6E5C-4144-98F8-2B83D8EF6F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863c3e-37bc-489c-8a97-a2b2e8e58f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228</TotalTime>
  <Words>374</Words>
  <Application>Microsoft Office PowerPoint</Application>
  <PresentationFormat>Widescreen</PresentationFormat>
  <Paragraphs>66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Siddharth B</dc:creator>
  <cp:lastModifiedBy>User</cp:lastModifiedBy>
  <cp:revision>25</cp:revision>
  <dcterms:created xsi:type="dcterms:W3CDTF">2020-07-13T05:58:17Z</dcterms:created>
  <dcterms:modified xsi:type="dcterms:W3CDTF">2024-09-15T15:33:24Z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0x010100A0432652D8BF75408E2A29D99D363D9E</vt:lpwstr>
  </property>
</Properties>
</file>