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28"/>
  </p:notesMasterIdLst>
  <p:handoutMasterIdLst>
    <p:handoutMasterId r:id="rId29"/>
  </p:handoutMasterIdLst>
  <p:sldIdLst>
    <p:sldId id="266" r:id="rId5"/>
    <p:sldId id="290" r:id="rId6"/>
    <p:sldId id="292" r:id="rId7"/>
    <p:sldId id="324" r:id="rId8"/>
    <p:sldId id="318" r:id="rId9"/>
    <p:sldId id="331" r:id="rId10"/>
    <p:sldId id="332" r:id="rId11"/>
    <p:sldId id="315" r:id="rId12"/>
    <p:sldId id="333" r:id="rId13"/>
    <p:sldId id="334" r:id="rId14"/>
    <p:sldId id="337" r:id="rId15"/>
    <p:sldId id="336" r:id="rId16"/>
    <p:sldId id="317" r:id="rId17"/>
    <p:sldId id="325" r:id="rId18"/>
    <p:sldId id="293" r:id="rId19"/>
    <p:sldId id="316" r:id="rId20"/>
    <p:sldId id="295" r:id="rId21"/>
    <p:sldId id="296" r:id="rId22"/>
    <p:sldId id="297" r:id="rId23"/>
    <p:sldId id="298" r:id="rId24"/>
    <p:sldId id="330" r:id="rId25"/>
    <p:sldId id="329" r:id="rId26"/>
    <p:sldId id="328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pPr/>
              <a:t>14-09-2024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pPr/>
              <a:t>14-09-2024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B62B-D550-4AB0-9C59-F34A632B41E4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BD00B-9D7B-45D0-A7A8-BEAF750818FC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B1B2F-5C2D-4E8B-B9C0-6BFEF2187CF5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B0E2C-4347-4152-BA24-A0C7EFF9F8E0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53420-798E-4007-98F8-88E80E175AA9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6CCEA-DB8A-4D6F-AB4F-5E5D10C7270B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5B58F-2859-4696-9B20-1D1CAE2B4BDE}" type="datetime1">
              <a:rPr lang="en-IN" smtClean="0"/>
              <a:t>14-09-2024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023B1-6D0C-43EC-9362-385390EE7861}" type="datetime1">
              <a:rPr lang="en-IN" smtClean="0"/>
              <a:t>14-09-2024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787E2-C9E4-49EB-B34A-4953737015E6}" type="datetime1">
              <a:rPr lang="en-IN" smtClean="0"/>
              <a:t>14-09-2024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A6595-AA79-431D-8B48-57029487CCCC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D65FE-A9AE-436D-B27E-6EAF5702B3FF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23F166-423E-4D40-9D36-FA44036733E3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 rot="19744198">
            <a:off x="1788087" y="2965184"/>
            <a:ext cx="8712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4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1082793" y="694407"/>
            <a:ext cx="100168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BIOPHARMACEUTICS AND PHARMACOKINETICS</a:t>
            </a:r>
            <a:endParaRPr lang="en-I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1628418" y="3572081"/>
            <a:ext cx="89256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4. APPLICATIONS OF PHARMACOKINETICS </a:t>
            </a:r>
            <a:endParaRPr lang="en-IN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914" name="Picture 2" descr="DRUG ACCUMULATION DURING MULTIPLE DOSING&#10;During the multiple dosing accumulation of the drug takes place. This&#10;occurs sinc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2491" y="204716"/>
            <a:ext cx="10772822" cy="6209731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842" name="Picture 2" descr="FLUCTUATION&#10;Fluctuation is defined as the ratio of Cmax to Cmin. Greater the ratio greater the&#10;fluctuation. It depends on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6957" y="286555"/>
            <a:ext cx="10759173" cy="6141541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866" name="Picture 2" descr="LOADING AND MAINTANANCE DOSE&#10;A drug does not show therapeutic&#10;activity unless it reaches steady state. It&#10;takes long time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5195" y="300202"/>
            <a:ext cx="10950244" cy="6127894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MONITORING DRUG THERAPY &#10; Depending upon the drug and the disease to be treated, management of &#10;drug therapy in individua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6957" y="286556"/>
            <a:ext cx="10895652" cy="6114244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PHARMACOKINETICS OF DRUG INTERACTIONS &#10; Bioavailability &#10;Complexation / chelation: Calcium, magnesium, or aluminum and &#10;i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0604" y="286555"/>
            <a:ext cx="10841062" cy="6086949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INDIVIDUALIZATION OF DRUG DOSAGE &#10;REGIMENS: &#10; Therapeutic Drug Monitoring: &#10;In administering potent drugs to patients, th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5069" y="423033"/>
            <a:ext cx="10977539" cy="6032358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 Drug Selection: &#10; The choice of drug and drug therapy is usually made by the physician. &#10; Pharmacokinetics and pharmac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3435" y="313851"/>
            <a:ext cx="10540810" cy="6114245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 Drug Dosage Form (Drug Product): &#10; Affect drug bioavailability. &#10; The rate of absorption. &#10; The route of drug adminis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9809" y="163773"/>
            <a:ext cx="10945503" cy="629161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 Measurement of Serum Drug Concentrations: &#10; A major assumption made by the practitioner is that serum drug &#10;concentrati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6014" y="286555"/>
            <a:ext cx="10991186" cy="6127893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DOSING OF DRUG IN OBESE PATIENTS &#10; Ideal body weight (IBW) is calculated as follows: &#10;IBW Men= 50 kg ± 1 kg /2.5 cm above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3309" y="313851"/>
            <a:ext cx="10895652" cy="6114245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28299" y="1050878"/>
            <a:ext cx="1038594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 Design and development of new drugs for improving therapeutic effectiveness.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 Design and development of an optimum formulation for better use of the drug.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 Design and development of controlled/targeted release formulation.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 Select the appropriate route for drug administration.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 Select the right drug for a particular illness.</a:t>
            </a:r>
            <a:r>
              <a:rPr lang="en-US" sz="2400" dirty="0"/>
              <a:t>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 Predict and explain drug-food and drug-drug interactions.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 Design an appropriate multiple dosage regimen.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 Therapeutic drug monitoring in individual patients.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 Dosage adjustments in situations of altered physiology and drug interactions.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419368" y="491318"/>
            <a:ext cx="71317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APPLICATIONS OF PHARMACOKINETICS </a:t>
            </a:r>
            <a:endParaRPr lang="en-US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DOSAGE CALCULATION IN NEONATES INFANTS AND &#10;CHILDREN: &#10;Formula: &#10; Young’s rule (For children 2 years and above ): &#10;( Age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8844" y="245660"/>
            <a:ext cx="10895652" cy="6196083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22" name="Picture 2" descr=" The child’s maintenance dose can be calculated from adult dose by &#10;using the following equation : &#10;Child’s Dose = SA of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9661" y="245612"/>
            <a:ext cx="11018481" cy="6209779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746" name="Picture 2" descr="DOSING OF DRUG IN ELDERLY &#10; A general equation that allows calculation of maintenance dose for a &#10;patient of any age (exc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6956" y="259260"/>
            <a:ext cx="10963891" cy="6127892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770" name="Picture 2" descr="DOSING OF DRUGS IN RENAL DISEASE &#10;Dose adjustment based on total body clearance : &#10;The parameters to be adjusted in renal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6955" y="245612"/>
            <a:ext cx="10786471" cy="614154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DESIGN OF DOSAGE REGIMENS &#10; Dosage regimen is defined as the manner in which a drug is taken. &#10; An optimal multiple dosa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2639" y="286604"/>
            <a:ext cx="10604310" cy="6127844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APPROACHES TO DESIGN OF DOSAGE REGIMEN &#10;1.Empirical Dosage Regimen: It is designed by physician based on &#10;empirical clinic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2491" y="354794"/>
            <a:ext cx="10690936" cy="6046006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age, sex, body surface area and known patient pathophysiology such as &#10;renal disease. &#10; DOSE SIZE: &#10; The magnitude of bo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2366" y="272908"/>
            <a:ext cx="10800118" cy="6155188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82639" y="354842"/>
            <a:ext cx="104814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FACTORS TO BE CONSIDERED 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1.Pharmaceutical factors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 Type of dosage form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 Route of administration 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2. Patient related factors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 Individual patient’s tolerance of the drug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 Genetic predisposition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 Concurrent administration of other drugs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 Patient’s age, bodyweight, gender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 Length of illness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 General physical health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 Liver and kidney function in the patient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10185" y="627797"/>
            <a:ext cx="783381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3.Pharmacokinetic factors 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Rate and extent of 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 Absorption 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 Distribution 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 Metabolism and 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 Excretion of drugs in patients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DOSING FREQUENCY: &#10; The dosing interval (inverse of dosing frequency) is calculated on the &#10;basis of half life of the dru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2490" y="272908"/>
            <a:ext cx="10731879" cy="6168835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46411" y="600501"/>
            <a:ext cx="10454185" cy="3076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FACTORS AFFECTING DOSAGE INTERVAL </a:t>
            </a:r>
          </a:p>
          <a:p>
            <a:pPr marL="514350" indent="-514350">
              <a:lnSpc>
                <a:spcPct val="200000"/>
              </a:lnSpc>
              <a:buAutoNum type="romanUcPeriod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Half-life : dosage interval can generally be extended in relation to half-life </a:t>
            </a:r>
          </a:p>
          <a:p>
            <a:pPr marL="514350" indent="-514350">
              <a:lnSpc>
                <a:spcPct val="200000"/>
              </a:lnSpc>
              <a:buAutoNum type="romanUcPeriod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Therapeutic index : the higher the TI ,the longer an interval can be spaced with higher doses </a:t>
            </a:r>
          </a:p>
          <a:p>
            <a:pPr marL="514350" indent="-514350">
              <a:lnSpc>
                <a:spcPct val="200000"/>
              </a:lnSpc>
              <a:buAutoNum type="romanUcPeriod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Body clearance : to evaluate accumulation </a:t>
            </a:r>
          </a:p>
          <a:p>
            <a:pPr marL="514350" indent="-514350">
              <a:lnSpc>
                <a:spcPct val="200000"/>
              </a:lnSpc>
              <a:buAutoNum type="romanUcPeriod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Side effects which may require special administration times, e.g. bed time to avoid sedation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6" ma:contentTypeDescription="Create a new document." ma:contentTypeScope="" ma:versionID="faa036d22f56a16cde9b7aa97ce9253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17ae55b51d5adf974f409f68725140ce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42A7BA4-3B17-480D-B0BF-3A5E3A8A2E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863c3e-37bc-489c-8a97-a2b2e8e58f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02FE41A-5EFA-436D-96DC-D23BD44E4BD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4700DD3-DE8E-4880-B434-AAA76BF54273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485</TotalTime>
  <Words>329</Words>
  <Application>Microsoft Office PowerPoint</Application>
  <PresentationFormat>Widescreen</PresentationFormat>
  <Paragraphs>127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60</cp:revision>
  <dcterms:created xsi:type="dcterms:W3CDTF">2020-07-13T05:58:17Z</dcterms:created>
  <dcterms:modified xsi:type="dcterms:W3CDTF">2024-09-14T03:16:31Z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0x010100A0432652D8BF75408E2A29D99D363D9E</vt:lpwstr>
  </property>
</Properties>
</file>