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8"/>
  </p:notesMasterIdLst>
  <p:handoutMasterIdLst>
    <p:handoutMasterId r:id="rId29"/>
  </p:handoutMasterIdLst>
  <p:sldIdLst>
    <p:sldId id="266" r:id="rId5"/>
    <p:sldId id="290" r:id="rId6"/>
    <p:sldId id="292" r:id="rId7"/>
    <p:sldId id="324" r:id="rId8"/>
    <p:sldId id="318" r:id="rId9"/>
    <p:sldId id="331" r:id="rId10"/>
    <p:sldId id="332" r:id="rId11"/>
    <p:sldId id="315" r:id="rId12"/>
    <p:sldId id="333" r:id="rId13"/>
    <p:sldId id="334" r:id="rId14"/>
    <p:sldId id="337" r:id="rId15"/>
    <p:sldId id="336" r:id="rId16"/>
    <p:sldId id="317" r:id="rId17"/>
    <p:sldId id="325" r:id="rId18"/>
    <p:sldId id="293" r:id="rId19"/>
    <p:sldId id="316" r:id="rId20"/>
    <p:sldId id="295" r:id="rId21"/>
    <p:sldId id="296" r:id="rId22"/>
    <p:sldId id="297" r:id="rId23"/>
    <p:sldId id="298" r:id="rId24"/>
    <p:sldId id="330" r:id="rId25"/>
    <p:sldId id="329" r:id="rId26"/>
    <p:sldId id="32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85F4-3BB5-4201-912B-C1437F0A9564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7FC6B-750D-41FE-9141-FB6BBD55FBC6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990CA-08EE-4507-B17A-6A5398DAAC5B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08779-BB75-47DB-A6F5-0251E611D337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A52D4-4DCE-4F14-999C-CFB829B66C8F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6C2D-6793-4CA7-A7FA-8BFB68B70EF9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64B9-B2C6-4091-8A4D-F8E23BC8CE9D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4A48-7044-4819-8C62-B042A6D41F67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4B74-5CAD-4065-939D-FE50A5AE9BB4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B533E-A933-4A48-8B43-25BD93AA9F83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CC5C9-B95A-4065-8E89-E8214B487735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42A77-D412-413E-86A4-7F3DA0E928F0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20035893">
            <a:off x="1937008" y="3066213"/>
            <a:ext cx="868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3" y="456282"/>
            <a:ext cx="10016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1733266" y="3453018"/>
            <a:ext cx="8925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4. APPLICATIONS OF PHARMACOKINETICS </a:t>
            </a:r>
            <a:endParaRPr lang="en-I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4" name="Picture 2" descr="DRUG ACCUMULATION DURING MULTIPLE DOSING&#10;During the multiple dosing accumulation of the drug takes place. This&#10;occurs sin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491" y="204716"/>
            <a:ext cx="10772822" cy="620973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2" name="Picture 2" descr="FLUCTUATION&#10;Fluctuation is defined as the ratio of Cmax to Cmin. Greater the ratio greater the&#10;fluctuation. It depends on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7" y="286555"/>
            <a:ext cx="10759173" cy="614154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66" name="Picture 2" descr="LOADING AND MAINTANANCE DOSE&#10;A drug does not show therapeutic&#10;activity unless it reaches steady state. It&#10;takes long tim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195" y="300202"/>
            <a:ext cx="10950244" cy="612789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MONITORING DRUG THERAPY &#10; Depending upon the drug and the disease to be treated, management of &#10;drug therapy in individu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7" y="286556"/>
            <a:ext cx="10895652" cy="611424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PHARMACOKINETICS OF DRUG INTERACTIONS &#10; Bioavailability &#10;Complexation / chelation: Calcium, magnesium, or aluminum and &#10;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604" y="286555"/>
            <a:ext cx="10841062" cy="608694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INDIVIDUALIZATION OF DRUG DOSAGE &#10;REGIMENS: &#10; Therapeutic Drug Monitoring: &#10;In administering potent drugs to patients, th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5069" y="423033"/>
            <a:ext cx="10977539" cy="603235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 Drug Selection: &#10; The choice of drug and drug therapy is usually made by the physician. &#10; Pharmacokinetics and pharma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3435" y="313851"/>
            <a:ext cx="10540810" cy="611424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 Drug Dosage Form (Drug Product): &#10; Affect drug bioavailability. &#10; The rate of absorption. &#10; The route of drug admini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9809" y="163773"/>
            <a:ext cx="10945503" cy="629161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 Measurement of Serum Drug Concentrations: &#10; A major assumption made by the practitioner is that serum drug &#10;concentrat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6014" y="286555"/>
            <a:ext cx="10991186" cy="612789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DOSING OF DRUG IN OBESE PATIENTS &#10; Ideal body weight (IBW) is calculated as follows: &#10;IBW Men= 50 kg ± 1 kg /2.5 cm abov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309" y="313851"/>
            <a:ext cx="10895652" cy="611424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28299" y="1050878"/>
            <a:ext cx="1038594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Design and development of new drugs for improving therapeutic effectiveness.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Design and development of an optimum formulation for better use of the drug.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Design and development of controlled/targeted release formulation.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Select the appropriate route for drug administration.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Select the right drug for a particular illness.</a:t>
            </a:r>
            <a:r>
              <a:rPr lang="en-US" sz="2400" dirty="0"/>
              <a:t>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Predict and explain drug-food and drug-drug interactions.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Design an appropriate multiple dosage regimen.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Therapeutic drug monitoring in individual patients.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Dosage adjustments in situations of altered physiology and drug interactions.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19368" y="491318"/>
            <a:ext cx="7131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APPLICATIONS OF PHARMACOKINETICS 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DOSAGE CALCULATION IN NEONATES INFANTS AND &#10;CHILDREN: &#10;Formula: &#10; Young’s rule (For children 2 years and above ): &#10;( Ag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844" y="245660"/>
            <a:ext cx="10895652" cy="619608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2" name="Picture 2" descr=" The child’s maintenance dose can be calculated from adult dose by &#10;using the following equation : &#10;Child’s Dose = SA of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61" y="245612"/>
            <a:ext cx="11018481" cy="620977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6" name="Picture 2" descr="DOSING OF DRUG IN ELDERLY &#10; A general equation that allows calculation of maintenance dose for a &#10;patient of any age (ex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6" y="259260"/>
            <a:ext cx="10963891" cy="612789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0" name="Picture 2" descr="DOSING OF DRUGS IN RENAL DISEASE &#10;Dose adjustment based on total body clearance : &#10;The parameters to be adjusted in renal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5" y="245612"/>
            <a:ext cx="10786471" cy="614154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DESIGN OF DOSAGE REGIMENS &#10; Dosage regimen is defined as the manner in which a drug is taken. &#10; An optimal multiple dos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2639" y="286604"/>
            <a:ext cx="10604310" cy="612784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APPROACHES TO DESIGN OF DOSAGE REGIMEN &#10;1.Empirical Dosage Regimen: It is designed by physician based on &#10;empirical clini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491" y="354794"/>
            <a:ext cx="10690936" cy="604600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age, sex, body surface area and known patient pathophysiology such as &#10;renal disease. &#10; DOSE SIZE: &#10; The magnitude of b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2366" y="272908"/>
            <a:ext cx="10800118" cy="615518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82639" y="354842"/>
            <a:ext cx="104814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FACTORS TO BE CONSIDERED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1.Pharmaceutical factors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Type of dosage form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Route of administration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2. Patient related factors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Individual patient’s tolerance of the drug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Genetic predisposition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Concurrent administration of other drugs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Patient’s age, bodyweight, gender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Length of illness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General physical health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Liver and kidney function in the patient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10185" y="627797"/>
            <a:ext cx="78338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3.Pharmacokinetic factors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Rate and extent of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 Absorption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 Distribution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 Metabolism and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 Excretion of drugs in patients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DOSING FREQUENCY: &#10; The dosing interval (inverse of dosing frequency) is calculated on the &#10;basis of half life of the dr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490" y="272908"/>
            <a:ext cx="10731879" cy="616883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6411" y="600501"/>
            <a:ext cx="10454185" cy="3076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FACTORS AFFECTING DOSAGE INTERVAL </a:t>
            </a:r>
          </a:p>
          <a:p>
            <a:pPr marL="514350" indent="-514350">
              <a:lnSpc>
                <a:spcPct val="200000"/>
              </a:lnSpc>
              <a:buAutoNum type="romanU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Half-life : dosage interval can generally be extended in relation to half-life </a:t>
            </a:r>
          </a:p>
          <a:p>
            <a:pPr marL="514350" indent="-514350">
              <a:lnSpc>
                <a:spcPct val="200000"/>
              </a:lnSpc>
              <a:buAutoNum type="romanU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Therapeutic index : the higher the TI ,the longer an interval can be spaced with higher doses </a:t>
            </a:r>
          </a:p>
          <a:p>
            <a:pPr marL="514350" indent="-514350">
              <a:lnSpc>
                <a:spcPct val="200000"/>
              </a:lnSpc>
              <a:buAutoNum type="romanU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Body clearance : to evaluate accumulation </a:t>
            </a:r>
          </a:p>
          <a:p>
            <a:pPr marL="514350" indent="-514350">
              <a:lnSpc>
                <a:spcPct val="200000"/>
              </a:lnSpc>
              <a:buAutoNum type="romanU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Side effects which may require special administration times, e.g. bed time to avoid sedation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42A7BA4-3B17-480D-B0BF-3A5E3A8A2E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2FE41A-5EFA-436D-96DC-D23BD44E4B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700DD3-DE8E-4880-B434-AAA76BF5427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486</TotalTime>
  <Words>329</Words>
  <Application>Microsoft Office PowerPoint</Application>
  <PresentationFormat>Widescreen</PresentationFormat>
  <Paragraphs>127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60</cp:revision>
  <dcterms:created xsi:type="dcterms:W3CDTF">2020-07-13T05:58:17Z</dcterms:created>
  <dcterms:modified xsi:type="dcterms:W3CDTF">2024-09-14T03:19:53Z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