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notesMasterIdLst>
    <p:notesMasterId r:id="rId18"/>
  </p:notesMasterIdLst>
  <p:handoutMasterIdLst>
    <p:handoutMasterId r:id="rId19"/>
  </p:handoutMasterIdLst>
  <p:sldIdLst>
    <p:sldId id="263" r:id="rId5"/>
    <p:sldId id="262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1" d="100"/>
          <a:sy n="51" d="100"/>
        </p:scale>
        <p:origin x="2692" y="2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7280BD50-F72A-443A-8A7C-9A6A969C2F7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70149BFF-D5FE-41B9-B89E-346E6FC2BE4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89FD3E-56F1-4D93-A064-62BE23F429F1}" type="datetimeFigureOut">
              <a:rPr lang="en-IN" smtClean="0"/>
              <a:t>08-09-2024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3A7AE4AE-8780-4C06-B105-E50A0CB1171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1F349081-626D-42D4-96E8-DBE21E03E4C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EBE145-7B0B-4BFC-A728-545BF59A6F1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310479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B86AA5-8483-44CB-A555-9041E2D72D7A}" type="datetimeFigureOut">
              <a:rPr lang="en-IN" smtClean="0"/>
              <a:t>08-09-2024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44A333-46EF-4665-ACD4-6848AE64622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667179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44A333-46EF-4665-ACD4-6848AE646224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169605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10722-94D8-4B30-B634-6A7E1B1EA7E5}" type="datetime1">
              <a:rPr lang="en-IN" smtClean="0"/>
              <a:t>08-09-2024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50581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2AC8E-D8ED-4070-8986-9C773A8380C3}" type="datetime1">
              <a:rPr lang="en-IN" smtClean="0"/>
              <a:t>08-09-2024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602667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4B218-0D0A-4383-B309-D4AF65201CC0}" type="datetime1">
              <a:rPr lang="en-IN" smtClean="0"/>
              <a:t>08-09-2024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04201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0B6AB-51BC-4159-B59A-491C8A90C3B6}" type="datetime1">
              <a:rPr lang="en-IN" smtClean="0"/>
              <a:t>08-09-2024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18860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CAA25-152E-4A09-8C91-0B0141B8FAD9}" type="datetime1">
              <a:rPr lang="en-IN" smtClean="0"/>
              <a:t>08-09-2024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497416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463ED-7EAC-48CD-8F63-88B0CAFD7D6B}" type="datetime1">
              <a:rPr lang="en-IN" smtClean="0"/>
              <a:t>08-09-2024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101797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A9DC7-2474-44DE-A3C5-16D66D349FF1}" type="datetime1">
              <a:rPr lang="en-IN" smtClean="0"/>
              <a:t>08-09-2024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853839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8072E-A5EE-4B1D-9D6B-C4BFA23AA990}" type="datetime1">
              <a:rPr lang="en-IN" smtClean="0"/>
              <a:t>08-09-2024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958239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CA572-647C-4491-B39A-4F8CDE605972}" type="datetime1">
              <a:rPr lang="en-IN" smtClean="0"/>
              <a:t>08-09-2024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77871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8BE5E-E224-4D7C-890E-E887BBF2B84D}" type="datetime1">
              <a:rPr lang="en-IN" smtClean="0"/>
              <a:t>08-09-2024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5218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DE0E7B-58EA-4CFA-B173-6563D4E47821}" type="datetime1">
              <a:rPr lang="en-IN" smtClean="0"/>
              <a:t>08-09-2024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822398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B270D9-5E35-4FC0-AB97-8E723706BDE8}" type="datetime1">
              <a:rPr lang="en-IN" smtClean="0"/>
              <a:t>08-09-2024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IN" dirty="0" smtClean="0"/>
              <a:t>RDP</a:t>
            </a:r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  <p:sp>
        <p:nvSpPr>
          <p:cNvPr id="7" name="TextBox 6"/>
          <p:cNvSpPr txBox="1"/>
          <p:nvPr userDrawn="1"/>
        </p:nvSpPr>
        <p:spPr>
          <a:xfrm rot="19573926">
            <a:off x="2171700" y="3347546"/>
            <a:ext cx="7848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0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 PHARMA</a:t>
            </a:r>
            <a:endParaRPr lang="en-US" sz="40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Flowchart: Process 9"/>
          <p:cNvSpPr/>
          <p:nvPr userDrawn="1"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2" descr="https://dranimeshdas.com/wp-content/uploads/2024/08/drugs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0727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211016" y="6542088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08-09-2024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598079" y="6557962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D8957920-506D-4F31-9CB9-011BD525C6C5}"/>
              </a:ext>
            </a:extLst>
          </p:cNvPr>
          <p:cNvSpPr txBox="1"/>
          <p:nvPr/>
        </p:nvSpPr>
        <p:spPr>
          <a:xfrm>
            <a:off x="2205139" y="521934"/>
            <a:ext cx="7848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SUBJECT NAME- PHARMACEUTICAL MICROBIOLOGY  </a:t>
            </a:r>
            <a:r>
              <a:rPr lang="en-IN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E5D32C6D-EED6-45D3-B2F4-4A294908127E}"/>
              </a:ext>
            </a:extLst>
          </p:cNvPr>
          <p:cNvSpPr txBox="1"/>
          <p:nvPr/>
        </p:nvSpPr>
        <p:spPr>
          <a:xfrm>
            <a:off x="2166937" y="2966083"/>
            <a:ext cx="7848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UNIT NO &amp; NAME  - 1 STUDY OF SPORES </a:t>
            </a:r>
            <a:endParaRPr lang="en-IN" sz="24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496831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CEF2F372-077C-4D7C-AB41-DE11E5FB8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02C22BB1-FE80-4ACC-A4A8-ED33FA5494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10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3A51D5AD-E524-421F-978B-E4B02CC1A9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1073427"/>
            <a:ext cx="7301948" cy="4638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00794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A00B6BE-09CB-4B36-93FA-ACAFCC4DD1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Budding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3118A67-D146-40EA-A587-34D1680FC8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Budding is a form of vegetation reproduction in which some reproductive anatomical point in the parent organism  gives rise to a new organism</a:t>
            </a:r>
          </a:p>
          <a:p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is a characteristic feature of few unicellular organisms and few gram-positive bacteria</a:t>
            </a:r>
          </a:p>
          <a:p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facilitates by the formation of a small protuberance called </a:t>
            </a:r>
            <a:r>
              <a:rPr lang="en-IN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bud, 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which develops at one end of the cell</a:t>
            </a:r>
          </a:p>
          <a:p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Followed by replication of genome ( where on copy of the genome gets into the bud), bud then increases in size, and develops into a daughter cell, and lastly separates from the parent cell, forming an off- spring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060AE2C-6540-44B8-8024-8D9DADE1C1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1F9575D-AAE9-4639-A2FD-B7AABA8429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11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829526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2C90B421-59D0-4FFF-9921-A45A12242F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9281A046-ED96-4F28-B01C-9A9E5C684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12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4053AE7E-DBB7-4544-82A8-E5DB5F931F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9217" y="1285461"/>
            <a:ext cx="5761383" cy="463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23800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D3BC1D0-E2EC-47F2-BCE4-117ED697FF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Fragmentation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692F95E-46A1-4CA1-B794-E3C837EDC4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is a vegetative means of reproduction in which a fragment of the parent give rise to  a new organism </a:t>
            </a:r>
          </a:p>
          <a:p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Many organisms like animals, fungi, and plants reproduce by means of fragmentation</a:t>
            </a:r>
          </a:p>
          <a:p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case of unfavourable conditions, compartments are formed by fragmentation, resulting in minute bodies known as gonidia</a:t>
            </a:r>
          </a:p>
          <a:p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When conditions favour, each gonidium develops into a new bacterium</a:t>
            </a:r>
          </a:p>
          <a:p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bacterial genome should undergo recurrent replications prior to fragmentation so that each fragment acquires a copy </a:t>
            </a:r>
            <a:r>
              <a:rPr lang="en-IN" sz="1600">
                <a:latin typeface="Times New Roman" panose="02020603050405020304" pitchFamily="18" charset="0"/>
                <a:cs typeface="Times New Roman" panose="02020603050405020304" pitchFamily="18" charset="0"/>
              </a:rPr>
              <a:t>of it</a:t>
            </a:r>
            <a:endParaRPr lang="en-IN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738C64B-52D0-4C0A-B6E9-A9D5CA301C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A3D5D31-9A87-4240-B3F6-757CC2D7B2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13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224631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08-09-2024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TOPIC NAME -  STUDY OF SPORES </a:t>
            </a: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Bacterial species produces spores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Endospores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Exospores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They are thick walled ,highly refractile ,produced one per cell.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 germination  forms the single cell 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They are extremely resistance to stanning ,chemicals,radition ,heat and disinfection.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They are viable for centuries.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Spores are destroyed by moist heat sterilization in autoclave 121 C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contains large amounts of dipicolinic acid  </a:t>
            </a:r>
            <a:r>
              <a:rPr lang="en-IN" sz="1600">
                <a:latin typeface="Times New Roman" panose="02020603050405020304" pitchFamily="18" charset="0"/>
                <a:cs typeface="Times New Roman" panose="02020603050405020304" pitchFamily="18" charset="0"/>
              </a:rPr>
              <a:t>and calcium</a:t>
            </a:r>
            <a:endParaRPr lang="en-IN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83C2837-1E66-48E9-BA76-8BAD734BB9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Endospores have a core or envelop or protoplast</a:t>
            </a:r>
          </a:p>
          <a:p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DNA and protein synthesis components ( like ribosomes, t-RNA, and enzymes) are present in the protoplast</a:t>
            </a:r>
          </a:p>
          <a:p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spore envelope is comprised of the inner membrane, cortex, outer membrane, and spore coat</a:t>
            </a:r>
          </a:p>
          <a:p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Some bacterial species have outer layer developed into exosporium, bearing ridges and folds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5F5C6D7-5051-4B39-A567-0F243204F1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0978804-3FC8-4113-91F4-9BE04A3BD7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275404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xmlns="" id="{56AC4D4B-8293-4588-AB4B-38E85D1268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897" y="376779"/>
            <a:ext cx="10515600" cy="6162133"/>
          </a:xfr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1F7A760-A6C2-4BFA-A293-F3BE5814F4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E499C5A-AE7F-4EEF-8514-F95A8C961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791997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DF2BA62-31DD-4074-9B14-3476A2142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C1C27C8-C4B6-4066-8B4D-1E200CA994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5</a:t>
            </a:fld>
            <a:endParaRPr lang="en-IN"/>
          </a:p>
        </p:txBody>
      </p:sp>
      <p:pic>
        <p:nvPicPr>
          <p:cNvPr id="14" name="Content Placeholder 13">
            <a:extLst>
              <a:ext uri="{FF2B5EF4-FFF2-40B4-BE49-F238E27FC236}">
                <a16:creationId xmlns:a16="http://schemas.microsoft.com/office/drawing/2014/main" xmlns="" id="{C9EFE838-12EB-4FAE-9A86-0A511FB958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9461" y="1494355"/>
            <a:ext cx="6094666" cy="4571000"/>
          </a:xfrm>
        </p:spPr>
      </p:pic>
    </p:spTree>
    <p:extLst>
      <p:ext uri="{BB962C8B-B14F-4D97-AF65-F5344CB8AC3E}">
        <p14:creationId xmlns:p14="http://schemas.microsoft.com/office/powerpoint/2010/main" val="443521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4A6E6AE9-B98B-49D6-BE30-BBE83D17DD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8E63EE87-972B-4288-A970-52C9CCD397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6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69339258-8A44-4DC1-92C3-311E15947C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3929" y="1470991"/>
            <a:ext cx="6321287" cy="3750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12949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77F5194-6069-4A3A-8D9B-DFE39C8F3C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Reproduction of bacteria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0DF13D4-A901-4A47-A89E-4B824D0A5F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bacterium doubles itself by simply dividing into two</a:t>
            </a:r>
          </a:p>
          <a:p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newly formed bacterium has same copy of DNA as its parent, thus newly formed bacterium is the cloned form of its original</a:t>
            </a:r>
          </a:p>
          <a:p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Such processes of division is known as binary fission </a:t>
            </a:r>
          </a:p>
          <a:p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Under favourable conditions, binary fission can be produce a billion bacteria from a single one, in a time as less as 10 hours</a:t>
            </a:r>
          </a:p>
          <a:p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Bacteria may also undergo sexual reproduction called conjugation</a:t>
            </a:r>
          </a:p>
          <a:p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Pilus ( a thread-like structure which acts as an appendage for bacterial conjugation) is formed, and transfer of DNA from one bacterium to other takes place through it</a:t>
            </a:r>
          </a:p>
          <a:p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exchange of DNA facilitates quick transfer of new characters that helps them in adaption of diverse environment conditions</a:t>
            </a:r>
          </a:p>
          <a:p>
            <a:endParaRPr lang="en-IN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3E355BB-105D-41E2-B5E4-74B8AF80F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B3DDE7B-30A0-4C0E-ADBD-3138278328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655951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FCFC0D28-A893-4B5D-B2C6-A79FD100B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509163FB-7097-49E7-A362-5670597B84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8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816F71EC-10B2-4484-976D-D0CAC6D963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8647" y="451459"/>
            <a:ext cx="4674705" cy="5904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7522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FCF9CA0-71EA-43EB-9898-C77B003C5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Binary fission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3E7BF03-7859-4CD4-A4A4-F8050FB95B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is most common type of reproduction occurring under favourable conditions </a:t>
            </a:r>
          </a:p>
          <a:p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Binary fission involves division of bacterial cell into two similar daughter cells, during which the bacterial chromosomes get attached to the cell membrane and replicants</a:t>
            </a:r>
          </a:p>
          <a:p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 the enlargement of cell, the daughter chromosomes separate </a:t>
            </a:r>
          </a:p>
          <a:p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cross- wall builds up between the separating daughter chromosomes, thus dividing the cell into two daughter cells</a:t>
            </a:r>
          </a:p>
          <a:p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daughter cells mature within 20-30 minutes and under favourable conditions some of them divide within 20-30 minutes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062068D-78BF-4CB7-9C85-19D521AEBD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C4E5DB5-9952-4AF3-8206-54FEDBA873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9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277849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0432652D8BF75408E2A29D99D363D9E" ma:contentTypeVersion="8" ma:contentTypeDescription="Create a new document." ma:contentTypeScope="" ma:versionID="13104c66a9f134da7d79ccca67d315c9">
  <xsd:schema xmlns:xsd="http://www.w3.org/2001/XMLSchema" xmlns:xs="http://www.w3.org/2001/XMLSchema" xmlns:p="http://schemas.microsoft.com/office/2006/metadata/properties" xmlns:ns2="1e863c3e-37bc-489c-8a97-a2b2e8e58ff9" targetNamespace="http://schemas.microsoft.com/office/2006/metadata/properties" ma:root="true" ma:fieldsID="2e2eabde58cd5db6bc74f3f32f78666c" ns2:_="">
    <xsd:import namespace="1e863c3e-37bc-489c-8a97-a2b2e8e58ff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e863c3e-37bc-489c-8a97-a2b2e8e58ff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568026D-9869-4456-B012-A4C8F37E65DA}">
  <ds:schemaRefs>
    <ds:schemaRef ds:uri="http://schemas.microsoft.com/office/2006/metadata/properties"/>
    <ds:schemaRef ds:uri="http://www.w3.org/2000/xmlns/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5B56C79A-1D33-4EA7-9DB5-580F2836121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871B5C8-DB28-49B5-A81C-D6C53E1E04B7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1e863c3e-37bc-489c-8a97-a2b2e8e58ff9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784</TotalTime>
  <Words>571</Words>
  <Application>Microsoft Office PowerPoint</Application>
  <PresentationFormat>Widescreen</PresentationFormat>
  <Paragraphs>72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Reproduction of bacteria</vt:lpstr>
      <vt:lpstr>PowerPoint Presentation</vt:lpstr>
      <vt:lpstr>Binary fission</vt:lpstr>
      <vt:lpstr>PowerPoint Presentation</vt:lpstr>
      <vt:lpstr>Budding</vt:lpstr>
      <vt:lpstr>PowerPoint Presentation</vt:lpstr>
      <vt:lpstr>Fragmentation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Siddharth B</dc:creator>
  <cp:lastModifiedBy>User</cp:lastModifiedBy>
  <cp:revision>31</cp:revision>
  <dcterms:created xsi:type="dcterms:W3CDTF">2020-07-13T05:58:17Z</dcterms:created>
  <dcterms:modified xsi:type="dcterms:W3CDTF">2024-09-08T06:02:38Z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0x010100A0432652D8BF75408E2A29D99D363D9E</vt:lpwstr>
  </property>
</Properties>
</file>