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4"/>
  </p:sldMasterIdLst>
  <p:notesMasterIdLst>
    <p:notesMasterId r:id="rId33"/>
  </p:notesMasterIdLst>
  <p:handoutMasterIdLst>
    <p:handoutMasterId r:id="rId34"/>
  </p:handoutMasterIdLst>
  <p:sldIdLst>
    <p:sldId id="263" r:id="rId5"/>
    <p:sldId id="375" r:id="rId6"/>
    <p:sldId id="376" r:id="rId7"/>
    <p:sldId id="320" r:id="rId8"/>
    <p:sldId id="321" r:id="rId9"/>
    <p:sldId id="322" r:id="rId10"/>
    <p:sldId id="323" r:id="rId11"/>
    <p:sldId id="324" r:id="rId12"/>
    <p:sldId id="350" r:id="rId13"/>
    <p:sldId id="374" r:id="rId14"/>
    <p:sldId id="373" r:id="rId15"/>
    <p:sldId id="378" r:id="rId16"/>
    <p:sldId id="372" r:id="rId17"/>
    <p:sldId id="379" r:id="rId18"/>
    <p:sldId id="371" r:id="rId19"/>
    <p:sldId id="380" r:id="rId20"/>
    <p:sldId id="381" r:id="rId21"/>
    <p:sldId id="382" r:id="rId22"/>
    <p:sldId id="383" r:id="rId23"/>
    <p:sldId id="384" r:id="rId24"/>
    <p:sldId id="385" r:id="rId25"/>
    <p:sldId id="386" r:id="rId26"/>
    <p:sldId id="387" r:id="rId27"/>
    <p:sldId id="370" r:id="rId28"/>
    <p:sldId id="369" r:id="rId29"/>
    <p:sldId id="368" r:id="rId30"/>
    <p:sldId id="367" r:id="rId31"/>
    <p:sldId id="364" r:id="rId3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309" autoAdjust="0"/>
    <p:restoredTop sz="94660"/>
  </p:normalViewPr>
  <p:slideViewPr>
    <p:cSldViewPr snapToGrid="0">
      <p:cViewPr varScale="1">
        <p:scale>
          <a:sx n="74" d="100"/>
          <a:sy n="74" d="100"/>
        </p:scale>
        <p:origin x="444" y="54"/>
      </p:cViewPr>
      <p:guideLst>
        <p:guide orient="horz" pos="2160"/>
        <p:guide pos="3840"/>
      </p:guideLst>
    </p:cSldViewPr>
  </p:slideViewPr>
  <p:notesTextViewPr>
    <p:cViewPr>
      <p:scale>
        <a:sx n="1" d="1"/>
        <a:sy n="1" d="1"/>
      </p:scale>
      <p:origin x="0" y="0"/>
    </p:cViewPr>
  </p:notesTextViewPr>
  <p:notesViewPr>
    <p:cSldViewPr snapToGrid="0">
      <p:cViewPr varScale="1">
        <p:scale>
          <a:sx n="51" d="100"/>
          <a:sy n="51" d="100"/>
        </p:scale>
        <p:origin x="2692" y="2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xmlns="" id="{7280BD50-F72A-443A-8A7C-9A6A969C2F7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a:extLst>
              <a:ext uri="{FF2B5EF4-FFF2-40B4-BE49-F238E27FC236}">
                <a16:creationId xmlns:a16="http://schemas.microsoft.com/office/drawing/2014/main" xmlns="" id="{70149BFF-D5FE-41B9-B89E-346E6FC2BE4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089FD3E-56F1-4D93-A064-62BE23F429F1}" type="datetimeFigureOut">
              <a:rPr lang="en-IN" smtClean="0"/>
              <a:pPr/>
              <a:t>14-09-2024</a:t>
            </a:fld>
            <a:endParaRPr lang="en-IN"/>
          </a:p>
        </p:txBody>
      </p:sp>
      <p:sp>
        <p:nvSpPr>
          <p:cNvPr id="4" name="Footer Placeholder 3">
            <a:extLst>
              <a:ext uri="{FF2B5EF4-FFF2-40B4-BE49-F238E27FC236}">
                <a16:creationId xmlns:a16="http://schemas.microsoft.com/office/drawing/2014/main" xmlns="" id="{3A7AE4AE-8780-4C06-B105-E50A0CB1171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5" name="Slide Number Placeholder 4">
            <a:extLst>
              <a:ext uri="{FF2B5EF4-FFF2-40B4-BE49-F238E27FC236}">
                <a16:creationId xmlns:a16="http://schemas.microsoft.com/office/drawing/2014/main" xmlns="" id="{1F349081-626D-42D4-96E8-DBE21E03E4C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AEBE145-7B0B-4BFC-A728-545BF59A6F16}" type="slidenum">
              <a:rPr lang="en-IN" smtClean="0"/>
              <a:pPr/>
              <a:t>‹#›</a:t>
            </a:fld>
            <a:endParaRPr lang="en-IN"/>
          </a:p>
        </p:txBody>
      </p:sp>
    </p:spTree>
    <p:extLst>
      <p:ext uri="{BB962C8B-B14F-4D97-AF65-F5344CB8AC3E}">
        <p14:creationId xmlns:p14="http://schemas.microsoft.com/office/powerpoint/2010/main" val="273104796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0B86AA5-8483-44CB-A555-9041E2D72D7A}" type="datetimeFigureOut">
              <a:rPr lang="en-IN" smtClean="0"/>
              <a:pPr/>
              <a:t>14-09-2024</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44A333-46EF-4665-ACD4-6848AE646224}" type="slidenum">
              <a:rPr lang="en-IN" smtClean="0"/>
              <a:pPr/>
              <a:t>‹#›</a:t>
            </a:fld>
            <a:endParaRPr lang="en-IN"/>
          </a:p>
        </p:txBody>
      </p:sp>
    </p:spTree>
    <p:extLst>
      <p:ext uri="{BB962C8B-B14F-4D97-AF65-F5344CB8AC3E}">
        <p14:creationId xmlns:p14="http://schemas.microsoft.com/office/powerpoint/2010/main" val="37667179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644A333-46EF-4665-ACD4-6848AE646224}" type="slidenum">
              <a:rPr lang="en-IN" smtClean="0"/>
              <a:pPr/>
              <a:t>5</a:t>
            </a:fld>
            <a:endParaRPr lang="en-IN"/>
          </a:p>
        </p:txBody>
      </p:sp>
    </p:spTree>
    <p:extLst>
      <p:ext uri="{BB962C8B-B14F-4D97-AF65-F5344CB8AC3E}">
        <p14:creationId xmlns:p14="http://schemas.microsoft.com/office/powerpoint/2010/main" val="6608751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DFF19A3-9CB3-4023-A6D6-B871CAA2C0E2}" type="datetime1">
              <a:rPr lang="en-IN" smtClean="0"/>
              <a:t>14-09-2024</a:t>
            </a:fld>
            <a:endParaRPr lang="en-IN"/>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pPr/>
              <a:t>‹#›</a:t>
            </a:fld>
            <a:endParaRPr lang="en-IN"/>
          </a:p>
        </p:txBody>
      </p:sp>
    </p:spTree>
    <p:extLst>
      <p:ext uri="{BB962C8B-B14F-4D97-AF65-F5344CB8AC3E}">
        <p14:creationId xmlns:p14="http://schemas.microsoft.com/office/powerpoint/2010/main" val="8505814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4A7641B-87F8-4966-A49B-F9EE0A33810B}" type="datetime1">
              <a:rPr lang="en-IN" smtClean="0"/>
              <a:t>14-09-2024</a:t>
            </a:fld>
            <a:endParaRPr lang="en-IN"/>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pPr/>
              <a:t>‹#›</a:t>
            </a:fld>
            <a:endParaRPr lang="en-IN"/>
          </a:p>
        </p:txBody>
      </p:sp>
    </p:spTree>
    <p:extLst>
      <p:ext uri="{BB962C8B-B14F-4D97-AF65-F5344CB8AC3E}">
        <p14:creationId xmlns:p14="http://schemas.microsoft.com/office/powerpoint/2010/main" val="20188601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FFE6378-E21C-412C-8005-90EAE2A2525E}" type="datetime1">
              <a:rPr lang="en-IN" smtClean="0"/>
              <a:t>14-09-2024</a:t>
            </a:fld>
            <a:endParaRPr lang="en-IN"/>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pPr/>
              <a:t>‹#›</a:t>
            </a:fld>
            <a:endParaRPr lang="en-IN"/>
          </a:p>
        </p:txBody>
      </p:sp>
    </p:spTree>
    <p:extLst>
      <p:ext uri="{BB962C8B-B14F-4D97-AF65-F5344CB8AC3E}">
        <p14:creationId xmlns:p14="http://schemas.microsoft.com/office/powerpoint/2010/main" val="12497416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8A25827-098F-4009-9FF8-CFD8D598C5C6}" type="datetime1">
              <a:rPr lang="en-IN" smtClean="0"/>
              <a:t>14-09-2024</a:t>
            </a:fld>
            <a:endParaRPr lang="en-IN"/>
          </a:p>
        </p:txBody>
      </p:sp>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pPr/>
              <a:t>‹#›</a:t>
            </a:fld>
            <a:endParaRPr lang="en-IN"/>
          </a:p>
        </p:txBody>
      </p:sp>
    </p:spTree>
    <p:extLst>
      <p:ext uri="{BB962C8B-B14F-4D97-AF65-F5344CB8AC3E}">
        <p14:creationId xmlns:p14="http://schemas.microsoft.com/office/powerpoint/2010/main" val="6101797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7ED33A4-0D0A-4705-8BAB-468D02420D00}" type="datetime1">
              <a:rPr lang="en-IN" smtClean="0"/>
              <a:t>14-09-2024</a:t>
            </a:fld>
            <a:endParaRPr lang="en-IN"/>
          </a:p>
        </p:txBody>
      </p:sp>
      <p:sp>
        <p:nvSpPr>
          <p:cNvPr id="8" name="Footer Placeholder 7"/>
          <p:cNvSpPr>
            <a:spLocks noGrp="1"/>
          </p:cNvSpPr>
          <p:nvPr>
            <p:ph type="ftr" sz="quarter" idx="11"/>
          </p:nvPr>
        </p:nvSpPr>
        <p:spPr/>
        <p:txBody>
          <a:bodyPr/>
          <a:lstStyle/>
          <a:p>
            <a:r>
              <a:rPr lang="en-IN" smtClean="0"/>
              <a:t>RDP</a:t>
            </a:r>
            <a:endParaRPr lang="en-IN"/>
          </a:p>
        </p:txBody>
      </p:sp>
      <p:sp>
        <p:nvSpPr>
          <p:cNvPr id="9" name="Slide Number Placeholder 8"/>
          <p:cNvSpPr>
            <a:spLocks noGrp="1"/>
          </p:cNvSpPr>
          <p:nvPr>
            <p:ph type="sldNum" sz="quarter" idx="12"/>
          </p:nvPr>
        </p:nvSpPr>
        <p:spPr/>
        <p:txBody>
          <a:bodyPr/>
          <a:lstStyle/>
          <a:p>
            <a:fld id="{28B54A7E-2395-4D35-824E-25842394C6F0}" type="slidenum">
              <a:rPr lang="en-IN" smtClean="0"/>
              <a:pPr/>
              <a:t>‹#›</a:t>
            </a:fld>
            <a:endParaRPr lang="en-IN"/>
          </a:p>
        </p:txBody>
      </p:sp>
    </p:spTree>
    <p:extLst>
      <p:ext uri="{BB962C8B-B14F-4D97-AF65-F5344CB8AC3E}">
        <p14:creationId xmlns:p14="http://schemas.microsoft.com/office/powerpoint/2010/main" val="42853839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B0248A-26EA-4F74-BB4A-BDEDA1FF656B}" type="datetime1">
              <a:rPr lang="en-IN" smtClean="0"/>
              <a:t>14-09-2024</a:t>
            </a:fld>
            <a:endParaRPr lang="en-IN"/>
          </a:p>
        </p:txBody>
      </p:sp>
      <p:sp>
        <p:nvSpPr>
          <p:cNvPr id="4" name="Footer Placeholder 3"/>
          <p:cNvSpPr>
            <a:spLocks noGrp="1"/>
          </p:cNvSpPr>
          <p:nvPr>
            <p:ph type="ftr" sz="quarter" idx="11"/>
          </p:nvPr>
        </p:nvSpPr>
        <p:spPr/>
        <p:txBody>
          <a:bodyPr/>
          <a:lstStyle/>
          <a:p>
            <a:r>
              <a:rPr lang="en-IN" smtClean="0"/>
              <a:t>RDP</a:t>
            </a:r>
            <a:endParaRPr lang="en-IN"/>
          </a:p>
        </p:txBody>
      </p:sp>
      <p:sp>
        <p:nvSpPr>
          <p:cNvPr id="5" name="Slide Number Placeholder 4"/>
          <p:cNvSpPr>
            <a:spLocks noGrp="1"/>
          </p:cNvSpPr>
          <p:nvPr>
            <p:ph type="sldNum" sz="quarter" idx="12"/>
          </p:nvPr>
        </p:nvSpPr>
        <p:spPr/>
        <p:txBody>
          <a:bodyPr/>
          <a:lstStyle/>
          <a:p>
            <a:fld id="{28B54A7E-2395-4D35-824E-25842394C6F0}" type="slidenum">
              <a:rPr lang="en-IN" smtClean="0"/>
              <a:pPr/>
              <a:t>‹#›</a:t>
            </a:fld>
            <a:endParaRPr lang="en-IN"/>
          </a:p>
        </p:txBody>
      </p:sp>
    </p:spTree>
    <p:extLst>
      <p:ext uri="{BB962C8B-B14F-4D97-AF65-F5344CB8AC3E}">
        <p14:creationId xmlns:p14="http://schemas.microsoft.com/office/powerpoint/2010/main" val="29958239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FB373EA-1877-47E0-8BAE-B9FB3A2F116C}" type="datetime1">
              <a:rPr lang="en-IN" smtClean="0"/>
              <a:t>14-09-2024</a:t>
            </a:fld>
            <a:endParaRPr lang="en-IN"/>
          </a:p>
        </p:txBody>
      </p:sp>
      <p:sp>
        <p:nvSpPr>
          <p:cNvPr id="3" name="Footer Placeholder 2"/>
          <p:cNvSpPr>
            <a:spLocks noGrp="1"/>
          </p:cNvSpPr>
          <p:nvPr>
            <p:ph type="ftr" sz="quarter" idx="11"/>
          </p:nvPr>
        </p:nvSpPr>
        <p:spPr/>
        <p:txBody>
          <a:bodyPr/>
          <a:lstStyle/>
          <a:p>
            <a:r>
              <a:rPr lang="en-IN" smtClean="0"/>
              <a:t>RDP</a:t>
            </a:r>
            <a:endParaRPr lang="en-IN"/>
          </a:p>
        </p:txBody>
      </p:sp>
      <p:sp>
        <p:nvSpPr>
          <p:cNvPr id="4" name="Slide Number Placeholder 3"/>
          <p:cNvSpPr>
            <a:spLocks noGrp="1"/>
          </p:cNvSpPr>
          <p:nvPr>
            <p:ph type="sldNum" sz="quarter" idx="12"/>
          </p:nvPr>
        </p:nvSpPr>
        <p:spPr/>
        <p:txBody>
          <a:bodyPr/>
          <a:lstStyle/>
          <a:p>
            <a:fld id="{28B54A7E-2395-4D35-824E-25842394C6F0}" type="slidenum">
              <a:rPr lang="en-IN" smtClean="0"/>
              <a:pPr/>
              <a:t>‹#›</a:t>
            </a:fld>
            <a:endParaRPr lang="en-IN"/>
          </a:p>
        </p:txBody>
      </p:sp>
    </p:spTree>
    <p:extLst>
      <p:ext uri="{BB962C8B-B14F-4D97-AF65-F5344CB8AC3E}">
        <p14:creationId xmlns:p14="http://schemas.microsoft.com/office/powerpoint/2010/main" val="17778712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9F9929E-8037-4BBA-A7AD-9C336E4204BA}" type="datetime1">
              <a:rPr lang="en-IN" smtClean="0"/>
              <a:t>14-09-2024</a:t>
            </a:fld>
            <a:endParaRPr lang="en-IN"/>
          </a:p>
        </p:txBody>
      </p:sp>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pPr/>
              <a:t>‹#›</a:t>
            </a:fld>
            <a:endParaRPr lang="en-IN"/>
          </a:p>
        </p:txBody>
      </p:sp>
    </p:spTree>
    <p:extLst>
      <p:ext uri="{BB962C8B-B14F-4D97-AF65-F5344CB8AC3E}">
        <p14:creationId xmlns:p14="http://schemas.microsoft.com/office/powerpoint/2010/main" val="2252186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7B56066-040E-4319-93BC-9A8F132488BE}" type="datetime1">
              <a:rPr lang="en-IN" smtClean="0"/>
              <a:t>14-09-2024</a:t>
            </a:fld>
            <a:endParaRPr lang="en-IN"/>
          </a:p>
        </p:txBody>
      </p:sp>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pPr/>
              <a:t>‹#›</a:t>
            </a:fld>
            <a:endParaRPr lang="en-IN"/>
          </a:p>
        </p:txBody>
      </p:sp>
    </p:spTree>
    <p:extLst>
      <p:ext uri="{BB962C8B-B14F-4D97-AF65-F5344CB8AC3E}">
        <p14:creationId xmlns:p14="http://schemas.microsoft.com/office/powerpoint/2010/main" val="31822398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0EE6BB3-72BA-4F0C-A403-27D15D6CF226}" type="datetime1">
              <a:rPr lang="en-IN" smtClean="0"/>
              <a:t>14-09-2024</a:t>
            </a:fld>
            <a:endParaRPr lang="en-IN"/>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pPr/>
              <a:t>‹#›</a:t>
            </a:fld>
            <a:endParaRPr lang="en-IN"/>
          </a:p>
        </p:txBody>
      </p:sp>
    </p:spTree>
    <p:extLst>
      <p:ext uri="{BB962C8B-B14F-4D97-AF65-F5344CB8AC3E}">
        <p14:creationId xmlns:p14="http://schemas.microsoft.com/office/powerpoint/2010/main" val="38602667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4212F35-2D24-4367-AF71-7B863C23BAF2}" type="datetime1">
              <a:rPr lang="en-IN" smtClean="0"/>
              <a:t>14-09-2024</a:t>
            </a:fld>
            <a:endParaRPr lang="en-IN"/>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pPr/>
              <a:t>‹#›</a:t>
            </a:fld>
            <a:endParaRPr lang="en-IN"/>
          </a:p>
        </p:txBody>
      </p:sp>
    </p:spTree>
    <p:extLst>
      <p:ext uri="{BB962C8B-B14F-4D97-AF65-F5344CB8AC3E}">
        <p14:creationId xmlns:p14="http://schemas.microsoft.com/office/powerpoint/2010/main" val="42042010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A6313C-EA92-483B-8ED8-7F7662C8FB51}" type="datetime1">
              <a:rPr lang="en-IN" smtClean="0"/>
              <a:t>14-09-2024</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IN" smtClean="0"/>
              <a:t>RDP</a:t>
            </a:r>
            <a:endParaRPr lang="en-IN"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B54A7E-2395-4D35-824E-25842394C6F0}" type="slidenum">
              <a:rPr lang="en-IN" smtClean="0"/>
              <a:pPr/>
              <a:t>‹#›</a:t>
            </a:fld>
            <a:endParaRPr lang="en-IN"/>
          </a:p>
        </p:txBody>
      </p:sp>
      <p:sp>
        <p:nvSpPr>
          <p:cNvPr id="7" name="TextBox 6"/>
          <p:cNvSpPr txBox="1"/>
          <p:nvPr userDrawn="1"/>
        </p:nvSpPr>
        <p:spPr>
          <a:xfrm rot="19947889">
            <a:off x="1993900" y="3187700"/>
            <a:ext cx="8648700" cy="769441"/>
          </a:xfrm>
          <a:prstGeom prst="rect">
            <a:avLst/>
          </a:prstGeom>
          <a:noFill/>
        </p:spPr>
        <p:txBody>
          <a:bodyPr wrap="square" rtlCol="0">
            <a:spAutoFit/>
          </a:bodyPr>
          <a:lstStyle/>
          <a:p>
            <a:pPr algn="l"/>
            <a:r>
              <a:rPr lang="en-US" sz="4400" b="1" dirty="0" smtClean="0">
                <a:solidFill>
                  <a:schemeClr val="bg2"/>
                </a:solidFill>
                <a:latin typeface="Times New Roman" panose="02020603050405020304" pitchFamily="18" charset="0"/>
                <a:cs typeface="Times New Roman" panose="02020603050405020304" pitchFamily="18" charset="0"/>
              </a:rPr>
              <a:t>RESEARCH DOCTOR PHARMA</a:t>
            </a:r>
            <a:endParaRPr lang="en-US" sz="4400" b="1" dirty="0">
              <a:solidFill>
                <a:schemeClr val="bg2"/>
              </a:solidFill>
              <a:latin typeface="Times New Roman" panose="02020603050405020304" pitchFamily="18" charset="0"/>
              <a:cs typeface="Times New Roman" panose="02020603050405020304" pitchFamily="18" charset="0"/>
            </a:endParaRPr>
          </a:p>
        </p:txBody>
      </p:sp>
      <p:pic>
        <p:nvPicPr>
          <p:cNvPr id="10" name="Picture 2" descr="https://dranimeshdas.com/wp-content/uploads/2024/08/drugs.png"/>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072706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211016" y="6542088"/>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14-09-2024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598079" y="6557962"/>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a:t>
            </a:fld>
            <a:endParaRPr lang="en-IN" sz="1600" b="1" dirty="0">
              <a:solidFill>
                <a:schemeClr val="tx1"/>
              </a:solidFill>
              <a:latin typeface="Times New Roman" panose="02020603050405020304" pitchFamily="18" charset="0"/>
              <a:cs typeface="Times New Roman" panose="02020603050405020304" pitchFamily="18" charset="0"/>
            </a:endParaRPr>
          </a:p>
        </p:txBody>
      </p:sp>
      <p:pic>
        <p:nvPicPr>
          <p:cNvPr id="16" name="Picture 15" descr="A picture containing sitting&#10;&#10;Description automatically generated">
            <a:extLst>
              <a:ext uri="{FF2B5EF4-FFF2-40B4-BE49-F238E27FC236}">
                <a16:creationId xmlns:a16="http://schemas.microsoft.com/office/drawing/2014/main" xmlns="" id="{C8B19E84-846C-4785-979B-5A857D097577}"/>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1894" r="35947"/>
          <a:stretch/>
        </p:blipFill>
        <p:spPr>
          <a:xfrm>
            <a:off x="971550" y="95250"/>
            <a:ext cx="4328491" cy="1599158"/>
          </a:xfrm>
          <a:prstGeom prst="rect">
            <a:avLst/>
          </a:prstGeom>
        </p:spPr>
      </p:pic>
      <p:sp>
        <p:nvSpPr>
          <p:cNvPr id="20" name="TextBox 19">
            <a:extLst>
              <a:ext uri="{FF2B5EF4-FFF2-40B4-BE49-F238E27FC236}">
                <a16:creationId xmlns:a16="http://schemas.microsoft.com/office/drawing/2014/main" xmlns="" id="{E5D32C6D-EED6-45D3-B2F4-4A294908127E}"/>
              </a:ext>
            </a:extLst>
          </p:cNvPr>
          <p:cNvSpPr txBox="1"/>
          <p:nvPr/>
        </p:nvSpPr>
        <p:spPr>
          <a:xfrm>
            <a:off x="2166935" y="2767915"/>
            <a:ext cx="7848600" cy="579967"/>
          </a:xfrm>
          <a:prstGeom prst="rect">
            <a:avLst/>
          </a:prstGeom>
          <a:noFill/>
        </p:spPr>
        <p:txBody>
          <a:bodyPr wrap="square" rtlCol="0">
            <a:spAutoFit/>
          </a:bodyPr>
          <a:lstStyle/>
          <a:p>
            <a:pPr algn="ctr">
              <a:lnSpc>
                <a:spcPct val="150000"/>
              </a:lnSpc>
            </a:pPr>
            <a:r>
              <a:rPr lang="en-IN" sz="2400" b="1" dirty="0">
                <a:latin typeface="Times New Roman" pitchFamily="18" charset="0"/>
                <a:cs typeface="Times New Roman" pitchFamily="18" charset="0"/>
              </a:rPr>
              <a:t>HOSPITAL  PHARMACY</a:t>
            </a: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extBox 2">
            <a:extLst>
              <a:ext uri="{FF2B5EF4-FFF2-40B4-BE49-F238E27FC236}">
                <a16:creationId xmlns:a16="http://schemas.microsoft.com/office/drawing/2014/main" xmlns="" id="{C5BD1A1D-AEEE-4A06-A2E6-A1FAAB83A1CB}"/>
              </a:ext>
            </a:extLst>
          </p:cNvPr>
          <p:cNvSpPr txBox="1"/>
          <p:nvPr/>
        </p:nvSpPr>
        <p:spPr>
          <a:xfrm>
            <a:off x="1878227" y="2075934"/>
            <a:ext cx="8437345" cy="553998"/>
          </a:xfrm>
          <a:prstGeom prst="rect">
            <a:avLst/>
          </a:prstGeom>
          <a:noFill/>
        </p:spPr>
        <p:txBody>
          <a:bodyPr wrap="square" rtlCol="0">
            <a:spAutoFit/>
          </a:bodyPr>
          <a:lstStyle/>
          <a:p>
            <a:pPr algn="ctr"/>
            <a:r>
              <a:rPr lang="en-IN" sz="3000" b="1" dirty="0">
                <a:latin typeface="Times New Roman" panose="02020603050405020304" pitchFamily="18" charset="0"/>
                <a:cs typeface="Times New Roman" panose="02020603050405020304" pitchFamily="18" charset="0"/>
              </a:rPr>
              <a:t>RR COLLEGE OF PHARMACY</a:t>
            </a:r>
          </a:p>
        </p:txBody>
      </p:sp>
      <p:sp>
        <p:nvSpPr>
          <p:cNvPr id="4" name="TextBox 3">
            <a:extLst>
              <a:ext uri="{FF2B5EF4-FFF2-40B4-BE49-F238E27FC236}">
                <a16:creationId xmlns:a16="http://schemas.microsoft.com/office/drawing/2014/main" xmlns="" id="{475CA0F4-51BB-4438-A3C3-8CC33628181E}"/>
              </a:ext>
            </a:extLst>
          </p:cNvPr>
          <p:cNvSpPr txBox="1"/>
          <p:nvPr/>
        </p:nvSpPr>
        <p:spPr>
          <a:xfrm>
            <a:off x="2162432" y="3812345"/>
            <a:ext cx="7862628" cy="400110"/>
          </a:xfrm>
          <a:prstGeom prst="rect">
            <a:avLst/>
          </a:prstGeom>
          <a:noFill/>
        </p:spPr>
        <p:txBody>
          <a:bodyPr wrap="square" rtlCol="0">
            <a:spAutoFit/>
          </a:bodyPr>
          <a:lstStyle/>
          <a:p>
            <a:pPr algn="ctr"/>
            <a:r>
              <a:rPr lang="en-IN" sz="2000" b="1" dirty="0">
                <a:latin typeface="Times New Roman" pitchFamily="18" charset="0"/>
                <a:cs typeface="Times New Roman" pitchFamily="18" charset="0"/>
              </a:rPr>
              <a:t>BIO CLASSIFICATION SYSTEMS</a:t>
            </a:r>
          </a:p>
        </p:txBody>
      </p:sp>
      <p:sp>
        <p:nvSpPr>
          <p:cNvPr id="13" name="Rectangle 12"/>
          <p:cNvSpPr/>
          <p:nvPr/>
        </p:nvSpPr>
        <p:spPr>
          <a:xfrm>
            <a:off x="5057895" y="4719819"/>
            <a:ext cx="2076209" cy="369332"/>
          </a:xfrm>
          <a:prstGeom prst="rect">
            <a:avLst/>
          </a:prstGeom>
        </p:spPr>
        <p:txBody>
          <a:bodyPr wrap="square">
            <a:spAutoFit/>
          </a:bodyPr>
          <a:lstStyle/>
          <a:p>
            <a:pPr algn="ctr"/>
            <a:r>
              <a:rPr lang="en-IN" b="1" dirty="0">
                <a:latin typeface="Times New Roman" panose="02020603050405020304" pitchFamily="18" charset="0"/>
                <a:cs typeface="Times New Roman" panose="02020603050405020304" pitchFamily="18" charset="0"/>
              </a:rPr>
              <a:t>K.MAHALINGAN</a:t>
            </a:r>
          </a:p>
        </p:txBody>
      </p:sp>
      <p:pic>
        <p:nvPicPr>
          <p:cNvPr id="14" name="Picture 2" descr="Introduction to BCS&#10;Whenever a dosage form is administerd orally, the events that&#10;follow are:&#10;Solid&#10;dosage&#10;form&#10;Disintegra..."/>
          <p:cNvPicPr>
            <a:picLocks noChangeAspect="1" noChangeArrowheads="1"/>
          </p:cNvPicPr>
          <p:nvPr/>
        </p:nvPicPr>
        <p:blipFill>
          <a:blip r:embed="rId3"/>
          <a:srcRect/>
          <a:stretch>
            <a:fillRect/>
          </a:stretch>
        </p:blipFill>
        <p:spPr bwMode="auto">
          <a:xfrm>
            <a:off x="950605" y="259307"/>
            <a:ext cx="10977538" cy="6155141"/>
          </a:xfrm>
          <a:prstGeom prst="rect">
            <a:avLst/>
          </a:prstGeom>
          <a:noFill/>
        </p:spPr>
      </p:pic>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pPr/>
              <a:t>1</a:t>
            </a:fld>
            <a:endParaRPr lang="en-IN"/>
          </a:p>
        </p:txBody>
      </p:sp>
    </p:spTree>
    <p:extLst>
      <p:ext uri="{BB962C8B-B14F-4D97-AF65-F5344CB8AC3E}">
        <p14:creationId xmlns:p14="http://schemas.microsoft.com/office/powerpoint/2010/main" val="40496831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14-09-2024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2</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562557"/>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1100831" y="1216241"/>
            <a:ext cx="10586344" cy="3909797"/>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285750" indent="-285750" algn="l">
              <a:buFont typeface="Arial" panose="020B0604020202020204" pitchFamily="34" charset="0"/>
              <a:buChar char="•"/>
            </a:pPr>
            <a:endParaRPr lang="en-IN" sz="1400" dirty="0">
              <a:latin typeface="Times New Roman" panose="02020603050405020304" pitchFamily="18" charset="0"/>
              <a:cs typeface="Times New Roman" panose="02020603050405020304" pitchFamily="18" charset="0"/>
            </a:endParaRPr>
          </a:p>
        </p:txBody>
      </p:sp>
      <p:sp>
        <p:nvSpPr>
          <p:cNvPr id="29698" name="AutoShape 2" descr="https://inc-powerpoint.officeapps.live.com/pods/GetClipboardImage.ashx?Id=88d4c3c8-8732-4281-9404-e39fc9cd4b18&amp;DC=IN3&amp;wdoverrides=GetClipboardImageEnabled:true"/>
          <p:cNvSpPr>
            <a:spLocks noChangeAspect="1" noChangeArrowheads="1"/>
          </p:cNvSpPr>
          <p:nvPr/>
        </p:nvSpPr>
        <p:spPr bwMode="auto">
          <a:xfrm>
            <a:off x="1682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9700" name="AutoShape 4" descr="https://inc-powerpoint.officeapps.live.com/pods/GetClipboardImage.ashx?Id=88d4c3c8-8732-4281-9404-e39fc9cd4b18&amp;DC=IN3&amp;wdoverrides=GetClipboardImageEnabled:true"/>
          <p:cNvSpPr>
            <a:spLocks noChangeAspect="1" noChangeArrowheads="1"/>
          </p:cNvSpPr>
          <p:nvPr/>
        </p:nvSpPr>
        <p:spPr bwMode="auto">
          <a:xfrm>
            <a:off x="1682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4" name="Rectangle 13"/>
          <p:cNvSpPr/>
          <p:nvPr/>
        </p:nvSpPr>
        <p:spPr>
          <a:xfrm>
            <a:off x="947651" y="315884"/>
            <a:ext cx="11022676" cy="6186309"/>
          </a:xfrm>
          <a:prstGeom prst="rect">
            <a:avLst/>
          </a:prstGeom>
        </p:spPr>
        <p:txBody>
          <a:bodyPr wrap="square">
            <a:spAutoFit/>
          </a:bodyPr>
          <a:lstStyle/>
          <a:p>
            <a:pPr algn="just">
              <a:lnSpc>
                <a:spcPct val="150000"/>
              </a:lnSpc>
              <a:buFont typeface="Arial" pitchFamily="34" charset="0"/>
              <a:buChar char="•"/>
            </a:pPr>
            <a:r>
              <a:rPr lang="en-IN" sz="2400" dirty="0">
                <a:latin typeface="Times New Roman" pitchFamily="18" charset="0"/>
                <a:cs typeface="Times New Roman" pitchFamily="18" charset="0"/>
              </a:rPr>
              <a:t>The oral route of drug administration is the route of choice for the formulators and continues to dominate the area of drug delivery technologies. </a:t>
            </a:r>
          </a:p>
          <a:p>
            <a:pPr algn="just">
              <a:lnSpc>
                <a:spcPct val="150000"/>
              </a:lnSpc>
              <a:buFont typeface="Arial" pitchFamily="34" charset="0"/>
              <a:buChar char="•"/>
            </a:pPr>
            <a:r>
              <a:rPr lang="en-IN" sz="2400" dirty="0">
                <a:latin typeface="Times New Roman" pitchFamily="18" charset="0"/>
                <a:cs typeface="Times New Roman" pitchFamily="18" charset="0"/>
              </a:rPr>
              <a:t>However, though popular, this route is not free from limitations of absorption and bioavailability in the milieu of gastrointestinal tract.</a:t>
            </a:r>
          </a:p>
          <a:p>
            <a:pPr algn="just">
              <a:lnSpc>
                <a:spcPct val="150000"/>
              </a:lnSpc>
              <a:buFont typeface="Arial" pitchFamily="34" charset="0"/>
              <a:buChar char="•"/>
            </a:pPr>
            <a:r>
              <a:rPr lang="en-IN" sz="2400" dirty="0">
                <a:latin typeface="Times New Roman" pitchFamily="18" charset="0"/>
                <a:cs typeface="Times New Roman" pitchFamily="18" charset="0"/>
              </a:rPr>
              <a:t>The drug in the dosage form is released and dissolves in the surrounding gastrointestinal fluid to form a solution and this process is </a:t>
            </a:r>
            <a:r>
              <a:rPr lang="en-IN" sz="2400" b="1" dirty="0">
                <a:latin typeface="Times New Roman" pitchFamily="18" charset="0"/>
                <a:cs typeface="Times New Roman" pitchFamily="18" charset="0"/>
              </a:rPr>
              <a:t>solubility limited.</a:t>
            </a:r>
          </a:p>
          <a:p>
            <a:pPr algn="just">
              <a:lnSpc>
                <a:spcPct val="150000"/>
              </a:lnSpc>
              <a:buFont typeface="Arial" pitchFamily="34" charset="0"/>
              <a:buChar char="•"/>
            </a:pPr>
            <a:r>
              <a:rPr lang="en-IN" sz="2400" dirty="0">
                <a:latin typeface="Times New Roman" pitchFamily="18" charset="0"/>
                <a:cs typeface="Times New Roman" pitchFamily="18" charset="0"/>
              </a:rPr>
              <a:t>Once the drug is in the solution form, it passes across the membranes of the cells lining the Gastro-Intestinal tract and t his process is </a:t>
            </a:r>
            <a:r>
              <a:rPr lang="en-IN" sz="2400" b="1" dirty="0">
                <a:latin typeface="Times New Roman" pitchFamily="18" charset="0"/>
                <a:cs typeface="Times New Roman" pitchFamily="18" charset="0"/>
              </a:rPr>
              <a:t>permeability limited</a:t>
            </a:r>
            <a:r>
              <a:rPr lang="en-IN" sz="2400" dirty="0">
                <a:latin typeface="Times New Roman" pitchFamily="18" charset="0"/>
                <a:cs typeface="Times New Roman" pitchFamily="18" charset="0"/>
              </a:rPr>
              <a:t>. </a:t>
            </a:r>
          </a:p>
          <a:p>
            <a:pPr algn="just">
              <a:lnSpc>
                <a:spcPct val="150000"/>
              </a:lnSpc>
              <a:buFont typeface="Arial" pitchFamily="34" charset="0"/>
              <a:buChar char="•"/>
            </a:pPr>
            <a:r>
              <a:rPr lang="en-IN" sz="2400" dirty="0">
                <a:latin typeface="Times New Roman" pitchFamily="18" charset="0"/>
                <a:cs typeface="Times New Roman" pitchFamily="18" charset="0"/>
              </a:rPr>
              <a:t>Then, the drug is absorbed into systemic circulation. </a:t>
            </a:r>
          </a:p>
          <a:p>
            <a:pPr algn="just">
              <a:lnSpc>
                <a:spcPct val="150000"/>
              </a:lnSpc>
              <a:buFont typeface="Arial" pitchFamily="34" charset="0"/>
              <a:buChar char="•"/>
            </a:pPr>
            <a:endParaRPr lang="en-US" sz="2400" dirty="0">
              <a:latin typeface="Times New Roman" pitchFamily="18" charset="0"/>
              <a:cs typeface="Times New Roman" pitchFamily="18" charset="0"/>
            </a:endParaRPr>
          </a:p>
          <a:p>
            <a:pPr algn="just">
              <a:lnSpc>
                <a:spcPct val="150000"/>
              </a:lnSpc>
              <a:buFont typeface="Arial" pitchFamily="34" charset="0"/>
              <a:buChar char="•"/>
            </a:pPr>
            <a:endParaRPr lang="en-IN" sz="2400" dirty="0">
              <a:latin typeface="Times New Roman" pitchFamily="18" charset="0"/>
              <a:cs typeface="Times New Roman" pitchFamily="18" charset="0"/>
            </a:endParaRPr>
          </a:p>
        </p:txBody>
      </p:sp>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pPr/>
              <a:t>2</a:t>
            </a:fld>
            <a:endParaRPr lang="en-IN"/>
          </a:p>
        </p:txBody>
      </p:sp>
    </p:spTree>
    <p:extLst>
      <p:ext uri="{BB962C8B-B14F-4D97-AF65-F5344CB8AC3E}">
        <p14:creationId xmlns:p14="http://schemas.microsoft.com/office/powerpoint/2010/main" val="36868632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14-09-2024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3</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562557"/>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1100831" y="1216241"/>
            <a:ext cx="10586344" cy="3909797"/>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285750" indent="-285750" algn="l">
              <a:buFont typeface="Arial" panose="020B0604020202020204" pitchFamily="34" charset="0"/>
              <a:buChar char="•"/>
            </a:pPr>
            <a:endParaRPr lang="en-IN" sz="1400" dirty="0">
              <a:latin typeface="Times New Roman" panose="02020603050405020304" pitchFamily="18" charset="0"/>
              <a:cs typeface="Times New Roman" panose="02020603050405020304" pitchFamily="18" charset="0"/>
            </a:endParaRPr>
          </a:p>
        </p:txBody>
      </p:sp>
      <p:sp>
        <p:nvSpPr>
          <p:cNvPr id="29698" name="AutoShape 2" descr="https://inc-powerpoint.officeapps.live.com/pods/GetClipboardImage.ashx?Id=88d4c3c8-8732-4281-9404-e39fc9cd4b18&amp;DC=IN3&amp;wdoverrides=GetClipboardImageEnabled:true"/>
          <p:cNvSpPr>
            <a:spLocks noChangeAspect="1" noChangeArrowheads="1"/>
          </p:cNvSpPr>
          <p:nvPr/>
        </p:nvSpPr>
        <p:spPr bwMode="auto">
          <a:xfrm>
            <a:off x="1682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9700" name="AutoShape 4" descr="https://inc-powerpoint.officeapps.live.com/pods/GetClipboardImage.ashx?Id=88d4c3c8-8732-4281-9404-e39fc9cd4b18&amp;DC=IN3&amp;wdoverrides=GetClipboardImageEnabled:true"/>
          <p:cNvSpPr>
            <a:spLocks noChangeAspect="1" noChangeArrowheads="1"/>
          </p:cNvSpPr>
          <p:nvPr/>
        </p:nvSpPr>
        <p:spPr bwMode="auto">
          <a:xfrm>
            <a:off x="1682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3" name="Rectangle 12"/>
          <p:cNvSpPr/>
          <p:nvPr/>
        </p:nvSpPr>
        <p:spPr>
          <a:xfrm>
            <a:off x="947651" y="216132"/>
            <a:ext cx="10989425" cy="5632311"/>
          </a:xfrm>
          <a:prstGeom prst="rect">
            <a:avLst/>
          </a:prstGeom>
        </p:spPr>
        <p:txBody>
          <a:bodyPr wrap="square">
            <a:spAutoFit/>
          </a:bodyPr>
          <a:lstStyle/>
          <a:p>
            <a:pPr algn="just">
              <a:lnSpc>
                <a:spcPct val="150000"/>
              </a:lnSpc>
              <a:buFont typeface="Arial" pitchFamily="34" charset="0"/>
              <a:buChar char="•"/>
            </a:pPr>
            <a:r>
              <a:rPr lang="en-IN" sz="2400" dirty="0">
                <a:latin typeface="Times New Roman" pitchFamily="18" charset="0"/>
                <a:cs typeface="Times New Roman" pitchFamily="18" charset="0"/>
              </a:rPr>
              <a:t>In short, the oral absorption and hence bioavailability of drug is determined by the extent of drug solubility and permeability</a:t>
            </a:r>
          </a:p>
          <a:p>
            <a:pPr algn="just">
              <a:lnSpc>
                <a:spcPct val="150000"/>
              </a:lnSpc>
              <a:buFont typeface="Arial" pitchFamily="34" charset="0"/>
              <a:buChar char="•"/>
            </a:pPr>
            <a:r>
              <a:rPr lang="en-IN" sz="2400" dirty="0">
                <a:latin typeface="Times New Roman" pitchFamily="18" charset="0"/>
                <a:cs typeface="Times New Roman" pitchFamily="18" charset="0"/>
              </a:rPr>
              <a:t> The BCS is a scientific framework for classifying drug substances based on their aqueous solubility as related to dose and intestinal permeability. </a:t>
            </a:r>
          </a:p>
          <a:p>
            <a:pPr algn="just">
              <a:lnSpc>
                <a:spcPct val="150000"/>
              </a:lnSpc>
            </a:pPr>
            <a:r>
              <a:rPr lang="en-IN" sz="2400" dirty="0">
                <a:latin typeface="Times New Roman" pitchFamily="18" charset="0"/>
                <a:cs typeface="Times New Roman" pitchFamily="18" charset="0"/>
              </a:rPr>
              <a:t>• When combined with the dissolution of the drug product, the BCS takes into account three major factors that govern the rate and extent of drug absorption from IR solid oral dosage forms: dissolution, solubility, and intestinal permeability.</a:t>
            </a:r>
          </a:p>
          <a:p>
            <a:pPr algn="just">
              <a:lnSpc>
                <a:spcPct val="150000"/>
              </a:lnSpc>
              <a:buFont typeface="Arial" pitchFamily="34" charset="0"/>
              <a:buChar char="•"/>
            </a:pPr>
            <a:r>
              <a:rPr lang="en-IN" sz="2400" dirty="0">
                <a:latin typeface="Times New Roman" pitchFamily="18" charset="0"/>
                <a:cs typeface="Times New Roman" pitchFamily="18" charset="0"/>
              </a:rPr>
              <a:t>The </a:t>
            </a:r>
            <a:r>
              <a:rPr lang="en-IN" sz="2400" dirty="0" err="1">
                <a:latin typeface="Times New Roman" pitchFamily="18" charset="0"/>
                <a:cs typeface="Times New Roman" pitchFamily="18" charset="0"/>
              </a:rPr>
              <a:t>biopharmaceutics</a:t>
            </a:r>
            <a:r>
              <a:rPr lang="en-IN" sz="2400" dirty="0">
                <a:latin typeface="Times New Roman" pitchFamily="18" charset="0"/>
                <a:cs typeface="Times New Roman" pitchFamily="18" charset="0"/>
              </a:rPr>
              <a:t> classification system is guidance for Predicting the intestinal drug absorption provided by the U.S. Food and Drug Administration. The fundamental basis for the BCs was established by Dr. Gordon </a:t>
            </a:r>
            <a:r>
              <a:rPr lang="en-IN" sz="2400" dirty="0" err="1">
                <a:latin typeface="Times New Roman" pitchFamily="18" charset="0"/>
                <a:cs typeface="Times New Roman" pitchFamily="18" charset="0"/>
              </a:rPr>
              <a:t>Amidon</a:t>
            </a:r>
            <a:r>
              <a:rPr lang="en-IN" sz="2400" dirty="0">
                <a:latin typeface="Times New Roman" pitchFamily="18" charset="0"/>
                <a:cs typeface="Times New Roman" pitchFamily="18" charset="0"/>
              </a:rPr>
              <a:t>. </a:t>
            </a:r>
          </a:p>
        </p:txBody>
      </p:sp>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pPr/>
              <a:t>3</a:t>
            </a:fld>
            <a:endParaRPr lang="en-IN"/>
          </a:p>
        </p:txBody>
      </p:sp>
    </p:spTree>
    <p:extLst>
      <p:ext uri="{BB962C8B-B14F-4D97-AF65-F5344CB8AC3E}">
        <p14:creationId xmlns:p14="http://schemas.microsoft.com/office/powerpoint/2010/main" val="36868632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14-09-2024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4</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562557"/>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1100831" y="1216241"/>
            <a:ext cx="10586344" cy="3909797"/>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285750" indent="-285750" algn="l">
              <a:buFont typeface="Arial" panose="020B0604020202020204" pitchFamily="34" charset="0"/>
              <a:buChar char="•"/>
            </a:pPr>
            <a:endParaRPr lang="en-IN" sz="1400" dirty="0">
              <a:latin typeface="Times New Roman" panose="02020603050405020304" pitchFamily="18" charset="0"/>
              <a:cs typeface="Times New Roman" panose="02020603050405020304" pitchFamily="18" charset="0"/>
            </a:endParaRPr>
          </a:p>
        </p:txBody>
      </p:sp>
      <p:sp>
        <p:nvSpPr>
          <p:cNvPr id="29698" name="AutoShape 2" descr="https://inc-powerpoint.officeapps.live.com/pods/GetClipboardImage.ashx?Id=88d4c3c8-8732-4281-9404-e39fc9cd4b18&amp;DC=IN3&amp;wdoverrides=GetClipboardImageEnabled:true"/>
          <p:cNvSpPr>
            <a:spLocks noChangeAspect="1" noChangeArrowheads="1"/>
          </p:cNvSpPr>
          <p:nvPr/>
        </p:nvSpPr>
        <p:spPr bwMode="auto">
          <a:xfrm>
            <a:off x="1682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9700" name="AutoShape 4" descr="https://inc-powerpoint.officeapps.live.com/pods/GetClipboardImage.ashx?Id=88d4c3c8-8732-4281-9404-e39fc9cd4b18&amp;DC=IN3&amp;wdoverrides=GetClipboardImageEnabled:true"/>
          <p:cNvSpPr>
            <a:spLocks noChangeAspect="1" noChangeArrowheads="1"/>
          </p:cNvSpPr>
          <p:nvPr/>
        </p:nvSpPr>
        <p:spPr bwMode="auto">
          <a:xfrm>
            <a:off x="1682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3" name="Picture 2" descr="BIOPHARMACEUTICAL CLASSIFICATION SYSTEM [BCS]&#10;The Biopharmaceutical Classification System was first developed by in 1995,..."/>
          <p:cNvPicPr>
            <a:picLocks noChangeAspect="1" noChangeArrowheads="1"/>
          </p:cNvPicPr>
          <p:nvPr/>
        </p:nvPicPr>
        <p:blipFill>
          <a:blip r:embed="rId2"/>
          <a:srcRect/>
          <a:stretch>
            <a:fillRect/>
          </a:stretch>
        </p:blipFill>
        <p:spPr bwMode="auto">
          <a:xfrm>
            <a:off x="953597" y="224702"/>
            <a:ext cx="11033356" cy="6225973"/>
          </a:xfrm>
          <a:prstGeom prst="rect">
            <a:avLst/>
          </a:prstGeom>
          <a:noFill/>
        </p:spPr>
      </p:pic>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pPr/>
              <a:t>4</a:t>
            </a:fld>
            <a:endParaRPr lang="en-IN"/>
          </a:p>
        </p:txBody>
      </p:sp>
    </p:spTree>
    <p:extLst>
      <p:ext uri="{BB962C8B-B14F-4D97-AF65-F5344CB8AC3E}">
        <p14:creationId xmlns:p14="http://schemas.microsoft.com/office/powerpoint/2010/main" val="36868632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14-09-2024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5</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562557"/>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1100831" y="1216241"/>
            <a:ext cx="10586344" cy="3909797"/>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285750" indent="-285750" algn="l">
              <a:buFont typeface="Arial" panose="020B0604020202020204" pitchFamily="34" charset="0"/>
              <a:buChar char="•"/>
            </a:pPr>
            <a:endParaRPr lang="en-IN" sz="1400" dirty="0">
              <a:latin typeface="Times New Roman" panose="02020603050405020304" pitchFamily="18" charset="0"/>
              <a:cs typeface="Times New Roman" panose="02020603050405020304" pitchFamily="18" charset="0"/>
            </a:endParaRPr>
          </a:p>
        </p:txBody>
      </p:sp>
      <p:sp>
        <p:nvSpPr>
          <p:cNvPr id="29698" name="AutoShape 2" descr="https://inc-powerpoint.officeapps.live.com/pods/GetClipboardImage.ashx?Id=88d4c3c8-8732-4281-9404-e39fc9cd4b18&amp;DC=IN3&amp;wdoverrides=GetClipboardImageEnabled:true"/>
          <p:cNvSpPr>
            <a:spLocks noChangeAspect="1" noChangeArrowheads="1"/>
          </p:cNvSpPr>
          <p:nvPr/>
        </p:nvSpPr>
        <p:spPr bwMode="auto">
          <a:xfrm>
            <a:off x="1682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9700" name="AutoShape 4" descr="https://inc-powerpoint.officeapps.live.com/pods/GetClipboardImage.ashx?Id=88d4c3c8-8732-4281-9404-e39fc9cd4b18&amp;DC=IN3&amp;wdoverrides=GetClipboardImageEnabled:true"/>
          <p:cNvSpPr>
            <a:spLocks noChangeAspect="1" noChangeArrowheads="1"/>
          </p:cNvSpPr>
          <p:nvPr/>
        </p:nvSpPr>
        <p:spPr bwMode="auto">
          <a:xfrm>
            <a:off x="1682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7410" name="Picture 2" descr="FACTOR AFFECTING ON BCS&#10;The Biopharmaceutical Classification System has been developed to provide a scientific&#10;approach to..."/>
          <p:cNvPicPr>
            <a:picLocks noChangeAspect="1" noChangeArrowheads="1"/>
          </p:cNvPicPr>
          <p:nvPr/>
        </p:nvPicPr>
        <p:blipFill>
          <a:blip r:embed="rId3"/>
          <a:srcRect/>
          <a:stretch>
            <a:fillRect/>
          </a:stretch>
        </p:blipFill>
        <p:spPr bwMode="auto">
          <a:xfrm>
            <a:off x="920345" y="224703"/>
            <a:ext cx="11049982" cy="6192722"/>
          </a:xfrm>
          <a:prstGeom prst="rect">
            <a:avLst/>
          </a:prstGeom>
          <a:noFill/>
        </p:spPr>
      </p:pic>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pPr/>
              <a:t>5</a:t>
            </a:fld>
            <a:endParaRPr lang="en-IN"/>
          </a:p>
        </p:txBody>
      </p:sp>
    </p:spTree>
    <p:extLst>
      <p:ext uri="{BB962C8B-B14F-4D97-AF65-F5344CB8AC3E}">
        <p14:creationId xmlns:p14="http://schemas.microsoft.com/office/powerpoint/2010/main" val="36868632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14-09-2024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6</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562557"/>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1100831" y="1216241"/>
            <a:ext cx="10586344" cy="3909797"/>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285750" indent="-285750" algn="l">
              <a:buFont typeface="Arial" panose="020B0604020202020204" pitchFamily="34" charset="0"/>
              <a:buChar char="•"/>
            </a:pPr>
            <a:endParaRPr lang="en-IN" sz="1400" dirty="0">
              <a:latin typeface="Times New Roman" panose="02020603050405020304" pitchFamily="18" charset="0"/>
              <a:cs typeface="Times New Roman" panose="02020603050405020304" pitchFamily="18" charset="0"/>
            </a:endParaRPr>
          </a:p>
        </p:txBody>
      </p:sp>
      <p:sp>
        <p:nvSpPr>
          <p:cNvPr id="29698" name="AutoShape 2" descr="https://inc-powerpoint.officeapps.live.com/pods/GetClipboardImage.ashx?Id=88d4c3c8-8732-4281-9404-e39fc9cd4b18&amp;DC=IN3&amp;wdoverrides=GetClipboardImageEnabled:true"/>
          <p:cNvSpPr>
            <a:spLocks noChangeAspect="1" noChangeArrowheads="1"/>
          </p:cNvSpPr>
          <p:nvPr/>
        </p:nvSpPr>
        <p:spPr bwMode="auto">
          <a:xfrm>
            <a:off x="1682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9700" name="AutoShape 4" descr="https://inc-powerpoint.officeapps.live.com/pods/GetClipboardImage.ashx?Id=88d4c3c8-8732-4281-9404-e39fc9cd4b18&amp;DC=IN3&amp;wdoverrides=GetClipboardImageEnabled:true"/>
          <p:cNvSpPr>
            <a:spLocks noChangeAspect="1" noChangeArrowheads="1"/>
          </p:cNvSpPr>
          <p:nvPr/>
        </p:nvSpPr>
        <p:spPr bwMode="auto">
          <a:xfrm>
            <a:off x="1682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6386" name="Picture 2" descr="SOLUBILITY&#10; The Maximum Amount of solute dissolved in a given solvent under standard&#10;conditions of temperature, pressure ..."/>
          <p:cNvPicPr>
            <a:picLocks noChangeAspect="1" noChangeArrowheads="1"/>
          </p:cNvPicPr>
          <p:nvPr/>
        </p:nvPicPr>
        <p:blipFill>
          <a:blip r:embed="rId2"/>
          <a:srcRect/>
          <a:stretch>
            <a:fillRect/>
          </a:stretch>
        </p:blipFill>
        <p:spPr bwMode="auto">
          <a:xfrm>
            <a:off x="903719" y="257953"/>
            <a:ext cx="11066607" cy="6159471"/>
          </a:xfrm>
          <a:prstGeom prst="rect">
            <a:avLst/>
          </a:prstGeom>
          <a:noFill/>
        </p:spPr>
      </p:pic>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pPr/>
              <a:t>6</a:t>
            </a:fld>
            <a:endParaRPr lang="en-IN"/>
          </a:p>
        </p:txBody>
      </p:sp>
    </p:spTree>
    <p:extLst>
      <p:ext uri="{BB962C8B-B14F-4D97-AF65-F5344CB8AC3E}">
        <p14:creationId xmlns:p14="http://schemas.microsoft.com/office/powerpoint/2010/main" val="36868632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14-09-2024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7</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562557"/>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1100831" y="1216241"/>
            <a:ext cx="10586344" cy="3909797"/>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285750" indent="-285750" algn="l">
              <a:buFont typeface="Arial" panose="020B0604020202020204" pitchFamily="34" charset="0"/>
              <a:buChar char="•"/>
            </a:pPr>
            <a:endParaRPr lang="en-IN" sz="1400" dirty="0">
              <a:latin typeface="Times New Roman" panose="02020603050405020304" pitchFamily="18" charset="0"/>
              <a:cs typeface="Times New Roman" panose="02020603050405020304" pitchFamily="18" charset="0"/>
            </a:endParaRPr>
          </a:p>
        </p:txBody>
      </p:sp>
      <p:sp>
        <p:nvSpPr>
          <p:cNvPr id="29698" name="AutoShape 2" descr="https://inc-powerpoint.officeapps.live.com/pods/GetClipboardImage.ashx?Id=88d4c3c8-8732-4281-9404-e39fc9cd4b18&amp;DC=IN3&amp;wdoverrides=GetClipboardImageEnabled:true"/>
          <p:cNvSpPr>
            <a:spLocks noChangeAspect="1" noChangeArrowheads="1"/>
          </p:cNvSpPr>
          <p:nvPr/>
        </p:nvSpPr>
        <p:spPr bwMode="auto">
          <a:xfrm>
            <a:off x="1682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9700" name="AutoShape 4" descr="https://inc-powerpoint.officeapps.live.com/pods/GetClipboardImage.ashx?Id=88d4c3c8-8732-4281-9404-e39fc9cd4b18&amp;DC=IN3&amp;wdoverrides=GetClipboardImageEnabled:true"/>
          <p:cNvSpPr>
            <a:spLocks noChangeAspect="1" noChangeArrowheads="1"/>
          </p:cNvSpPr>
          <p:nvPr/>
        </p:nvSpPr>
        <p:spPr bwMode="auto">
          <a:xfrm>
            <a:off x="1682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5362" name="Picture 2" descr="PERMEABILITY&#10;Permeability of the drug to pass the biological membrane which is&#10;the lipophilic.&#10; Permeability is indirect..."/>
          <p:cNvPicPr>
            <a:picLocks noChangeAspect="1" noChangeArrowheads="1"/>
          </p:cNvPicPr>
          <p:nvPr/>
        </p:nvPicPr>
        <p:blipFill>
          <a:blip r:embed="rId2"/>
          <a:srcRect/>
          <a:stretch>
            <a:fillRect/>
          </a:stretch>
        </p:blipFill>
        <p:spPr bwMode="auto">
          <a:xfrm>
            <a:off x="953597" y="224702"/>
            <a:ext cx="10916978" cy="6176097"/>
          </a:xfrm>
          <a:prstGeom prst="rect">
            <a:avLst/>
          </a:prstGeom>
          <a:noFill/>
        </p:spPr>
      </p:pic>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pPr/>
              <a:t>7</a:t>
            </a:fld>
            <a:endParaRPr lang="en-IN"/>
          </a:p>
        </p:txBody>
      </p:sp>
    </p:spTree>
    <p:extLst>
      <p:ext uri="{BB962C8B-B14F-4D97-AF65-F5344CB8AC3E}">
        <p14:creationId xmlns:p14="http://schemas.microsoft.com/office/powerpoint/2010/main" val="36868632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14-09-2024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8</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562557"/>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1100831" y="1216241"/>
            <a:ext cx="10586344" cy="3909797"/>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285750" indent="-285750" algn="l">
              <a:buFont typeface="Arial" panose="020B0604020202020204" pitchFamily="34" charset="0"/>
              <a:buChar char="•"/>
            </a:pPr>
            <a:endParaRPr lang="en-IN" sz="1400" dirty="0">
              <a:latin typeface="Times New Roman" panose="02020603050405020304" pitchFamily="18" charset="0"/>
              <a:cs typeface="Times New Roman" panose="02020603050405020304" pitchFamily="18" charset="0"/>
            </a:endParaRPr>
          </a:p>
        </p:txBody>
      </p:sp>
      <p:sp>
        <p:nvSpPr>
          <p:cNvPr id="29698" name="AutoShape 2" descr="https://inc-powerpoint.officeapps.live.com/pods/GetClipboardImage.ashx?Id=88d4c3c8-8732-4281-9404-e39fc9cd4b18&amp;DC=IN3&amp;wdoverrides=GetClipboardImageEnabled:true"/>
          <p:cNvSpPr>
            <a:spLocks noChangeAspect="1" noChangeArrowheads="1"/>
          </p:cNvSpPr>
          <p:nvPr/>
        </p:nvSpPr>
        <p:spPr bwMode="auto">
          <a:xfrm>
            <a:off x="1682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9700" name="AutoShape 4" descr="https://inc-powerpoint.officeapps.live.com/pods/GetClipboardImage.ashx?Id=88d4c3c8-8732-4281-9404-e39fc9cd4b18&amp;DC=IN3&amp;wdoverrides=GetClipboardImageEnabled:true"/>
          <p:cNvSpPr>
            <a:spLocks noChangeAspect="1" noChangeArrowheads="1"/>
          </p:cNvSpPr>
          <p:nvPr/>
        </p:nvSpPr>
        <p:spPr bwMode="auto">
          <a:xfrm>
            <a:off x="1682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4338" name="Picture 2" descr="DISSOLUTION&#10; It is process in which solid substance solubilises in given solvent i.e mass&#10;transfer from solid surface to ..."/>
          <p:cNvPicPr>
            <a:picLocks noChangeAspect="1" noChangeArrowheads="1"/>
          </p:cNvPicPr>
          <p:nvPr/>
        </p:nvPicPr>
        <p:blipFill>
          <a:blip r:embed="rId2"/>
          <a:srcRect/>
          <a:stretch>
            <a:fillRect/>
          </a:stretch>
        </p:blipFill>
        <p:spPr bwMode="auto">
          <a:xfrm>
            <a:off x="920345" y="216130"/>
            <a:ext cx="11000105" cy="6234545"/>
          </a:xfrm>
          <a:prstGeom prst="rect">
            <a:avLst/>
          </a:prstGeom>
          <a:noFill/>
        </p:spPr>
      </p:pic>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pPr/>
              <a:t>8</a:t>
            </a:fld>
            <a:endParaRPr lang="en-IN"/>
          </a:p>
        </p:txBody>
      </p:sp>
    </p:spTree>
    <p:extLst>
      <p:ext uri="{BB962C8B-B14F-4D97-AF65-F5344CB8AC3E}">
        <p14:creationId xmlns:p14="http://schemas.microsoft.com/office/powerpoint/2010/main" val="36868632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14-09-2024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9</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562557"/>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1100831" y="1216241"/>
            <a:ext cx="10586344" cy="3909797"/>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285750" indent="-285750" algn="l">
              <a:buFont typeface="Arial" panose="020B0604020202020204" pitchFamily="34" charset="0"/>
              <a:buChar char="•"/>
            </a:pPr>
            <a:endParaRPr lang="en-IN" sz="1400" dirty="0">
              <a:latin typeface="Times New Roman" panose="02020603050405020304" pitchFamily="18" charset="0"/>
              <a:cs typeface="Times New Roman" panose="02020603050405020304" pitchFamily="18" charset="0"/>
            </a:endParaRPr>
          </a:p>
        </p:txBody>
      </p:sp>
      <p:sp>
        <p:nvSpPr>
          <p:cNvPr id="29698" name="AutoShape 2" descr="https://inc-powerpoint.officeapps.live.com/pods/GetClipboardImage.ashx?Id=88d4c3c8-8732-4281-9404-e39fc9cd4b18&amp;DC=IN3&amp;wdoverrides=GetClipboardImageEnabled:true"/>
          <p:cNvSpPr>
            <a:spLocks noChangeAspect="1" noChangeArrowheads="1"/>
          </p:cNvSpPr>
          <p:nvPr/>
        </p:nvSpPr>
        <p:spPr bwMode="auto">
          <a:xfrm>
            <a:off x="1682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9700" name="AutoShape 4" descr="https://inc-powerpoint.officeapps.live.com/pods/GetClipboardImage.ashx?Id=88d4c3c8-8732-4281-9404-e39fc9cd4b18&amp;DC=IN3&amp;wdoverrides=GetClipboardImageEnabled:true"/>
          <p:cNvSpPr>
            <a:spLocks noChangeAspect="1" noChangeArrowheads="1"/>
          </p:cNvSpPr>
          <p:nvPr/>
        </p:nvSpPr>
        <p:spPr bwMode="auto">
          <a:xfrm>
            <a:off x="1682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3314" name="Picture 2" descr="Biopharmaceutical Classification System for Drug&#10;CLASS SOLUBILITY PERMEABILITY EXAMPLES&#10;Class – I High High&#10;Metoprolol ,&#10;P..."/>
          <p:cNvPicPr>
            <a:picLocks noChangeAspect="1" noChangeArrowheads="1"/>
          </p:cNvPicPr>
          <p:nvPr/>
        </p:nvPicPr>
        <p:blipFill>
          <a:blip r:embed="rId2"/>
          <a:srcRect/>
          <a:stretch>
            <a:fillRect/>
          </a:stretch>
        </p:blipFill>
        <p:spPr bwMode="auto">
          <a:xfrm>
            <a:off x="903719" y="224702"/>
            <a:ext cx="11000105" cy="6225973"/>
          </a:xfrm>
          <a:prstGeom prst="rect">
            <a:avLst/>
          </a:prstGeom>
          <a:noFill/>
        </p:spPr>
      </p:pic>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pPr/>
              <a:t>9</a:t>
            </a:fld>
            <a:endParaRPr lang="en-IN"/>
          </a:p>
        </p:txBody>
      </p:sp>
    </p:spTree>
    <p:extLst>
      <p:ext uri="{BB962C8B-B14F-4D97-AF65-F5344CB8AC3E}">
        <p14:creationId xmlns:p14="http://schemas.microsoft.com/office/powerpoint/2010/main" val="36868632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14-09-2024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10</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562557"/>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1100831" y="1216241"/>
            <a:ext cx="10586344" cy="3909797"/>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285750" indent="-285750" algn="l">
              <a:buFont typeface="Arial" panose="020B0604020202020204" pitchFamily="34" charset="0"/>
              <a:buChar char="•"/>
            </a:pPr>
            <a:endParaRPr lang="en-IN" sz="1400" dirty="0">
              <a:latin typeface="Times New Roman" panose="02020603050405020304" pitchFamily="18" charset="0"/>
              <a:cs typeface="Times New Roman" panose="02020603050405020304" pitchFamily="18" charset="0"/>
            </a:endParaRPr>
          </a:p>
        </p:txBody>
      </p:sp>
      <p:sp>
        <p:nvSpPr>
          <p:cNvPr id="29698" name="AutoShape 2" descr="https://inc-powerpoint.officeapps.live.com/pods/GetClipboardImage.ashx?Id=88d4c3c8-8732-4281-9404-e39fc9cd4b18&amp;DC=IN3&amp;wdoverrides=GetClipboardImageEnabled:true"/>
          <p:cNvSpPr>
            <a:spLocks noChangeAspect="1" noChangeArrowheads="1"/>
          </p:cNvSpPr>
          <p:nvPr/>
        </p:nvSpPr>
        <p:spPr bwMode="auto">
          <a:xfrm>
            <a:off x="1682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9700" name="AutoShape 4" descr="https://inc-powerpoint.officeapps.live.com/pods/GetClipboardImage.ashx?Id=88d4c3c8-8732-4281-9404-e39fc9cd4b18&amp;DC=IN3&amp;wdoverrides=GetClipboardImageEnabled:true"/>
          <p:cNvSpPr>
            <a:spLocks noChangeAspect="1" noChangeArrowheads="1"/>
          </p:cNvSpPr>
          <p:nvPr/>
        </p:nvSpPr>
        <p:spPr bwMode="auto">
          <a:xfrm>
            <a:off x="1682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028" name="Picture 4" descr="CLASS - I&#10; Ideal for oral route administration.&#10; Drug absorbed rapidly.&#10; Drug dissolved rapidly.&#10; Rapid therapeutic ac..."/>
          <p:cNvPicPr>
            <a:picLocks noChangeAspect="1" noChangeArrowheads="1"/>
          </p:cNvPicPr>
          <p:nvPr/>
        </p:nvPicPr>
        <p:blipFill>
          <a:blip r:embed="rId2"/>
          <a:srcRect/>
          <a:stretch>
            <a:fillRect/>
          </a:stretch>
        </p:blipFill>
        <p:spPr bwMode="auto">
          <a:xfrm>
            <a:off x="920345" y="208076"/>
            <a:ext cx="11000105" cy="6192723"/>
          </a:xfrm>
          <a:prstGeom prst="rect">
            <a:avLst/>
          </a:prstGeom>
          <a:noFill/>
        </p:spPr>
      </p:pic>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pPr/>
              <a:t>10</a:t>
            </a:fld>
            <a:endParaRPr lang="en-IN"/>
          </a:p>
        </p:txBody>
      </p:sp>
    </p:spTree>
    <p:extLst>
      <p:ext uri="{BB962C8B-B14F-4D97-AF65-F5344CB8AC3E}">
        <p14:creationId xmlns:p14="http://schemas.microsoft.com/office/powerpoint/2010/main" val="36868632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14-09-2024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11</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562557"/>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1100831" y="1216241"/>
            <a:ext cx="10586344" cy="3909797"/>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285750" indent="-285750" algn="l">
              <a:buFont typeface="Arial" panose="020B0604020202020204" pitchFamily="34" charset="0"/>
              <a:buChar char="•"/>
            </a:pPr>
            <a:endParaRPr lang="en-IN" sz="1400" dirty="0">
              <a:latin typeface="Times New Roman" panose="02020603050405020304" pitchFamily="18" charset="0"/>
              <a:cs typeface="Times New Roman" panose="02020603050405020304" pitchFamily="18" charset="0"/>
            </a:endParaRPr>
          </a:p>
        </p:txBody>
      </p:sp>
      <p:sp>
        <p:nvSpPr>
          <p:cNvPr id="29698" name="AutoShape 2" descr="https://inc-powerpoint.officeapps.live.com/pods/GetClipboardImage.ashx?Id=88d4c3c8-8732-4281-9404-e39fc9cd4b18&amp;DC=IN3&amp;wdoverrides=GetClipboardImageEnabled:true"/>
          <p:cNvSpPr>
            <a:spLocks noChangeAspect="1" noChangeArrowheads="1"/>
          </p:cNvSpPr>
          <p:nvPr/>
        </p:nvSpPr>
        <p:spPr bwMode="auto">
          <a:xfrm>
            <a:off x="1682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9700" name="AutoShape 4" descr="https://inc-powerpoint.officeapps.live.com/pods/GetClipboardImage.ashx?Id=88d4c3c8-8732-4281-9404-e39fc9cd4b18&amp;DC=IN3&amp;wdoverrides=GetClipboardImageEnabled:true"/>
          <p:cNvSpPr>
            <a:spLocks noChangeAspect="1" noChangeArrowheads="1"/>
          </p:cNvSpPr>
          <p:nvPr/>
        </p:nvSpPr>
        <p:spPr bwMode="auto">
          <a:xfrm>
            <a:off x="1682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2050" name="Picture 2" descr="CLASS - II&#10; Oral route for administration.&#10; Drug absorb rapidly.&#10; Drug dissolve slowly.&#10; Bioavailability is controlled..."/>
          <p:cNvPicPr>
            <a:picLocks noChangeAspect="1" noChangeArrowheads="1"/>
          </p:cNvPicPr>
          <p:nvPr/>
        </p:nvPicPr>
        <p:blipFill>
          <a:blip r:embed="rId2"/>
          <a:srcRect/>
          <a:stretch>
            <a:fillRect/>
          </a:stretch>
        </p:blipFill>
        <p:spPr bwMode="auto">
          <a:xfrm>
            <a:off x="970222" y="257953"/>
            <a:ext cx="10966854" cy="6126221"/>
          </a:xfrm>
          <a:prstGeom prst="rect">
            <a:avLst/>
          </a:prstGeom>
          <a:noFill/>
        </p:spPr>
      </p:pic>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pPr/>
              <a:t>11</a:t>
            </a:fld>
            <a:endParaRPr lang="en-IN"/>
          </a:p>
        </p:txBody>
      </p:sp>
    </p:spTree>
    <p:extLst>
      <p:ext uri="{BB962C8B-B14F-4D97-AF65-F5344CB8AC3E}">
        <p14:creationId xmlns:p14="http://schemas.microsoft.com/office/powerpoint/2010/main" val="36868632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14-09-2024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12</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562557"/>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1100831" y="1216241"/>
            <a:ext cx="10586344" cy="3909797"/>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285750" indent="-285750" algn="l">
              <a:buFont typeface="Arial" panose="020B0604020202020204" pitchFamily="34" charset="0"/>
              <a:buChar char="•"/>
            </a:pPr>
            <a:endParaRPr lang="en-IN" sz="1400" dirty="0">
              <a:latin typeface="Times New Roman" panose="02020603050405020304" pitchFamily="18" charset="0"/>
              <a:cs typeface="Times New Roman" panose="02020603050405020304" pitchFamily="18" charset="0"/>
            </a:endParaRPr>
          </a:p>
        </p:txBody>
      </p:sp>
      <p:sp>
        <p:nvSpPr>
          <p:cNvPr id="29698" name="AutoShape 2" descr="https://inc-powerpoint.officeapps.live.com/pods/GetClipboardImage.ashx?Id=88d4c3c8-8732-4281-9404-e39fc9cd4b18&amp;DC=IN3&amp;wdoverrides=GetClipboardImageEnabled:true"/>
          <p:cNvSpPr>
            <a:spLocks noChangeAspect="1" noChangeArrowheads="1"/>
          </p:cNvSpPr>
          <p:nvPr/>
        </p:nvSpPr>
        <p:spPr bwMode="auto">
          <a:xfrm>
            <a:off x="1682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9700" name="AutoShape 4" descr="https://inc-powerpoint.officeapps.live.com/pods/GetClipboardImage.ashx?Id=88d4c3c8-8732-4281-9404-e39fc9cd4b18&amp;DC=IN3&amp;wdoverrides=GetClipboardImageEnabled:true"/>
          <p:cNvSpPr>
            <a:spLocks noChangeAspect="1" noChangeArrowheads="1"/>
          </p:cNvSpPr>
          <p:nvPr/>
        </p:nvSpPr>
        <p:spPr bwMode="auto">
          <a:xfrm>
            <a:off x="1682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3" name="Rectangle 12"/>
          <p:cNvSpPr/>
          <p:nvPr/>
        </p:nvSpPr>
        <p:spPr>
          <a:xfrm>
            <a:off x="1080654" y="349136"/>
            <a:ext cx="10507287" cy="4524315"/>
          </a:xfrm>
          <a:prstGeom prst="rect">
            <a:avLst/>
          </a:prstGeom>
        </p:spPr>
        <p:txBody>
          <a:bodyPr wrap="square">
            <a:spAutoFit/>
          </a:bodyPr>
          <a:lstStyle/>
          <a:p>
            <a:pPr>
              <a:lnSpc>
                <a:spcPct val="150000"/>
              </a:lnSpc>
            </a:pPr>
            <a:r>
              <a:rPr lang="en-IN" sz="2400" dirty="0">
                <a:latin typeface="Times New Roman" pitchFamily="18" charset="0"/>
                <a:cs typeface="Times New Roman" pitchFamily="18" charset="0"/>
              </a:rPr>
              <a:t>Formulations designed to overcome solubility or dissolution rate problems:</a:t>
            </a:r>
          </a:p>
          <a:p>
            <a:pPr>
              <a:lnSpc>
                <a:spcPct val="150000"/>
              </a:lnSpc>
              <a:buFont typeface="Arial" pitchFamily="34" charset="0"/>
              <a:buChar char="•"/>
            </a:pPr>
            <a:r>
              <a:rPr lang="en-IN" sz="2400" dirty="0">
                <a:latin typeface="Times New Roman" pitchFamily="18" charset="0"/>
                <a:cs typeface="Times New Roman" pitchFamily="18" charset="0"/>
              </a:rPr>
              <a:t>Salt formation</a:t>
            </a:r>
          </a:p>
          <a:p>
            <a:pPr>
              <a:lnSpc>
                <a:spcPct val="150000"/>
              </a:lnSpc>
              <a:buFont typeface="Arial" pitchFamily="34" charset="0"/>
              <a:buChar char="•"/>
            </a:pPr>
            <a:r>
              <a:rPr lang="en-IN" sz="2400" dirty="0">
                <a:latin typeface="Times New Roman" pitchFamily="18" charset="0"/>
                <a:cs typeface="Times New Roman" pitchFamily="18" charset="0"/>
              </a:rPr>
              <a:t>Particle size reduction</a:t>
            </a:r>
          </a:p>
          <a:p>
            <a:pPr>
              <a:lnSpc>
                <a:spcPct val="150000"/>
              </a:lnSpc>
              <a:buFont typeface="Arial" pitchFamily="34" charset="0"/>
              <a:buChar char="•"/>
            </a:pPr>
            <a:r>
              <a:rPr lang="en-IN" sz="2400" dirty="0" err="1">
                <a:latin typeface="Times New Roman" pitchFamily="18" charset="0"/>
                <a:cs typeface="Times New Roman" pitchFamily="18" charset="0"/>
              </a:rPr>
              <a:t>Metastable</a:t>
            </a:r>
            <a:r>
              <a:rPr lang="en-IN" sz="2400" dirty="0">
                <a:latin typeface="Times New Roman" pitchFamily="18" charset="0"/>
                <a:cs typeface="Times New Roman" pitchFamily="18" charset="0"/>
              </a:rPr>
              <a:t> forms</a:t>
            </a:r>
          </a:p>
          <a:p>
            <a:pPr>
              <a:lnSpc>
                <a:spcPct val="150000"/>
              </a:lnSpc>
              <a:buFont typeface="Arial" pitchFamily="34" charset="0"/>
              <a:buChar char="•"/>
            </a:pPr>
            <a:r>
              <a:rPr lang="en-IN" sz="2400" dirty="0">
                <a:latin typeface="Times New Roman" pitchFamily="18" charset="0"/>
                <a:cs typeface="Times New Roman" pitchFamily="18" charset="0"/>
              </a:rPr>
              <a:t>Solid dispersion</a:t>
            </a:r>
          </a:p>
          <a:p>
            <a:pPr>
              <a:lnSpc>
                <a:spcPct val="150000"/>
              </a:lnSpc>
              <a:buFont typeface="Arial" pitchFamily="34" charset="0"/>
              <a:buChar char="•"/>
            </a:pPr>
            <a:r>
              <a:rPr lang="en-IN" sz="2400" dirty="0" err="1">
                <a:latin typeface="Times New Roman" pitchFamily="18" charset="0"/>
                <a:cs typeface="Times New Roman" pitchFamily="18" charset="0"/>
              </a:rPr>
              <a:t>Complexation</a:t>
            </a:r>
            <a:endParaRPr lang="en-IN" sz="2400" dirty="0">
              <a:latin typeface="Times New Roman" pitchFamily="18" charset="0"/>
              <a:cs typeface="Times New Roman" pitchFamily="18" charset="0"/>
            </a:endParaRPr>
          </a:p>
          <a:p>
            <a:pPr>
              <a:lnSpc>
                <a:spcPct val="150000"/>
              </a:lnSpc>
              <a:buFont typeface="Arial" pitchFamily="34" charset="0"/>
              <a:buChar char="•"/>
            </a:pPr>
            <a:r>
              <a:rPr lang="en-IN" sz="2400" dirty="0">
                <a:latin typeface="Times New Roman" pitchFamily="18" charset="0"/>
                <a:cs typeface="Times New Roman" pitchFamily="18" charset="0"/>
              </a:rPr>
              <a:t>Lipid based formulations</a:t>
            </a:r>
          </a:p>
          <a:p>
            <a:pPr>
              <a:lnSpc>
                <a:spcPct val="150000"/>
              </a:lnSpc>
              <a:buFont typeface="Arial" pitchFamily="34" charset="0"/>
              <a:buChar char="•"/>
            </a:pPr>
            <a:r>
              <a:rPr lang="en-IN" sz="2400" dirty="0">
                <a:latin typeface="Times New Roman" pitchFamily="18" charset="0"/>
                <a:cs typeface="Times New Roman" pitchFamily="18" charset="0"/>
              </a:rPr>
              <a:t>Precipitation inhibitors</a:t>
            </a:r>
          </a:p>
        </p:txBody>
      </p:sp>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pPr/>
              <a:t>12</a:t>
            </a:fld>
            <a:endParaRPr lang="en-IN"/>
          </a:p>
        </p:txBody>
      </p:sp>
    </p:spTree>
    <p:extLst>
      <p:ext uri="{BB962C8B-B14F-4D97-AF65-F5344CB8AC3E}">
        <p14:creationId xmlns:p14="http://schemas.microsoft.com/office/powerpoint/2010/main" val="36868632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14-09-2024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13</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562557"/>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1100831" y="1216241"/>
            <a:ext cx="10586344" cy="3909797"/>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285750" indent="-285750" algn="l">
              <a:buFont typeface="Arial" panose="020B0604020202020204" pitchFamily="34" charset="0"/>
              <a:buChar char="•"/>
            </a:pPr>
            <a:endParaRPr lang="en-IN" sz="1400" dirty="0">
              <a:latin typeface="Times New Roman" panose="02020603050405020304" pitchFamily="18" charset="0"/>
              <a:cs typeface="Times New Roman" panose="02020603050405020304" pitchFamily="18" charset="0"/>
            </a:endParaRPr>
          </a:p>
        </p:txBody>
      </p:sp>
      <p:sp>
        <p:nvSpPr>
          <p:cNvPr id="29698" name="AutoShape 2" descr="https://inc-powerpoint.officeapps.live.com/pods/GetClipboardImage.ashx?Id=88d4c3c8-8732-4281-9404-e39fc9cd4b18&amp;DC=IN3&amp;wdoverrides=GetClipboardImageEnabled:true"/>
          <p:cNvSpPr>
            <a:spLocks noChangeAspect="1" noChangeArrowheads="1"/>
          </p:cNvSpPr>
          <p:nvPr/>
        </p:nvSpPr>
        <p:spPr bwMode="auto">
          <a:xfrm>
            <a:off x="1682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9700" name="AutoShape 4" descr="https://inc-powerpoint.officeapps.live.com/pods/GetClipboardImage.ashx?Id=88d4c3c8-8732-4281-9404-e39fc9cd4b18&amp;DC=IN3&amp;wdoverrides=GetClipboardImageEnabled:true"/>
          <p:cNvSpPr>
            <a:spLocks noChangeAspect="1" noChangeArrowheads="1"/>
          </p:cNvSpPr>
          <p:nvPr/>
        </p:nvSpPr>
        <p:spPr bwMode="auto">
          <a:xfrm>
            <a:off x="1682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3074" name="Picture 2" descr="CLASS - III&#10; Oral route for administration.&#10; Drug absorbance is limited.&#10; Drug dissolve rapidly.&#10; Bioavailability is i..."/>
          <p:cNvPicPr>
            <a:picLocks noChangeAspect="1" noChangeArrowheads="1"/>
          </p:cNvPicPr>
          <p:nvPr/>
        </p:nvPicPr>
        <p:blipFill>
          <a:blip r:embed="rId2"/>
          <a:srcRect/>
          <a:stretch>
            <a:fillRect/>
          </a:stretch>
        </p:blipFill>
        <p:spPr bwMode="auto">
          <a:xfrm>
            <a:off x="936971" y="224703"/>
            <a:ext cx="11033355" cy="6209348"/>
          </a:xfrm>
          <a:prstGeom prst="rect">
            <a:avLst/>
          </a:prstGeom>
          <a:noFill/>
        </p:spPr>
      </p:pic>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pPr/>
              <a:t>13</a:t>
            </a:fld>
            <a:endParaRPr lang="en-IN"/>
          </a:p>
        </p:txBody>
      </p:sp>
    </p:spTree>
    <p:extLst>
      <p:ext uri="{BB962C8B-B14F-4D97-AF65-F5344CB8AC3E}">
        <p14:creationId xmlns:p14="http://schemas.microsoft.com/office/powerpoint/2010/main" val="36868632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14-09-2024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14</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562557"/>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1100831" y="1216241"/>
            <a:ext cx="10586344" cy="3909797"/>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285750" indent="-285750" algn="l">
              <a:buFont typeface="Arial" panose="020B0604020202020204" pitchFamily="34" charset="0"/>
              <a:buChar char="•"/>
            </a:pPr>
            <a:endParaRPr lang="en-IN" sz="1400" dirty="0">
              <a:latin typeface="Times New Roman" panose="02020603050405020304" pitchFamily="18" charset="0"/>
              <a:cs typeface="Times New Roman" panose="02020603050405020304" pitchFamily="18" charset="0"/>
            </a:endParaRPr>
          </a:p>
        </p:txBody>
      </p:sp>
      <p:sp>
        <p:nvSpPr>
          <p:cNvPr id="29698" name="AutoShape 2" descr="https://inc-powerpoint.officeapps.live.com/pods/GetClipboardImage.ashx?Id=88d4c3c8-8732-4281-9404-e39fc9cd4b18&amp;DC=IN3&amp;wdoverrides=GetClipboardImageEnabled:true"/>
          <p:cNvSpPr>
            <a:spLocks noChangeAspect="1" noChangeArrowheads="1"/>
          </p:cNvSpPr>
          <p:nvPr/>
        </p:nvSpPr>
        <p:spPr bwMode="auto">
          <a:xfrm>
            <a:off x="1682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9700" name="AutoShape 4" descr="https://inc-powerpoint.officeapps.live.com/pods/GetClipboardImage.ashx?Id=88d4c3c8-8732-4281-9404-e39fc9cd4b18&amp;DC=IN3&amp;wdoverrides=GetClipboardImageEnabled:true"/>
          <p:cNvSpPr>
            <a:spLocks noChangeAspect="1" noChangeArrowheads="1"/>
          </p:cNvSpPr>
          <p:nvPr/>
        </p:nvSpPr>
        <p:spPr bwMode="auto">
          <a:xfrm>
            <a:off x="1682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3" name="Rectangle 12"/>
          <p:cNvSpPr/>
          <p:nvPr/>
        </p:nvSpPr>
        <p:spPr>
          <a:xfrm>
            <a:off x="1080655" y="399011"/>
            <a:ext cx="10656916" cy="4524315"/>
          </a:xfrm>
          <a:prstGeom prst="rect">
            <a:avLst/>
          </a:prstGeom>
        </p:spPr>
        <p:txBody>
          <a:bodyPr wrap="square">
            <a:spAutoFit/>
          </a:bodyPr>
          <a:lstStyle/>
          <a:p>
            <a:pPr>
              <a:lnSpc>
                <a:spcPct val="200000"/>
              </a:lnSpc>
            </a:pPr>
            <a:r>
              <a:rPr lang="en-IN" sz="2400" dirty="0">
                <a:latin typeface="Times New Roman" pitchFamily="18" charset="0"/>
                <a:cs typeface="Times New Roman" pitchFamily="18" charset="0"/>
              </a:rPr>
              <a:t>Since passive diffusion is the rate-limiting step for oral absorption of BCS class III compounds, the most effective way to improve absorption and bioavailability of this class of compounds is to increase the membrane permeability</a:t>
            </a:r>
          </a:p>
          <a:p>
            <a:pPr>
              <a:lnSpc>
                <a:spcPct val="200000"/>
              </a:lnSpc>
              <a:buFont typeface="Arial" pitchFamily="34" charset="0"/>
              <a:buChar char="•"/>
            </a:pPr>
            <a:r>
              <a:rPr lang="en-IN" sz="2400" dirty="0">
                <a:latin typeface="Times New Roman" pitchFamily="18" charset="0"/>
                <a:cs typeface="Times New Roman" pitchFamily="18" charset="0"/>
              </a:rPr>
              <a:t>Approaches to improve permeability:</a:t>
            </a:r>
          </a:p>
          <a:p>
            <a:pPr>
              <a:lnSpc>
                <a:spcPct val="200000"/>
              </a:lnSpc>
              <a:buFont typeface="Arial" pitchFamily="34" charset="0"/>
              <a:buChar char="•"/>
            </a:pPr>
            <a:r>
              <a:rPr lang="en-IN" sz="2400" dirty="0" err="1">
                <a:latin typeface="Times New Roman" pitchFamily="18" charset="0"/>
                <a:cs typeface="Times New Roman" pitchFamily="18" charset="0"/>
              </a:rPr>
              <a:t>Prodrugs</a:t>
            </a:r>
            <a:endParaRPr lang="en-IN" sz="2400" dirty="0">
              <a:latin typeface="Times New Roman" pitchFamily="18" charset="0"/>
              <a:cs typeface="Times New Roman" pitchFamily="18" charset="0"/>
            </a:endParaRPr>
          </a:p>
          <a:p>
            <a:pPr>
              <a:lnSpc>
                <a:spcPct val="200000"/>
              </a:lnSpc>
              <a:buFont typeface="Arial" pitchFamily="34" charset="0"/>
              <a:buChar char="•"/>
            </a:pPr>
            <a:r>
              <a:rPr lang="en-IN" sz="2400" dirty="0">
                <a:latin typeface="Times New Roman" pitchFamily="18" charset="0"/>
                <a:cs typeface="Times New Roman" pitchFamily="18" charset="0"/>
              </a:rPr>
              <a:t>Permeation enhancers</a:t>
            </a:r>
          </a:p>
        </p:txBody>
      </p:sp>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pPr/>
              <a:t>14</a:t>
            </a:fld>
            <a:endParaRPr lang="en-IN"/>
          </a:p>
        </p:txBody>
      </p:sp>
    </p:spTree>
    <p:extLst>
      <p:ext uri="{BB962C8B-B14F-4D97-AF65-F5344CB8AC3E}">
        <p14:creationId xmlns:p14="http://schemas.microsoft.com/office/powerpoint/2010/main" val="36868632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14-09-2024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15</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562557"/>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1100831" y="1216241"/>
            <a:ext cx="10586344" cy="3909797"/>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285750" indent="-285750" algn="l">
              <a:buFont typeface="Arial" panose="020B0604020202020204" pitchFamily="34" charset="0"/>
              <a:buChar char="•"/>
            </a:pPr>
            <a:endParaRPr lang="en-IN" sz="1400" dirty="0">
              <a:latin typeface="Times New Roman" panose="02020603050405020304" pitchFamily="18" charset="0"/>
              <a:cs typeface="Times New Roman" panose="02020603050405020304" pitchFamily="18" charset="0"/>
            </a:endParaRPr>
          </a:p>
        </p:txBody>
      </p:sp>
      <p:sp>
        <p:nvSpPr>
          <p:cNvPr id="29698" name="AutoShape 2" descr="https://inc-powerpoint.officeapps.live.com/pods/GetClipboardImage.ashx?Id=88d4c3c8-8732-4281-9404-e39fc9cd4b18&amp;DC=IN3&amp;wdoverrides=GetClipboardImageEnabled:true"/>
          <p:cNvSpPr>
            <a:spLocks noChangeAspect="1" noChangeArrowheads="1"/>
          </p:cNvSpPr>
          <p:nvPr/>
        </p:nvSpPr>
        <p:spPr bwMode="auto">
          <a:xfrm>
            <a:off x="1682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9700" name="AutoShape 4" descr="https://inc-powerpoint.officeapps.live.com/pods/GetClipboardImage.ashx?Id=88d4c3c8-8732-4281-9404-e39fc9cd4b18&amp;DC=IN3&amp;wdoverrides=GetClipboardImageEnabled:true"/>
          <p:cNvSpPr>
            <a:spLocks noChangeAspect="1" noChangeArrowheads="1"/>
          </p:cNvSpPr>
          <p:nvPr/>
        </p:nvSpPr>
        <p:spPr bwMode="auto">
          <a:xfrm>
            <a:off x="1682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4098" name="Picture 2" descr="CLASS - IV&#10; Poorly absorbed by orally administration.&#10; Both solubility &amp; permeability limitation.&#10; Low dissolution rate..."/>
          <p:cNvPicPr>
            <a:picLocks noChangeAspect="1" noChangeArrowheads="1"/>
          </p:cNvPicPr>
          <p:nvPr/>
        </p:nvPicPr>
        <p:blipFill>
          <a:blip r:embed="rId2"/>
          <a:srcRect/>
          <a:stretch>
            <a:fillRect/>
          </a:stretch>
        </p:blipFill>
        <p:spPr bwMode="auto">
          <a:xfrm>
            <a:off x="920345" y="208075"/>
            <a:ext cx="11049981" cy="6176099"/>
          </a:xfrm>
          <a:prstGeom prst="rect">
            <a:avLst/>
          </a:prstGeom>
          <a:noFill/>
        </p:spPr>
      </p:pic>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pPr/>
              <a:t>15</a:t>
            </a:fld>
            <a:endParaRPr lang="en-IN"/>
          </a:p>
        </p:txBody>
      </p:sp>
    </p:spTree>
    <p:extLst>
      <p:ext uri="{BB962C8B-B14F-4D97-AF65-F5344CB8AC3E}">
        <p14:creationId xmlns:p14="http://schemas.microsoft.com/office/powerpoint/2010/main" val="36868632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14-09-2024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16</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562557"/>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1100831" y="1216241"/>
            <a:ext cx="10586344" cy="3909797"/>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285750" indent="-285750" algn="l">
              <a:buFont typeface="Arial" panose="020B0604020202020204" pitchFamily="34" charset="0"/>
              <a:buChar char="•"/>
            </a:pPr>
            <a:endParaRPr lang="en-IN" sz="1400" dirty="0">
              <a:latin typeface="Times New Roman" panose="02020603050405020304" pitchFamily="18" charset="0"/>
              <a:cs typeface="Times New Roman" panose="02020603050405020304" pitchFamily="18" charset="0"/>
            </a:endParaRPr>
          </a:p>
        </p:txBody>
      </p:sp>
      <p:sp>
        <p:nvSpPr>
          <p:cNvPr id="29698" name="AutoShape 2" descr="https://inc-powerpoint.officeapps.live.com/pods/GetClipboardImage.ashx?Id=88d4c3c8-8732-4281-9404-e39fc9cd4b18&amp;DC=IN3&amp;wdoverrides=GetClipboardImageEnabled:true"/>
          <p:cNvSpPr>
            <a:spLocks noChangeAspect="1" noChangeArrowheads="1"/>
          </p:cNvSpPr>
          <p:nvPr/>
        </p:nvSpPr>
        <p:spPr bwMode="auto">
          <a:xfrm>
            <a:off x="1682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9700" name="AutoShape 4" descr="https://inc-powerpoint.officeapps.live.com/pods/GetClipboardImage.ashx?Id=88d4c3c8-8732-4281-9404-e39fc9cd4b18&amp;DC=IN3&amp;wdoverrides=GetClipboardImageEnabled:true"/>
          <p:cNvSpPr>
            <a:spLocks noChangeAspect="1" noChangeArrowheads="1"/>
          </p:cNvSpPr>
          <p:nvPr/>
        </p:nvSpPr>
        <p:spPr bwMode="auto">
          <a:xfrm>
            <a:off x="1682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3" name="Rectangle 12"/>
          <p:cNvSpPr/>
          <p:nvPr/>
        </p:nvSpPr>
        <p:spPr>
          <a:xfrm>
            <a:off x="964275" y="266007"/>
            <a:ext cx="10839797" cy="5150449"/>
          </a:xfrm>
          <a:prstGeom prst="rect">
            <a:avLst/>
          </a:prstGeom>
        </p:spPr>
        <p:txBody>
          <a:bodyPr wrap="square">
            <a:spAutoFit/>
          </a:bodyPr>
          <a:lstStyle/>
          <a:p>
            <a:pPr>
              <a:lnSpc>
                <a:spcPct val="200000"/>
              </a:lnSpc>
              <a:buFont typeface="Arial" pitchFamily="34" charset="0"/>
              <a:buChar char="•"/>
            </a:pPr>
            <a:r>
              <a:rPr lang="en-IN" sz="2400" dirty="0">
                <a:latin typeface="Times New Roman" pitchFamily="18" charset="0"/>
                <a:cs typeface="Times New Roman" pitchFamily="18" charset="0"/>
              </a:rPr>
              <a:t>Class IV compounds exhibit both poor solubility and poor permeability, and they pose tremendous challenges to formulation development</a:t>
            </a:r>
          </a:p>
          <a:p>
            <a:pPr>
              <a:lnSpc>
                <a:spcPct val="200000"/>
              </a:lnSpc>
              <a:buFont typeface="Arial" pitchFamily="34" charset="0"/>
              <a:buChar char="•"/>
            </a:pPr>
            <a:r>
              <a:rPr lang="en-IN" sz="2400" dirty="0">
                <a:latin typeface="Times New Roman" pitchFamily="18" charset="0"/>
                <a:cs typeface="Times New Roman" pitchFamily="18" charset="0"/>
              </a:rPr>
              <a:t>As a result, investment in dosage form development with no guarantee of success should be expected</a:t>
            </a:r>
          </a:p>
          <a:p>
            <a:pPr>
              <a:lnSpc>
                <a:spcPct val="200000"/>
              </a:lnSpc>
              <a:buFont typeface="Arial" pitchFamily="34" charset="0"/>
              <a:buChar char="•"/>
            </a:pPr>
            <a:r>
              <a:rPr lang="en-IN" sz="2400" dirty="0">
                <a:latin typeface="Times New Roman" pitchFamily="18" charset="0"/>
                <a:cs typeface="Times New Roman" pitchFamily="18" charset="0"/>
              </a:rPr>
              <a:t>A combination of class II and class III technologies could be used to formulate class IV compounds, although the success rate is not expected to be high</a:t>
            </a:r>
            <a:br>
              <a:rPr lang="en-IN" sz="2400" dirty="0">
                <a:latin typeface="Times New Roman" pitchFamily="18" charset="0"/>
                <a:cs typeface="Times New Roman" pitchFamily="18" charset="0"/>
              </a:rPr>
            </a:br>
            <a:endParaRPr lang="en-IN" sz="2400" dirty="0">
              <a:latin typeface="Times New Roman" pitchFamily="18" charset="0"/>
              <a:cs typeface="Times New Roman" pitchFamily="18" charset="0"/>
            </a:endParaRPr>
          </a:p>
        </p:txBody>
      </p:sp>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pPr/>
              <a:t>16</a:t>
            </a:fld>
            <a:endParaRPr lang="en-IN"/>
          </a:p>
        </p:txBody>
      </p:sp>
    </p:spTree>
    <p:extLst>
      <p:ext uri="{BB962C8B-B14F-4D97-AF65-F5344CB8AC3E}">
        <p14:creationId xmlns:p14="http://schemas.microsoft.com/office/powerpoint/2010/main" val="36868632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14-09-2024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17</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400" dirty="0">
              <a:latin typeface="Times New Roman" panose="02020603050405020304" pitchFamily="18" charset="0"/>
              <a:cs typeface="Times New Roman" panose="02020603050405020304" pitchFamily="18" charset="0"/>
            </a:endParaRPr>
          </a:p>
        </p:txBody>
      </p:sp>
      <p:sp>
        <p:nvSpPr>
          <p:cNvPr id="47105" name="Rectangle 1"/>
          <p:cNvSpPr>
            <a:spLocks noChangeArrowheads="1"/>
          </p:cNvSpPr>
          <p:nvPr/>
        </p:nvSpPr>
        <p:spPr bwMode="auto">
          <a:xfrm>
            <a:off x="0" y="0"/>
            <a:ext cx="12192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47106" name="Rectangle 2"/>
          <p:cNvSpPr>
            <a:spLocks noChangeArrowheads="1"/>
          </p:cNvSpPr>
          <p:nvPr/>
        </p:nvSpPr>
        <p:spPr bwMode="auto">
          <a:xfrm>
            <a:off x="0" y="0"/>
            <a:ext cx="12192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47107" name="Rectangle 3"/>
          <p:cNvSpPr>
            <a:spLocks noChangeArrowheads="1"/>
          </p:cNvSpPr>
          <p:nvPr/>
        </p:nvSpPr>
        <p:spPr bwMode="auto">
          <a:xfrm>
            <a:off x="0" y="0"/>
            <a:ext cx="12192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pic>
        <p:nvPicPr>
          <p:cNvPr id="30722" name="Picture 2" descr="Examples&#10; "/>
          <p:cNvPicPr>
            <a:picLocks noChangeAspect="1" noChangeArrowheads="1"/>
          </p:cNvPicPr>
          <p:nvPr/>
        </p:nvPicPr>
        <p:blipFill>
          <a:blip r:embed="rId2"/>
          <a:srcRect/>
          <a:stretch>
            <a:fillRect/>
          </a:stretch>
        </p:blipFill>
        <p:spPr bwMode="auto">
          <a:xfrm>
            <a:off x="950604" y="272907"/>
            <a:ext cx="11059426" cy="6046006"/>
          </a:xfrm>
          <a:prstGeom prst="rect">
            <a:avLst/>
          </a:prstGeom>
          <a:noFill/>
        </p:spPr>
      </p:pic>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pPr/>
              <a:t>17</a:t>
            </a:fld>
            <a:endParaRPr lang="en-IN"/>
          </a:p>
        </p:txBody>
      </p:sp>
    </p:spTree>
    <p:extLst>
      <p:ext uri="{BB962C8B-B14F-4D97-AF65-F5344CB8AC3E}">
        <p14:creationId xmlns:p14="http://schemas.microsoft.com/office/powerpoint/2010/main" val="15239263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14-09-2024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18</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400" dirty="0">
              <a:latin typeface="Times New Roman" panose="02020603050405020304" pitchFamily="18" charset="0"/>
              <a:cs typeface="Times New Roman" panose="02020603050405020304" pitchFamily="18" charset="0"/>
            </a:endParaRPr>
          </a:p>
        </p:txBody>
      </p:sp>
      <p:sp>
        <p:nvSpPr>
          <p:cNvPr id="47105" name="Rectangle 1"/>
          <p:cNvSpPr>
            <a:spLocks noChangeArrowheads="1"/>
          </p:cNvSpPr>
          <p:nvPr/>
        </p:nvSpPr>
        <p:spPr bwMode="auto">
          <a:xfrm>
            <a:off x="0" y="0"/>
            <a:ext cx="12192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47106" name="Rectangle 2"/>
          <p:cNvSpPr>
            <a:spLocks noChangeArrowheads="1"/>
          </p:cNvSpPr>
          <p:nvPr/>
        </p:nvSpPr>
        <p:spPr bwMode="auto">
          <a:xfrm>
            <a:off x="0" y="0"/>
            <a:ext cx="12192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47107" name="Rectangle 3"/>
          <p:cNvSpPr>
            <a:spLocks noChangeArrowheads="1"/>
          </p:cNvSpPr>
          <p:nvPr/>
        </p:nvSpPr>
        <p:spPr bwMode="auto">
          <a:xfrm>
            <a:off x="0" y="0"/>
            <a:ext cx="12192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pic>
        <p:nvPicPr>
          <p:cNvPr id="29698" name="Picture 2" descr="Sub Classes of BCS Class II&#10;Drugs&#10; Basis- significant impact of pka on the solubility and dissolution&#10;of drugs.&#10; BCS Cla..."/>
          <p:cNvPicPr>
            <a:picLocks noChangeAspect="1" noChangeArrowheads="1"/>
          </p:cNvPicPr>
          <p:nvPr/>
        </p:nvPicPr>
        <p:blipFill>
          <a:blip r:embed="rId2"/>
          <a:srcRect/>
          <a:stretch>
            <a:fillRect/>
          </a:stretch>
        </p:blipFill>
        <p:spPr bwMode="auto">
          <a:xfrm>
            <a:off x="909659" y="259260"/>
            <a:ext cx="11032132" cy="6141540"/>
          </a:xfrm>
          <a:prstGeom prst="rect">
            <a:avLst/>
          </a:prstGeom>
          <a:noFill/>
        </p:spPr>
      </p:pic>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pPr/>
              <a:t>18</a:t>
            </a:fld>
            <a:endParaRPr lang="en-IN"/>
          </a:p>
        </p:txBody>
      </p:sp>
    </p:spTree>
    <p:extLst>
      <p:ext uri="{BB962C8B-B14F-4D97-AF65-F5344CB8AC3E}">
        <p14:creationId xmlns:p14="http://schemas.microsoft.com/office/powerpoint/2010/main" val="15239263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14-09-2024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19</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400" dirty="0">
              <a:latin typeface="Times New Roman" panose="02020603050405020304" pitchFamily="18" charset="0"/>
              <a:cs typeface="Times New Roman" panose="02020603050405020304" pitchFamily="18" charset="0"/>
            </a:endParaRPr>
          </a:p>
        </p:txBody>
      </p:sp>
      <p:sp>
        <p:nvSpPr>
          <p:cNvPr id="47105" name="Rectangle 1"/>
          <p:cNvSpPr>
            <a:spLocks noChangeArrowheads="1"/>
          </p:cNvSpPr>
          <p:nvPr/>
        </p:nvSpPr>
        <p:spPr bwMode="auto">
          <a:xfrm>
            <a:off x="0" y="0"/>
            <a:ext cx="12192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47106" name="Rectangle 2"/>
          <p:cNvSpPr>
            <a:spLocks noChangeArrowheads="1"/>
          </p:cNvSpPr>
          <p:nvPr/>
        </p:nvSpPr>
        <p:spPr bwMode="auto">
          <a:xfrm>
            <a:off x="0" y="0"/>
            <a:ext cx="12192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47107" name="Rectangle 3"/>
          <p:cNvSpPr>
            <a:spLocks noChangeArrowheads="1"/>
          </p:cNvSpPr>
          <p:nvPr/>
        </p:nvSpPr>
        <p:spPr bwMode="auto">
          <a:xfrm>
            <a:off x="0" y="0"/>
            <a:ext cx="12192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pic>
        <p:nvPicPr>
          <p:cNvPr id="28674" name="Picture 2" descr="Determination of Permeability&#10; Effective permeability (P) is generally described in terms of units&#10;of molecular movement ..."/>
          <p:cNvPicPr>
            <a:picLocks noChangeAspect="1" noChangeArrowheads="1"/>
          </p:cNvPicPr>
          <p:nvPr/>
        </p:nvPicPr>
        <p:blipFill>
          <a:blip r:embed="rId2"/>
          <a:srcRect/>
          <a:stretch>
            <a:fillRect/>
          </a:stretch>
        </p:blipFill>
        <p:spPr bwMode="auto">
          <a:xfrm>
            <a:off x="909660" y="286556"/>
            <a:ext cx="11073073" cy="6018710"/>
          </a:xfrm>
          <a:prstGeom prst="rect">
            <a:avLst/>
          </a:prstGeom>
          <a:noFill/>
        </p:spPr>
      </p:pic>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pPr/>
              <a:t>19</a:t>
            </a:fld>
            <a:endParaRPr lang="en-IN"/>
          </a:p>
        </p:txBody>
      </p:sp>
    </p:spTree>
    <p:extLst>
      <p:ext uri="{BB962C8B-B14F-4D97-AF65-F5344CB8AC3E}">
        <p14:creationId xmlns:p14="http://schemas.microsoft.com/office/powerpoint/2010/main" val="15239263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14-09-2024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20</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400" dirty="0">
              <a:latin typeface="Times New Roman" panose="02020603050405020304" pitchFamily="18" charset="0"/>
              <a:cs typeface="Times New Roman" panose="02020603050405020304" pitchFamily="18" charset="0"/>
            </a:endParaRPr>
          </a:p>
        </p:txBody>
      </p:sp>
      <p:sp>
        <p:nvSpPr>
          <p:cNvPr id="47105" name="Rectangle 1"/>
          <p:cNvSpPr>
            <a:spLocks noChangeArrowheads="1"/>
          </p:cNvSpPr>
          <p:nvPr/>
        </p:nvSpPr>
        <p:spPr bwMode="auto">
          <a:xfrm>
            <a:off x="0" y="0"/>
            <a:ext cx="12192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47106" name="Rectangle 2"/>
          <p:cNvSpPr>
            <a:spLocks noChangeArrowheads="1"/>
          </p:cNvSpPr>
          <p:nvPr/>
        </p:nvSpPr>
        <p:spPr bwMode="auto">
          <a:xfrm>
            <a:off x="0" y="0"/>
            <a:ext cx="12192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47107" name="Rectangle 3"/>
          <p:cNvSpPr>
            <a:spLocks noChangeArrowheads="1"/>
          </p:cNvSpPr>
          <p:nvPr/>
        </p:nvSpPr>
        <p:spPr bwMode="auto">
          <a:xfrm>
            <a:off x="0" y="0"/>
            <a:ext cx="12192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pic>
        <p:nvPicPr>
          <p:cNvPr id="35842" name="Picture 2" descr="Factors Affecting Dissolution&#10; "/>
          <p:cNvPicPr>
            <a:picLocks noChangeAspect="1" noChangeArrowheads="1"/>
          </p:cNvPicPr>
          <p:nvPr/>
        </p:nvPicPr>
        <p:blipFill>
          <a:blip r:embed="rId2"/>
          <a:srcRect/>
          <a:stretch>
            <a:fillRect/>
          </a:stretch>
        </p:blipFill>
        <p:spPr bwMode="auto">
          <a:xfrm>
            <a:off x="977899" y="313850"/>
            <a:ext cx="10827413" cy="6086950"/>
          </a:xfrm>
          <a:prstGeom prst="rect">
            <a:avLst/>
          </a:prstGeom>
          <a:noFill/>
        </p:spPr>
      </p:pic>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pPr/>
              <a:t>20</a:t>
            </a:fld>
            <a:endParaRPr lang="en-IN"/>
          </a:p>
        </p:txBody>
      </p:sp>
    </p:spTree>
    <p:extLst>
      <p:ext uri="{BB962C8B-B14F-4D97-AF65-F5344CB8AC3E}">
        <p14:creationId xmlns:p14="http://schemas.microsoft.com/office/powerpoint/2010/main" val="15239263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14-09-2024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21</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400" dirty="0">
              <a:latin typeface="Times New Roman" panose="02020603050405020304" pitchFamily="18" charset="0"/>
              <a:cs typeface="Times New Roman" panose="02020603050405020304" pitchFamily="18" charset="0"/>
            </a:endParaRPr>
          </a:p>
        </p:txBody>
      </p:sp>
      <p:sp>
        <p:nvSpPr>
          <p:cNvPr id="47105" name="Rectangle 1"/>
          <p:cNvSpPr>
            <a:spLocks noChangeArrowheads="1"/>
          </p:cNvSpPr>
          <p:nvPr/>
        </p:nvSpPr>
        <p:spPr bwMode="auto">
          <a:xfrm>
            <a:off x="0" y="0"/>
            <a:ext cx="12192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47106" name="Rectangle 2"/>
          <p:cNvSpPr>
            <a:spLocks noChangeArrowheads="1"/>
          </p:cNvSpPr>
          <p:nvPr/>
        </p:nvSpPr>
        <p:spPr bwMode="auto">
          <a:xfrm>
            <a:off x="0" y="0"/>
            <a:ext cx="12192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47107" name="Rectangle 3"/>
          <p:cNvSpPr>
            <a:spLocks noChangeArrowheads="1"/>
          </p:cNvSpPr>
          <p:nvPr/>
        </p:nvSpPr>
        <p:spPr bwMode="auto">
          <a:xfrm>
            <a:off x="0" y="0"/>
            <a:ext cx="12192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pic>
        <p:nvPicPr>
          <p:cNvPr id="34818" name="Picture 2" descr="Dissolution Apparatus&#10;Type USP BP&#10;Apparatus 1 rotating basket Rotating basket&#10;Apparatus 2 paddle paddle&#10;Apparatus 3 recipr..."/>
          <p:cNvPicPr>
            <a:picLocks noChangeAspect="1" noChangeArrowheads="1"/>
          </p:cNvPicPr>
          <p:nvPr/>
        </p:nvPicPr>
        <p:blipFill>
          <a:blip r:embed="rId2"/>
          <a:srcRect/>
          <a:stretch>
            <a:fillRect/>
          </a:stretch>
        </p:blipFill>
        <p:spPr bwMode="auto">
          <a:xfrm>
            <a:off x="950604" y="245612"/>
            <a:ext cx="10922947" cy="6182484"/>
          </a:xfrm>
          <a:prstGeom prst="rect">
            <a:avLst/>
          </a:prstGeom>
          <a:noFill/>
        </p:spPr>
      </p:pic>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pPr/>
              <a:t>21</a:t>
            </a:fld>
            <a:endParaRPr lang="en-IN"/>
          </a:p>
        </p:txBody>
      </p:sp>
    </p:spTree>
    <p:extLst>
      <p:ext uri="{BB962C8B-B14F-4D97-AF65-F5344CB8AC3E}">
        <p14:creationId xmlns:p14="http://schemas.microsoft.com/office/powerpoint/2010/main" val="15239263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14-09-2024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22</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400" dirty="0">
              <a:latin typeface="Times New Roman" panose="02020603050405020304" pitchFamily="18" charset="0"/>
              <a:cs typeface="Times New Roman" panose="02020603050405020304" pitchFamily="18" charset="0"/>
            </a:endParaRPr>
          </a:p>
        </p:txBody>
      </p:sp>
      <p:sp>
        <p:nvSpPr>
          <p:cNvPr id="47105" name="Rectangle 1"/>
          <p:cNvSpPr>
            <a:spLocks noChangeArrowheads="1"/>
          </p:cNvSpPr>
          <p:nvPr/>
        </p:nvSpPr>
        <p:spPr bwMode="auto">
          <a:xfrm>
            <a:off x="0" y="0"/>
            <a:ext cx="12192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47106" name="Rectangle 2"/>
          <p:cNvSpPr>
            <a:spLocks noChangeArrowheads="1"/>
          </p:cNvSpPr>
          <p:nvPr/>
        </p:nvSpPr>
        <p:spPr bwMode="auto">
          <a:xfrm>
            <a:off x="0" y="0"/>
            <a:ext cx="12192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47107" name="Rectangle 3"/>
          <p:cNvSpPr>
            <a:spLocks noChangeArrowheads="1"/>
          </p:cNvSpPr>
          <p:nvPr/>
        </p:nvSpPr>
        <p:spPr bwMode="auto">
          <a:xfrm>
            <a:off x="0" y="0"/>
            <a:ext cx="12192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pic>
        <p:nvPicPr>
          <p:cNvPr id="37890" name="Picture 2" descr="Determination of Permeability&#10;Human Studies&#10; Mass balance pharmacokinetic studies&#10; Absolute bioavailability studies, int..."/>
          <p:cNvPicPr>
            <a:picLocks noChangeAspect="1" noChangeArrowheads="1"/>
          </p:cNvPicPr>
          <p:nvPr/>
        </p:nvPicPr>
        <p:blipFill>
          <a:blip r:embed="rId2"/>
          <a:srcRect/>
          <a:stretch>
            <a:fillRect/>
          </a:stretch>
        </p:blipFill>
        <p:spPr bwMode="auto">
          <a:xfrm>
            <a:off x="923308" y="272909"/>
            <a:ext cx="10800118" cy="6127891"/>
          </a:xfrm>
          <a:prstGeom prst="rect">
            <a:avLst/>
          </a:prstGeom>
          <a:noFill/>
        </p:spPr>
      </p:pic>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pPr/>
              <a:t>22</a:t>
            </a:fld>
            <a:endParaRPr lang="en-IN"/>
          </a:p>
        </p:txBody>
      </p:sp>
    </p:spTree>
    <p:extLst>
      <p:ext uri="{BB962C8B-B14F-4D97-AF65-F5344CB8AC3E}">
        <p14:creationId xmlns:p14="http://schemas.microsoft.com/office/powerpoint/2010/main" val="15239263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14-09-2024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23</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400" dirty="0">
              <a:latin typeface="Times New Roman" panose="02020603050405020304" pitchFamily="18" charset="0"/>
              <a:cs typeface="Times New Roman" panose="02020603050405020304" pitchFamily="18" charset="0"/>
            </a:endParaRPr>
          </a:p>
        </p:txBody>
      </p:sp>
      <p:sp>
        <p:nvSpPr>
          <p:cNvPr id="47105" name="Rectangle 1"/>
          <p:cNvSpPr>
            <a:spLocks noChangeArrowheads="1"/>
          </p:cNvSpPr>
          <p:nvPr/>
        </p:nvSpPr>
        <p:spPr bwMode="auto">
          <a:xfrm>
            <a:off x="0" y="0"/>
            <a:ext cx="12192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47106" name="Rectangle 2"/>
          <p:cNvSpPr>
            <a:spLocks noChangeArrowheads="1"/>
          </p:cNvSpPr>
          <p:nvPr/>
        </p:nvSpPr>
        <p:spPr bwMode="auto">
          <a:xfrm>
            <a:off x="0" y="0"/>
            <a:ext cx="12192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47107" name="Rectangle 3"/>
          <p:cNvSpPr>
            <a:spLocks noChangeArrowheads="1"/>
          </p:cNvSpPr>
          <p:nvPr/>
        </p:nvSpPr>
        <p:spPr bwMode="auto">
          <a:xfrm>
            <a:off x="0" y="0"/>
            <a:ext cx="12192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pic>
        <p:nvPicPr>
          <p:cNvPr id="36866" name="Picture 2" descr="Determination of Dissolution&#10; A powerful and a useful method for determining:&#10; The product quality&#10; Clinical performanc..."/>
          <p:cNvPicPr>
            <a:picLocks noChangeAspect="1" noChangeArrowheads="1"/>
          </p:cNvPicPr>
          <p:nvPr/>
        </p:nvPicPr>
        <p:blipFill>
          <a:blip r:embed="rId2"/>
          <a:srcRect/>
          <a:stretch>
            <a:fillRect/>
          </a:stretch>
        </p:blipFill>
        <p:spPr bwMode="auto">
          <a:xfrm>
            <a:off x="1073433" y="191021"/>
            <a:ext cx="10745527" cy="6196131"/>
          </a:xfrm>
          <a:prstGeom prst="rect">
            <a:avLst/>
          </a:prstGeom>
          <a:noFill/>
        </p:spPr>
      </p:pic>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pPr/>
              <a:t>23</a:t>
            </a:fld>
            <a:endParaRPr lang="en-IN"/>
          </a:p>
        </p:txBody>
      </p:sp>
    </p:spTree>
    <p:extLst>
      <p:ext uri="{BB962C8B-B14F-4D97-AF65-F5344CB8AC3E}">
        <p14:creationId xmlns:p14="http://schemas.microsoft.com/office/powerpoint/2010/main" val="15239263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14-09-2024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24</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562557"/>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1100831" y="1216241"/>
            <a:ext cx="10586344" cy="3909797"/>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285750" indent="-285750" algn="l">
              <a:buFont typeface="Arial" panose="020B0604020202020204" pitchFamily="34" charset="0"/>
              <a:buChar char="•"/>
            </a:pPr>
            <a:endParaRPr lang="en-IN" sz="1400" dirty="0">
              <a:latin typeface="Times New Roman" panose="02020603050405020304" pitchFamily="18" charset="0"/>
              <a:cs typeface="Times New Roman" panose="02020603050405020304" pitchFamily="18" charset="0"/>
            </a:endParaRPr>
          </a:p>
        </p:txBody>
      </p:sp>
      <p:sp>
        <p:nvSpPr>
          <p:cNvPr id="29698" name="AutoShape 2" descr="https://inc-powerpoint.officeapps.live.com/pods/GetClipboardImage.ashx?Id=88d4c3c8-8732-4281-9404-e39fc9cd4b18&amp;DC=IN3&amp;wdoverrides=GetClipboardImageEnabled:true"/>
          <p:cNvSpPr>
            <a:spLocks noChangeAspect="1" noChangeArrowheads="1"/>
          </p:cNvSpPr>
          <p:nvPr/>
        </p:nvSpPr>
        <p:spPr bwMode="auto">
          <a:xfrm>
            <a:off x="1682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9700" name="AutoShape 4" descr="https://inc-powerpoint.officeapps.live.com/pods/GetClipboardImage.ashx?Id=88d4c3c8-8732-4281-9404-e39fc9cd4b18&amp;DC=IN3&amp;wdoverrides=GetClipboardImageEnabled:true"/>
          <p:cNvSpPr>
            <a:spLocks noChangeAspect="1" noChangeArrowheads="1"/>
          </p:cNvSpPr>
          <p:nvPr/>
        </p:nvSpPr>
        <p:spPr bwMode="auto">
          <a:xfrm>
            <a:off x="1682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5122" name="Picture 2" descr="APPLICATION&#10;To predict in vivo performance of drug product using solubility and permeability&#10;measurements.&#10; Aid in earli..."/>
          <p:cNvPicPr>
            <a:picLocks noChangeAspect="1" noChangeArrowheads="1"/>
          </p:cNvPicPr>
          <p:nvPr/>
        </p:nvPicPr>
        <p:blipFill>
          <a:blip r:embed="rId2"/>
          <a:srcRect/>
          <a:stretch>
            <a:fillRect/>
          </a:stretch>
        </p:blipFill>
        <p:spPr bwMode="auto">
          <a:xfrm>
            <a:off x="920345" y="208077"/>
            <a:ext cx="11066607" cy="6176098"/>
          </a:xfrm>
          <a:prstGeom prst="rect">
            <a:avLst/>
          </a:prstGeom>
          <a:noFill/>
        </p:spPr>
      </p:pic>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pPr/>
              <a:t>24</a:t>
            </a:fld>
            <a:endParaRPr lang="en-IN"/>
          </a:p>
        </p:txBody>
      </p:sp>
    </p:spTree>
    <p:extLst>
      <p:ext uri="{BB962C8B-B14F-4D97-AF65-F5344CB8AC3E}">
        <p14:creationId xmlns:p14="http://schemas.microsoft.com/office/powerpoint/2010/main" val="36868632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14-09-2024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25</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562557"/>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1100831" y="1216241"/>
            <a:ext cx="10586344" cy="3909797"/>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285750" indent="-285750" algn="l">
              <a:buFont typeface="Arial" panose="020B0604020202020204" pitchFamily="34" charset="0"/>
              <a:buChar char="•"/>
            </a:pPr>
            <a:endParaRPr lang="en-IN" sz="1400" dirty="0">
              <a:latin typeface="Times New Roman" panose="02020603050405020304" pitchFamily="18" charset="0"/>
              <a:cs typeface="Times New Roman" panose="02020603050405020304" pitchFamily="18" charset="0"/>
            </a:endParaRPr>
          </a:p>
        </p:txBody>
      </p:sp>
      <p:sp>
        <p:nvSpPr>
          <p:cNvPr id="29698" name="AutoShape 2" descr="https://inc-powerpoint.officeapps.live.com/pods/GetClipboardImage.ashx?Id=88d4c3c8-8732-4281-9404-e39fc9cd4b18&amp;DC=IN3&amp;wdoverrides=GetClipboardImageEnabled:true"/>
          <p:cNvSpPr>
            <a:spLocks noChangeAspect="1" noChangeArrowheads="1"/>
          </p:cNvSpPr>
          <p:nvPr/>
        </p:nvSpPr>
        <p:spPr bwMode="auto">
          <a:xfrm>
            <a:off x="1682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9700" name="AutoShape 4" descr="https://inc-powerpoint.officeapps.live.com/pods/GetClipboardImage.ashx?Id=88d4c3c8-8732-4281-9404-e39fc9cd4b18&amp;DC=IN3&amp;wdoverrides=GetClipboardImageEnabled:true"/>
          <p:cNvSpPr>
            <a:spLocks noChangeAspect="1" noChangeArrowheads="1"/>
          </p:cNvSpPr>
          <p:nvPr/>
        </p:nvSpPr>
        <p:spPr bwMode="auto">
          <a:xfrm>
            <a:off x="1682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6146" name="Picture 2" descr="14&#10;CLASS BOUNDARIES&#10;HIGHLY SOLUBLE&#10; The highest dose strength is soluble in &lt; 250 ml water over a pH range of 1 to 7.5.&#10;..."/>
          <p:cNvPicPr>
            <a:picLocks noChangeAspect="1" noChangeArrowheads="1"/>
          </p:cNvPicPr>
          <p:nvPr/>
        </p:nvPicPr>
        <p:blipFill>
          <a:blip r:embed="rId2"/>
          <a:srcRect/>
          <a:stretch>
            <a:fillRect/>
          </a:stretch>
        </p:blipFill>
        <p:spPr bwMode="auto">
          <a:xfrm>
            <a:off x="953597" y="224701"/>
            <a:ext cx="10950228" cy="6192723"/>
          </a:xfrm>
          <a:prstGeom prst="rect">
            <a:avLst/>
          </a:prstGeom>
          <a:noFill/>
        </p:spPr>
      </p:pic>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pPr/>
              <a:t>25</a:t>
            </a:fld>
            <a:endParaRPr lang="en-IN"/>
          </a:p>
        </p:txBody>
      </p:sp>
    </p:spTree>
    <p:extLst>
      <p:ext uri="{BB962C8B-B14F-4D97-AF65-F5344CB8AC3E}">
        <p14:creationId xmlns:p14="http://schemas.microsoft.com/office/powerpoint/2010/main" val="36868632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14-09-2024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26</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562557"/>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1100831" y="1216241"/>
            <a:ext cx="10586344" cy="3909797"/>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285750" indent="-285750" algn="l">
              <a:buFont typeface="Arial" panose="020B0604020202020204" pitchFamily="34" charset="0"/>
              <a:buChar char="•"/>
            </a:pPr>
            <a:endParaRPr lang="en-IN" sz="1400" dirty="0">
              <a:latin typeface="Times New Roman" panose="02020603050405020304" pitchFamily="18" charset="0"/>
              <a:cs typeface="Times New Roman" panose="02020603050405020304" pitchFamily="18" charset="0"/>
            </a:endParaRPr>
          </a:p>
        </p:txBody>
      </p:sp>
      <p:sp>
        <p:nvSpPr>
          <p:cNvPr id="29698" name="AutoShape 2" descr="https://inc-powerpoint.officeapps.live.com/pods/GetClipboardImage.ashx?Id=88d4c3c8-8732-4281-9404-e39fc9cd4b18&amp;DC=IN3&amp;wdoverrides=GetClipboardImageEnabled:true"/>
          <p:cNvSpPr>
            <a:spLocks noChangeAspect="1" noChangeArrowheads="1"/>
          </p:cNvSpPr>
          <p:nvPr/>
        </p:nvSpPr>
        <p:spPr bwMode="auto">
          <a:xfrm>
            <a:off x="1682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9700" name="AutoShape 4" descr="https://inc-powerpoint.officeapps.live.com/pods/GetClipboardImage.ashx?Id=88d4c3c8-8732-4281-9404-e39fc9cd4b18&amp;DC=IN3&amp;wdoverrides=GetClipboardImageEnabled:true"/>
          <p:cNvSpPr>
            <a:spLocks noChangeAspect="1" noChangeArrowheads="1"/>
          </p:cNvSpPr>
          <p:nvPr/>
        </p:nvSpPr>
        <p:spPr bwMode="auto">
          <a:xfrm>
            <a:off x="1682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7170" name="Picture 2" descr="15&#10;BIOWAIVER&#10; “in vitro instead of in vivo bioequivalence testing”&#10; Definition:&#10;It is an exemption from conducting human..."/>
          <p:cNvPicPr>
            <a:picLocks noChangeAspect="1" noChangeArrowheads="1"/>
          </p:cNvPicPr>
          <p:nvPr/>
        </p:nvPicPr>
        <p:blipFill>
          <a:blip r:embed="rId2"/>
          <a:srcRect/>
          <a:stretch>
            <a:fillRect/>
          </a:stretch>
        </p:blipFill>
        <p:spPr bwMode="auto">
          <a:xfrm>
            <a:off x="986847" y="274579"/>
            <a:ext cx="10983480" cy="6109596"/>
          </a:xfrm>
          <a:prstGeom prst="rect">
            <a:avLst/>
          </a:prstGeom>
          <a:noFill/>
        </p:spPr>
      </p:pic>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pPr/>
              <a:t>26</a:t>
            </a:fld>
            <a:endParaRPr lang="en-IN"/>
          </a:p>
        </p:txBody>
      </p:sp>
    </p:spTree>
    <p:extLst>
      <p:ext uri="{BB962C8B-B14F-4D97-AF65-F5344CB8AC3E}">
        <p14:creationId xmlns:p14="http://schemas.microsoft.com/office/powerpoint/2010/main" val="36868632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14-09-2024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27</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562557"/>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1100831" y="1216241"/>
            <a:ext cx="10586344" cy="3909797"/>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285750" indent="-285750" algn="l">
              <a:buFont typeface="Arial" panose="020B0604020202020204" pitchFamily="34" charset="0"/>
              <a:buChar char="•"/>
            </a:pPr>
            <a:endParaRPr lang="en-IN" sz="1400" dirty="0">
              <a:latin typeface="Times New Roman" panose="02020603050405020304" pitchFamily="18" charset="0"/>
              <a:cs typeface="Times New Roman" panose="02020603050405020304" pitchFamily="18" charset="0"/>
            </a:endParaRPr>
          </a:p>
        </p:txBody>
      </p:sp>
      <p:sp>
        <p:nvSpPr>
          <p:cNvPr id="29698" name="AutoShape 2" descr="https://inc-powerpoint.officeapps.live.com/pods/GetClipboardImage.ashx?Id=88d4c3c8-8732-4281-9404-e39fc9cd4b18&amp;DC=IN3&amp;wdoverrides=GetClipboardImageEnabled:true"/>
          <p:cNvSpPr>
            <a:spLocks noChangeAspect="1" noChangeArrowheads="1"/>
          </p:cNvSpPr>
          <p:nvPr/>
        </p:nvSpPr>
        <p:spPr bwMode="auto">
          <a:xfrm>
            <a:off x="1682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9700" name="AutoShape 4" descr="https://inc-powerpoint.officeapps.live.com/pods/GetClipboardImage.ashx?Id=88d4c3c8-8732-4281-9404-e39fc9cd4b18&amp;DC=IN3&amp;wdoverrides=GetClipboardImageEnabled:true"/>
          <p:cNvSpPr>
            <a:spLocks noChangeAspect="1" noChangeArrowheads="1"/>
          </p:cNvSpPr>
          <p:nvPr/>
        </p:nvSpPr>
        <p:spPr bwMode="auto">
          <a:xfrm>
            <a:off x="1682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8194" name="Picture 2" descr="16&#10;CRITERIA OF BIOWAIVER&#10; Rapid and similar dissolution&#10; High solubility&#10; High permeability&#10; Wide therapeutic window&#10;..."/>
          <p:cNvPicPr>
            <a:picLocks noChangeAspect="1" noChangeArrowheads="1"/>
          </p:cNvPicPr>
          <p:nvPr/>
        </p:nvPicPr>
        <p:blipFill>
          <a:blip r:embed="rId2"/>
          <a:srcRect/>
          <a:stretch>
            <a:fillRect/>
          </a:stretch>
        </p:blipFill>
        <p:spPr bwMode="auto">
          <a:xfrm>
            <a:off x="936971" y="232756"/>
            <a:ext cx="11049981" cy="6168043"/>
          </a:xfrm>
          <a:prstGeom prst="rect">
            <a:avLst/>
          </a:prstGeom>
          <a:noFill/>
        </p:spPr>
      </p:pic>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pPr/>
              <a:t>27</a:t>
            </a:fld>
            <a:endParaRPr lang="en-IN"/>
          </a:p>
        </p:txBody>
      </p:sp>
    </p:spTree>
    <p:extLst>
      <p:ext uri="{BB962C8B-B14F-4D97-AF65-F5344CB8AC3E}">
        <p14:creationId xmlns:p14="http://schemas.microsoft.com/office/powerpoint/2010/main" val="368686321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14-09-2024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28</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562557"/>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1100831" y="1216241"/>
            <a:ext cx="10586344" cy="3909797"/>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285750" indent="-285750" algn="l">
              <a:buFont typeface="Arial" panose="020B0604020202020204" pitchFamily="34" charset="0"/>
              <a:buChar char="•"/>
            </a:pPr>
            <a:endParaRPr lang="en-IN" sz="1400" dirty="0">
              <a:latin typeface="Times New Roman" panose="02020603050405020304" pitchFamily="18" charset="0"/>
              <a:cs typeface="Times New Roman" panose="02020603050405020304" pitchFamily="18" charset="0"/>
            </a:endParaRPr>
          </a:p>
        </p:txBody>
      </p:sp>
      <p:sp>
        <p:nvSpPr>
          <p:cNvPr id="29698" name="AutoShape 2" descr="https://inc-powerpoint.officeapps.live.com/pods/GetClipboardImage.ashx?Id=88d4c3c8-8732-4281-9404-e39fc9cd4b18&amp;DC=IN3&amp;wdoverrides=GetClipboardImageEnabled:true"/>
          <p:cNvSpPr>
            <a:spLocks noChangeAspect="1" noChangeArrowheads="1"/>
          </p:cNvSpPr>
          <p:nvPr/>
        </p:nvSpPr>
        <p:spPr bwMode="auto">
          <a:xfrm>
            <a:off x="1682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9700" name="AutoShape 4" descr="https://inc-powerpoint.officeapps.live.com/pods/GetClipboardImage.ashx?Id=88d4c3c8-8732-4281-9404-e39fc9cd4b18&amp;DC=IN3&amp;wdoverrides=GetClipboardImageEnabled:true"/>
          <p:cNvSpPr>
            <a:spLocks noChangeAspect="1" noChangeArrowheads="1"/>
          </p:cNvSpPr>
          <p:nvPr/>
        </p:nvSpPr>
        <p:spPr bwMode="auto">
          <a:xfrm>
            <a:off x="1682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2290" name="Picture 2" descr="Biopharmaceutics classification system"/>
          <p:cNvPicPr>
            <a:picLocks noChangeAspect="1" noChangeArrowheads="1"/>
          </p:cNvPicPr>
          <p:nvPr/>
        </p:nvPicPr>
        <p:blipFill>
          <a:blip r:embed="rId2"/>
          <a:srcRect/>
          <a:stretch>
            <a:fillRect/>
          </a:stretch>
        </p:blipFill>
        <p:spPr bwMode="auto">
          <a:xfrm>
            <a:off x="970221" y="282631"/>
            <a:ext cx="10883727" cy="6101543"/>
          </a:xfrm>
          <a:prstGeom prst="rect">
            <a:avLst/>
          </a:prstGeom>
          <a:noFill/>
        </p:spPr>
      </p:pic>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pPr/>
              <a:t>28</a:t>
            </a:fld>
            <a:endParaRPr lang="en-IN"/>
          </a:p>
        </p:txBody>
      </p:sp>
    </p:spTree>
    <p:extLst>
      <p:ext uri="{BB962C8B-B14F-4D97-AF65-F5344CB8AC3E}">
        <p14:creationId xmlns:p14="http://schemas.microsoft.com/office/powerpoint/2010/main" val="368686321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dirty="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0432652D8BF75408E2A29D99D363D9E" ma:contentTypeVersion="6" ma:contentTypeDescription="Create a new document." ma:contentTypeScope="" ma:versionID="faa036d22f56a16cde9b7aa97ce92539">
  <xsd:schema xmlns:xsd="http://www.w3.org/2001/XMLSchema" xmlns:xs="http://www.w3.org/2001/XMLSchema" xmlns:p="http://schemas.microsoft.com/office/2006/metadata/properties" xmlns:ns2="1e863c3e-37bc-489c-8a97-a2b2e8e58ff9" targetNamespace="http://schemas.microsoft.com/office/2006/metadata/properties" ma:root="true" ma:fieldsID="17ae55b51d5adf974f409f68725140ce" ns2:_="">
    <xsd:import namespace="1e863c3e-37bc-489c-8a97-a2b2e8e58ff9"/>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e863c3e-37bc-489c-8a97-a2b2e8e58ff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93B1C0BE-A56F-4754-81EB-6F86922E880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e863c3e-37bc-489c-8a97-a2b2e8e58ff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349CA52-A6E6-48B8-9953-25DD296CD31F}">
  <ds:schemaRefs>
    <ds:schemaRef ds:uri="http://schemas.microsoft.com/sharepoint/v3/contenttype/forms"/>
  </ds:schemaRefs>
</ds:datastoreItem>
</file>

<file path=customXml/itemProps3.xml><?xml version="1.0" encoding="utf-8"?>
<ds:datastoreItem xmlns:ds="http://schemas.openxmlformats.org/officeDocument/2006/customXml" ds:itemID="{20CB828B-27C1-412C-845D-7D5EBADDE79C}">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Office Theme</Template>
  <TotalTime>692</TotalTime>
  <Words>493</Words>
  <Application>Microsoft Office PowerPoint</Application>
  <PresentationFormat>Widescreen</PresentationFormat>
  <Paragraphs>141</Paragraphs>
  <Slides>28</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28</vt:i4>
      </vt:variant>
    </vt:vector>
  </HeadingPairs>
  <TitlesOfParts>
    <vt:vector size="33" baseType="lpstr">
      <vt:lpstr>Arial</vt:lpstr>
      <vt:lpstr>Calibri</vt:lpstr>
      <vt:lpstr>Calibri Light</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Siddharth B</dc:creator>
  <cp:lastModifiedBy>User</cp:lastModifiedBy>
  <cp:revision>98</cp:revision>
  <dcterms:created xsi:type="dcterms:W3CDTF">2020-07-13T05:58:17Z</dcterms:created>
  <dcterms:modified xsi:type="dcterms:W3CDTF">2024-09-14T03:23:09Z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0x010100A0432652D8BF75408E2A29D99D363D9E</vt:lpwstr>
  </property>
</Properties>
</file>