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552" y="7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66A21-E225-4C74-9235-A75436154F5E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A74D1-C33B-4F71-92F4-B089EC568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73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A74D1-C33B-4F71-92F4-B089EC568D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542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F2F87-ED0B-4854-813D-2BA208145613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87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06250-61AE-4874-88E0-3D3B42CE3939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285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A72B-563A-41BC-B48E-E668DC0C7909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1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05AD1-1518-4565-9B85-1DAA3D8D0C0A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032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3EEB3-B4EB-4BE4-97AC-FF9FC9392ED1}" type="datetime1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159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83899-F611-474F-BE25-434706A8AF26}" type="datetime1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86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D9D4-F0D8-4719-846C-9415D45E8A53}" type="datetime1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04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358AD-88AD-402F-A564-ED05961126B4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594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A94B-CB00-4921-93D7-DEA6FAE4A373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02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308F-D241-46BA-87C4-FEE029649707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392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03210-96A5-426A-8979-96EAC472BE27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80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5D545-13E2-4F2B-B5CF-4D089349B769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‹#›</a:t>
            </a:fld>
            <a:endParaRPr lang="en-US" dirty="0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52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55416" y="1463167"/>
            <a:ext cx="62801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BASIC</a:t>
            </a:r>
            <a:r>
              <a:rPr sz="4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PRINCIPLES</a:t>
            </a: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4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CANCER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480306" y="2434286"/>
            <a:ext cx="32353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85" dirty="0">
                <a:solidFill>
                  <a:srgbClr val="FFFFFF"/>
                </a:solidFill>
                <a:latin typeface="Calibri"/>
                <a:cs typeface="Calibri"/>
              </a:rPr>
              <a:t>Dr.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Swathi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Swaroopa.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81200" y="2971800"/>
            <a:ext cx="88968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44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sz="4400" b="1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PRINCIPLES</a:t>
            </a:r>
            <a:r>
              <a:rPr lang="en-US" sz="4400" b="1" spc="-2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4400" b="1" spc="-3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CANCER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10335" y="93346"/>
            <a:ext cx="1863725" cy="51371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30" dirty="0"/>
              <a:t>Introduction</a:t>
            </a:r>
            <a:endParaRPr sz="32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602740" y="960354"/>
            <a:ext cx="8881745" cy="51835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2900" algn="just">
              <a:lnSpc>
                <a:spcPct val="150100"/>
              </a:lnSpc>
              <a:spcBef>
                <a:spcPts val="9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Cancer (neoplasm, </a:t>
            </a:r>
            <a:r>
              <a:rPr sz="2400" b="1" i="1" spc="-30" dirty="0">
                <a:latin typeface="Calibri"/>
                <a:cs typeface="Calibri"/>
              </a:rPr>
              <a:t>tumor, </a:t>
            </a:r>
            <a:r>
              <a:rPr sz="2400" b="1" i="1" spc="-5" dirty="0">
                <a:latin typeface="Calibri"/>
                <a:cs typeface="Calibri"/>
              </a:rPr>
              <a:t>or malignancy) is </a:t>
            </a:r>
            <a:r>
              <a:rPr sz="2400" b="1" i="1" spc="-10" dirty="0">
                <a:latin typeface="Calibri"/>
                <a:cs typeface="Calibri"/>
              </a:rPr>
              <a:t>not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latin typeface="Calibri"/>
                <a:cs typeface="Calibri"/>
              </a:rPr>
              <a:t>single disease;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25" dirty="0">
                <a:latin typeface="Calibri"/>
                <a:cs typeface="Calibri"/>
              </a:rPr>
              <a:t>rather,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it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is</a:t>
            </a:r>
            <a:r>
              <a:rPr sz="2400" b="1" i="1" dirty="0">
                <a:latin typeface="Calibri"/>
                <a:cs typeface="Calibri"/>
              </a:rPr>
              <a:t> a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group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diseases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characterized</a:t>
            </a:r>
            <a:r>
              <a:rPr sz="2400" b="1" i="1" spc="-5" dirty="0">
                <a:latin typeface="Calibri"/>
                <a:cs typeface="Calibri"/>
              </a:rPr>
              <a:t> by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uncontrolled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growth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spread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abnormal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>
              <a:spcBef>
                <a:spcPts val="45"/>
              </a:spcBef>
              <a:buFont typeface="Arial MT"/>
              <a:buChar char="•"/>
            </a:pPr>
            <a:endParaRPr sz="2050">
              <a:latin typeface="Calibri"/>
              <a:cs typeface="Calibri"/>
            </a:endParaRPr>
          </a:p>
          <a:p>
            <a:pPr marL="355600" marR="6350" indent="-342900" algn="just">
              <a:lnSpc>
                <a:spcPct val="150000"/>
              </a:lnSpc>
              <a:buFont typeface="Arial MT"/>
              <a:buChar char="•"/>
              <a:tabLst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Cancer </a:t>
            </a:r>
            <a:r>
              <a:rPr sz="2400" b="1" i="1" spc="-10" dirty="0">
                <a:latin typeface="Calibri"/>
                <a:cs typeface="Calibri"/>
              </a:rPr>
              <a:t>cells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do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not respond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to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normal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processes </a:t>
            </a:r>
            <a:r>
              <a:rPr sz="2400" b="1" i="1" spc="-5" dirty="0">
                <a:latin typeface="Calibri"/>
                <a:cs typeface="Calibri"/>
              </a:rPr>
              <a:t>that </a:t>
            </a:r>
            <a:r>
              <a:rPr sz="2400" b="1" i="1" spc="-10" dirty="0">
                <a:latin typeface="Calibri"/>
                <a:cs typeface="Calibri"/>
              </a:rPr>
              <a:t>regulate 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 </a:t>
            </a:r>
            <a:r>
              <a:rPr sz="2400" b="1" i="1" spc="-5" dirty="0">
                <a:latin typeface="Calibri"/>
                <a:cs typeface="Calibri"/>
              </a:rPr>
              <a:t>growth, proliferation, 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-5" dirty="0">
                <a:latin typeface="Calibri"/>
                <a:cs typeface="Calibri"/>
              </a:rPr>
              <a:t>survival, 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-10" dirty="0">
                <a:latin typeface="Calibri"/>
                <a:cs typeface="Calibri"/>
              </a:rPr>
              <a:t>they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cannot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carry out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physiologic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functions of their normal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differentiated </a:t>
            </a:r>
            <a:r>
              <a:rPr sz="2400" b="1" i="1" spc="-5" dirty="0">
                <a:latin typeface="Calibri"/>
                <a:cs typeface="Calibri"/>
              </a:rPr>
              <a:t>(mature)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counterparts.</a:t>
            </a:r>
            <a:endParaRPr sz="2400">
              <a:latin typeface="Calibri"/>
              <a:cs typeface="Calibri"/>
            </a:endParaRPr>
          </a:p>
          <a:p>
            <a:pPr marL="424180" indent="-411480" algn="just">
              <a:spcBef>
                <a:spcPts val="2014"/>
              </a:spcBef>
              <a:buFont typeface="Arial MT"/>
              <a:buChar char="•"/>
              <a:tabLst>
                <a:tab pos="424180" algn="l"/>
              </a:tabLst>
            </a:pPr>
            <a:r>
              <a:rPr sz="2400" b="1" i="1" spc="-5" dirty="0">
                <a:latin typeface="Calibri"/>
                <a:cs typeface="Calibri"/>
              </a:rPr>
              <a:t>Cancer </a:t>
            </a:r>
            <a:r>
              <a:rPr sz="2400" b="1" i="1" spc="-10" dirty="0">
                <a:latin typeface="Calibri"/>
                <a:cs typeface="Calibri"/>
              </a:rPr>
              <a:t>cells </a:t>
            </a:r>
            <a:r>
              <a:rPr sz="2400" b="1" i="1" dirty="0">
                <a:latin typeface="Calibri"/>
                <a:cs typeface="Calibri"/>
              </a:rPr>
              <a:t>are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described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as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poorly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 differentiated</a:t>
            </a:r>
            <a:r>
              <a:rPr sz="2400" b="1" i="1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or</a:t>
            </a:r>
            <a:r>
              <a:rPr sz="2400" b="1" i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immature</a:t>
            </a:r>
            <a:r>
              <a:rPr sz="2400" b="1" i="1" spc="-5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96171" y="93346"/>
            <a:ext cx="986155" cy="51371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60" dirty="0"/>
              <a:t>Cont...</a:t>
            </a:r>
            <a:endParaRPr sz="32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709166" y="1203933"/>
            <a:ext cx="8773160" cy="4561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 algn="just">
              <a:lnSpc>
                <a:spcPct val="150000"/>
              </a:lnSpc>
              <a:spcBef>
                <a:spcPts val="9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Other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characteristics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cancer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</a:t>
            </a:r>
            <a:r>
              <a:rPr sz="2400" b="1" i="1" spc="-5" dirty="0">
                <a:latin typeface="Calibri"/>
                <a:cs typeface="Calibri"/>
              </a:rPr>
              <a:t> include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metastasis</a:t>
            </a:r>
            <a:r>
              <a:rPr sz="2400" b="1" i="1" spc="509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(their 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ability </a:t>
            </a:r>
            <a:r>
              <a:rPr sz="2400" b="1" i="1" spc="-15" dirty="0">
                <a:latin typeface="Calibri"/>
                <a:cs typeface="Calibri"/>
              </a:rPr>
              <a:t>to </a:t>
            </a:r>
            <a:r>
              <a:rPr sz="2400" b="1" i="1" spc="-10" dirty="0">
                <a:latin typeface="Calibri"/>
                <a:cs typeface="Calibri"/>
              </a:rPr>
              <a:t>invade adjacent </a:t>
            </a:r>
            <a:r>
              <a:rPr sz="2400" b="1" i="1" spc="-5" dirty="0">
                <a:latin typeface="Calibri"/>
                <a:cs typeface="Calibri"/>
              </a:rPr>
              <a:t>normal tissues 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-5" dirty="0">
                <a:latin typeface="Calibri"/>
                <a:cs typeface="Calibri"/>
              </a:rPr>
              <a:t>break away </a:t>
            </a:r>
            <a:r>
              <a:rPr sz="2400" b="1" i="1" spc="-10" dirty="0">
                <a:latin typeface="Calibri"/>
                <a:cs typeface="Calibri"/>
              </a:rPr>
              <a:t>from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primary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tumor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(metastasize)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and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travel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through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blood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or 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lymph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establish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new</a:t>
            </a:r>
            <a:r>
              <a:rPr sz="2400" b="1" i="1" spc="-5" dirty="0">
                <a:latin typeface="Calibri"/>
                <a:cs typeface="Calibri"/>
              </a:rPr>
              <a:t> tumors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(metastases) </a:t>
            </a:r>
            <a:r>
              <a:rPr sz="2400" b="1" i="1" dirty="0">
                <a:latin typeface="Calibri"/>
                <a:cs typeface="Calibri"/>
              </a:rPr>
              <a:t>at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distant</a:t>
            </a:r>
            <a:r>
              <a:rPr sz="2400" b="1" i="1" spc="-10" dirty="0">
                <a:latin typeface="Calibri"/>
                <a:cs typeface="Calibri"/>
              </a:rPr>
              <a:t> site.)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400" dirty="0">
              <a:latin typeface="Calibri"/>
              <a:cs typeface="Calibri"/>
            </a:endParaRPr>
          </a:p>
          <a:p>
            <a:pPr>
              <a:spcBef>
                <a:spcPts val="40"/>
              </a:spcBef>
              <a:buFont typeface="Arial MT"/>
              <a:buChar char="•"/>
            </a:pPr>
            <a:endParaRPr sz="2050" dirty="0">
              <a:latin typeface="Calibri"/>
              <a:cs typeface="Calibri"/>
            </a:endParaRPr>
          </a:p>
          <a:p>
            <a:pPr marL="354965" marR="5715" indent="-342900" algn="just">
              <a:lnSpc>
                <a:spcPct val="150100"/>
              </a:lnSpc>
              <a:buFont typeface="Arial MT"/>
              <a:buChar char="•"/>
              <a:tabLst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Their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ability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spc="-10" dirty="0">
                <a:latin typeface="Calibri"/>
                <a:cs typeface="Calibri"/>
              </a:rPr>
              <a:t> stimulate</a:t>
            </a:r>
            <a:r>
              <a:rPr sz="2400" b="1" i="1" spc="-5" dirty="0">
                <a:latin typeface="Calibri"/>
                <a:cs typeface="Calibri"/>
              </a:rPr>
              <a:t> the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formation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new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blood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vessels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(angiogenesis)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their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endless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replication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potential</a:t>
            </a:r>
            <a:r>
              <a:rPr sz="2400" b="1" i="1" spc="-5" dirty="0">
                <a:latin typeface="Calibri"/>
                <a:cs typeface="Calibri"/>
              </a:rPr>
              <a:t> further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contribute</a:t>
            </a:r>
            <a:r>
              <a:rPr sz="2400" b="1" i="1" spc="2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their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continued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growth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survival.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50139"/>
            <a:ext cx="8771255" cy="200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latin typeface="Calibri"/>
                <a:cs typeface="Calibri"/>
              </a:rPr>
              <a:t>Cancers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can</a:t>
            </a:r>
            <a:r>
              <a:rPr sz="2400" b="1" i="1" dirty="0">
                <a:latin typeface="Calibri"/>
                <a:cs typeface="Calibri"/>
              </a:rPr>
              <a:t> arise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in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any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tissue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in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body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may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be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classified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as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benign</a:t>
            </a:r>
            <a:r>
              <a:rPr sz="24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or malignant</a:t>
            </a:r>
            <a:r>
              <a:rPr sz="2400" b="1" i="1" spc="-5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5130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latin typeface="Calibri"/>
                <a:cs typeface="Calibri"/>
              </a:rPr>
              <a:t>An </a:t>
            </a:r>
            <a:r>
              <a:rPr sz="2400" b="1" i="1" spc="-5" dirty="0">
                <a:latin typeface="Calibri"/>
                <a:cs typeface="Calibri"/>
              </a:rPr>
              <a:t>initial </a:t>
            </a:r>
            <a:r>
              <a:rPr sz="2400" b="1" i="1" spc="-15" dirty="0">
                <a:latin typeface="Calibri"/>
                <a:cs typeface="Calibri"/>
              </a:rPr>
              <a:t>“event” </a:t>
            </a:r>
            <a:r>
              <a:rPr sz="2400" b="1" i="1" spc="-5" dirty="0">
                <a:latin typeface="Calibri"/>
                <a:cs typeface="Calibri"/>
              </a:rPr>
              <a:t>causes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damage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or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mutation </a:t>
            </a:r>
            <a:r>
              <a:rPr sz="2400" b="1" i="1" spc="-15" dirty="0">
                <a:latin typeface="Calibri"/>
                <a:cs typeface="Calibri"/>
              </a:rPr>
              <a:t>to </a:t>
            </a:r>
            <a:r>
              <a:rPr sz="2400" b="1" i="1" dirty="0">
                <a:latin typeface="Calibri"/>
                <a:cs typeface="Calibri"/>
              </a:rPr>
              <a:t>the </a:t>
            </a:r>
            <a:r>
              <a:rPr sz="2400" b="1" i="1" spc="-25" dirty="0">
                <a:latin typeface="Calibri"/>
                <a:cs typeface="Calibri"/>
              </a:rPr>
              <a:t>cell’s </a:t>
            </a:r>
            <a:r>
              <a:rPr sz="2400" b="1" i="1" spc="-5" dirty="0">
                <a:latin typeface="Calibri"/>
                <a:cs typeface="Calibri"/>
              </a:rPr>
              <a:t>DNA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convert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normal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 </a:t>
            </a:r>
            <a:r>
              <a:rPr sz="2400" b="1" i="1" spc="-20" dirty="0">
                <a:latin typeface="Calibri"/>
                <a:cs typeface="Calibri"/>
              </a:rPr>
              <a:t>to</a:t>
            </a:r>
            <a:r>
              <a:rPr sz="2400" b="1" i="1" spc="-10" dirty="0">
                <a:latin typeface="Calibri"/>
                <a:cs typeface="Calibri"/>
              </a:rPr>
              <a:t> cancer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4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1289050"/>
            <a:ext cx="8271509" cy="2001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12445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cell </a:t>
            </a:r>
            <a:r>
              <a:rPr sz="2400" b="1" i="1" spc="-5" dirty="0">
                <a:latin typeface="Calibri"/>
                <a:cs typeface="Calibri"/>
              </a:rPr>
              <a:t>cycle </a:t>
            </a:r>
            <a:r>
              <a:rPr sz="2400" b="1" i="1" spc="-15" dirty="0">
                <a:latin typeface="Calibri"/>
                <a:cs typeface="Calibri"/>
              </a:rPr>
              <a:t>contains </a:t>
            </a:r>
            <a:r>
              <a:rPr sz="2400" b="1" i="1" spc="-10" dirty="0">
                <a:latin typeface="Calibri"/>
                <a:cs typeface="Calibri"/>
              </a:rPr>
              <a:t>four </a:t>
            </a:r>
            <a:r>
              <a:rPr sz="2400" b="1" i="1" spc="-5" dirty="0">
                <a:latin typeface="Calibri"/>
                <a:cs typeface="Calibri"/>
              </a:rPr>
              <a:t>phases </a:t>
            </a:r>
            <a:r>
              <a:rPr sz="2400" b="1" i="1" dirty="0">
                <a:latin typeface="Calibri"/>
                <a:cs typeface="Calibri"/>
              </a:rPr>
              <a:t>(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M,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G1,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S, and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G2</a:t>
            </a:r>
            <a:r>
              <a:rPr sz="2400" b="1" i="1" spc="-5" dirty="0">
                <a:latin typeface="Calibri"/>
                <a:cs typeface="Calibri"/>
              </a:rPr>
              <a:t>), each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responsible</a:t>
            </a:r>
            <a:r>
              <a:rPr sz="2400" b="1" i="1" spc="-10" dirty="0">
                <a:latin typeface="Calibri"/>
                <a:cs typeface="Calibri"/>
              </a:rPr>
              <a:t> for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different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task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necessary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for cell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division.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50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latin typeface="Calibri"/>
                <a:cs typeface="Calibri"/>
              </a:rPr>
              <a:t>During</a:t>
            </a:r>
            <a:r>
              <a:rPr sz="2400" b="1" i="1" spc="-5" dirty="0">
                <a:latin typeface="Calibri"/>
                <a:cs typeface="Calibri"/>
              </a:rPr>
              <a:t> the </a:t>
            </a:r>
            <a:r>
              <a:rPr sz="2400" b="1" i="1" spc="-10" dirty="0">
                <a:latin typeface="Calibri"/>
                <a:cs typeface="Calibri"/>
              </a:rPr>
              <a:t>first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activity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phase,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phase</a:t>
            </a:r>
            <a:r>
              <a:rPr sz="2400" b="1" i="1" dirty="0">
                <a:latin typeface="Calibri"/>
                <a:cs typeface="Calibri"/>
              </a:rPr>
              <a:t>,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cell </a:t>
            </a:r>
            <a:r>
              <a:rPr sz="2400" b="1" i="1" spc="-5" dirty="0">
                <a:latin typeface="Calibri"/>
                <a:cs typeface="Calibri"/>
              </a:rPr>
              <a:t>undergoes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mitosis,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process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of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division</a:t>
            </a:r>
            <a:r>
              <a:rPr sz="2400" b="1" i="1" spc="-5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41245" y="193293"/>
            <a:ext cx="162877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CELL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CYCLE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5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36675"/>
              <a:ext cx="9144000" cy="602132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0284" cy="11049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6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13561"/>
            <a:ext cx="8696325" cy="426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latin typeface="Calibri"/>
                <a:cs typeface="Calibri"/>
              </a:rPr>
              <a:t>After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mitosis, the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</a:t>
            </a:r>
            <a:r>
              <a:rPr sz="2400" b="1" i="1" spc="-15" dirty="0">
                <a:latin typeface="Calibri"/>
                <a:cs typeface="Calibri"/>
              </a:rPr>
              <a:t> enters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first</a:t>
            </a:r>
            <a:r>
              <a:rPr sz="24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gap</a:t>
            </a:r>
            <a:r>
              <a:rPr sz="24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or </a:t>
            </a:r>
            <a:r>
              <a:rPr sz="2400" b="1" i="1" spc="-10" dirty="0">
                <a:latin typeface="Calibri"/>
                <a:cs typeface="Calibri"/>
              </a:rPr>
              <a:t>resting</a:t>
            </a:r>
            <a:r>
              <a:rPr sz="2400" b="1" i="1" dirty="0">
                <a:latin typeface="Calibri"/>
                <a:cs typeface="Calibri"/>
              </a:rPr>
              <a:t> phase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(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G1</a:t>
            </a:r>
            <a:r>
              <a:rPr sz="2400" b="1" i="1" spc="-5" dirty="0">
                <a:latin typeface="Calibri"/>
                <a:cs typeface="Calibri"/>
              </a:rPr>
              <a:t>).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35"/>
              </a:spcBef>
              <a:buChar char="•"/>
            </a:pP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ts val="2735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During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 G1</a:t>
            </a:r>
            <a:r>
              <a:rPr sz="2400" b="1" i="1" spc="-10" dirty="0">
                <a:latin typeface="Calibri"/>
                <a:cs typeface="Calibri"/>
              </a:rPr>
              <a:t> resting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(or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gap)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phase,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cell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makes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the enzymes</a:t>
            </a:r>
            <a:endParaRPr sz="2400">
              <a:latin typeface="Calibri"/>
              <a:cs typeface="Calibri"/>
            </a:endParaRPr>
          </a:p>
          <a:p>
            <a:pPr marL="354965">
              <a:lnSpc>
                <a:spcPts val="2735"/>
              </a:lnSpc>
            </a:pP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necessary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DNA</a:t>
            </a:r>
            <a:r>
              <a:rPr sz="24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synthesis</a:t>
            </a:r>
            <a:r>
              <a:rPr sz="2400" b="1" i="1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28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synthesis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DNA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occurs</a:t>
            </a:r>
            <a:r>
              <a:rPr sz="2400" b="1" i="1" spc="-5" dirty="0">
                <a:latin typeface="Calibri"/>
                <a:cs typeface="Calibri"/>
              </a:rPr>
              <a:t> during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phase</a:t>
            </a:r>
            <a:r>
              <a:rPr sz="2400" b="1" i="1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40"/>
              </a:spcBef>
              <a:buChar char="•"/>
            </a:pPr>
            <a:endParaRPr sz="28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latin typeface="Calibri"/>
                <a:cs typeface="Calibri"/>
              </a:rPr>
              <a:t>After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S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phase,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-10" dirty="0">
                <a:latin typeface="Calibri"/>
                <a:cs typeface="Calibri"/>
              </a:rPr>
              <a:t> cell </a:t>
            </a:r>
            <a:r>
              <a:rPr sz="2400" b="1" i="1" spc="-15" dirty="0">
                <a:latin typeface="Calibri"/>
                <a:cs typeface="Calibri"/>
              </a:rPr>
              <a:t>enters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second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resting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phase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(G2).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35"/>
              </a:spcBef>
              <a:buChar char="•"/>
            </a:pP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ts val="2735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RNA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other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proteins</a:t>
            </a:r>
            <a:r>
              <a:rPr sz="24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are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synthesized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prepare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for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division</a:t>
            </a:r>
            <a:endParaRPr sz="2400">
              <a:latin typeface="Calibri"/>
              <a:cs typeface="Calibri"/>
            </a:endParaRPr>
          </a:p>
          <a:p>
            <a:pPr marL="354965">
              <a:lnSpc>
                <a:spcPts val="2735"/>
              </a:lnSpc>
            </a:pPr>
            <a:r>
              <a:rPr sz="2400" b="1" i="1" spc="-5" dirty="0">
                <a:latin typeface="Calibri"/>
                <a:cs typeface="Calibri"/>
              </a:rPr>
              <a:t>during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Mphase.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7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50138"/>
            <a:ext cx="8639175" cy="3976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299085" indent="-342900" algn="just"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cells </a:t>
            </a:r>
            <a:r>
              <a:rPr sz="2400" b="1" i="1" spc="-5" dirty="0">
                <a:latin typeface="Calibri"/>
                <a:cs typeface="Calibri"/>
              </a:rPr>
              <a:t>that </a:t>
            </a:r>
            <a:r>
              <a:rPr sz="2400" b="1" i="1" spc="-15" dirty="0">
                <a:latin typeface="Calibri"/>
                <a:cs typeface="Calibri"/>
              </a:rPr>
              <a:t>complete </a:t>
            </a:r>
            <a:r>
              <a:rPr sz="2400" b="1" i="1" spc="-10" dirty="0">
                <a:latin typeface="Calibri"/>
                <a:cs typeface="Calibri"/>
              </a:rPr>
              <a:t>mitosis </a:t>
            </a:r>
            <a:r>
              <a:rPr sz="2400" b="1" i="1" dirty="0">
                <a:latin typeface="Calibri"/>
                <a:cs typeface="Calibri"/>
              </a:rPr>
              <a:t>may </a:t>
            </a:r>
            <a:r>
              <a:rPr sz="2400" b="1" i="1" spc="-10" dirty="0">
                <a:latin typeface="Calibri"/>
                <a:cs typeface="Calibri"/>
              </a:rPr>
              <a:t>either </a:t>
            </a:r>
            <a:r>
              <a:rPr sz="2400" b="1" i="1" spc="-15" dirty="0">
                <a:latin typeface="Calibri"/>
                <a:cs typeface="Calibri"/>
              </a:rPr>
              <a:t>continue to </a:t>
            </a:r>
            <a:r>
              <a:rPr sz="2400" b="1" i="1" spc="-10" dirty="0">
                <a:latin typeface="Calibri"/>
                <a:cs typeface="Calibri"/>
              </a:rPr>
              <a:t>proceed </a:t>
            </a:r>
            <a:r>
              <a:rPr sz="2400" b="1" i="1" spc="-5" dirty="0">
                <a:latin typeface="Calibri"/>
                <a:cs typeface="Calibri"/>
              </a:rPr>
              <a:t> through </a:t>
            </a:r>
            <a:r>
              <a:rPr sz="2400" b="1" i="1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cell cycle </a:t>
            </a:r>
            <a:r>
              <a:rPr sz="2400" b="1" i="1" spc="-20" dirty="0">
                <a:latin typeface="Calibri"/>
                <a:cs typeface="Calibri"/>
              </a:rPr>
              <a:t>to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divide again </a:t>
            </a:r>
            <a:r>
              <a:rPr sz="2400" b="1" i="1" spc="-5" dirty="0">
                <a:latin typeface="Calibri"/>
                <a:cs typeface="Calibri"/>
              </a:rPr>
              <a:t>or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mature </a:t>
            </a:r>
            <a:r>
              <a:rPr sz="2400" b="1" i="1" spc="-20" dirty="0">
                <a:latin typeface="Calibri"/>
                <a:cs typeface="Calibri"/>
              </a:rPr>
              <a:t>into </a:t>
            </a:r>
            <a:r>
              <a:rPr sz="2400" b="1" i="1" spc="-5" dirty="0">
                <a:latin typeface="Calibri"/>
                <a:cs typeface="Calibri"/>
              </a:rPr>
              <a:t>specialized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</a:t>
            </a:r>
            <a:r>
              <a:rPr sz="2400" b="1" i="1" dirty="0">
                <a:latin typeface="Calibri"/>
                <a:cs typeface="Calibri"/>
              </a:rPr>
              <a:t> and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eventually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die</a:t>
            </a:r>
            <a:r>
              <a:rPr sz="2400" b="1" i="1" spc="-5" dirty="0">
                <a:latin typeface="Calibri"/>
                <a:cs typeface="Calibri"/>
              </a:rPr>
              <a:t>,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or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enter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third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resting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phase</a:t>
            </a:r>
            <a:r>
              <a:rPr sz="24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called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G0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50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G0 </a:t>
            </a:r>
            <a:r>
              <a:rPr sz="2400" b="1" i="1" dirty="0">
                <a:latin typeface="Calibri"/>
                <a:cs typeface="Calibri"/>
              </a:rPr>
              <a:t>is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stage after mitosis </a:t>
            </a:r>
            <a:r>
              <a:rPr sz="2400" b="1" i="1" spc="-5" dirty="0">
                <a:latin typeface="Calibri"/>
                <a:cs typeface="Calibri"/>
              </a:rPr>
              <a:t>during which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10" dirty="0">
                <a:latin typeface="Calibri"/>
                <a:cs typeface="Calibri"/>
              </a:rPr>
              <a:t>cell </a:t>
            </a:r>
            <a:r>
              <a:rPr sz="2400" b="1" i="1" dirty="0">
                <a:latin typeface="Calibri"/>
                <a:cs typeface="Calibri"/>
              </a:rPr>
              <a:t>may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leave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 </a:t>
            </a:r>
            <a:r>
              <a:rPr sz="2400" b="1" i="1" spc="-5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cycle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either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remain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state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inactivity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or </a:t>
            </a:r>
            <a:r>
              <a:rPr sz="2400" b="1" i="1" spc="-15" dirty="0">
                <a:latin typeface="Calibri"/>
                <a:cs typeface="Calibri"/>
              </a:rPr>
              <a:t>reenter</a:t>
            </a:r>
            <a:r>
              <a:rPr sz="2400" b="1" i="1" spc="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 </a:t>
            </a:r>
            <a:r>
              <a:rPr sz="2400" b="1" i="1" spc="-5" dirty="0">
                <a:latin typeface="Calibri"/>
                <a:cs typeface="Calibri"/>
              </a:rPr>
              <a:t> cycle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at </a:t>
            </a:r>
            <a:r>
              <a:rPr sz="2400" b="1" i="1" spc="-5" dirty="0">
                <a:latin typeface="Calibri"/>
                <a:cs typeface="Calibri"/>
              </a:rPr>
              <a:t>another time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824865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Labile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cells</a:t>
            </a:r>
            <a:r>
              <a:rPr sz="2400" b="1" i="1" spc="-10" dirty="0">
                <a:latin typeface="Calibri"/>
                <a:cs typeface="Calibri"/>
              </a:rPr>
              <a:t>, </a:t>
            </a:r>
            <a:r>
              <a:rPr sz="2400" b="1" i="1" spc="-5" dirty="0">
                <a:latin typeface="Calibri"/>
                <a:cs typeface="Calibri"/>
              </a:rPr>
              <a:t>such </a:t>
            </a:r>
            <a:r>
              <a:rPr sz="2400" b="1" i="1" dirty="0">
                <a:latin typeface="Calibri"/>
                <a:cs typeface="Calibri"/>
              </a:rPr>
              <a:t>as </a:t>
            </a:r>
            <a:r>
              <a:rPr sz="2400" b="1" i="1" spc="-5" dirty="0">
                <a:latin typeface="Calibri"/>
                <a:cs typeface="Calibri"/>
              </a:rPr>
              <a:t>blood </a:t>
            </a:r>
            <a:r>
              <a:rPr sz="2400" b="1" i="1" spc="-10" dirty="0">
                <a:latin typeface="Calibri"/>
                <a:cs typeface="Calibri"/>
              </a:rPr>
              <a:t>cells 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-5" dirty="0">
                <a:latin typeface="Calibri"/>
                <a:cs typeface="Calibri"/>
              </a:rPr>
              <a:t>those </a:t>
            </a:r>
            <a:r>
              <a:rPr sz="2400" b="1" i="1" dirty="0">
                <a:latin typeface="Calibri"/>
                <a:cs typeface="Calibri"/>
              </a:rPr>
              <a:t>that </a:t>
            </a:r>
            <a:r>
              <a:rPr sz="2400" b="1" i="1" spc="-5" dirty="0">
                <a:latin typeface="Calibri"/>
                <a:cs typeface="Calibri"/>
              </a:rPr>
              <a:t>line the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gastrointestinal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tract,</a:t>
            </a:r>
            <a:r>
              <a:rPr sz="2400" b="1" i="1" spc="25" dirty="0"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do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not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enter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G0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but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continue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cycling.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8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50139"/>
            <a:ext cx="8508365" cy="200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84785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Stable</a:t>
            </a:r>
            <a:r>
              <a:rPr sz="24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cells</a:t>
            </a:r>
            <a:r>
              <a:rPr sz="2400" b="1" i="1" spc="-10" dirty="0">
                <a:latin typeface="Calibri"/>
                <a:cs typeface="Calibri"/>
              </a:rPr>
              <a:t>,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such</a:t>
            </a:r>
            <a:r>
              <a:rPr sz="2400" b="1" i="1" dirty="0">
                <a:latin typeface="Calibri"/>
                <a:cs typeface="Calibri"/>
              </a:rPr>
              <a:t> as</a:t>
            </a:r>
            <a:r>
              <a:rPr sz="2400" b="1" i="1" spc="-10" dirty="0">
                <a:latin typeface="Calibri"/>
                <a:cs typeface="Calibri"/>
              </a:rPr>
              <a:t> hepatocytes,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enter</a:t>
            </a:r>
            <a:r>
              <a:rPr sz="24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G0 </a:t>
            </a:r>
            <a:r>
              <a:rPr sz="2400" b="1" i="1" spc="-10" dirty="0">
                <a:latin typeface="Calibri"/>
                <a:cs typeface="Calibri"/>
              </a:rPr>
              <a:t>after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mitosis</a:t>
            </a:r>
            <a:r>
              <a:rPr sz="2400" b="1" i="1" dirty="0">
                <a:latin typeface="Calibri"/>
                <a:cs typeface="Calibri"/>
              </a:rPr>
              <a:t> but</a:t>
            </a:r>
            <a:r>
              <a:rPr sz="2400" b="1" i="1" spc="-15" dirty="0">
                <a:latin typeface="Calibri"/>
                <a:cs typeface="Calibri"/>
              </a:rPr>
              <a:t> can </a:t>
            </a:r>
            <a:r>
              <a:rPr sz="2400" b="1" i="1" spc="-52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reenter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cell</a:t>
            </a:r>
            <a:r>
              <a:rPr sz="2400" b="1" i="1" spc="-5" dirty="0">
                <a:latin typeface="Calibri"/>
                <a:cs typeface="Calibri"/>
              </a:rPr>
              <a:t> cycle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when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stimulated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by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dirty="0">
                <a:latin typeface="Calibri"/>
                <a:cs typeface="Calibri"/>
              </a:rPr>
              <a:t>loss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spc="-10" dirty="0">
                <a:latin typeface="Calibri"/>
                <a:cs typeface="Calibri"/>
              </a:rPr>
              <a:t> other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cells.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lr>
                <a:srgbClr val="FF0000"/>
              </a:buClr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50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Proliferation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 </a:t>
            </a:r>
            <a:r>
              <a:rPr sz="2400" b="1" i="1" spc="-10" dirty="0">
                <a:latin typeface="Calibri"/>
                <a:cs typeface="Calibri"/>
              </a:rPr>
              <a:t>normal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is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carefully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controlled</a:t>
            </a:r>
            <a:r>
              <a:rPr sz="2400" b="1" i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spc="-5" dirty="0">
                <a:latin typeface="Calibri"/>
                <a:cs typeface="Calibri"/>
              </a:rPr>
              <a:t> balance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52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loss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 mature</a:t>
            </a:r>
            <a:r>
              <a:rPr sz="2400" b="1" i="1" spc="-10" dirty="0">
                <a:latin typeface="Calibri"/>
                <a:cs typeface="Calibri"/>
              </a:rPr>
              <a:t> functional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with </a:t>
            </a:r>
            <a:r>
              <a:rPr sz="2400" b="1" i="1" dirty="0">
                <a:latin typeface="Calibri"/>
                <a:cs typeface="Calibri"/>
              </a:rPr>
              <a:t>the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production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new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9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1" y="0"/>
            <a:ext cx="9130665" cy="6781800"/>
            <a:chOff x="0" y="0"/>
            <a:chExt cx="9130665" cy="67818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0284" cy="1104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61998"/>
              <a:ext cx="9130284" cy="60198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10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4" y="850138"/>
            <a:ext cx="8493760" cy="273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-10" dirty="0">
                <a:latin typeface="Calibri"/>
                <a:cs typeface="Calibri"/>
              </a:rPr>
              <a:t> transition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 </a:t>
            </a:r>
            <a:r>
              <a:rPr sz="2400" b="1" i="1" spc="-5" dirty="0">
                <a:latin typeface="Calibri"/>
                <a:cs typeface="Calibri"/>
              </a:rPr>
              <a:t>through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cell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cycle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is</a:t>
            </a:r>
            <a:r>
              <a:rPr sz="2400" b="1" i="1" dirty="0">
                <a:latin typeface="Calibri"/>
                <a:cs typeface="Calibri"/>
              </a:rPr>
              <a:t> an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ordered,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tightly </a:t>
            </a:r>
            <a:r>
              <a:rPr sz="2400" b="1" i="1" spc="-52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regulated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process,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which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involves</a:t>
            </a:r>
            <a:r>
              <a:rPr sz="2400" b="1" i="1" dirty="0">
                <a:latin typeface="Calibri"/>
                <a:cs typeface="Calibri"/>
              </a:rPr>
              <a:t> a</a:t>
            </a:r>
            <a:r>
              <a:rPr sz="2400" b="1" i="1" spc="-5" dirty="0">
                <a:latin typeface="Calibri"/>
                <a:cs typeface="Calibri"/>
              </a:rPr>
              <a:t> series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checkpoints</a:t>
            </a:r>
            <a:r>
              <a:rPr sz="24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that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assess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these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signals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number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24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integrity</a:t>
            </a:r>
            <a:r>
              <a:rPr sz="24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cells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1066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latin typeface="Calibri"/>
                <a:cs typeface="Calibri"/>
              </a:rPr>
              <a:t>In</a:t>
            </a:r>
            <a:r>
              <a:rPr sz="2400" b="1" i="1" spc="-10" dirty="0">
                <a:latin typeface="Calibri"/>
                <a:cs typeface="Calibri"/>
              </a:rPr>
              <a:t> most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cells,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there</a:t>
            </a:r>
            <a:r>
              <a:rPr sz="2400" b="1" i="1" dirty="0">
                <a:latin typeface="Calibri"/>
                <a:cs typeface="Calibri"/>
              </a:rPr>
              <a:t> are </a:t>
            </a:r>
            <a:r>
              <a:rPr sz="2400" b="1" i="1" spc="-10" dirty="0">
                <a:latin typeface="Calibri"/>
                <a:cs typeface="Calibri"/>
              </a:rPr>
              <a:t>several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checkpoints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in</a:t>
            </a:r>
            <a:r>
              <a:rPr sz="2400" b="1" i="1" spc="-5" dirty="0">
                <a:latin typeface="Calibri"/>
                <a:cs typeface="Calibri"/>
              </a:rPr>
              <a:t> the </a:t>
            </a:r>
            <a:r>
              <a:rPr sz="2400" b="1" i="1" spc="-10" dirty="0">
                <a:latin typeface="Calibri"/>
                <a:cs typeface="Calibri"/>
              </a:rPr>
              <a:t>cell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cycle,</a:t>
            </a:r>
            <a:r>
              <a:rPr sz="2400" b="1" i="1" dirty="0">
                <a:latin typeface="Calibri"/>
                <a:cs typeface="Calibri"/>
              </a:rPr>
              <a:t> at 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which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time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cycle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can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be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arrested </a:t>
            </a:r>
            <a:r>
              <a:rPr sz="2400" b="1" i="1" spc="-5" dirty="0">
                <a:latin typeface="Calibri"/>
                <a:cs typeface="Calibri"/>
              </a:rPr>
              <a:t>if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previous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events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have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not </a:t>
            </a:r>
            <a:r>
              <a:rPr sz="2400" b="1" i="1" spc="-5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been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completed</a:t>
            </a:r>
            <a:r>
              <a:rPr sz="2400" b="1" i="1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50138"/>
            <a:ext cx="8542655" cy="361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5" dirty="0">
                <a:latin typeface="Calibri"/>
                <a:cs typeface="Calibri"/>
              </a:rPr>
              <a:t>For example,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 G1/S</a:t>
            </a:r>
            <a:r>
              <a:rPr sz="2400" b="1" i="1" spc="-10" dirty="0">
                <a:latin typeface="Calibri"/>
                <a:cs typeface="Calibri"/>
              </a:rPr>
              <a:t> checkpoint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monitors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whether</a:t>
            </a:r>
            <a:r>
              <a:rPr sz="2400" b="1" i="1" spc="-5" dirty="0">
                <a:latin typeface="Calibri"/>
                <a:cs typeface="Calibri"/>
              </a:rPr>
              <a:t> the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DNA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the chromosomes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is damaged </a:t>
            </a:r>
            <a:r>
              <a:rPr sz="2400" b="1" i="1" spc="-5" dirty="0">
                <a:latin typeface="Calibri"/>
                <a:cs typeface="Calibri"/>
              </a:rPr>
              <a:t>by radiation or chemicals, </a:t>
            </a:r>
            <a:r>
              <a:rPr sz="2400" b="1" i="1" dirty="0">
                <a:latin typeface="Calibri"/>
                <a:cs typeface="Calibri"/>
              </a:rPr>
              <a:t>and the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G2/M</a:t>
            </a:r>
            <a:r>
              <a:rPr sz="2400" b="1" i="1" spc="-10" dirty="0">
                <a:latin typeface="Calibri"/>
                <a:cs typeface="Calibri"/>
              </a:rPr>
              <a:t> checkpoint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prevents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entry</a:t>
            </a:r>
            <a:r>
              <a:rPr sz="2400" b="1" i="1" spc="20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into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mitosis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if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DNA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replication</a:t>
            </a:r>
            <a:r>
              <a:rPr sz="2400" b="1" i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is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not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complete.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97536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cyclins </a:t>
            </a:r>
            <a:r>
              <a:rPr sz="2400" b="1" i="1" dirty="0">
                <a:latin typeface="Calibri"/>
                <a:cs typeface="Calibri"/>
              </a:rPr>
              <a:t>are a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family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 </a:t>
            </a:r>
            <a:r>
              <a:rPr sz="2400" b="1" i="1" spc="-10" dirty="0">
                <a:latin typeface="Calibri"/>
                <a:cs typeface="Calibri"/>
              </a:rPr>
              <a:t>proteins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that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control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entry</a:t>
            </a:r>
            <a:r>
              <a:rPr sz="2400" b="1" i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progression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cells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through</a:t>
            </a:r>
            <a:r>
              <a:rPr sz="2400" b="1" i="1" dirty="0">
                <a:latin typeface="Calibri"/>
                <a:cs typeface="Calibri"/>
              </a:rPr>
              <a:t> the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cycle</a:t>
            </a:r>
            <a:r>
              <a:rPr sz="2400" b="1" i="1" spc="-5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5" dirty="0">
                <a:latin typeface="Calibri"/>
                <a:cs typeface="Calibri"/>
              </a:rPr>
              <a:t>They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function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by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activating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proteins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called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CDKs</a:t>
            </a:r>
            <a:r>
              <a:rPr sz="2400" b="1" i="1" spc="-5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12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1" y="0"/>
            <a:ext cx="9130665" cy="6858000"/>
            <a:chOff x="0" y="0"/>
            <a:chExt cx="913066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0284" cy="1104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61999"/>
              <a:ext cx="9130284" cy="609599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13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50139"/>
            <a:ext cx="8705215" cy="339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Cyclins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bind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spc="-10" dirty="0">
                <a:latin typeface="Calibri"/>
                <a:cs typeface="Calibri"/>
              </a:rPr>
              <a:t> proteins</a:t>
            </a:r>
            <a:r>
              <a:rPr sz="2400" b="1" i="1" spc="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called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cyclin-dependent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kinases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(CDKs).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50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Cyclin–CDK</a:t>
            </a:r>
            <a:r>
              <a:rPr sz="24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complexes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generate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phosphate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groups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from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molecules </a:t>
            </a:r>
            <a:r>
              <a:rPr sz="2400" b="1" i="1" spc="-5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adenosine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triphosphate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45" dirty="0">
                <a:latin typeface="Calibri"/>
                <a:cs typeface="Calibri"/>
              </a:rPr>
              <a:t>(ATP)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Transfer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them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to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protein</a:t>
            </a:r>
            <a:r>
              <a:rPr sz="2400" b="1" i="1" spc="-5" dirty="0">
                <a:latin typeface="Calibri"/>
                <a:cs typeface="Calibri"/>
              </a:rPr>
              <a:t> called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retinoblastoma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protein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(pRb).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Phosphorylated</a:t>
            </a:r>
            <a:r>
              <a:rPr sz="24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AF50"/>
                </a:solidFill>
                <a:latin typeface="Calibri"/>
                <a:cs typeface="Calibri"/>
              </a:rPr>
              <a:t>pRb</a:t>
            </a:r>
            <a:r>
              <a:rPr sz="2400" b="1" i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promotes</a:t>
            </a:r>
            <a:r>
              <a:rPr sz="24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cycle progression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14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4" y="813561"/>
            <a:ext cx="8729980" cy="4123054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4965" marR="495934" indent="-342900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decline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level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of the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CDK 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complex </a:t>
            </a:r>
            <a:r>
              <a:rPr sz="2400" b="1" i="1" spc="-5" dirty="0">
                <a:latin typeface="Calibri"/>
                <a:cs typeface="Calibri"/>
              </a:rPr>
              <a:t>signals the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end of the </a:t>
            </a:r>
            <a:r>
              <a:rPr sz="2400" b="1" i="1" spc="-5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phase.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30"/>
              </a:spcBef>
              <a:buFont typeface="Arial MT"/>
              <a:buChar char="•"/>
            </a:pPr>
            <a:endParaRPr sz="3050">
              <a:latin typeface="Calibri"/>
              <a:cs typeface="Calibri"/>
            </a:endParaRPr>
          </a:p>
          <a:p>
            <a:pPr marL="354965" marR="521334" indent="-342900">
              <a:lnSpc>
                <a:spcPts val="259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cyclin–CDK 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complexes </a:t>
            </a:r>
            <a:r>
              <a:rPr sz="2400" b="1" i="1" dirty="0">
                <a:latin typeface="Calibri"/>
                <a:cs typeface="Calibri"/>
              </a:rPr>
              <a:t>are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regulated </a:t>
            </a:r>
            <a:r>
              <a:rPr sz="2400" b="1" i="1" spc="-5" dirty="0">
                <a:latin typeface="Calibri"/>
                <a:cs typeface="Calibri"/>
              </a:rPr>
              <a:t>by the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binding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CDK </a:t>
            </a:r>
            <a:r>
              <a:rPr sz="2400" b="1" i="1" spc="-5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inhibitors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(CKIs)</a:t>
            </a:r>
            <a:r>
              <a:rPr sz="2400" b="1" i="1" spc="-5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ts val="2735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CKIs </a:t>
            </a:r>
            <a:r>
              <a:rPr sz="2400" b="1" i="1" dirty="0">
                <a:latin typeface="Calibri"/>
                <a:cs typeface="Calibri"/>
              </a:rPr>
              <a:t>are</a:t>
            </a:r>
            <a:r>
              <a:rPr sz="2400" b="1" i="1" spc="-5" dirty="0">
                <a:latin typeface="Calibri"/>
                <a:cs typeface="Calibri"/>
              </a:rPr>
              <a:t> particularly</a:t>
            </a:r>
            <a:r>
              <a:rPr sz="2400" b="1" i="1" spc="-10" dirty="0">
                <a:latin typeface="Calibri"/>
                <a:cs typeface="Calibri"/>
              </a:rPr>
              <a:t> important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in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regulating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cycle</a:t>
            </a:r>
            <a:endParaRPr sz="2400">
              <a:latin typeface="Calibri"/>
              <a:cs typeface="Calibri"/>
            </a:endParaRPr>
          </a:p>
          <a:p>
            <a:pPr marL="354965">
              <a:lnSpc>
                <a:spcPts val="2735"/>
              </a:lnSpc>
            </a:pPr>
            <a:r>
              <a:rPr sz="2400" b="1" i="1" spc="-10" dirty="0">
                <a:latin typeface="Calibri"/>
                <a:cs typeface="Calibri"/>
              </a:rPr>
              <a:t>checkpoints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during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which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mistakes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DNA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replication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are</a:t>
            </a:r>
            <a:r>
              <a:rPr sz="24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repaired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00">
              <a:latin typeface="Calibri"/>
              <a:cs typeface="Calibri"/>
            </a:endParaRPr>
          </a:p>
          <a:p>
            <a:pPr marL="354965" marR="474980" indent="-342900">
              <a:lnSpc>
                <a:spcPts val="259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latin typeface="Calibri"/>
                <a:cs typeface="Calibri"/>
              </a:rPr>
              <a:t>If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insufficient</a:t>
            </a:r>
            <a:r>
              <a:rPr sz="2400" b="1" i="1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amounts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cyclins</a:t>
            </a:r>
            <a:r>
              <a:rPr sz="2400" b="1" i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or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CDK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are </a:t>
            </a:r>
            <a:r>
              <a:rPr sz="2400" b="1" i="1" spc="-10" dirty="0">
                <a:latin typeface="Calibri"/>
                <a:cs typeface="Calibri"/>
              </a:rPr>
              <a:t>present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during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any </a:t>
            </a:r>
            <a:r>
              <a:rPr sz="2400" b="1" i="1" spc="-5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phase,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will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not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enter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next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phase</a:t>
            </a:r>
            <a:r>
              <a:rPr sz="2400" b="1" i="1" spc="-5" dirty="0">
                <a:latin typeface="Calibri"/>
                <a:cs typeface="Calibri"/>
              </a:rPr>
              <a:t>..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50138"/>
            <a:ext cx="8565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CDK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inhibitors</a:t>
            </a:r>
            <a:r>
              <a:rPr sz="2400" b="1" i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inhibit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proliferation</a:t>
            </a:r>
            <a:r>
              <a:rPr sz="2400" b="1" i="1" dirty="0">
                <a:latin typeface="Calibri"/>
                <a:cs typeface="Calibri"/>
              </a:rPr>
              <a:t> by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dephosphorylating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pRb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16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50138"/>
            <a:ext cx="8536305" cy="309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Proto-oncogenes 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tumor-suppressor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genes </a:t>
            </a:r>
            <a:r>
              <a:rPr sz="2400" b="1" i="1" spc="-5" dirty="0">
                <a:latin typeface="Calibri"/>
                <a:cs typeface="Calibri"/>
              </a:rPr>
              <a:t>provide </a:t>
            </a:r>
            <a:r>
              <a:rPr sz="2400" b="1" i="1" dirty="0">
                <a:latin typeface="Calibri"/>
                <a:cs typeface="Calibri"/>
              </a:rPr>
              <a:t>the 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stimulatory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inhibitory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signals</a:t>
            </a:r>
            <a:r>
              <a:rPr sz="2400" b="1" i="1" spc="-5" dirty="0">
                <a:latin typeface="Calibri"/>
                <a:cs typeface="Calibri"/>
              </a:rPr>
              <a:t>,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respectively,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that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regulate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sz="2400" b="1" i="1" spc="-5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</a:t>
            </a:r>
            <a:r>
              <a:rPr sz="24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cycle.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lr>
                <a:srgbClr val="FF0000"/>
              </a:buClr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78105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Protooncogenes</a:t>
            </a:r>
            <a:r>
              <a:rPr sz="2400" b="1" i="1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encode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for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normal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 proteins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such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as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growth 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factors,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growth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factor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receptors,</a:t>
            </a:r>
            <a:r>
              <a:rPr sz="2400" b="1" i="1" spc="4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growth </a:t>
            </a:r>
            <a:r>
              <a:rPr sz="2400" b="1" i="1" spc="-10" dirty="0">
                <a:latin typeface="Calibri"/>
                <a:cs typeface="Calibri"/>
              </a:rPr>
              <a:t>factor </a:t>
            </a:r>
            <a:r>
              <a:rPr sz="2400" b="1" i="1" spc="-5" dirty="0">
                <a:latin typeface="Calibri"/>
                <a:cs typeface="Calibri"/>
              </a:rPr>
              <a:t>signaling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molecules,</a:t>
            </a:r>
            <a:r>
              <a:rPr sz="2400" b="1" i="1" dirty="0">
                <a:latin typeface="Calibri"/>
                <a:cs typeface="Calibri"/>
              </a:rPr>
              <a:t> and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transcription</a:t>
            </a:r>
            <a:r>
              <a:rPr sz="2400" b="1" i="1" spc="2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factors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that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promote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growth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or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increase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growth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factor–dependent </a:t>
            </a:r>
            <a:r>
              <a:rPr sz="2400" b="1" i="1" spc="-5" dirty="0">
                <a:latin typeface="Calibri"/>
                <a:cs typeface="Calibri"/>
              </a:rPr>
              <a:t>signaling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17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4" y="850138"/>
            <a:ext cx="8299450" cy="361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624205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Growth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and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proliferation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spc="-10" dirty="0">
                <a:latin typeface="Calibri"/>
                <a:cs typeface="Calibri"/>
              </a:rPr>
              <a:t> normal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are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influenced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by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proteins,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known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as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growth</a:t>
            </a:r>
            <a:r>
              <a:rPr sz="24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factors</a:t>
            </a:r>
            <a:r>
              <a:rPr sz="2400" b="1" i="1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50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When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growth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factors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bind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to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receptors</a:t>
            </a:r>
            <a:r>
              <a:rPr sz="2400" b="1" i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on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cell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surface,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they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activate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latin typeface="Calibri"/>
                <a:cs typeface="Calibri"/>
              </a:rPr>
              <a:t>series of enzymes within the cell that </a:t>
            </a:r>
            <a:r>
              <a:rPr sz="2400" b="1" i="1" spc="-10" dirty="0">
                <a:latin typeface="Calibri"/>
                <a:cs typeface="Calibri"/>
              </a:rPr>
              <a:t>stimulate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signaling</a:t>
            </a:r>
            <a:r>
              <a:rPr sz="2400" b="1" i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pathways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 gene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transcription.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123189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These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genes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encode for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proteins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that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regulate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growth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proliferation</a:t>
            </a:r>
            <a:r>
              <a:rPr sz="2400" b="1" i="1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18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1" y="0"/>
            <a:ext cx="9130665" cy="6858000"/>
            <a:chOff x="0" y="0"/>
            <a:chExt cx="913066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61999"/>
              <a:ext cx="8991600" cy="6095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30284" cy="11049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19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50138"/>
            <a:ext cx="8720455" cy="3976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74015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coordination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integration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of cellular signaling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processes </a:t>
            </a:r>
            <a:r>
              <a:rPr sz="2400" b="1" i="1" spc="-5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are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referred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as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signal</a:t>
            </a:r>
            <a:r>
              <a:rPr sz="24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transduction</a:t>
            </a:r>
            <a:r>
              <a:rPr sz="2400" b="1" i="1" spc="-5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50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Proto-oncogenes </a:t>
            </a:r>
            <a:r>
              <a:rPr sz="2400" b="1" i="1" dirty="0">
                <a:latin typeface="Calibri"/>
                <a:cs typeface="Calibri"/>
              </a:rPr>
              <a:t>are </a:t>
            </a:r>
            <a:r>
              <a:rPr sz="2400" b="1" i="1" spc="-5" dirty="0">
                <a:latin typeface="Calibri"/>
                <a:cs typeface="Calibri"/>
              </a:rPr>
              <a:t>responsible </a:t>
            </a:r>
            <a:r>
              <a:rPr sz="2400" b="1" i="1" spc="-10" dirty="0">
                <a:latin typeface="Calibri"/>
                <a:cs typeface="Calibri"/>
              </a:rPr>
              <a:t>for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encoding </a:t>
            </a:r>
            <a:r>
              <a:rPr sz="2400" b="1" i="1" spc="-10" dirty="0">
                <a:latin typeface="Calibri"/>
                <a:cs typeface="Calibri"/>
              </a:rPr>
              <a:t>several components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signal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transduction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pathways</a:t>
            </a:r>
            <a:r>
              <a:rPr sz="2400" b="1" i="1" spc="-5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177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Abnormal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forms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or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excessive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quantities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these </a:t>
            </a:r>
            <a:r>
              <a:rPr sz="2400" b="1" i="1" spc="-10" dirty="0">
                <a:latin typeface="Calibri"/>
                <a:cs typeface="Calibri"/>
              </a:rPr>
              <a:t>stimulatory 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proteins</a:t>
            </a:r>
            <a:r>
              <a:rPr sz="2400" b="1" i="1" spc="3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disrupt</a:t>
            </a:r>
            <a:r>
              <a:rPr sz="2400" b="1" i="1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normal</a:t>
            </a:r>
            <a:r>
              <a:rPr sz="24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growth-signaling</a:t>
            </a:r>
            <a:r>
              <a:rPr sz="2400" b="1" i="1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pathways</a:t>
            </a:r>
            <a:r>
              <a:rPr sz="2400" b="1" i="1" spc="-5" dirty="0">
                <a:latin typeface="Calibri"/>
                <a:cs typeface="Calibri"/>
              </a:rPr>
              <a:t>,</a:t>
            </a:r>
            <a:r>
              <a:rPr sz="2400" b="1" i="1" dirty="0">
                <a:latin typeface="Calibri"/>
                <a:cs typeface="Calibri"/>
              </a:rPr>
              <a:t> leading 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 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excessive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growth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proliferation </a:t>
            </a:r>
            <a:r>
              <a:rPr sz="2400" b="1" i="1" dirty="0">
                <a:latin typeface="Calibri"/>
                <a:cs typeface="Calibri"/>
              </a:rPr>
              <a:t>and, </a:t>
            </a:r>
            <a:r>
              <a:rPr sz="2400" b="1" i="1" spc="-20" dirty="0">
                <a:latin typeface="Calibri"/>
                <a:cs typeface="Calibri"/>
              </a:rPr>
              <a:t>ultimately,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malignant </a:t>
            </a:r>
            <a:r>
              <a:rPr sz="2400" b="1" i="1" spc="-5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transformation.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20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4" y="776986"/>
            <a:ext cx="8547100" cy="57327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spcBef>
                <a:spcPts val="675"/>
              </a:spcBef>
            </a:pPr>
            <a:r>
              <a:rPr sz="2400" b="1" i="1" spc="-25" dirty="0">
                <a:solidFill>
                  <a:srgbClr val="00AF50"/>
                </a:solidFill>
                <a:latin typeface="Calibri"/>
                <a:cs typeface="Calibri"/>
              </a:rPr>
              <a:t>Tumor </a:t>
            </a:r>
            <a:r>
              <a:rPr sz="2400" b="1" i="1" spc="-5" dirty="0">
                <a:solidFill>
                  <a:srgbClr val="00AF50"/>
                </a:solidFill>
                <a:latin typeface="Calibri"/>
                <a:cs typeface="Calibri"/>
              </a:rPr>
              <a:t>suppressor </a:t>
            </a:r>
            <a:r>
              <a:rPr sz="2400" b="1" i="1" dirty="0">
                <a:solidFill>
                  <a:srgbClr val="00AF50"/>
                </a:solidFill>
                <a:latin typeface="Calibri"/>
                <a:cs typeface="Calibri"/>
              </a:rPr>
              <a:t>genes</a:t>
            </a:r>
            <a:r>
              <a:rPr sz="2400" b="1" i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include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the</a:t>
            </a:r>
            <a:endParaRPr sz="2400">
              <a:latin typeface="Calibri"/>
              <a:cs typeface="Calibri"/>
            </a:endParaRPr>
          </a:p>
          <a:p>
            <a:pPr marL="354965" marR="118745" indent="-342900">
              <a:spcBef>
                <a:spcPts val="5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Retinoblastoma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(RB)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gene</a:t>
            </a:r>
            <a:r>
              <a:rPr sz="2400" b="1" i="1" spc="-5" dirty="0">
                <a:latin typeface="Calibri"/>
                <a:cs typeface="Calibri"/>
              </a:rPr>
              <a:t>, which normally </a:t>
            </a:r>
            <a:r>
              <a:rPr sz="2400" b="1" i="1" spc="-10" dirty="0">
                <a:latin typeface="Calibri"/>
                <a:cs typeface="Calibri"/>
              </a:rPr>
              <a:t>prevents cell </a:t>
            </a:r>
            <a:r>
              <a:rPr sz="2400" b="1" i="1" dirty="0">
                <a:latin typeface="Calibri"/>
                <a:cs typeface="Calibri"/>
              </a:rPr>
              <a:t>division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that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encodes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for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pRb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lr>
                <a:srgbClr val="FF0000"/>
              </a:buClr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267335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P53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gene</a:t>
            </a:r>
            <a:r>
              <a:rPr sz="2400" b="1" i="1" spc="-5" dirty="0">
                <a:latin typeface="Calibri"/>
                <a:cs typeface="Calibri"/>
              </a:rPr>
              <a:t>, which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normally becomes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activated </a:t>
            </a:r>
            <a:r>
              <a:rPr sz="2400" b="1" i="1" dirty="0">
                <a:latin typeface="Calibri"/>
                <a:cs typeface="Calibri"/>
              </a:rPr>
              <a:t>in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DNA-damaged </a:t>
            </a:r>
            <a:r>
              <a:rPr sz="2400" b="1" i="1" spc="-52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lr>
                <a:srgbClr val="FF0000"/>
              </a:buClr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274320" indent="-342900"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p53 gene </a:t>
            </a:r>
            <a:r>
              <a:rPr sz="2400" b="1" i="1" dirty="0">
                <a:latin typeface="Calibri"/>
                <a:cs typeface="Calibri"/>
              </a:rPr>
              <a:t>is </a:t>
            </a:r>
            <a:r>
              <a:rPr sz="2400" b="1" i="1" spc="-5" dirty="0">
                <a:latin typeface="Calibri"/>
                <a:cs typeface="Calibri"/>
              </a:rPr>
              <a:t>responsible </a:t>
            </a:r>
            <a:r>
              <a:rPr sz="2400" b="1" i="1" spc="-10" dirty="0">
                <a:latin typeface="Calibri"/>
                <a:cs typeface="Calibri"/>
              </a:rPr>
              <a:t>for temporarily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arresting cell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growth </a:t>
            </a:r>
            <a:r>
              <a:rPr sz="2400" b="1" i="1" spc="-5" dirty="0">
                <a:latin typeface="Calibri"/>
                <a:cs typeface="Calibri"/>
              </a:rPr>
              <a:t>in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response </a:t>
            </a:r>
            <a:r>
              <a:rPr sz="2400" b="1" i="1" spc="-20" dirty="0">
                <a:latin typeface="Calibri"/>
                <a:cs typeface="Calibri"/>
              </a:rPr>
              <a:t>to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biochemical or molecular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damage </a:t>
            </a:r>
            <a:r>
              <a:rPr sz="2400" b="1" i="1" spc="-10" dirty="0">
                <a:latin typeface="Calibri"/>
                <a:cs typeface="Calibri"/>
              </a:rPr>
              <a:t>until </a:t>
            </a:r>
            <a:r>
              <a:rPr sz="2400" b="1" i="1" dirty="0">
                <a:latin typeface="Calibri"/>
                <a:cs typeface="Calibri"/>
              </a:rPr>
              <a:t>the </a:t>
            </a:r>
            <a:r>
              <a:rPr sz="2400" b="1" i="1" spc="-5" dirty="0">
                <a:latin typeface="Calibri"/>
                <a:cs typeface="Calibri"/>
              </a:rPr>
              <a:t>DNA </a:t>
            </a:r>
            <a:r>
              <a:rPr sz="2400" b="1" i="1" dirty="0">
                <a:latin typeface="Calibri"/>
                <a:cs typeface="Calibri"/>
              </a:rPr>
              <a:t> damage</a:t>
            </a:r>
            <a:r>
              <a:rPr sz="2400" b="1" i="1" spc="-5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can</a:t>
            </a:r>
            <a:r>
              <a:rPr sz="2400" b="1" i="1" dirty="0">
                <a:latin typeface="Calibri"/>
                <a:cs typeface="Calibri"/>
              </a:rPr>
              <a:t> be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repaired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lr>
                <a:srgbClr val="FF0000"/>
              </a:buClr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50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If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damage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cannot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be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repaired</a:t>
            </a:r>
            <a:r>
              <a:rPr sz="2400" b="1" i="1" spc="-5" dirty="0">
                <a:latin typeface="Calibri"/>
                <a:cs typeface="Calibri"/>
              </a:rPr>
              <a:t>,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apoptosis </a:t>
            </a:r>
            <a:r>
              <a:rPr sz="2400" b="1" i="1" spc="-5" dirty="0">
                <a:latin typeface="Calibri"/>
                <a:cs typeface="Calibri"/>
              </a:rPr>
              <a:t>(programmed </a:t>
            </a:r>
            <a:r>
              <a:rPr sz="2400" b="1" i="1" spc="-10" dirty="0">
                <a:latin typeface="Calibri"/>
                <a:cs typeface="Calibri"/>
              </a:rPr>
              <a:t>cell </a:t>
            </a:r>
            <a:r>
              <a:rPr sz="2400" b="1" i="1" spc="-5" dirty="0">
                <a:latin typeface="Calibri"/>
                <a:cs typeface="Calibri"/>
              </a:rPr>
              <a:t> death) </a:t>
            </a:r>
            <a:r>
              <a:rPr sz="2400" b="1" i="1" spc="-10" dirty="0">
                <a:latin typeface="Calibri"/>
                <a:cs typeface="Calibri"/>
              </a:rPr>
              <a:t>occurs </a:t>
            </a:r>
            <a:r>
              <a:rPr sz="2400" b="1" i="1" spc="-15" dirty="0">
                <a:latin typeface="Calibri"/>
                <a:cs typeface="Calibri"/>
              </a:rPr>
              <a:t>to </a:t>
            </a:r>
            <a:r>
              <a:rPr sz="2400" b="1" i="1" spc="-10" dirty="0">
                <a:latin typeface="Calibri"/>
                <a:cs typeface="Calibri"/>
              </a:rPr>
              <a:t>prevent </a:t>
            </a:r>
            <a:r>
              <a:rPr sz="2400" b="1" i="1" spc="-5" dirty="0">
                <a:latin typeface="Calibri"/>
                <a:cs typeface="Calibri"/>
              </a:rPr>
              <a:t>genetically </a:t>
            </a:r>
            <a:r>
              <a:rPr sz="2400" b="1" i="1" dirty="0">
                <a:latin typeface="Calibri"/>
                <a:cs typeface="Calibri"/>
              </a:rPr>
              <a:t>damaged </a:t>
            </a:r>
            <a:r>
              <a:rPr sz="2400" b="1" i="1" spc="-10" dirty="0">
                <a:latin typeface="Calibri"/>
                <a:cs typeface="Calibri"/>
              </a:rPr>
              <a:t>cells from growing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uncontrollably.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21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2600" y="1676400"/>
            <a:ext cx="8583295" cy="3976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22225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causes </a:t>
            </a:r>
            <a:r>
              <a:rPr sz="2400" b="1" i="1" spc="-5" dirty="0">
                <a:latin typeface="Calibri"/>
                <a:cs typeface="Calibri"/>
              </a:rPr>
              <a:t>of </a:t>
            </a:r>
            <a:r>
              <a:rPr sz="2400" b="1" i="1" spc="-10" dirty="0">
                <a:latin typeface="Calibri"/>
                <a:cs typeface="Calibri"/>
              </a:rPr>
              <a:t>cancers </a:t>
            </a:r>
            <a:r>
              <a:rPr sz="2400" b="1" i="1" dirty="0">
                <a:latin typeface="Calibri"/>
                <a:cs typeface="Calibri"/>
              </a:rPr>
              <a:t>are </a:t>
            </a:r>
            <a:r>
              <a:rPr sz="2400" b="1" i="1" spc="-5" dirty="0">
                <a:latin typeface="Calibri"/>
                <a:cs typeface="Calibri"/>
              </a:rPr>
              <a:t>very </a:t>
            </a:r>
            <a:r>
              <a:rPr sz="2400" b="1" i="1" dirty="0">
                <a:latin typeface="Calibri"/>
                <a:cs typeface="Calibri"/>
              </a:rPr>
              <a:t>diverse and </a:t>
            </a:r>
            <a:r>
              <a:rPr sz="2400" b="1" i="1" spc="-15" dirty="0">
                <a:latin typeface="Calibri"/>
                <a:cs typeface="Calibri"/>
              </a:rPr>
              <a:t>complex. </a:t>
            </a:r>
            <a:r>
              <a:rPr sz="2400" b="1" i="1" dirty="0">
                <a:latin typeface="Calibri"/>
                <a:cs typeface="Calibri"/>
              </a:rPr>
              <a:t>It is </a:t>
            </a:r>
            <a:r>
              <a:rPr sz="2400" b="1" i="1" spc="-5" dirty="0">
                <a:latin typeface="Calibri"/>
                <a:cs typeface="Calibri"/>
              </a:rPr>
              <a:t>useful </a:t>
            </a:r>
            <a:r>
              <a:rPr sz="2400" b="1" i="1" spc="-20" dirty="0">
                <a:latin typeface="Calibri"/>
                <a:cs typeface="Calibri"/>
              </a:rPr>
              <a:t>to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discuss</a:t>
            </a:r>
            <a:r>
              <a:rPr sz="2400" b="1" i="1" spc="-5" dirty="0">
                <a:latin typeface="Calibri"/>
                <a:cs typeface="Calibri"/>
              </a:rPr>
              <a:t> causation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in</a:t>
            </a:r>
            <a:r>
              <a:rPr sz="2400" b="1" i="1" spc="-10" dirty="0">
                <a:latin typeface="Calibri"/>
                <a:cs typeface="Calibri"/>
              </a:rPr>
              <a:t> terms</a:t>
            </a:r>
            <a:r>
              <a:rPr sz="2400" b="1" i="1" spc="2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of:</a:t>
            </a:r>
            <a:endParaRPr sz="24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3300" dirty="0">
              <a:latin typeface="Calibri"/>
              <a:cs typeface="Calibri"/>
            </a:endParaRPr>
          </a:p>
          <a:p>
            <a:pPr marL="1155700" marR="5080" lvl="1" indent="-229235">
              <a:buSzPct val="95833"/>
              <a:buFont typeface="Wingdings"/>
              <a:buChar char=""/>
              <a:tabLst>
                <a:tab pos="1199515" algn="l"/>
              </a:tabLst>
            </a:pP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The genetic </a:t>
            </a:r>
            <a:r>
              <a:rPr sz="2400" b="1" i="1" dirty="0">
                <a:solidFill>
                  <a:srgbClr val="006FC0"/>
                </a:solidFill>
                <a:latin typeface="Calibri"/>
                <a:cs typeface="Calibri"/>
              </a:rPr>
              <a:t>and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molecular mechanisms that </a:t>
            </a:r>
            <a:r>
              <a:rPr sz="2400" b="1" i="1" dirty="0">
                <a:solidFill>
                  <a:srgbClr val="006FC0"/>
                </a:solidFill>
                <a:latin typeface="Calibri"/>
                <a:cs typeface="Calibri"/>
              </a:rPr>
              <a:t>are </a:t>
            </a:r>
            <a:r>
              <a:rPr sz="2400" b="1" i="1" spc="-15" dirty="0">
                <a:solidFill>
                  <a:srgbClr val="006FC0"/>
                </a:solidFill>
                <a:latin typeface="Calibri"/>
                <a:cs typeface="Calibri"/>
              </a:rPr>
              <a:t>involved 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FC0"/>
                </a:solidFill>
                <a:latin typeface="Calibri"/>
                <a:cs typeface="Calibri"/>
              </a:rPr>
              <a:t>and</a:t>
            </a:r>
            <a:r>
              <a:rPr sz="2400" b="1" i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that</a:t>
            </a:r>
            <a:r>
              <a:rPr sz="2400" b="1" i="1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characterize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FC0"/>
                </a:solidFill>
                <a:latin typeface="Calibri"/>
                <a:cs typeface="Calibri"/>
              </a:rPr>
              <a:t>the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transformation</a:t>
            </a:r>
            <a:r>
              <a:rPr sz="2400" b="1" i="1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of 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normal cells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006FC0"/>
                </a:solidFill>
                <a:latin typeface="Calibri"/>
                <a:cs typeface="Calibri"/>
              </a:rPr>
              <a:t>to </a:t>
            </a:r>
            <a:r>
              <a:rPr sz="2400" b="1" i="1" spc="-5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cancer</a:t>
            </a:r>
            <a:r>
              <a:rPr sz="2400" b="1" i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cells</a:t>
            </a:r>
            <a:endParaRPr sz="2400" dirty="0">
              <a:latin typeface="Calibri"/>
              <a:cs typeface="Calibri"/>
            </a:endParaRPr>
          </a:p>
          <a:p>
            <a:pPr lvl="1">
              <a:spcBef>
                <a:spcPts val="5"/>
              </a:spcBef>
              <a:buClr>
                <a:srgbClr val="006FC0"/>
              </a:buClr>
              <a:buFont typeface="Wingdings"/>
              <a:buChar char=""/>
            </a:pPr>
            <a:endParaRPr sz="3300" dirty="0">
              <a:latin typeface="Calibri"/>
              <a:cs typeface="Calibri"/>
            </a:endParaRPr>
          </a:p>
          <a:p>
            <a:pPr marL="1155700" marR="133350" lvl="1" indent="-229235">
              <a:buSzPct val="95833"/>
              <a:buFont typeface="Wingdings"/>
              <a:buChar char=""/>
              <a:tabLst>
                <a:tab pos="1199515" algn="l"/>
              </a:tabLst>
            </a:pP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The</a:t>
            </a:r>
            <a:r>
              <a:rPr sz="2400" b="1" i="1" spc="-20" dirty="0">
                <a:solidFill>
                  <a:srgbClr val="006FC0"/>
                </a:solidFill>
                <a:latin typeface="Calibri"/>
                <a:cs typeface="Calibri"/>
              </a:rPr>
              <a:t> external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FC0"/>
                </a:solidFill>
                <a:latin typeface="Calibri"/>
                <a:cs typeface="Calibri"/>
              </a:rPr>
              <a:t>and</a:t>
            </a:r>
            <a:r>
              <a:rPr sz="2400" b="1" i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more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20" dirty="0">
                <a:solidFill>
                  <a:srgbClr val="006FC0"/>
                </a:solidFill>
                <a:latin typeface="Calibri"/>
                <a:cs typeface="Calibri"/>
              </a:rPr>
              <a:t>contextual</a:t>
            </a:r>
            <a:r>
              <a:rPr sz="2400" b="1" i="1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factors</a:t>
            </a:r>
            <a:r>
              <a:rPr sz="2400" b="1" i="1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such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FC0"/>
                </a:solidFill>
                <a:latin typeface="Calibri"/>
                <a:cs typeface="Calibri"/>
              </a:rPr>
              <a:t>as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5" dirty="0">
                <a:solidFill>
                  <a:srgbClr val="006FC0"/>
                </a:solidFill>
                <a:latin typeface="Calibri"/>
                <a:cs typeface="Calibri"/>
              </a:rPr>
              <a:t>age, </a:t>
            </a:r>
            <a:r>
              <a:rPr sz="2400" b="1" i="1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20" dirty="0">
                <a:solidFill>
                  <a:srgbClr val="006FC0"/>
                </a:solidFill>
                <a:latin typeface="Calibri"/>
                <a:cs typeface="Calibri"/>
              </a:rPr>
              <a:t>heredity,</a:t>
            </a:r>
            <a:r>
              <a:rPr sz="2400" b="1" i="1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FC0"/>
                </a:solidFill>
                <a:latin typeface="Calibri"/>
                <a:cs typeface="Calibri"/>
              </a:rPr>
              <a:t>and</a:t>
            </a:r>
            <a:r>
              <a:rPr sz="2400" b="1" i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006FC0"/>
                </a:solidFill>
                <a:latin typeface="Calibri"/>
                <a:cs typeface="Calibri"/>
              </a:rPr>
              <a:t>environmental</a:t>
            </a:r>
            <a:r>
              <a:rPr sz="2400" b="1" i="1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agents</a:t>
            </a:r>
            <a:r>
              <a:rPr sz="2400" b="1" i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that</a:t>
            </a:r>
            <a:r>
              <a:rPr sz="2400" b="1" i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006FC0"/>
                </a:solidFill>
                <a:latin typeface="Calibri"/>
                <a:cs typeface="Calibri"/>
              </a:rPr>
              <a:t>contribute</a:t>
            </a:r>
            <a:r>
              <a:rPr sz="2400" b="1" i="1" spc="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006FC0"/>
                </a:solidFill>
                <a:latin typeface="Calibri"/>
                <a:cs typeface="Calibri"/>
              </a:rPr>
              <a:t>to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FC0"/>
                </a:solidFill>
                <a:latin typeface="Calibri"/>
                <a:cs typeface="Calibri"/>
              </a:rPr>
              <a:t>the </a:t>
            </a:r>
            <a:r>
              <a:rPr sz="2400" b="1" i="1" spc="-5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006FC0"/>
                </a:solidFill>
                <a:latin typeface="Calibri"/>
                <a:cs typeface="Calibri"/>
              </a:rPr>
              <a:t>development</a:t>
            </a:r>
            <a:r>
              <a:rPr sz="2400" b="1" i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6FC0"/>
                </a:solidFill>
                <a:latin typeface="Calibri"/>
                <a:cs typeface="Calibri"/>
              </a:rPr>
              <a:t>and</a:t>
            </a:r>
            <a:r>
              <a:rPr sz="2400" b="1" i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6FC0"/>
                </a:solidFill>
                <a:latin typeface="Calibri"/>
                <a:cs typeface="Calibri"/>
              </a:rPr>
              <a:t>progression of</a:t>
            </a:r>
            <a:r>
              <a:rPr sz="2400" b="1" i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35" dirty="0">
                <a:solidFill>
                  <a:srgbClr val="006FC0"/>
                </a:solidFill>
                <a:latin typeface="Calibri"/>
                <a:cs typeface="Calibri"/>
              </a:rPr>
              <a:t>cancer.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86000" y="368345"/>
            <a:ext cx="4021454" cy="99770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40" dirty="0">
                <a:latin typeface="Times New Roman"/>
                <a:cs typeface="Times New Roman"/>
              </a:rPr>
              <a:t>E</a:t>
            </a:r>
            <a:r>
              <a:rPr sz="3200" b="1" spc="5" dirty="0">
                <a:latin typeface="Times New Roman"/>
                <a:cs typeface="Times New Roman"/>
              </a:rPr>
              <a:t>t</a:t>
            </a:r>
            <a:r>
              <a:rPr sz="3200" b="1" spc="20" dirty="0">
                <a:latin typeface="Times New Roman"/>
                <a:cs typeface="Times New Roman"/>
              </a:rPr>
              <a:t>i</a:t>
            </a:r>
            <a:r>
              <a:rPr sz="3200" b="1" spc="-315" dirty="0">
                <a:latin typeface="Times New Roman"/>
                <a:cs typeface="Times New Roman"/>
              </a:rPr>
              <a:t>o</a:t>
            </a:r>
            <a:r>
              <a:rPr sz="3200" b="1" spc="-175" dirty="0">
                <a:latin typeface="Times New Roman"/>
                <a:cs typeface="Times New Roman"/>
              </a:rPr>
              <a:t>lp</a:t>
            </a:r>
            <a:r>
              <a:rPr sz="3200" b="1" spc="-215" dirty="0">
                <a:latin typeface="Times New Roman"/>
                <a:cs typeface="Times New Roman"/>
              </a:rPr>
              <a:t>a</a:t>
            </a:r>
            <a:r>
              <a:rPr sz="3200" b="1" spc="-245" dirty="0">
                <a:latin typeface="Times New Roman"/>
                <a:cs typeface="Times New Roman"/>
              </a:rPr>
              <a:t>thoge</a:t>
            </a:r>
            <a:r>
              <a:rPr sz="3200" b="1" spc="-295" dirty="0">
                <a:latin typeface="Times New Roman"/>
                <a:cs typeface="Times New Roman"/>
              </a:rPr>
              <a:t>n</a:t>
            </a:r>
            <a:r>
              <a:rPr sz="3200" b="1" spc="-225" dirty="0">
                <a:latin typeface="Times New Roman"/>
                <a:cs typeface="Times New Roman"/>
              </a:rPr>
              <a:t>esis</a:t>
            </a:r>
            <a:r>
              <a:rPr sz="3200" b="1" spc="-120" dirty="0">
                <a:latin typeface="Times New Roman"/>
                <a:cs typeface="Times New Roman"/>
              </a:rPr>
              <a:t> </a:t>
            </a:r>
            <a:r>
              <a:rPr sz="3200" b="1" spc="-315" dirty="0">
                <a:latin typeface="Times New Roman"/>
                <a:cs typeface="Times New Roman"/>
              </a:rPr>
              <a:t>o</a:t>
            </a:r>
            <a:r>
              <a:rPr sz="3200" b="1" spc="-45" dirty="0">
                <a:latin typeface="Times New Roman"/>
                <a:cs typeface="Times New Roman"/>
              </a:rPr>
              <a:t>f</a:t>
            </a:r>
            <a:r>
              <a:rPr sz="3200" b="1" spc="-105" dirty="0">
                <a:latin typeface="Times New Roman"/>
                <a:cs typeface="Times New Roman"/>
              </a:rPr>
              <a:t> </a:t>
            </a:r>
            <a:r>
              <a:rPr sz="3200" b="1" spc="-465" dirty="0">
                <a:latin typeface="Times New Roman"/>
                <a:cs typeface="Times New Roman"/>
              </a:rPr>
              <a:t>C</a:t>
            </a:r>
            <a:r>
              <a:rPr sz="3200" b="1" spc="-250" dirty="0">
                <a:latin typeface="Times New Roman"/>
                <a:cs typeface="Times New Roman"/>
              </a:rPr>
              <a:t>a</a:t>
            </a:r>
            <a:r>
              <a:rPr sz="3200" b="1" spc="-305" dirty="0">
                <a:latin typeface="Times New Roman"/>
                <a:cs typeface="Times New Roman"/>
              </a:rPr>
              <a:t>n</a:t>
            </a:r>
            <a:r>
              <a:rPr sz="3200" b="1" spc="-320" dirty="0">
                <a:latin typeface="Times New Roman"/>
                <a:cs typeface="Times New Roman"/>
              </a:rPr>
              <a:t>cer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22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4" y="776987"/>
            <a:ext cx="8535670" cy="430593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spcBef>
                <a:spcPts val="385"/>
              </a:spcBef>
            </a:pPr>
            <a:r>
              <a:rPr sz="2400" b="1" i="1" spc="-10" dirty="0">
                <a:latin typeface="Calibri"/>
                <a:cs typeface="Calibri"/>
              </a:rPr>
              <a:t>Originate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with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genetic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damage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or </a:t>
            </a:r>
            <a:r>
              <a:rPr sz="2400" b="1" i="1" spc="-10" dirty="0">
                <a:latin typeface="Calibri"/>
                <a:cs typeface="Calibri"/>
              </a:rPr>
              <a:t>mutation</a:t>
            </a:r>
            <a:endParaRPr sz="2400">
              <a:latin typeface="Calibri"/>
              <a:cs typeface="Calibri"/>
            </a:endParaRPr>
          </a:p>
          <a:p>
            <a:pPr marL="355600" indent="-342900">
              <a:spcBef>
                <a:spcPts val="29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Gene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overactivity</a:t>
            </a:r>
            <a:endParaRPr sz="2400">
              <a:latin typeface="Calibri"/>
              <a:cs typeface="Calibri"/>
            </a:endParaRPr>
          </a:p>
          <a:p>
            <a:pPr marL="1167130" lvl="1" indent="-240665">
              <a:spcBef>
                <a:spcPts val="290"/>
              </a:spcBef>
              <a:buSzPct val="95833"/>
              <a:buFont typeface="Wingdings"/>
              <a:buChar char=""/>
              <a:tabLst>
                <a:tab pos="1167765" algn="l"/>
              </a:tabLst>
            </a:pPr>
            <a:r>
              <a:rPr sz="2400" b="1" i="1" spc="-15" dirty="0">
                <a:solidFill>
                  <a:srgbClr val="00AF50"/>
                </a:solidFill>
                <a:latin typeface="Calibri"/>
                <a:cs typeface="Calibri"/>
              </a:rPr>
              <a:t>Protooncogenes</a:t>
            </a: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ts val="2590"/>
              </a:lnSpc>
              <a:spcBef>
                <a:spcPts val="6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latin typeface="Calibri"/>
                <a:cs typeface="Calibri"/>
              </a:rPr>
              <a:t>Oncogenes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arise </a:t>
            </a:r>
            <a:r>
              <a:rPr sz="2400" b="1" i="1" spc="-10" dirty="0">
                <a:latin typeface="Calibri"/>
                <a:cs typeface="Calibri"/>
              </a:rPr>
              <a:t>from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normal</a:t>
            </a:r>
            <a:r>
              <a:rPr sz="2400" b="1" i="1" spc="-5" dirty="0">
                <a:latin typeface="Calibri"/>
                <a:cs typeface="Calibri"/>
              </a:rPr>
              <a:t> genes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called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proto-oncogenes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through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genetic </a:t>
            </a:r>
            <a:r>
              <a:rPr sz="2400" b="1" i="1" spc="-10" dirty="0">
                <a:latin typeface="Calibri"/>
                <a:cs typeface="Calibri"/>
              </a:rPr>
              <a:t>alterations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such</a:t>
            </a:r>
            <a:r>
              <a:rPr sz="2400" b="1" i="1" dirty="0">
                <a:latin typeface="Calibri"/>
                <a:cs typeface="Calibri"/>
              </a:rPr>
              <a:t> as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chromosomal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translocations, </a:t>
            </a:r>
            <a:r>
              <a:rPr sz="2400" b="1" i="1" spc="-5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deletions, insertions,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point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mutations</a:t>
            </a:r>
            <a:r>
              <a:rPr sz="2400" b="1" i="1" spc="-5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280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Gene</a:t>
            </a:r>
            <a:r>
              <a:rPr sz="2400" b="1" i="1" spc="-5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underactivity</a:t>
            </a:r>
            <a:endParaRPr sz="2400">
              <a:latin typeface="Calibri"/>
              <a:cs typeface="Calibri"/>
            </a:endParaRPr>
          </a:p>
          <a:p>
            <a:pPr marL="1167130" lvl="1" indent="-240665">
              <a:spcBef>
                <a:spcPts val="285"/>
              </a:spcBef>
              <a:buSzPct val="95833"/>
              <a:buFont typeface="Wingdings"/>
              <a:buChar char=""/>
              <a:tabLst>
                <a:tab pos="1167765" algn="l"/>
              </a:tabLst>
            </a:pPr>
            <a:r>
              <a:rPr sz="2400" b="1" i="1" spc="-25" dirty="0">
                <a:solidFill>
                  <a:srgbClr val="00AF50"/>
                </a:solidFill>
                <a:latin typeface="Calibri"/>
                <a:cs typeface="Calibri"/>
              </a:rPr>
              <a:t>Tumor</a:t>
            </a:r>
            <a:r>
              <a:rPr sz="2400" b="1" i="1" spc="-3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00AF50"/>
                </a:solidFill>
                <a:latin typeface="Calibri"/>
                <a:cs typeface="Calibri"/>
              </a:rPr>
              <a:t>suppressor</a:t>
            </a:r>
            <a:r>
              <a:rPr sz="2400" b="1" i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AF50"/>
                </a:solidFill>
                <a:latin typeface="Calibri"/>
                <a:cs typeface="Calibri"/>
              </a:rPr>
              <a:t>genes</a:t>
            </a:r>
            <a:endParaRPr sz="2400">
              <a:latin typeface="Calibri"/>
              <a:cs typeface="Calibri"/>
            </a:endParaRPr>
          </a:p>
          <a:p>
            <a:pPr marL="2571115" lvl="2" indent="-273050">
              <a:spcBef>
                <a:spcPts val="290"/>
              </a:spcBef>
              <a:buSzPct val="95833"/>
              <a:buFont typeface="Wingdings"/>
              <a:buChar char=""/>
              <a:tabLst>
                <a:tab pos="2571750" algn="l"/>
              </a:tabLst>
            </a:pPr>
            <a:r>
              <a:rPr sz="2400" b="1" i="1" spc="-10" dirty="0">
                <a:solidFill>
                  <a:srgbClr val="00AFEF"/>
                </a:solidFill>
                <a:latin typeface="Calibri"/>
                <a:cs typeface="Calibri"/>
              </a:rPr>
              <a:t>P53</a:t>
            </a:r>
            <a:r>
              <a:rPr sz="2400" b="1" i="1" spc="-4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AFEF"/>
                </a:solidFill>
                <a:latin typeface="Calibri"/>
                <a:cs typeface="Calibri"/>
              </a:rPr>
              <a:t>gene</a:t>
            </a:r>
            <a:endParaRPr sz="2400">
              <a:latin typeface="Calibri"/>
              <a:cs typeface="Calibri"/>
            </a:endParaRPr>
          </a:p>
          <a:p>
            <a:pPr marL="2571115" lvl="2" indent="-273050">
              <a:spcBef>
                <a:spcPts val="290"/>
              </a:spcBef>
              <a:buSzPct val="95833"/>
              <a:buFont typeface="Wingdings"/>
              <a:buChar char=""/>
              <a:tabLst>
                <a:tab pos="2571750" algn="l"/>
              </a:tabLst>
            </a:pPr>
            <a:r>
              <a:rPr sz="2400" b="1" i="1" spc="-10" dirty="0">
                <a:solidFill>
                  <a:srgbClr val="00AFEF"/>
                </a:solidFill>
                <a:latin typeface="Calibri"/>
                <a:cs typeface="Calibri"/>
              </a:rPr>
              <a:t>Retinoblastoma</a:t>
            </a:r>
            <a:r>
              <a:rPr sz="2400" b="1" i="1" spc="-5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AFEF"/>
                </a:solidFill>
                <a:latin typeface="Calibri"/>
                <a:cs typeface="Calibri"/>
              </a:rPr>
              <a:t>(RB)</a:t>
            </a:r>
            <a:r>
              <a:rPr sz="2400" b="1" i="1" spc="-2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00AFEF"/>
                </a:solidFill>
                <a:latin typeface="Calibri"/>
                <a:cs typeface="Calibri"/>
              </a:rPr>
              <a:t>gene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84194" y="253111"/>
            <a:ext cx="3703954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Cancer-Associated Genes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23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7400" y="-6953"/>
            <a:ext cx="5714492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90" dirty="0"/>
              <a:t>Etiolog</a:t>
            </a:r>
            <a:r>
              <a:rPr spc="-195" dirty="0"/>
              <a:t>y</a:t>
            </a:r>
            <a:r>
              <a:rPr spc="-125" dirty="0"/>
              <a:t> </a:t>
            </a:r>
            <a:r>
              <a:rPr spc="-120" dirty="0"/>
              <a:t>of</a:t>
            </a:r>
            <a:r>
              <a:rPr spc="-125" dirty="0"/>
              <a:t> </a:t>
            </a:r>
            <a:r>
              <a:rPr spc="-385" dirty="0"/>
              <a:t>Cancer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524001" y="708026"/>
          <a:ext cx="9137650" cy="6140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68825"/>
                <a:gridCol w="4568825"/>
              </a:tblGrid>
              <a:tr h="381635">
                <a:tc>
                  <a:txBody>
                    <a:bodyPr/>
                    <a:lstStyle/>
                    <a:p>
                      <a:pPr>
                        <a:lnSpc>
                          <a:spcPts val="2039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Carcinogenic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Risk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Factor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Associated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Cancer(s)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C0000"/>
                    </a:solidFill>
                  </a:tcPr>
                </a:tc>
              </a:tr>
              <a:tr h="367664">
                <a:tc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Environmental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572515">
                <a:tc>
                  <a:txBody>
                    <a:bodyPr/>
                    <a:lstStyle/>
                    <a:p>
                      <a:pPr>
                        <a:lnSpc>
                          <a:spcPts val="2039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Ionizing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radiation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(radon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gas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emitted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soil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containing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uranium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deposits)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39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Leukemia,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breast,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thyroid,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lung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367664">
                <a:tc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Ultraviolet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radiation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Skin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melanoma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572516">
                <a:tc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Viruses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Leukemia,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lymphoma,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nasopharyngeal,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liver,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cervix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367664">
                <a:tc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Occupational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367664">
                <a:tc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Asbestos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Lung,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mesothelioma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Chromium,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nickel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Lung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367664">
                <a:tc>
                  <a:txBody>
                    <a:bodyPr/>
                    <a:lstStyle/>
                    <a:p>
                      <a:pPr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Vinyl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chloride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5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Liver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367792">
                <a:tc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Aniline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dye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Bladder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367664">
                <a:tc>
                  <a:txBody>
                    <a:bodyPr/>
                    <a:lstStyle/>
                    <a:p>
                      <a:pPr>
                        <a:lnSpc>
                          <a:spcPts val="205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Benzene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Leukemia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367665">
                <a:tc>
                  <a:txBody>
                    <a:bodyPr/>
                    <a:lstStyle/>
                    <a:p>
                      <a:pPr>
                        <a:lnSpc>
                          <a:spcPts val="2050"/>
                        </a:lnSpc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Lifestyle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367677">
                <a:tc>
                  <a:txBody>
                    <a:bodyPr/>
                    <a:lstStyle/>
                    <a:p>
                      <a:pPr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Alcohol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5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Esophagus,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liver,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stomach,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oropharynx,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larynx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367690">
                <a:tc>
                  <a:txBody>
                    <a:bodyPr/>
                    <a:lstStyle/>
                    <a:p>
                      <a:pPr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Dietary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factors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5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Colon,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breast,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gallbladder,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gastric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569300">
                <a:tc>
                  <a:txBody>
                    <a:bodyPr/>
                    <a:lstStyle/>
                    <a:p>
                      <a:pPr>
                        <a:lnSpc>
                          <a:spcPts val="2050"/>
                        </a:lnSpc>
                      </a:pPr>
                      <a:r>
                        <a:rPr sz="1800" spc="-30" dirty="0">
                          <a:latin typeface="Calibri"/>
                          <a:cs typeface="Calibri"/>
                        </a:rPr>
                        <a:t>Tobacco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5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Lu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oph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p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ha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esop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-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22" baseline="-32407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800" spc="-83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aseline="-32407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1800" spc="-67" baseline="-32407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s,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bladder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400" y="100504"/>
            <a:ext cx="5028692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90" dirty="0"/>
              <a:t>Etiolog</a:t>
            </a:r>
            <a:r>
              <a:rPr spc="-195" dirty="0"/>
              <a:t>y</a:t>
            </a:r>
            <a:r>
              <a:rPr spc="-125" dirty="0"/>
              <a:t> </a:t>
            </a:r>
            <a:r>
              <a:rPr spc="-120" dirty="0"/>
              <a:t>of</a:t>
            </a:r>
            <a:r>
              <a:rPr spc="-125" dirty="0"/>
              <a:t> </a:t>
            </a:r>
            <a:r>
              <a:rPr spc="-385" dirty="0"/>
              <a:t>Cancer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25</a:t>
            </a:fld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786383"/>
            <a:ext cx="9144000" cy="485698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1" y="0"/>
            <a:ext cx="9130665" cy="6858000"/>
            <a:chOff x="0" y="0"/>
            <a:chExt cx="913066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30284" cy="1104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05611"/>
              <a:ext cx="9130284" cy="615238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26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50138"/>
            <a:ext cx="8321675" cy="3610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105664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Carcinogenesis </a:t>
            </a:r>
            <a:r>
              <a:rPr sz="2400" b="1" i="1" dirty="0">
                <a:latin typeface="Calibri"/>
                <a:cs typeface="Calibri"/>
              </a:rPr>
              <a:t>is </a:t>
            </a:r>
            <a:r>
              <a:rPr sz="2400" b="1" i="1" spc="-5" dirty="0">
                <a:latin typeface="Calibri"/>
                <a:cs typeface="Calibri"/>
              </a:rPr>
              <a:t>the process by which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normal cells </a:t>
            </a:r>
            <a:r>
              <a:rPr sz="2400" b="1" i="1" dirty="0">
                <a:latin typeface="Calibri"/>
                <a:cs typeface="Calibri"/>
              </a:rPr>
              <a:t>are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transformed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into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cancer cells.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62103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latin typeface="Calibri"/>
                <a:cs typeface="Calibri"/>
              </a:rPr>
              <a:t>If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balance of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stimulatory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inhibitory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growth signals </a:t>
            </a:r>
            <a:r>
              <a:rPr sz="2400" b="1" i="1" spc="-5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becomes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dysregulated</a:t>
            </a:r>
            <a:r>
              <a:rPr sz="2400" b="1" i="1" spc="-5" dirty="0">
                <a:latin typeface="Calibri"/>
                <a:cs typeface="Calibri"/>
              </a:rPr>
              <a:t>,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carcinogenesis </a:t>
            </a:r>
            <a:r>
              <a:rPr sz="2400" b="1" i="1" dirty="0">
                <a:latin typeface="Calibri"/>
                <a:cs typeface="Calibri"/>
              </a:rPr>
              <a:t>may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occur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50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latin typeface="Calibri"/>
                <a:cs typeface="Calibri"/>
              </a:rPr>
              <a:t>In </a:t>
            </a:r>
            <a:r>
              <a:rPr sz="2400" b="1" i="1" spc="-5" dirty="0">
                <a:latin typeface="Calibri"/>
                <a:cs typeface="Calibri"/>
              </a:rPr>
              <a:t>carcinogenesis, </a:t>
            </a:r>
            <a:r>
              <a:rPr sz="2400" b="1" i="1" spc="-10" dirty="0">
                <a:latin typeface="Calibri"/>
                <a:cs typeface="Calibri"/>
              </a:rPr>
              <a:t>normal </a:t>
            </a:r>
            <a:r>
              <a:rPr sz="2400" b="1" i="1" spc="-5" dirty="0">
                <a:latin typeface="Calibri"/>
                <a:cs typeface="Calibri"/>
              </a:rPr>
              <a:t>mechanisms such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as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apoptosis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 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senescence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(aging) </a:t>
            </a:r>
            <a:r>
              <a:rPr sz="2400" b="1" i="1" dirty="0">
                <a:latin typeface="Calibri"/>
                <a:cs typeface="Calibri"/>
              </a:rPr>
              <a:t>do </a:t>
            </a:r>
            <a:r>
              <a:rPr sz="2400" b="1" i="1" spc="-10" dirty="0">
                <a:latin typeface="Calibri"/>
                <a:cs typeface="Calibri"/>
              </a:rPr>
              <a:t>not </a:t>
            </a:r>
            <a:r>
              <a:rPr sz="2400" b="1" i="1" spc="-5" dirty="0">
                <a:latin typeface="Calibri"/>
                <a:cs typeface="Calibri"/>
              </a:rPr>
              <a:t>function properly 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-10" dirty="0">
                <a:latin typeface="Calibri"/>
                <a:cs typeface="Calibri"/>
              </a:rPr>
              <a:t>cannot </a:t>
            </a:r>
            <a:r>
              <a:rPr sz="2400" b="1" i="1" spc="-15" dirty="0">
                <a:latin typeface="Calibri"/>
                <a:cs typeface="Calibri"/>
              </a:rPr>
              <a:t>control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excessive</a:t>
            </a:r>
            <a:r>
              <a:rPr sz="2400" b="1" i="1" spc="-10" dirty="0">
                <a:latin typeface="Calibri"/>
                <a:cs typeface="Calibri"/>
              </a:rPr>
              <a:t> cell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division.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22775" y="193293"/>
            <a:ext cx="2600960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CARCINOGENESIS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27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496171" y="93346"/>
            <a:ext cx="986155" cy="51371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60" dirty="0"/>
              <a:t>Cont...</a:t>
            </a:r>
            <a:endParaRPr sz="32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28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710334" y="850138"/>
            <a:ext cx="87718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1372235" algn="l"/>
                <a:tab pos="3496945" algn="l"/>
                <a:tab pos="3934460" algn="l"/>
                <a:tab pos="4338320" algn="l"/>
                <a:tab pos="5772150" algn="l"/>
                <a:tab pos="6957059" algn="l"/>
                <a:tab pos="7732395" algn="l"/>
              </a:tabLst>
            </a:pPr>
            <a:r>
              <a:rPr sz="2400" b="1" i="1" dirty="0">
                <a:latin typeface="Calibri"/>
                <a:cs typeface="Calibri"/>
              </a:rPr>
              <a:t>He</a:t>
            </a:r>
            <a:r>
              <a:rPr sz="2400" b="1" i="1" spc="-10" dirty="0">
                <a:latin typeface="Calibri"/>
                <a:cs typeface="Calibri"/>
              </a:rPr>
              <a:t>n</a:t>
            </a:r>
            <a:r>
              <a:rPr sz="2400" b="1" i="1" spc="-20" dirty="0">
                <a:latin typeface="Calibri"/>
                <a:cs typeface="Calibri"/>
              </a:rPr>
              <a:t>c</a:t>
            </a:r>
            <a:r>
              <a:rPr sz="2400" b="1" i="1" dirty="0">
                <a:latin typeface="Calibri"/>
                <a:cs typeface="Calibri"/>
              </a:rPr>
              <a:t>e	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oge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esi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s	</a:t>
            </a:r>
            <a:r>
              <a:rPr sz="2400" b="1" i="1" spc="-5" dirty="0">
                <a:latin typeface="Calibri"/>
                <a:cs typeface="Calibri"/>
              </a:rPr>
              <a:t>i</a:t>
            </a:r>
            <a:r>
              <a:rPr sz="2400" b="1" i="1" dirty="0">
                <a:latin typeface="Calibri"/>
                <a:cs typeface="Calibri"/>
              </a:rPr>
              <a:t>s	a	mul</a:t>
            </a:r>
            <a:r>
              <a:rPr sz="2400" b="1" i="1" spc="-10" dirty="0">
                <a:latin typeface="Calibri"/>
                <a:cs typeface="Calibri"/>
              </a:rPr>
              <a:t>t</a:t>
            </a:r>
            <a:r>
              <a:rPr sz="2400" b="1" i="1" dirty="0">
                <a:latin typeface="Calibri"/>
                <a:cs typeface="Calibri"/>
              </a:rPr>
              <a:t>i</a:t>
            </a:r>
            <a:r>
              <a:rPr sz="2400" b="1" i="1" spc="-15" dirty="0">
                <a:latin typeface="Calibri"/>
                <a:cs typeface="Calibri"/>
              </a:rPr>
              <a:t>s</a:t>
            </a:r>
            <a:r>
              <a:rPr sz="2400" b="1" i="1" spc="-30" dirty="0">
                <a:latin typeface="Calibri"/>
                <a:cs typeface="Calibri"/>
              </a:rPr>
              <a:t>t</a:t>
            </a:r>
            <a:r>
              <a:rPr sz="2400" b="1" i="1" spc="-5" dirty="0">
                <a:latin typeface="Calibri"/>
                <a:cs typeface="Calibri"/>
              </a:rPr>
              <a:t>e</a:t>
            </a:r>
            <a:r>
              <a:rPr sz="2400" b="1" i="1" dirty="0">
                <a:latin typeface="Calibri"/>
                <a:cs typeface="Calibri"/>
              </a:rPr>
              <a:t>p	pro</a:t>
            </a:r>
            <a:r>
              <a:rPr sz="2400" b="1" i="1" spc="-25" dirty="0">
                <a:latin typeface="Calibri"/>
                <a:cs typeface="Calibri"/>
              </a:rPr>
              <a:t>c</a:t>
            </a:r>
            <a:r>
              <a:rPr sz="2400" b="1" i="1" spc="-5" dirty="0">
                <a:latin typeface="Calibri"/>
                <a:cs typeface="Calibri"/>
              </a:rPr>
              <a:t>es</a:t>
            </a:r>
            <a:r>
              <a:rPr sz="2400" b="1" i="1" dirty="0">
                <a:latin typeface="Calibri"/>
                <a:cs typeface="Calibri"/>
              </a:rPr>
              <a:t>s	t</a:t>
            </a:r>
            <a:r>
              <a:rPr sz="2400" b="1" i="1" spc="-10" dirty="0">
                <a:latin typeface="Calibri"/>
                <a:cs typeface="Calibri"/>
              </a:rPr>
              <a:t>h</a:t>
            </a:r>
            <a:r>
              <a:rPr sz="2400" b="1" i="1" dirty="0">
                <a:latin typeface="Calibri"/>
                <a:cs typeface="Calibri"/>
              </a:rPr>
              <a:t>at	i</a:t>
            </a:r>
            <a:r>
              <a:rPr sz="2400" b="1" i="1" spc="-10" dirty="0">
                <a:latin typeface="Calibri"/>
                <a:cs typeface="Calibri"/>
              </a:rPr>
              <a:t>n</a:t>
            </a:r>
            <a:r>
              <a:rPr sz="2400" b="1" i="1" dirty="0">
                <a:latin typeface="Calibri"/>
                <a:cs typeface="Calibri"/>
              </a:rPr>
              <a:t>c</a:t>
            </a:r>
            <a:r>
              <a:rPr sz="2400" b="1" i="1" spc="-10" dirty="0">
                <a:latin typeface="Calibri"/>
                <a:cs typeface="Calibri"/>
              </a:rPr>
              <a:t>l</a:t>
            </a:r>
            <a:r>
              <a:rPr sz="2400" b="1" i="1" spc="-5" dirty="0">
                <a:latin typeface="Calibri"/>
                <a:cs typeface="Calibri"/>
              </a:rPr>
              <a:t>udes 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initiation</a:t>
            </a:r>
            <a:r>
              <a:rPr sz="2400" b="1" i="1" spc="-5" dirty="0">
                <a:latin typeface="Calibri"/>
                <a:cs typeface="Calibri"/>
              </a:rPr>
              <a:t>,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promotion</a:t>
            </a:r>
            <a:r>
              <a:rPr sz="2400" b="1" i="1" spc="-5" dirty="0">
                <a:latin typeface="Calibri"/>
                <a:cs typeface="Calibri"/>
              </a:rPr>
              <a:t>,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conversion</a:t>
            </a:r>
            <a:r>
              <a:rPr sz="2400" b="1" i="1" spc="-15" dirty="0">
                <a:latin typeface="Calibri"/>
                <a:cs typeface="Calibri"/>
              </a:rPr>
              <a:t>,</a:t>
            </a:r>
            <a:r>
              <a:rPr sz="2400" b="1" i="1" spc="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progression</a:t>
            </a:r>
            <a:r>
              <a:rPr sz="2400" b="1" i="1" spc="-5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4573"/>
            <a:ext cx="9144000" cy="6853555"/>
            <a:chOff x="0" y="4572"/>
            <a:chExt cx="9144000" cy="6853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572"/>
              <a:ext cx="9144000" cy="1104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85799"/>
              <a:ext cx="9144000" cy="617219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29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0200" y="388051"/>
            <a:ext cx="5929122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75" dirty="0"/>
              <a:t>Pat</a:t>
            </a:r>
            <a:r>
              <a:rPr spc="-170" dirty="0"/>
              <a:t>h</a:t>
            </a:r>
            <a:r>
              <a:rPr spc="-310" dirty="0"/>
              <a:t>ology</a:t>
            </a:r>
            <a:r>
              <a:rPr spc="-125" dirty="0"/>
              <a:t> </a:t>
            </a:r>
            <a:r>
              <a:rPr spc="-425" dirty="0"/>
              <a:t>o</a:t>
            </a:r>
            <a:r>
              <a:rPr spc="165" dirty="0"/>
              <a:t>f</a:t>
            </a:r>
            <a:r>
              <a:rPr spc="-120" dirty="0"/>
              <a:t> </a:t>
            </a:r>
            <a:r>
              <a:rPr spc="-385" dirty="0"/>
              <a:t>Cancer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30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710334" y="1087578"/>
            <a:ext cx="6659880" cy="339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4800" b="1" spc="-180" dirty="0">
                <a:latin typeface="Trebuchet MS"/>
                <a:cs typeface="Trebuchet MS"/>
              </a:rPr>
              <a:t>O</a:t>
            </a:r>
            <a:r>
              <a:rPr sz="4800" b="1" spc="-95" dirty="0">
                <a:latin typeface="Trebuchet MS"/>
                <a:cs typeface="Trebuchet MS"/>
              </a:rPr>
              <a:t>r</a:t>
            </a:r>
            <a:r>
              <a:rPr sz="4800" b="1" spc="30" dirty="0">
                <a:latin typeface="Trebuchet MS"/>
                <a:cs typeface="Trebuchet MS"/>
              </a:rPr>
              <a:t>i</a:t>
            </a:r>
            <a:r>
              <a:rPr sz="4800" b="1" spc="155" dirty="0">
                <a:latin typeface="Trebuchet MS"/>
                <a:cs typeface="Trebuchet MS"/>
              </a:rPr>
              <a:t>gi</a:t>
            </a:r>
            <a:r>
              <a:rPr sz="4800" b="1" spc="235" dirty="0">
                <a:latin typeface="Trebuchet MS"/>
                <a:cs typeface="Trebuchet MS"/>
              </a:rPr>
              <a:t>n</a:t>
            </a:r>
            <a:r>
              <a:rPr sz="4800" b="1" spc="-245" dirty="0">
                <a:latin typeface="Trebuchet MS"/>
                <a:cs typeface="Trebuchet MS"/>
              </a:rPr>
              <a:t> </a:t>
            </a:r>
            <a:r>
              <a:rPr sz="4800" b="1" spc="-385" dirty="0">
                <a:latin typeface="Trebuchet MS"/>
                <a:cs typeface="Trebuchet MS"/>
              </a:rPr>
              <a:t>o</a:t>
            </a:r>
            <a:r>
              <a:rPr sz="4800" b="1" spc="-254" dirty="0">
                <a:latin typeface="Trebuchet MS"/>
                <a:cs typeface="Trebuchet MS"/>
              </a:rPr>
              <a:t>f</a:t>
            </a:r>
            <a:r>
              <a:rPr sz="4800" b="1" spc="-220" dirty="0">
                <a:latin typeface="Trebuchet MS"/>
                <a:cs typeface="Trebuchet MS"/>
              </a:rPr>
              <a:t> </a:t>
            </a:r>
            <a:r>
              <a:rPr sz="4800" b="1" spc="-140" dirty="0">
                <a:latin typeface="Trebuchet MS"/>
                <a:cs typeface="Trebuchet MS"/>
              </a:rPr>
              <a:t>t</a:t>
            </a:r>
            <a:r>
              <a:rPr sz="4800" b="1" spc="-190" dirty="0">
                <a:latin typeface="Trebuchet MS"/>
                <a:cs typeface="Trebuchet MS"/>
              </a:rPr>
              <a:t>u</a:t>
            </a:r>
            <a:r>
              <a:rPr sz="4800" b="1" spc="-340" dirty="0">
                <a:latin typeface="Trebuchet MS"/>
                <a:cs typeface="Trebuchet MS"/>
              </a:rPr>
              <a:t>mor</a:t>
            </a:r>
            <a:endParaRPr sz="4800">
              <a:latin typeface="Trebuchet MS"/>
              <a:cs typeface="Trebuchet MS"/>
            </a:endParaRPr>
          </a:p>
          <a:p>
            <a:pPr marL="355600" indent="-342900">
              <a:spcBef>
                <a:spcPts val="4610"/>
              </a:spcBef>
              <a:buFont typeface="Arial MT"/>
              <a:buChar char="•"/>
              <a:tabLst>
                <a:tab pos="355600" algn="l"/>
              </a:tabLst>
            </a:pPr>
            <a:r>
              <a:rPr sz="4800" b="1" spc="-105" dirty="0">
                <a:latin typeface="Trebuchet MS"/>
                <a:cs typeface="Trebuchet MS"/>
              </a:rPr>
              <a:t>T</a:t>
            </a:r>
            <a:r>
              <a:rPr sz="4800" b="1" spc="-90" dirty="0">
                <a:latin typeface="Trebuchet MS"/>
                <a:cs typeface="Trebuchet MS"/>
              </a:rPr>
              <a:t>u</a:t>
            </a:r>
            <a:r>
              <a:rPr sz="4800" b="1" spc="-340" dirty="0">
                <a:latin typeface="Trebuchet MS"/>
                <a:cs typeface="Trebuchet MS"/>
              </a:rPr>
              <a:t>mor</a:t>
            </a:r>
            <a:r>
              <a:rPr sz="4800" b="1" spc="-229" dirty="0">
                <a:latin typeface="Trebuchet MS"/>
                <a:cs typeface="Trebuchet MS"/>
              </a:rPr>
              <a:t> </a:t>
            </a:r>
            <a:r>
              <a:rPr sz="4800" b="1" spc="-405" dirty="0">
                <a:latin typeface="Trebuchet MS"/>
                <a:cs typeface="Trebuchet MS"/>
              </a:rPr>
              <a:t>c</a:t>
            </a:r>
            <a:r>
              <a:rPr sz="4800" b="1" spc="-450" dirty="0">
                <a:latin typeface="Trebuchet MS"/>
                <a:cs typeface="Trebuchet MS"/>
              </a:rPr>
              <a:t>h</a:t>
            </a:r>
            <a:r>
              <a:rPr sz="4800" b="1" spc="-254" dirty="0">
                <a:latin typeface="Trebuchet MS"/>
                <a:cs typeface="Trebuchet MS"/>
              </a:rPr>
              <a:t>aracteristics</a:t>
            </a:r>
            <a:endParaRPr sz="4800">
              <a:latin typeface="Trebuchet MS"/>
              <a:cs typeface="Trebuchet MS"/>
            </a:endParaRPr>
          </a:p>
          <a:p>
            <a:pPr marL="355600" indent="-342900">
              <a:spcBef>
                <a:spcPts val="4610"/>
              </a:spcBef>
              <a:buFont typeface="Arial MT"/>
              <a:buChar char="•"/>
              <a:tabLst>
                <a:tab pos="355600" algn="l"/>
              </a:tabLst>
            </a:pPr>
            <a:r>
              <a:rPr sz="4800" b="1" spc="20" dirty="0">
                <a:latin typeface="Trebuchet MS"/>
                <a:cs typeface="Trebuchet MS"/>
              </a:rPr>
              <a:t>I</a:t>
            </a:r>
            <a:r>
              <a:rPr sz="4800" b="1" spc="70" dirty="0">
                <a:latin typeface="Trebuchet MS"/>
                <a:cs typeface="Trebuchet MS"/>
              </a:rPr>
              <a:t>n</a:t>
            </a:r>
            <a:r>
              <a:rPr sz="4800" b="1" spc="-220" dirty="0">
                <a:latin typeface="Trebuchet MS"/>
                <a:cs typeface="Trebuchet MS"/>
              </a:rPr>
              <a:t>v</a:t>
            </a:r>
            <a:r>
              <a:rPr sz="4800" b="1" spc="-204" dirty="0">
                <a:latin typeface="Trebuchet MS"/>
                <a:cs typeface="Trebuchet MS"/>
              </a:rPr>
              <a:t>a</a:t>
            </a:r>
            <a:r>
              <a:rPr sz="4800" b="1" spc="-135" dirty="0">
                <a:latin typeface="Trebuchet MS"/>
                <a:cs typeface="Trebuchet MS"/>
              </a:rPr>
              <a:t>sio</a:t>
            </a:r>
            <a:r>
              <a:rPr sz="4800" b="1" spc="-175" dirty="0">
                <a:latin typeface="Trebuchet MS"/>
                <a:cs typeface="Trebuchet MS"/>
              </a:rPr>
              <a:t>n</a:t>
            </a:r>
            <a:r>
              <a:rPr sz="4800" b="1" spc="-260" dirty="0">
                <a:latin typeface="Trebuchet MS"/>
                <a:cs typeface="Trebuchet MS"/>
              </a:rPr>
              <a:t> </a:t>
            </a:r>
            <a:r>
              <a:rPr sz="4800" b="1" spc="-15" dirty="0">
                <a:latin typeface="Trebuchet MS"/>
                <a:cs typeface="Trebuchet MS"/>
              </a:rPr>
              <a:t>a</a:t>
            </a:r>
            <a:r>
              <a:rPr sz="4800" b="1" dirty="0">
                <a:latin typeface="Trebuchet MS"/>
                <a:cs typeface="Trebuchet MS"/>
              </a:rPr>
              <a:t>n</a:t>
            </a:r>
            <a:r>
              <a:rPr sz="4800" b="1" spc="-165" dirty="0">
                <a:latin typeface="Trebuchet MS"/>
                <a:cs typeface="Trebuchet MS"/>
              </a:rPr>
              <a:t>d</a:t>
            </a:r>
            <a:r>
              <a:rPr sz="4800" b="1" spc="-245" dirty="0">
                <a:latin typeface="Trebuchet MS"/>
                <a:cs typeface="Trebuchet MS"/>
              </a:rPr>
              <a:t> </a:t>
            </a:r>
            <a:r>
              <a:rPr sz="4800" b="1" spc="-300" dirty="0">
                <a:latin typeface="Trebuchet MS"/>
                <a:cs typeface="Trebuchet MS"/>
              </a:rPr>
              <a:t>M</a:t>
            </a:r>
            <a:r>
              <a:rPr sz="4800" b="1" spc="-210" dirty="0">
                <a:latin typeface="Trebuchet MS"/>
                <a:cs typeface="Trebuchet MS"/>
              </a:rPr>
              <a:t>e</a:t>
            </a:r>
            <a:r>
              <a:rPr sz="4800" b="1" spc="-185" dirty="0">
                <a:latin typeface="Trebuchet MS"/>
                <a:cs typeface="Trebuchet MS"/>
              </a:rPr>
              <a:t>t</a:t>
            </a:r>
            <a:r>
              <a:rPr sz="4800" b="1" spc="-229" dirty="0">
                <a:latin typeface="Trebuchet MS"/>
                <a:cs typeface="Trebuchet MS"/>
              </a:rPr>
              <a:t>a</a:t>
            </a:r>
            <a:r>
              <a:rPr sz="4800" b="1" spc="-60" dirty="0">
                <a:latin typeface="Trebuchet MS"/>
                <a:cs typeface="Trebuchet MS"/>
              </a:rPr>
              <a:t>stasis</a:t>
            </a:r>
            <a:endParaRPr sz="4800">
              <a:latin typeface="Trebuchet MS"/>
              <a:cs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7400" y="152400"/>
            <a:ext cx="5187569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85" dirty="0"/>
              <a:t>Origi</a:t>
            </a:r>
            <a:r>
              <a:rPr spc="-325" dirty="0"/>
              <a:t>n</a:t>
            </a:r>
            <a:r>
              <a:rPr spc="-125" dirty="0"/>
              <a:t> </a:t>
            </a:r>
            <a:r>
              <a:rPr spc="-120" dirty="0"/>
              <a:t>of</a:t>
            </a:r>
            <a:r>
              <a:rPr spc="-130" dirty="0"/>
              <a:t> </a:t>
            </a:r>
            <a:r>
              <a:rPr spc="-315" dirty="0"/>
              <a:t>Tumor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31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710335" y="976629"/>
            <a:ext cx="7065009" cy="2879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20" dirty="0">
                <a:latin typeface="Calibri"/>
                <a:cs typeface="Calibri"/>
              </a:rPr>
              <a:t>Tumors</a:t>
            </a:r>
            <a:r>
              <a:rPr sz="2400" b="1" i="1" dirty="0">
                <a:latin typeface="Calibri"/>
                <a:cs typeface="Calibri"/>
              </a:rPr>
              <a:t> may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arise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from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any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 </a:t>
            </a:r>
            <a:r>
              <a:rPr sz="2400" b="1" i="1" spc="-10" dirty="0">
                <a:latin typeface="Calibri"/>
                <a:cs typeface="Calibri"/>
              </a:rPr>
              <a:t>four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basic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tissue</a:t>
            </a:r>
            <a:r>
              <a:rPr sz="2400" b="1" i="1" dirty="0">
                <a:latin typeface="Calibri"/>
                <a:cs typeface="Calibri"/>
              </a:rPr>
              <a:t> types:</a:t>
            </a:r>
            <a:endParaRPr sz="2400">
              <a:latin typeface="Calibri"/>
              <a:cs typeface="Calibri"/>
            </a:endParaRPr>
          </a:p>
          <a:p>
            <a:pPr marL="355600" indent="-342900">
              <a:spcBef>
                <a:spcPts val="2014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Epithelial</a:t>
            </a:r>
            <a:r>
              <a:rPr sz="2400" b="1" i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tissue</a:t>
            </a:r>
            <a:endParaRPr sz="2400">
              <a:latin typeface="Calibri"/>
              <a:cs typeface="Calibri"/>
            </a:endParaRPr>
          </a:p>
          <a:p>
            <a:pPr marL="355600" indent="-342900">
              <a:spcBef>
                <a:spcPts val="2020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Connective tissue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(i.e.,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muscle,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bone,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cartilage)</a:t>
            </a:r>
            <a:endParaRPr sz="2400">
              <a:latin typeface="Calibri"/>
              <a:cs typeface="Calibri"/>
            </a:endParaRPr>
          </a:p>
          <a:p>
            <a:pPr marL="355600" indent="-342900">
              <a:spcBef>
                <a:spcPts val="2014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Lymphoid</a:t>
            </a:r>
            <a:r>
              <a:rPr sz="2400" b="1" i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tissue</a:t>
            </a:r>
            <a:endParaRPr sz="2400">
              <a:latin typeface="Calibri"/>
              <a:cs typeface="Calibri"/>
            </a:endParaRPr>
          </a:p>
          <a:p>
            <a:pPr marL="355600" indent="-342900">
              <a:spcBef>
                <a:spcPts val="2014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Nerve</a:t>
            </a:r>
            <a:r>
              <a:rPr sz="2400" b="1" i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tissue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34104" y="77685"/>
            <a:ext cx="392430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15" dirty="0"/>
              <a:t>Tumor</a:t>
            </a:r>
            <a:r>
              <a:rPr spc="-125" dirty="0"/>
              <a:t> </a:t>
            </a:r>
            <a:r>
              <a:rPr spc="-275" dirty="0"/>
              <a:t>Characteris</a:t>
            </a:r>
            <a:r>
              <a:rPr spc="-165" dirty="0"/>
              <a:t>t</a:t>
            </a:r>
            <a:r>
              <a:rPr spc="-285" dirty="0"/>
              <a:t>ics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710335" y="5330138"/>
            <a:ext cx="8769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Be</a:t>
            </a:r>
            <a:r>
              <a:rPr sz="2400" spc="-5" dirty="0">
                <a:latin typeface="Calibri"/>
                <a:cs typeface="Calibri"/>
              </a:rPr>
              <a:t>nign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82945" y="5330138"/>
            <a:ext cx="1283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Malignant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726663" y="774160"/>
            <a:ext cx="4407535" cy="5121910"/>
            <a:chOff x="202662" y="774160"/>
            <a:chExt cx="4407535" cy="5121910"/>
          </a:xfrm>
        </p:grpSpPr>
        <p:sp>
          <p:nvSpPr>
            <p:cNvPr id="6" name="object 6"/>
            <p:cNvSpPr/>
            <p:nvPr/>
          </p:nvSpPr>
          <p:spPr>
            <a:xfrm>
              <a:off x="4571999" y="836676"/>
              <a:ext cx="0" cy="5021580"/>
            </a:xfrm>
            <a:custGeom>
              <a:avLst/>
              <a:gdLst/>
              <a:ahLst/>
              <a:cxnLst/>
              <a:rect l="l" t="t" r="r" b="b"/>
              <a:pathLst>
                <a:path h="5021580">
                  <a:moveTo>
                    <a:pt x="0" y="0"/>
                  </a:moveTo>
                  <a:lnTo>
                    <a:pt x="0" y="5021173"/>
                  </a:lnTo>
                </a:path>
              </a:pathLst>
            </a:custGeom>
            <a:ln w="76200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5679" y="787177"/>
              <a:ext cx="4070985" cy="4653915"/>
            </a:xfrm>
            <a:custGeom>
              <a:avLst/>
              <a:gdLst/>
              <a:ahLst/>
              <a:cxnLst/>
              <a:rect l="l" t="t" r="r" b="b"/>
              <a:pathLst>
                <a:path w="4070985" h="4653915">
                  <a:moveTo>
                    <a:pt x="2045390" y="0"/>
                  </a:moveTo>
                  <a:lnTo>
                    <a:pt x="2000745" y="272"/>
                  </a:lnTo>
                  <a:lnTo>
                    <a:pt x="1956112" y="1552"/>
                  </a:lnTo>
                  <a:lnTo>
                    <a:pt x="1911509" y="3840"/>
                  </a:lnTo>
                  <a:lnTo>
                    <a:pt x="1866953" y="7136"/>
                  </a:lnTo>
                  <a:lnTo>
                    <a:pt x="1822461" y="11439"/>
                  </a:lnTo>
                  <a:lnTo>
                    <a:pt x="1778051" y="16751"/>
                  </a:lnTo>
                  <a:lnTo>
                    <a:pt x="1733740" y="23071"/>
                  </a:lnTo>
                  <a:lnTo>
                    <a:pt x="1689544" y="30399"/>
                  </a:lnTo>
                  <a:lnTo>
                    <a:pt x="1645482" y="38735"/>
                  </a:lnTo>
                  <a:lnTo>
                    <a:pt x="1601571" y="48079"/>
                  </a:lnTo>
                  <a:lnTo>
                    <a:pt x="1557828" y="58432"/>
                  </a:lnTo>
                  <a:lnTo>
                    <a:pt x="1514270" y="69794"/>
                  </a:lnTo>
                  <a:lnTo>
                    <a:pt x="1470914" y="82165"/>
                  </a:lnTo>
                  <a:lnTo>
                    <a:pt x="1427778" y="95544"/>
                  </a:lnTo>
                  <a:lnTo>
                    <a:pt x="1384879" y="109932"/>
                  </a:lnTo>
                  <a:lnTo>
                    <a:pt x="1342235" y="125329"/>
                  </a:lnTo>
                  <a:lnTo>
                    <a:pt x="1299862" y="141735"/>
                  </a:lnTo>
                  <a:lnTo>
                    <a:pt x="1257778" y="159150"/>
                  </a:lnTo>
                  <a:lnTo>
                    <a:pt x="1216000" y="177574"/>
                  </a:lnTo>
                  <a:lnTo>
                    <a:pt x="1174546" y="197008"/>
                  </a:lnTo>
                  <a:lnTo>
                    <a:pt x="1133432" y="217451"/>
                  </a:lnTo>
                  <a:lnTo>
                    <a:pt x="1092677" y="238903"/>
                  </a:lnTo>
                  <a:lnTo>
                    <a:pt x="1052296" y="261365"/>
                  </a:lnTo>
                  <a:lnTo>
                    <a:pt x="1012308" y="284837"/>
                  </a:lnTo>
                  <a:lnTo>
                    <a:pt x="972730" y="309319"/>
                  </a:lnTo>
                  <a:lnTo>
                    <a:pt x="933579" y="334811"/>
                  </a:lnTo>
                  <a:lnTo>
                    <a:pt x="894873" y="361312"/>
                  </a:lnTo>
                  <a:lnTo>
                    <a:pt x="856628" y="388824"/>
                  </a:lnTo>
                  <a:lnTo>
                    <a:pt x="818862" y="417345"/>
                  </a:lnTo>
                  <a:lnTo>
                    <a:pt x="781592" y="446878"/>
                  </a:lnTo>
                  <a:lnTo>
                    <a:pt x="744836" y="477420"/>
                  </a:lnTo>
                  <a:lnTo>
                    <a:pt x="708611" y="508973"/>
                  </a:lnTo>
                  <a:lnTo>
                    <a:pt x="672934" y="541536"/>
                  </a:lnTo>
                  <a:lnTo>
                    <a:pt x="637822" y="575110"/>
                  </a:lnTo>
                  <a:lnTo>
                    <a:pt x="603292" y="609695"/>
                  </a:lnTo>
                  <a:lnTo>
                    <a:pt x="570012" y="644589"/>
                  </a:lnTo>
                  <a:lnTo>
                    <a:pt x="537675" y="680080"/>
                  </a:lnTo>
                  <a:lnTo>
                    <a:pt x="506281" y="716149"/>
                  </a:lnTo>
                  <a:lnTo>
                    <a:pt x="475830" y="752781"/>
                  </a:lnTo>
                  <a:lnTo>
                    <a:pt x="446323" y="789958"/>
                  </a:lnTo>
                  <a:lnTo>
                    <a:pt x="417760" y="827662"/>
                  </a:lnTo>
                  <a:lnTo>
                    <a:pt x="390140" y="865877"/>
                  </a:lnTo>
                  <a:lnTo>
                    <a:pt x="363464" y="904585"/>
                  </a:lnTo>
                  <a:lnTo>
                    <a:pt x="337731" y="943770"/>
                  </a:lnTo>
                  <a:lnTo>
                    <a:pt x="312943" y="983413"/>
                  </a:lnTo>
                  <a:lnTo>
                    <a:pt x="289098" y="1023499"/>
                  </a:lnTo>
                  <a:lnTo>
                    <a:pt x="266197" y="1064010"/>
                  </a:lnTo>
                  <a:lnTo>
                    <a:pt x="244241" y="1104928"/>
                  </a:lnTo>
                  <a:lnTo>
                    <a:pt x="223228" y="1146237"/>
                  </a:lnTo>
                  <a:lnTo>
                    <a:pt x="203160" y="1187919"/>
                  </a:lnTo>
                  <a:lnTo>
                    <a:pt x="184036" y="1229958"/>
                  </a:lnTo>
                  <a:lnTo>
                    <a:pt x="165857" y="1272336"/>
                  </a:lnTo>
                  <a:lnTo>
                    <a:pt x="148622" y="1315035"/>
                  </a:lnTo>
                  <a:lnTo>
                    <a:pt x="132332" y="1358040"/>
                  </a:lnTo>
                  <a:lnTo>
                    <a:pt x="116986" y="1401332"/>
                  </a:lnTo>
                  <a:lnTo>
                    <a:pt x="102585" y="1444895"/>
                  </a:lnTo>
                  <a:lnTo>
                    <a:pt x="89129" y="1488712"/>
                  </a:lnTo>
                  <a:lnTo>
                    <a:pt x="76618" y="1532765"/>
                  </a:lnTo>
                  <a:lnTo>
                    <a:pt x="65052" y="1577036"/>
                  </a:lnTo>
                  <a:lnTo>
                    <a:pt x="54431" y="1621510"/>
                  </a:lnTo>
                  <a:lnTo>
                    <a:pt x="44755" y="1666169"/>
                  </a:lnTo>
                  <a:lnTo>
                    <a:pt x="36025" y="1710996"/>
                  </a:lnTo>
                  <a:lnTo>
                    <a:pt x="28240" y="1755973"/>
                  </a:lnTo>
                  <a:lnTo>
                    <a:pt x="21400" y="1801084"/>
                  </a:lnTo>
                  <a:lnTo>
                    <a:pt x="15505" y="1846311"/>
                  </a:lnTo>
                  <a:lnTo>
                    <a:pt x="10557" y="1891637"/>
                  </a:lnTo>
                  <a:lnTo>
                    <a:pt x="6554" y="1937045"/>
                  </a:lnTo>
                  <a:lnTo>
                    <a:pt x="3496" y="1982518"/>
                  </a:lnTo>
                  <a:lnTo>
                    <a:pt x="1385" y="2028039"/>
                  </a:lnTo>
                  <a:lnTo>
                    <a:pt x="219" y="2073591"/>
                  </a:lnTo>
                  <a:lnTo>
                    <a:pt x="0" y="2119156"/>
                  </a:lnTo>
                  <a:lnTo>
                    <a:pt x="726" y="2164717"/>
                  </a:lnTo>
                  <a:lnTo>
                    <a:pt x="2399" y="2210258"/>
                  </a:lnTo>
                  <a:lnTo>
                    <a:pt x="5017" y="2255760"/>
                  </a:lnTo>
                  <a:lnTo>
                    <a:pt x="8583" y="2301208"/>
                  </a:lnTo>
                  <a:lnTo>
                    <a:pt x="13094" y="2346583"/>
                  </a:lnTo>
                  <a:lnTo>
                    <a:pt x="18552" y="2391869"/>
                  </a:lnTo>
                  <a:lnTo>
                    <a:pt x="24957" y="2437049"/>
                  </a:lnTo>
                  <a:lnTo>
                    <a:pt x="32308" y="2482104"/>
                  </a:lnTo>
                  <a:lnTo>
                    <a:pt x="40606" y="2527019"/>
                  </a:lnTo>
                  <a:lnTo>
                    <a:pt x="49851" y="2571776"/>
                  </a:lnTo>
                  <a:lnTo>
                    <a:pt x="60043" y="2616358"/>
                  </a:lnTo>
                  <a:lnTo>
                    <a:pt x="71182" y="2660748"/>
                  </a:lnTo>
                  <a:lnTo>
                    <a:pt x="83267" y="2704929"/>
                  </a:lnTo>
                  <a:lnTo>
                    <a:pt x="96300" y="2748883"/>
                  </a:lnTo>
                  <a:lnTo>
                    <a:pt x="110280" y="2792593"/>
                  </a:lnTo>
                  <a:lnTo>
                    <a:pt x="125208" y="2836043"/>
                  </a:lnTo>
                  <a:lnTo>
                    <a:pt x="141083" y="2879214"/>
                  </a:lnTo>
                  <a:lnTo>
                    <a:pt x="157905" y="2922091"/>
                  </a:lnTo>
                  <a:lnTo>
                    <a:pt x="175675" y="2964655"/>
                  </a:lnTo>
                  <a:lnTo>
                    <a:pt x="194393" y="3006891"/>
                  </a:lnTo>
                  <a:lnTo>
                    <a:pt x="214058" y="3048779"/>
                  </a:lnTo>
                  <a:lnTo>
                    <a:pt x="234671" y="3090304"/>
                  </a:lnTo>
                  <a:lnTo>
                    <a:pt x="256232" y="3131449"/>
                  </a:lnTo>
                  <a:lnTo>
                    <a:pt x="278741" y="3172195"/>
                  </a:lnTo>
                  <a:lnTo>
                    <a:pt x="302198" y="3212526"/>
                  </a:lnTo>
                  <a:lnTo>
                    <a:pt x="326603" y="3252425"/>
                  </a:lnTo>
                  <a:lnTo>
                    <a:pt x="351956" y="3291875"/>
                  </a:lnTo>
                  <a:lnTo>
                    <a:pt x="378258" y="3330859"/>
                  </a:lnTo>
                  <a:lnTo>
                    <a:pt x="405508" y="3369358"/>
                  </a:lnTo>
                  <a:lnTo>
                    <a:pt x="433706" y="3407358"/>
                  </a:lnTo>
                  <a:lnTo>
                    <a:pt x="462853" y="3444839"/>
                  </a:lnTo>
                  <a:lnTo>
                    <a:pt x="492949" y="3481785"/>
                  </a:lnTo>
                  <a:lnTo>
                    <a:pt x="523993" y="3518179"/>
                  </a:lnTo>
                  <a:lnTo>
                    <a:pt x="555986" y="3554004"/>
                  </a:lnTo>
                  <a:lnTo>
                    <a:pt x="588928" y="3589242"/>
                  </a:lnTo>
                  <a:lnTo>
                    <a:pt x="357852" y="4653756"/>
                  </a:lnTo>
                  <a:lnTo>
                    <a:pt x="1230723" y="4042251"/>
                  </a:lnTo>
                  <a:lnTo>
                    <a:pt x="1275685" y="4061629"/>
                  </a:lnTo>
                  <a:lnTo>
                    <a:pt x="1320912" y="4079827"/>
                  </a:lnTo>
                  <a:lnTo>
                    <a:pt x="1366385" y="4096851"/>
                  </a:lnTo>
                  <a:lnTo>
                    <a:pt x="1412084" y="4112702"/>
                  </a:lnTo>
                  <a:lnTo>
                    <a:pt x="1457991" y="4127385"/>
                  </a:lnTo>
                  <a:lnTo>
                    <a:pt x="1504088" y="4140904"/>
                  </a:lnTo>
                  <a:lnTo>
                    <a:pt x="1550354" y="4153261"/>
                  </a:lnTo>
                  <a:lnTo>
                    <a:pt x="1596771" y="4164462"/>
                  </a:lnTo>
                  <a:lnTo>
                    <a:pt x="1643321" y="4174510"/>
                  </a:lnTo>
                  <a:lnTo>
                    <a:pt x="1689984" y="4183408"/>
                  </a:lnTo>
                  <a:lnTo>
                    <a:pt x="1736741" y="4191160"/>
                  </a:lnTo>
                  <a:lnTo>
                    <a:pt x="1783574" y="4197769"/>
                  </a:lnTo>
                  <a:lnTo>
                    <a:pt x="1830464" y="4203240"/>
                  </a:lnTo>
                  <a:lnTo>
                    <a:pt x="1877390" y="4207577"/>
                  </a:lnTo>
                  <a:lnTo>
                    <a:pt x="1924336" y="4210782"/>
                  </a:lnTo>
                  <a:lnTo>
                    <a:pt x="1971281" y="4212860"/>
                  </a:lnTo>
                  <a:lnTo>
                    <a:pt x="2018208" y="4213814"/>
                  </a:lnTo>
                  <a:lnTo>
                    <a:pt x="2065096" y="4213648"/>
                  </a:lnTo>
                  <a:lnTo>
                    <a:pt x="2111927" y="4212365"/>
                  </a:lnTo>
                  <a:lnTo>
                    <a:pt x="2158682" y="4209971"/>
                  </a:lnTo>
                  <a:lnTo>
                    <a:pt x="2205342" y="4206467"/>
                  </a:lnTo>
                  <a:lnTo>
                    <a:pt x="2251889" y="4201858"/>
                  </a:lnTo>
                  <a:lnTo>
                    <a:pt x="2298303" y="4196148"/>
                  </a:lnTo>
                  <a:lnTo>
                    <a:pt x="2344565" y="4189340"/>
                  </a:lnTo>
                  <a:lnTo>
                    <a:pt x="2390657" y="4181437"/>
                  </a:lnTo>
                  <a:lnTo>
                    <a:pt x="2436559" y="4172445"/>
                  </a:lnTo>
                  <a:lnTo>
                    <a:pt x="2482253" y="4162366"/>
                  </a:lnTo>
                  <a:lnTo>
                    <a:pt x="2527719" y="4151203"/>
                  </a:lnTo>
                  <a:lnTo>
                    <a:pt x="2572940" y="4138962"/>
                  </a:lnTo>
                  <a:lnTo>
                    <a:pt x="2617895" y="4125645"/>
                  </a:lnTo>
                  <a:lnTo>
                    <a:pt x="2662566" y="4111256"/>
                  </a:lnTo>
                  <a:lnTo>
                    <a:pt x="2706934" y="4095799"/>
                  </a:lnTo>
                  <a:lnTo>
                    <a:pt x="2750980" y="4079278"/>
                  </a:lnTo>
                  <a:lnTo>
                    <a:pt x="2794686" y="4061696"/>
                  </a:lnTo>
                  <a:lnTo>
                    <a:pt x="2838031" y="4043057"/>
                  </a:lnTo>
                  <a:lnTo>
                    <a:pt x="2880998" y="4023364"/>
                  </a:lnTo>
                  <a:lnTo>
                    <a:pt x="2923567" y="4002622"/>
                  </a:lnTo>
                  <a:lnTo>
                    <a:pt x="2965720" y="3980834"/>
                  </a:lnTo>
                  <a:lnTo>
                    <a:pt x="3007438" y="3958004"/>
                  </a:lnTo>
                  <a:lnTo>
                    <a:pt x="3048701" y="3934136"/>
                  </a:lnTo>
                  <a:lnTo>
                    <a:pt x="3089490" y="3909232"/>
                  </a:lnTo>
                  <a:lnTo>
                    <a:pt x="3129788" y="3883298"/>
                  </a:lnTo>
                  <a:lnTo>
                    <a:pt x="3169574" y="3856336"/>
                  </a:lnTo>
                  <a:lnTo>
                    <a:pt x="3208830" y="3828351"/>
                  </a:lnTo>
                  <a:lnTo>
                    <a:pt x="3247538" y="3799345"/>
                  </a:lnTo>
                  <a:lnTo>
                    <a:pt x="3285677" y="3769324"/>
                  </a:lnTo>
                  <a:lnTo>
                    <a:pt x="3323229" y="3738289"/>
                  </a:lnTo>
                  <a:lnTo>
                    <a:pt x="3360176" y="3706246"/>
                  </a:lnTo>
                  <a:lnTo>
                    <a:pt x="3396498" y="3673198"/>
                  </a:lnTo>
                  <a:lnTo>
                    <a:pt x="3432177" y="3639148"/>
                  </a:lnTo>
                  <a:lnTo>
                    <a:pt x="3467193" y="3604101"/>
                  </a:lnTo>
                  <a:lnTo>
                    <a:pt x="3500475" y="3569206"/>
                  </a:lnTo>
                  <a:lnTo>
                    <a:pt x="3532813" y="3533716"/>
                  </a:lnTo>
                  <a:lnTo>
                    <a:pt x="3564209" y="3497646"/>
                  </a:lnTo>
                  <a:lnTo>
                    <a:pt x="3594661" y="3461014"/>
                  </a:lnTo>
                  <a:lnTo>
                    <a:pt x="3624169" y="3423838"/>
                  </a:lnTo>
                  <a:lnTo>
                    <a:pt x="3652735" y="3386133"/>
                  </a:lnTo>
                  <a:lnTo>
                    <a:pt x="3680356" y="3347919"/>
                  </a:lnTo>
                  <a:lnTo>
                    <a:pt x="3707034" y="3309210"/>
                  </a:lnTo>
                  <a:lnTo>
                    <a:pt x="3732768" y="3270026"/>
                  </a:lnTo>
                  <a:lnTo>
                    <a:pt x="3757558" y="3230382"/>
                  </a:lnTo>
                  <a:lnTo>
                    <a:pt x="3781404" y="3190296"/>
                  </a:lnTo>
                  <a:lnTo>
                    <a:pt x="3804307" y="3149786"/>
                  </a:lnTo>
                  <a:lnTo>
                    <a:pt x="3826265" y="3108867"/>
                  </a:lnTo>
                  <a:lnTo>
                    <a:pt x="3847278" y="3067559"/>
                  </a:lnTo>
                  <a:lnTo>
                    <a:pt x="3867348" y="3025876"/>
                  </a:lnTo>
                  <a:lnTo>
                    <a:pt x="3886473" y="2983838"/>
                  </a:lnTo>
                  <a:lnTo>
                    <a:pt x="3904654" y="2941460"/>
                  </a:lnTo>
                  <a:lnTo>
                    <a:pt x="3921890" y="2898760"/>
                  </a:lnTo>
                  <a:lnTo>
                    <a:pt x="3938182" y="2855755"/>
                  </a:lnTo>
                  <a:lnTo>
                    <a:pt x="3953529" y="2812463"/>
                  </a:lnTo>
                  <a:lnTo>
                    <a:pt x="3967931" y="2768900"/>
                  </a:lnTo>
                  <a:lnTo>
                    <a:pt x="3981388" y="2725084"/>
                  </a:lnTo>
                  <a:lnTo>
                    <a:pt x="3993901" y="2681031"/>
                  </a:lnTo>
                  <a:lnTo>
                    <a:pt x="4005468" y="2636759"/>
                  </a:lnTo>
                  <a:lnTo>
                    <a:pt x="4016090" y="2592285"/>
                  </a:lnTo>
                  <a:lnTo>
                    <a:pt x="4025767" y="2547626"/>
                  </a:lnTo>
                  <a:lnTo>
                    <a:pt x="4034498" y="2502800"/>
                  </a:lnTo>
                  <a:lnTo>
                    <a:pt x="4042285" y="2457822"/>
                  </a:lnTo>
                  <a:lnTo>
                    <a:pt x="4049125" y="2412712"/>
                  </a:lnTo>
                  <a:lnTo>
                    <a:pt x="4055021" y="2367485"/>
                  </a:lnTo>
                  <a:lnTo>
                    <a:pt x="4059970" y="2322159"/>
                  </a:lnTo>
                  <a:lnTo>
                    <a:pt x="4063974" y="2276750"/>
                  </a:lnTo>
                  <a:lnTo>
                    <a:pt x="4067032" y="2231277"/>
                  </a:lnTo>
                  <a:lnTo>
                    <a:pt x="4069144" y="2185756"/>
                  </a:lnTo>
                  <a:lnTo>
                    <a:pt x="4070310" y="2140205"/>
                  </a:lnTo>
                  <a:lnTo>
                    <a:pt x="4070530" y="2094640"/>
                  </a:lnTo>
                  <a:lnTo>
                    <a:pt x="4069804" y="2049078"/>
                  </a:lnTo>
                  <a:lnTo>
                    <a:pt x="4068131" y="2003538"/>
                  </a:lnTo>
                  <a:lnTo>
                    <a:pt x="4065513" y="1958035"/>
                  </a:lnTo>
                  <a:lnTo>
                    <a:pt x="4061948" y="1912588"/>
                  </a:lnTo>
                  <a:lnTo>
                    <a:pt x="4057436" y="1867212"/>
                  </a:lnTo>
                  <a:lnTo>
                    <a:pt x="4051978" y="1821926"/>
                  </a:lnTo>
                  <a:lnTo>
                    <a:pt x="4045573" y="1776747"/>
                  </a:lnTo>
                  <a:lnTo>
                    <a:pt x="4038221" y="1731691"/>
                  </a:lnTo>
                  <a:lnTo>
                    <a:pt x="4029923" y="1686776"/>
                  </a:lnTo>
                  <a:lnTo>
                    <a:pt x="4020677" y="1642019"/>
                  </a:lnTo>
                  <a:lnTo>
                    <a:pt x="4010485" y="1597437"/>
                  </a:lnTo>
                  <a:lnTo>
                    <a:pt x="3999346" y="1553047"/>
                  </a:lnTo>
                  <a:lnTo>
                    <a:pt x="3987259" y="1508867"/>
                  </a:lnTo>
                  <a:lnTo>
                    <a:pt x="3974225" y="1464913"/>
                  </a:lnTo>
                  <a:lnTo>
                    <a:pt x="3960244" y="1421202"/>
                  </a:lnTo>
                  <a:lnTo>
                    <a:pt x="3945315" y="1377753"/>
                  </a:lnTo>
                  <a:lnTo>
                    <a:pt x="3929439" y="1334581"/>
                  </a:lnTo>
                  <a:lnTo>
                    <a:pt x="3912615" y="1291704"/>
                  </a:lnTo>
                  <a:lnTo>
                    <a:pt x="3894843" y="1249140"/>
                  </a:lnTo>
                  <a:lnTo>
                    <a:pt x="3876124" y="1206905"/>
                  </a:lnTo>
                  <a:lnTo>
                    <a:pt x="3856457" y="1165016"/>
                  </a:lnTo>
                  <a:lnTo>
                    <a:pt x="3835842" y="1123491"/>
                  </a:lnTo>
                  <a:lnTo>
                    <a:pt x="3814279" y="1082347"/>
                  </a:lnTo>
                  <a:lnTo>
                    <a:pt x="3791768" y="1041601"/>
                  </a:lnTo>
                  <a:lnTo>
                    <a:pt x="3768308" y="1001269"/>
                  </a:lnTo>
                  <a:lnTo>
                    <a:pt x="3743900" y="961370"/>
                  </a:lnTo>
                  <a:lnTo>
                    <a:pt x="3718544" y="921920"/>
                  </a:lnTo>
                  <a:lnTo>
                    <a:pt x="3692240" y="882937"/>
                  </a:lnTo>
                  <a:lnTo>
                    <a:pt x="3664987" y="844437"/>
                  </a:lnTo>
                  <a:lnTo>
                    <a:pt x="3636785" y="806438"/>
                  </a:lnTo>
                  <a:lnTo>
                    <a:pt x="3607634" y="768957"/>
                  </a:lnTo>
                  <a:lnTo>
                    <a:pt x="3577535" y="732011"/>
                  </a:lnTo>
                  <a:lnTo>
                    <a:pt x="3546487" y="695617"/>
                  </a:lnTo>
                  <a:lnTo>
                    <a:pt x="3514490" y="659792"/>
                  </a:lnTo>
                  <a:lnTo>
                    <a:pt x="3481544" y="624554"/>
                  </a:lnTo>
                  <a:lnTo>
                    <a:pt x="3447349" y="589617"/>
                  </a:lnTo>
                  <a:lnTo>
                    <a:pt x="3412562" y="555686"/>
                  </a:lnTo>
                  <a:lnTo>
                    <a:pt x="3377201" y="522758"/>
                  </a:lnTo>
                  <a:lnTo>
                    <a:pt x="3341281" y="490835"/>
                  </a:lnTo>
                  <a:lnTo>
                    <a:pt x="3304821" y="459917"/>
                  </a:lnTo>
                  <a:lnTo>
                    <a:pt x="3267837" y="430004"/>
                  </a:lnTo>
                  <a:lnTo>
                    <a:pt x="3230348" y="401095"/>
                  </a:lnTo>
                  <a:lnTo>
                    <a:pt x="3192370" y="373191"/>
                  </a:lnTo>
                  <a:lnTo>
                    <a:pt x="3153920" y="346293"/>
                  </a:lnTo>
                  <a:lnTo>
                    <a:pt x="3115017" y="320399"/>
                  </a:lnTo>
                  <a:lnTo>
                    <a:pt x="3075677" y="295511"/>
                  </a:lnTo>
                  <a:lnTo>
                    <a:pt x="3035917" y="271628"/>
                  </a:lnTo>
                  <a:lnTo>
                    <a:pt x="2995755" y="248750"/>
                  </a:lnTo>
                  <a:lnTo>
                    <a:pt x="2955208" y="226878"/>
                  </a:lnTo>
                  <a:lnTo>
                    <a:pt x="2914293" y="206012"/>
                  </a:lnTo>
                  <a:lnTo>
                    <a:pt x="2873028" y="186151"/>
                  </a:lnTo>
                  <a:lnTo>
                    <a:pt x="2831430" y="167296"/>
                  </a:lnTo>
                  <a:lnTo>
                    <a:pt x="2789515" y="149447"/>
                  </a:lnTo>
                  <a:lnTo>
                    <a:pt x="2747303" y="132603"/>
                  </a:lnTo>
                  <a:lnTo>
                    <a:pt x="2704809" y="116766"/>
                  </a:lnTo>
                  <a:lnTo>
                    <a:pt x="2662050" y="101935"/>
                  </a:lnTo>
                  <a:lnTo>
                    <a:pt x="2619046" y="88111"/>
                  </a:lnTo>
                  <a:lnTo>
                    <a:pt x="2575811" y="75292"/>
                  </a:lnTo>
                  <a:lnTo>
                    <a:pt x="2532365" y="63480"/>
                  </a:lnTo>
                  <a:lnTo>
                    <a:pt x="2488723" y="52675"/>
                  </a:lnTo>
                  <a:lnTo>
                    <a:pt x="2444904" y="42876"/>
                  </a:lnTo>
                  <a:lnTo>
                    <a:pt x="2400925" y="34084"/>
                  </a:lnTo>
                  <a:lnTo>
                    <a:pt x="2356802" y="26298"/>
                  </a:lnTo>
                  <a:lnTo>
                    <a:pt x="2312554" y="19520"/>
                  </a:lnTo>
                  <a:lnTo>
                    <a:pt x="2268197" y="13749"/>
                  </a:lnTo>
                  <a:lnTo>
                    <a:pt x="2223749" y="8984"/>
                  </a:lnTo>
                  <a:lnTo>
                    <a:pt x="2179227" y="5227"/>
                  </a:lnTo>
                  <a:lnTo>
                    <a:pt x="2134648" y="2477"/>
                  </a:lnTo>
                  <a:lnTo>
                    <a:pt x="2090030" y="735"/>
                  </a:lnTo>
                  <a:lnTo>
                    <a:pt x="2045390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5679" y="787177"/>
              <a:ext cx="4070985" cy="4653915"/>
            </a:xfrm>
            <a:custGeom>
              <a:avLst/>
              <a:gdLst/>
              <a:ahLst/>
              <a:cxnLst/>
              <a:rect l="l" t="t" r="r" b="b"/>
              <a:pathLst>
                <a:path w="4070985" h="4653915">
                  <a:moveTo>
                    <a:pt x="357852" y="4653756"/>
                  </a:moveTo>
                  <a:lnTo>
                    <a:pt x="588928" y="3589242"/>
                  </a:lnTo>
                  <a:lnTo>
                    <a:pt x="555986" y="3554004"/>
                  </a:lnTo>
                  <a:lnTo>
                    <a:pt x="523993" y="3518179"/>
                  </a:lnTo>
                  <a:lnTo>
                    <a:pt x="492949" y="3481785"/>
                  </a:lnTo>
                  <a:lnTo>
                    <a:pt x="462853" y="3444839"/>
                  </a:lnTo>
                  <a:lnTo>
                    <a:pt x="433706" y="3407358"/>
                  </a:lnTo>
                  <a:lnTo>
                    <a:pt x="405508" y="3369358"/>
                  </a:lnTo>
                  <a:lnTo>
                    <a:pt x="378258" y="3330859"/>
                  </a:lnTo>
                  <a:lnTo>
                    <a:pt x="351956" y="3291875"/>
                  </a:lnTo>
                  <a:lnTo>
                    <a:pt x="326603" y="3252425"/>
                  </a:lnTo>
                  <a:lnTo>
                    <a:pt x="302198" y="3212526"/>
                  </a:lnTo>
                  <a:lnTo>
                    <a:pt x="278741" y="3172195"/>
                  </a:lnTo>
                  <a:lnTo>
                    <a:pt x="256232" y="3131449"/>
                  </a:lnTo>
                  <a:lnTo>
                    <a:pt x="234671" y="3090304"/>
                  </a:lnTo>
                  <a:lnTo>
                    <a:pt x="214058" y="3048779"/>
                  </a:lnTo>
                  <a:lnTo>
                    <a:pt x="194393" y="3006891"/>
                  </a:lnTo>
                  <a:lnTo>
                    <a:pt x="175675" y="2964655"/>
                  </a:lnTo>
                  <a:lnTo>
                    <a:pt x="157905" y="2922091"/>
                  </a:lnTo>
                  <a:lnTo>
                    <a:pt x="141083" y="2879214"/>
                  </a:lnTo>
                  <a:lnTo>
                    <a:pt x="125208" y="2836043"/>
                  </a:lnTo>
                  <a:lnTo>
                    <a:pt x="110280" y="2792593"/>
                  </a:lnTo>
                  <a:lnTo>
                    <a:pt x="96300" y="2748883"/>
                  </a:lnTo>
                  <a:lnTo>
                    <a:pt x="83267" y="2704929"/>
                  </a:lnTo>
                  <a:lnTo>
                    <a:pt x="71182" y="2660748"/>
                  </a:lnTo>
                  <a:lnTo>
                    <a:pt x="60043" y="2616358"/>
                  </a:lnTo>
                  <a:lnTo>
                    <a:pt x="49851" y="2571776"/>
                  </a:lnTo>
                  <a:lnTo>
                    <a:pt x="40606" y="2527019"/>
                  </a:lnTo>
                  <a:lnTo>
                    <a:pt x="32308" y="2482104"/>
                  </a:lnTo>
                  <a:lnTo>
                    <a:pt x="24957" y="2437049"/>
                  </a:lnTo>
                  <a:lnTo>
                    <a:pt x="18552" y="2391869"/>
                  </a:lnTo>
                  <a:lnTo>
                    <a:pt x="13094" y="2346583"/>
                  </a:lnTo>
                  <a:lnTo>
                    <a:pt x="8583" y="2301208"/>
                  </a:lnTo>
                  <a:lnTo>
                    <a:pt x="5017" y="2255760"/>
                  </a:lnTo>
                  <a:lnTo>
                    <a:pt x="2399" y="2210258"/>
                  </a:lnTo>
                  <a:lnTo>
                    <a:pt x="726" y="2164717"/>
                  </a:lnTo>
                  <a:lnTo>
                    <a:pt x="0" y="2119156"/>
                  </a:lnTo>
                  <a:lnTo>
                    <a:pt x="219" y="2073591"/>
                  </a:lnTo>
                  <a:lnTo>
                    <a:pt x="1385" y="2028039"/>
                  </a:lnTo>
                  <a:lnTo>
                    <a:pt x="3496" y="1982518"/>
                  </a:lnTo>
                  <a:lnTo>
                    <a:pt x="6554" y="1937045"/>
                  </a:lnTo>
                  <a:lnTo>
                    <a:pt x="10557" y="1891637"/>
                  </a:lnTo>
                  <a:lnTo>
                    <a:pt x="15505" y="1846311"/>
                  </a:lnTo>
                  <a:lnTo>
                    <a:pt x="21400" y="1801084"/>
                  </a:lnTo>
                  <a:lnTo>
                    <a:pt x="28240" y="1755973"/>
                  </a:lnTo>
                  <a:lnTo>
                    <a:pt x="36025" y="1710996"/>
                  </a:lnTo>
                  <a:lnTo>
                    <a:pt x="44755" y="1666169"/>
                  </a:lnTo>
                  <a:lnTo>
                    <a:pt x="54431" y="1621510"/>
                  </a:lnTo>
                  <a:lnTo>
                    <a:pt x="65052" y="1577036"/>
                  </a:lnTo>
                  <a:lnTo>
                    <a:pt x="76618" y="1532765"/>
                  </a:lnTo>
                  <a:lnTo>
                    <a:pt x="89129" y="1488712"/>
                  </a:lnTo>
                  <a:lnTo>
                    <a:pt x="102585" y="1444895"/>
                  </a:lnTo>
                  <a:lnTo>
                    <a:pt x="116986" y="1401332"/>
                  </a:lnTo>
                  <a:lnTo>
                    <a:pt x="132332" y="1358040"/>
                  </a:lnTo>
                  <a:lnTo>
                    <a:pt x="148622" y="1315035"/>
                  </a:lnTo>
                  <a:lnTo>
                    <a:pt x="165857" y="1272336"/>
                  </a:lnTo>
                  <a:lnTo>
                    <a:pt x="184036" y="1229958"/>
                  </a:lnTo>
                  <a:lnTo>
                    <a:pt x="203160" y="1187919"/>
                  </a:lnTo>
                  <a:lnTo>
                    <a:pt x="223228" y="1146237"/>
                  </a:lnTo>
                  <a:lnTo>
                    <a:pt x="244241" y="1104928"/>
                  </a:lnTo>
                  <a:lnTo>
                    <a:pt x="266197" y="1064010"/>
                  </a:lnTo>
                  <a:lnTo>
                    <a:pt x="289098" y="1023499"/>
                  </a:lnTo>
                  <a:lnTo>
                    <a:pt x="312943" y="983413"/>
                  </a:lnTo>
                  <a:lnTo>
                    <a:pt x="337731" y="943770"/>
                  </a:lnTo>
                  <a:lnTo>
                    <a:pt x="363464" y="904585"/>
                  </a:lnTo>
                  <a:lnTo>
                    <a:pt x="390140" y="865877"/>
                  </a:lnTo>
                  <a:lnTo>
                    <a:pt x="417760" y="827662"/>
                  </a:lnTo>
                  <a:lnTo>
                    <a:pt x="446323" y="789958"/>
                  </a:lnTo>
                  <a:lnTo>
                    <a:pt x="475830" y="752781"/>
                  </a:lnTo>
                  <a:lnTo>
                    <a:pt x="506281" y="716149"/>
                  </a:lnTo>
                  <a:lnTo>
                    <a:pt x="537675" y="680080"/>
                  </a:lnTo>
                  <a:lnTo>
                    <a:pt x="570012" y="644589"/>
                  </a:lnTo>
                  <a:lnTo>
                    <a:pt x="603292" y="609695"/>
                  </a:lnTo>
                  <a:lnTo>
                    <a:pt x="637822" y="575110"/>
                  </a:lnTo>
                  <a:lnTo>
                    <a:pt x="672934" y="541536"/>
                  </a:lnTo>
                  <a:lnTo>
                    <a:pt x="708611" y="508973"/>
                  </a:lnTo>
                  <a:lnTo>
                    <a:pt x="744836" y="477420"/>
                  </a:lnTo>
                  <a:lnTo>
                    <a:pt x="781592" y="446878"/>
                  </a:lnTo>
                  <a:lnTo>
                    <a:pt x="818862" y="417345"/>
                  </a:lnTo>
                  <a:lnTo>
                    <a:pt x="856628" y="388824"/>
                  </a:lnTo>
                  <a:lnTo>
                    <a:pt x="894873" y="361312"/>
                  </a:lnTo>
                  <a:lnTo>
                    <a:pt x="933579" y="334811"/>
                  </a:lnTo>
                  <a:lnTo>
                    <a:pt x="972730" y="309319"/>
                  </a:lnTo>
                  <a:lnTo>
                    <a:pt x="1012308" y="284837"/>
                  </a:lnTo>
                  <a:lnTo>
                    <a:pt x="1052296" y="261365"/>
                  </a:lnTo>
                  <a:lnTo>
                    <a:pt x="1092677" y="238903"/>
                  </a:lnTo>
                  <a:lnTo>
                    <a:pt x="1133432" y="217451"/>
                  </a:lnTo>
                  <a:lnTo>
                    <a:pt x="1174546" y="197008"/>
                  </a:lnTo>
                  <a:lnTo>
                    <a:pt x="1216000" y="177574"/>
                  </a:lnTo>
                  <a:lnTo>
                    <a:pt x="1257778" y="159150"/>
                  </a:lnTo>
                  <a:lnTo>
                    <a:pt x="1299862" y="141735"/>
                  </a:lnTo>
                  <a:lnTo>
                    <a:pt x="1342235" y="125329"/>
                  </a:lnTo>
                  <a:lnTo>
                    <a:pt x="1384879" y="109932"/>
                  </a:lnTo>
                  <a:lnTo>
                    <a:pt x="1427778" y="95544"/>
                  </a:lnTo>
                  <a:lnTo>
                    <a:pt x="1470914" y="82165"/>
                  </a:lnTo>
                  <a:lnTo>
                    <a:pt x="1514270" y="69794"/>
                  </a:lnTo>
                  <a:lnTo>
                    <a:pt x="1557828" y="58432"/>
                  </a:lnTo>
                  <a:lnTo>
                    <a:pt x="1601571" y="48079"/>
                  </a:lnTo>
                  <a:lnTo>
                    <a:pt x="1645482" y="38735"/>
                  </a:lnTo>
                  <a:lnTo>
                    <a:pt x="1689544" y="30399"/>
                  </a:lnTo>
                  <a:lnTo>
                    <a:pt x="1733740" y="23071"/>
                  </a:lnTo>
                  <a:lnTo>
                    <a:pt x="1778051" y="16751"/>
                  </a:lnTo>
                  <a:lnTo>
                    <a:pt x="1822461" y="11439"/>
                  </a:lnTo>
                  <a:lnTo>
                    <a:pt x="1866953" y="7136"/>
                  </a:lnTo>
                  <a:lnTo>
                    <a:pt x="1911509" y="3840"/>
                  </a:lnTo>
                  <a:lnTo>
                    <a:pt x="1956112" y="1552"/>
                  </a:lnTo>
                  <a:lnTo>
                    <a:pt x="2000745" y="272"/>
                  </a:lnTo>
                  <a:lnTo>
                    <a:pt x="2045390" y="0"/>
                  </a:lnTo>
                  <a:lnTo>
                    <a:pt x="2090030" y="735"/>
                  </a:lnTo>
                  <a:lnTo>
                    <a:pt x="2134648" y="2477"/>
                  </a:lnTo>
                  <a:lnTo>
                    <a:pt x="2179227" y="5227"/>
                  </a:lnTo>
                  <a:lnTo>
                    <a:pt x="2223749" y="8984"/>
                  </a:lnTo>
                  <a:lnTo>
                    <a:pt x="2268197" y="13749"/>
                  </a:lnTo>
                  <a:lnTo>
                    <a:pt x="2312554" y="19520"/>
                  </a:lnTo>
                  <a:lnTo>
                    <a:pt x="2356802" y="26298"/>
                  </a:lnTo>
                  <a:lnTo>
                    <a:pt x="2400925" y="34084"/>
                  </a:lnTo>
                  <a:lnTo>
                    <a:pt x="2444904" y="42876"/>
                  </a:lnTo>
                  <a:lnTo>
                    <a:pt x="2488723" y="52675"/>
                  </a:lnTo>
                  <a:lnTo>
                    <a:pt x="2532365" y="63480"/>
                  </a:lnTo>
                  <a:lnTo>
                    <a:pt x="2575811" y="75292"/>
                  </a:lnTo>
                  <a:lnTo>
                    <a:pt x="2619046" y="88111"/>
                  </a:lnTo>
                  <a:lnTo>
                    <a:pt x="2662050" y="101935"/>
                  </a:lnTo>
                  <a:lnTo>
                    <a:pt x="2704809" y="116766"/>
                  </a:lnTo>
                  <a:lnTo>
                    <a:pt x="2747303" y="132603"/>
                  </a:lnTo>
                  <a:lnTo>
                    <a:pt x="2789515" y="149447"/>
                  </a:lnTo>
                  <a:lnTo>
                    <a:pt x="2831430" y="167296"/>
                  </a:lnTo>
                  <a:lnTo>
                    <a:pt x="2873028" y="186151"/>
                  </a:lnTo>
                  <a:lnTo>
                    <a:pt x="2914293" y="206012"/>
                  </a:lnTo>
                  <a:lnTo>
                    <a:pt x="2955208" y="226878"/>
                  </a:lnTo>
                  <a:lnTo>
                    <a:pt x="2995755" y="248750"/>
                  </a:lnTo>
                  <a:lnTo>
                    <a:pt x="3035917" y="271628"/>
                  </a:lnTo>
                  <a:lnTo>
                    <a:pt x="3075677" y="295511"/>
                  </a:lnTo>
                  <a:lnTo>
                    <a:pt x="3115017" y="320399"/>
                  </a:lnTo>
                  <a:lnTo>
                    <a:pt x="3153920" y="346293"/>
                  </a:lnTo>
                  <a:lnTo>
                    <a:pt x="3192370" y="373191"/>
                  </a:lnTo>
                  <a:lnTo>
                    <a:pt x="3230348" y="401095"/>
                  </a:lnTo>
                  <a:lnTo>
                    <a:pt x="3267837" y="430004"/>
                  </a:lnTo>
                  <a:lnTo>
                    <a:pt x="3304821" y="459917"/>
                  </a:lnTo>
                  <a:lnTo>
                    <a:pt x="3341281" y="490835"/>
                  </a:lnTo>
                  <a:lnTo>
                    <a:pt x="3377201" y="522758"/>
                  </a:lnTo>
                  <a:lnTo>
                    <a:pt x="3412562" y="555686"/>
                  </a:lnTo>
                  <a:lnTo>
                    <a:pt x="3447349" y="589617"/>
                  </a:lnTo>
                  <a:lnTo>
                    <a:pt x="3481544" y="624554"/>
                  </a:lnTo>
                  <a:lnTo>
                    <a:pt x="3514490" y="659792"/>
                  </a:lnTo>
                  <a:lnTo>
                    <a:pt x="3546487" y="695617"/>
                  </a:lnTo>
                  <a:lnTo>
                    <a:pt x="3577535" y="732011"/>
                  </a:lnTo>
                  <a:lnTo>
                    <a:pt x="3607634" y="768957"/>
                  </a:lnTo>
                  <a:lnTo>
                    <a:pt x="3636785" y="806438"/>
                  </a:lnTo>
                  <a:lnTo>
                    <a:pt x="3664987" y="844437"/>
                  </a:lnTo>
                  <a:lnTo>
                    <a:pt x="3692240" y="882937"/>
                  </a:lnTo>
                  <a:lnTo>
                    <a:pt x="3718544" y="921920"/>
                  </a:lnTo>
                  <a:lnTo>
                    <a:pt x="3743900" y="961370"/>
                  </a:lnTo>
                  <a:lnTo>
                    <a:pt x="3768308" y="1001269"/>
                  </a:lnTo>
                  <a:lnTo>
                    <a:pt x="3791768" y="1041601"/>
                  </a:lnTo>
                  <a:lnTo>
                    <a:pt x="3814279" y="1082347"/>
                  </a:lnTo>
                  <a:lnTo>
                    <a:pt x="3835842" y="1123491"/>
                  </a:lnTo>
                  <a:lnTo>
                    <a:pt x="3856457" y="1165016"/>
                  </a:lnTo>
                  <a:lnTo>
                    <a:pt x="3876124" y="1206905"/>
                  </a:lnTo>
                  <a:lnTo>
                    <a:pt x="3894843" y="1249140"/>
                  </a:lnTo>
                  <a:lnTo>
                    <a:pt x="3912615" y="1291704"/>
                  </a:lnTo>
                  <a:lnTo>
                    <a:pt x="3929439" y="1334581"/>
                  </a:lnTo>
                  <a:lnTo>
                    <a:pt x="3945315" y="1377753"/>
                  </a:lnTo>
                  <a:lnTo>
                    <a:pt x="3960244" y="1421202"/>
                  </a:lnTo>
                  <a:lnTo>
                    <a:pt x="3974225" y="1464913"/>
                  </a:lnTo>
                  <a:lnTo>
                    <a:pt x="3987259" y="1508867"/>
                  </a:lnTo>
                  <a:lnTo>
                    <a:pt x="3999346" y="1553047"/>
                  </a:lnTo>
                  <a:lnTo>
                    <a:pt x="4010485" y="1597437"/>
                  </a:lnTo>
                  <a:lnTo>
                    <a:pt x="4020677" y="1642019"/>
                  </a:lnTo>
                  <a:lnTo>
                    <a:pt x="4029923" y="1686776"/>
                  </a:lnTo>
                  <a:lnTo>
                    <a:pt x="4038221" y="1731691"/>
                  </a:lnTo>
                  <a:lnTo>
                    <a:pt x="4045573" y="1776747"/>
                  </a:lnTo>
                  <a:lnTo>
                    <a:pt x="4051978" y="1821926"/>
                  </a:lnTo>
                  <a:lnTo>
                    <a:pt x="4057436" y="1867212"/>
                  </a:lnTo>
                  <a:lnTo>
                    <a:pt x="4061948" y="1912588"/>
                  </a:lnTo>
                  <a:lnTo>
                    <a:pt x="4065513" y="1958035"/>
                  </a:lnTo>
                  <a:lnTo>
                    <a:pt x="4068131" y="2003538"/>
                  </a:lnTo>
                  <a:lnTo>
                    <a:pt x="4069804" y="2049078"/>
                  </a:lnTo>
                  <a:lnTo>
                    <a:pt x="4070530" y="2094640"/>
                  </a:lnTo>
                  <a:lnTo>
                    <a:pt x="4070310" y="2140205"/>
                  </a:lnTo>
                  <a:lnTo>
                    <a:pt x="4069144" y="2185756"/>
                  </a:lnTo>
                  <a:lnTo>
                    <a:pt x="4067032" y="2231277"/>
                  </a:lnTo>
                  <a:lnTo>
                    <a:pt x="4063974" y="2276750"/>
                  </a:lnTo>
                  <a:lnTo>
                    <a:pt x="4059970" y="2322159"/>
                  </a:lnTo>
                  <a:lnTo>
                    <a:pt x="4055021" y="2367485"/>
                  </a:lnTo>
                  <a:lnTo>
                    <a:pt x="4049125" y="2412712"/>
                  </a:lnTo>
                  <a:lnTo>
                    <a:pt x="4042285" y="2457822"/>
                  </a:lnTo>
                  <a:lnTo>
                    <a:pt x="4034498" y="2502800"/>
                  </a:lnTo>
                  <a:lnTo>
                    <a:pt x="4025767" y="2547626"/>
                  </a:lnTo>
                  <a:lnTo>
                    <a:pt x="4016090" y="2592285"/>
                  </a:lnTo>
                  <a:lnTo>
                    <a:pt x="4005468" y="2636759"/>
                  </a:lnTo>
                  <a:lnTo>
                    <a:pt x="3993901" y="2681031"/>
                  </a:lnTo>
                  <a:lnTo>
                    <a:pt x="3981388" y="2725084"/>
                  </a:lnTo>
                  <a:lnTo>
                    <a:pt x="3967931" y="2768900"/>
                  </a:lnTo>
                  <a:lnTo>
                    <a:pt x="3953529" y="2812463"/>
                  </a:lnTo>
                  <a:lnTo>
                    <a:pt x="3938182" y="2855755"/>
                  </a:lnTo>
                  <a:lnTo>
                    <a:pt x="3921890" y="2898760"/>
                  </a:lnTo>
                  <a:lnTo>
                    <a:pt x="3904654" y="2941460"/>
                  </a:lnTo>
                  <a:lnTo>
                    <a:pt x="3886473" y="2983838"/>
                  </a:lnTo>
                  <a:lnTo>
                    <a:pt x="3867348" y="3025876"/>
                  </a:lnTo>
                  <a:lnTo>
                    <a:pt x="3847278" y="3067559"/>
                  </a:lnTo>
                  <a:lnTo>
                    <a:pt x="3826265" y="3108867"/>
                  </a:lnTo>
                  <a:lnTo>
                    <a:pt x="3804307" y="3149786"/>
                  </a:lnTo>
                  <a:lnTo>
                    <a:pt x="3781404" y="3190296"/>
                  </a:lnTo>
                  <a:lnTo>
                    <a:pt x="3757558" y="3230382"/>
                  </a:lnTo>
                  <a:lnTo>
                    <a:pt x="3732768" y="3270026"/>
                  </a:lnTo>
                  <a:lnTo>
                    <a:pt x="3707034" y="3309210"/>
                  </a:lnTo>
                  <a:lnTo>
                    <a:pt x="3680356" y="3347919"/>
                  </a:lnTo>
                  <a:lnTo>
                    <a:pt x="3652735" y="3386133"/>
                  </a:lnTo>
                  <a:lnTo>
                    <a:pt x="3624169" y="3423838"/>
                  </a:lnTo>
                  <a:lnTo>
                    <a:pt x="3594661" y="3461014"/>
                  </a:lnTo>
                  <a:lnTo>
                    <a:pt x="3564209" y="3497646"/>
                  </a:lnTo>
                  <a:lnTo>
                    <a:pt x="3532813" y="3533716"/>
                  </a:lnTo>
                  <a:lnTo>
                    <a:pt x="3500475" y="3569206"/>
                  </a:lnTo>
                  <a:lnTo>
                    <a:pt x="3467193" y="3604101"/>
                  </a:lnTo>
                  <a:lnTo>
                    <a:pt x="3432177" y="3639148"/>
                  </a:lnTo>
                  <a:lnTo>
                    <a:pt x="3396498" y="3673198"/>
                  </a:lnTo>
                  <a:lnTo>
                    <a:pt x="3360176" y="3706246"/>
                  </a:lnTo>
                  <a:lnTo>
                    <a:pt x="3323229" y="3738289"/>
                  </a:lnTo>
                  <a:lnTo>
                    <a:pt x="3285677" y="3769324"/>
                  </a:lnTo>
                  <a:lnTo>
                    <a:pt x="3247538" y="3799345"/>
                  </a:lnTo>
                  <a:lnTo>
                    <a:pt x="3208830" y="3828351"/>
                  </a:lnTo>
                  <a:lnTo>
                    <a:pt x="3169574" y="3856336"/>
                  </a:lnTo>
                  <a:lnTo>
                    <a:pt x="3129788" y="3883298"/>
                  </a:lnTo>
                  <a:lnTo>
                    <a:pt x="3089490" y="3909232"/>
                  </a:lnTo>
                  <a:lnTo>
                    <a:pt x="3048701" y="3934136"/>
                  </a:lnTo>
                  <a:lnTo>
                    <a:pt x="3007438" y="3958004"/>
                  </a:lnTo>
                  <a:lnTo>
                    <a:pt x="2965720" y="3980834"/>
                  </a:lnTo>
                  <a:lnTo>
                    <a:pt x="2923567" y="4002622"/>
                  </a:lnTo>
                  <a:lnTo>
                    <a:pt x="2880998" y="4023364"/>
                  </a:lnTo>
                  <a:lnTo>
                    <a:pt x="2838031" y="4043057"/>
                  </a:lnTo>
                  <a:lnTo>
                    <a:pt x="2794686" y="4061696"/>
                  </a:lnTo>
                  <a:lnTo>
                    <a:pt x="2750980" y="4079278"/>
                  </a:lnTo>
                  <a:lnTo>
                    <a:pt x="2706934" y="4095799"/>
                  </a:lnTo>
                  <a:lnTo>
                    <a:pt x="2662566" y="4111256"/>
                  </a:lnTo>
                  <a:lnTo>
                    <a:pt x="2617895" y="4125645"/>
                  </a:lnTo>
                  <a:lnTo>
                    <a:pt x="2572940" y="4138962"/>
                  </a:lnTo>
                  <a:lnTo>
                    <a:pt x="2527719" y="4151203"/>
                  </a:lnTo>
                  <a:lnTo>
                    <a:pt x="2482253" y="4162366"/>
                  </a:lnTo>
                  <a:lnTo>
                    <a:pt x="2436559" y="4172445"/>
                  </a:lnTo>
                  <a:lnTo>
                    <a:pt x="2390657" y="4181437"/>
                  </a:lnTo>
                  <a:lnTo>
                    <a:pt x="2344565" y="4189340"/>
                  </a:lnTo>
                  <a:lnTo>
                    <a:pt x="2298303" y="4196148"/>
                  </a:lnTo>
                  <a:lnTo>
                    <a:pt x="2251889" y="4201858"/>
                  </a:lnTo>
                  <a:lnTo>
                    <a:pt x="2205342" y="4206467"/>
                  </a:lnTo>
                  <a:lnTo>
                    <a:pt x="2158682" y="4209971"/>
                  </a:lnTo>
                  <a:lnTo>
                    <a:pt x="2111927" y="4212365"/>
                  </a:lnTo>
                  <a:lnTo>
                    <a:pt x="2065096" y="4213648"/>
                  </a:lnTo>
                  <a:lnTo>
                    <a:pt x="2018208" y="4213814"/>
                  </a:lnTo>
                  <a:lnTo>
                    <a:pt x="1971281" y="4212860"/>
                  </a:lnTo>
                  <a:lnTo>
                    <a:pt x="1924336" y="4210782"/>
                  </a:lnTo>
                  <a:lnTo>
                    <a:pt x="1877390" y="4207577"/>
                  </a:lnTo>
                  <a:lnTo>
                    <a:pt x="1830464" y="4203240"/>
                  </a:lnTo>
                  <a:lnTo>
                    <a:pt x="1783574" y="4197769"/>
                  </a:lnTo>
                  <a:lnTo>
                    <a:pt x="1736741" y="4191160"/>
                  </a:lnTo>
                  <a:lnTo>
                    <a:pt x="1689984" y="4183408"/>
                  </a:lnTo>
                  <a:lnTo>
                    <a:pt x="1643321" y="4174510"/>
                  </a:lnTo>
                  <a:lnTo>
                    <a:pt x="1596771" y="4164462"/>
                  </a:lnTo>
                  <a:lnTo>
                    <a:pt x="1550354" y="4153261"/>
                  </a:lnTo>
                  <a:lnTo>
                    <a:pt x="1504088" y="4140904"/>
                  </a:lnTo>
                  <a:lnTo>
                    <a:pt x="1457991" y="4127385"/>
                  </a:lnTo>
                  <a:lnTo>
                    <a:pt x="1412084" y="4112702"/>
                  </a:lnTo>
                  <a:lnTo>
                    <a:pt x="1366385" y="4096851"/>
                  </a:lnTo>
                  <a:lnTo>
                    <a:pt x="1320912" y="4079827"/>
                  </a:lnTo>
                  <a:lnTo>
                    <a:pt x="1275685" y="4061629"/>
                  </a:lnTo>
                  <a:lnTo>
                    <a:pt x="1230723" y="4042251"/>
                  </a:lnTo>
                  <a:lnTo>
                    <a:pt x="357852" y="4653756"/>
                  </a:lnTo>
                  <a:close/>
                </a:path>
              </a:pathLst>
            </a:custGeom>
            <a:ln w="25908">
              <a:solidFill>
                <a:srgbClr val="94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413509" y="3277615"/>
            <a:ext cx="238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iii.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13508" y="1356741"/>
            <a:ext cx="2630170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marR="5080" indent="-401320">
              <a:spcBef>
                <a:spcPts val="100"/>
              </a:spcBef>
              <a:buAutoNum type="romanLcPeriod"/>
              <a:tabLst>
                <a:tab pos="413384" algn="l"/>
                <a:tab pos="414020" algn="l"/>
              </a:tabLst>
            </a:pP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Noncancerous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growths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 that 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often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encapsulated,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localized, </a:t>
            </a:r>
            <a:r>
              <a:rPr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indolent.</a:t>
            </a:r>
            <a:endParaRPr>
              <a:latin typeface="Calibri"/>
              <a:cs typeface="Calibri"/>
            </a:endParaRPr>
          </a:p>
          <a:p>
            <a:pPr marL="413384" marR="22860" indent="-401320">
              <a:buClr>
                <a:srgbClr val="FFFFFF"/>
              </a:buClr>
              <a:buFont typeface="Calibri"/>
              <a:buAutoNum type="romanLcPeriod"/>
              <a:tabLst>
                <a:tab pos="464820" algn="l"/>
                <a:tab pos="465455" algn="l"/>
              </a:tabLst>
            </a:pPr>
            <a:r>
              <a:rPr dirty="0"/>
              <a:t>	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Cells of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benign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tumors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 resemble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cells 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from </a:t>
            </a:r>
            <a:r>
              <a:rPr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which they developed.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These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masses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seldom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metastasize,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once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FFFF"/>
                </a:solidFill>
                <a:latin typeface="Calibri"/>
                <a:cs typeface="Calibri"/>
              </a:rPr>
              <a:t>removed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FFFF"/>
                </a:solidFill>
                <a:latin typeface="Calibri"/>
                <a:cs typeface="Calibri"/>
              </a:rPr>
              <a:t>they</a:t>
            </a:r>
            <a:endParaRPr>
              <a:latin typeface="Calibri"/>
              <a:cs typeface="Calibri"/>
            </a:endParaRPr>
          </a:p>
          <a:p>
            <a:pPr marL="431800">
              <a:spcBef>
                <a:spcPts val="5"/>
              </a:spcBef>
            </a:pPr>
            <a:r>
              <a:rPr spc="-15" dirty="0">
                <a:solidFill>
                  <a:srgbClr val="FFFFFF"/>
                </a:solidFill>
                <a:latin typeface="Calibri"/>
                <a:cs typeface="Calibri"/>
              </a:rPr>
              <a:t>rarely</a:t>
            </a:r>
            <a:r>
              <a:rPr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40" dirty="0">
                <a:solidFill>
                  <a:srgbClr val="FFFFFF"/>
                </a:solidFill>
                <a:latin typeface="Calibri"/>
                <a:cs typeface="Calibri"/>
              </a:rPr>
              <a:t>recur.</a:t>
            </a:r>
            <a:endParaRPr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227096" y="774160"/>
            <a:ext cx="4170045" cy="4627245"/>
            <a:chOff x="4703095" y="774159"/>
            <a:chExt cx="4170045" cy="4627245"/>
          </a:xfrm>
        </p:grpSpPr>
        <p:sp>
          <p:nvSpPr>
            <p:cNvPr id="12" name="object 12"/>
            <p:cNvSpPr/>
            <p:nvPr/>
          </p:nvSpPr>
          <p:spPr>
            <a:xfrm>
              <a:off x="4716049" y="787113"/>
              <a:ext cx="4144010" cy="4601845"/>
            </a:xfrm>
            <a:custGeom>
              <a:avLst/>
              <a:gdLst/>
              <a:ahLst/>
              <a:cxnLst/>
              <a:rect l="l" t="t" r="r" b="b"/>
              <a:pathLst>
                <a:path w="4144009" h="4601845">
                  <a:moveTo>
                    <a:pt x="2068419" y="0"/>
                  </a:moveTo>
                  <a:lnTo>
                    <a:pt x="2023613" y="564"/>
                  </a:lnTo>
                  <a:lnTo>
                    <a:pt x="1978832" y="2090"/>
                  </a:lnTo>
                  <a:lnTo>
                    <a:pt x="1934091" y="4579"/>
                  </a:lnTo>
                  <a:lnTo>
                    <a:pt x="1889409" y="8029"/>
                  </a:lnTo>
                  <a:lnTo>
                    <a:pt x="1844802" y="12439"/>
                  </a:lnTo>
                  <a:lnTo>
                    <a:pt x="1800287" y="17810"/>
                  </a:lnTo>
                  <a:lnTo>
                    <a:pt x="1755880" y="24140"/>
                  </a:lnTo>
                  <a:lnTo>
                    <a:pt x="1711599" y="31429"/>
                  </a:lnTo>
                  <a:lnTo>
                    <a:pt x="1667460" y="39677"/>
                  </a:lnTo>
                  <a:lnTo>
                    <a:pt x="1623481" y="48882"/>
                  </a:lnTo>
                  <a:lnTo>
                    <a:pt x="1579677" y="59045"/>
                  </a:lnTo>
                  <a:lnTo>
                    <a:pt x="1536067" y="70164"/>
                  </a:lnTo>
                  <a:lnTo>
                    <a:pt x="1492666" y="82239"/>
                  </a:lnTo>
                  <a:lnTo>
                    <a:pt x="1449491" y="95270"/>
                  </a:lnTo>
                  <a:lnTo>
                    <a:pt x="1406560" y="109256"/>
                  </a:lnTo>
                  <a:lnTo>
                    <a:pt x="1363890" y="124196"/>
                  </a:lnTo>
                  <a:lnTo>
                    <a:pt x="1321496" y="140090"/>
                  </a:lnTo>
                  <a:lnTo>
                    <a:pt x="1279396" y="156938"/>
                  </a:lnTo>
                  <a:lnTo>
                    <a:pt x="1237608" y="174737"/>
                  </a:lnTo>
                  <a:lnTo>
                    <a:pt x="1196146" y="193489"/>
                  </a:lnTo>
                  <a:lnTo>
                    <a:pt x="1155030" y="213193"/>
                  </a:lnTo>
                  <a:lnTo>
                    <a:pt x="1114274" y="233847"/>
                  </a:lnTo>
                  <a:lnTo>
                    <a:pt x="1073897" y="255452"/>
                  </a:lnTo>
                  <a:lnTo>
                    <a:pt x="1033914" y="278007"/>
                  </a:lnTo>
                  <a:lnTo>
                    <a:pt x="994344" y="301510"/>
                  </a:lnTo>
                  <a:lnTo>
                    <a:pt x="955202" y="325963"/>
                  </a:lnTo>
                  <a:lnTo>
                    <a:pt x="916506" y="351363"/>
                  </a:lnTo>
                  <a:lnTo>
                    <a:pt x="878272" y="377711"/>
                  </a:lnTo>
                  <a:lnTo>
                    <a:pt x="840517" y="405006"/>
                  </a:lnTo>
                  <a:lnTo>
                    <a:pt x="803259" y="433247"/>
                  </a:lnTo>
                  <a:lnTo>
                    <a:pt x="766513" y="462434"/>
                  </a:lnTo>
                  <a:lnTo>
                    <a:pt x="730297" y="492566"/>
                  </a:lnTo>
                  <a:lnTo>
                    <a:pt x="694627" y="523643"/>
                  </a:lnTo>
                  <a:lnTo>
                    <a:pt x="659521" y="555663"/>
                  </a:lnTo>
                  <a:lnTo>
                    <a:pt x="624996" y="588628"/>
                  </a:lnTo>
                  <a:lnTo>
                    <a:pt x="591067" y="622535"/>
                  </a:lnTo>
                  <a:lnTo>
                    <a:pt x="557752" y="657384"/>
                  </a:lnTo>
                  <a:lnTo>
                    <a:pt x="525241" y="692984"/>
                  </a:lnTo>
                  <a:lnTo>
                    <a:pt x="493713" y="729132"/>
                  </a:lnTo>
                  <a:lnTo>
                    <a:pt x="463166" y="765812"/>
                  </a:lnTo>
                  <a:lnTo>
                    <a:pt x="433600" y="803006"/>
                  </a:lnTo>
                  <a:lnTo>
                    <a:pt x="405015" y="840698"/>
                  </a:lnTo>
                  <a:lnTo>
                    <a:pt x="377410" y="878870"/>
                  </a:lnTo>
                  <a:lnTo>
                    <a:pt x="350784" y="917507"/>
                  </a:lnTo>
                  <a:lnTo>
                    <a:pt x="325137" y="956591"/>
                  </a:lnTo>
                  <a:lnTo>
                    <a:pt x="300469" y="996105"/>
                  </a:lnTo>
                  <a:lnTo>
                    <a:pt x="276778" y="1036032"/>
                  </a:lnTo>
                  <a:lnTo>
                    <a:pt x="254064" y="1076356"/>
                  </a:lnTo>
                  <a:lnTo>
                    <a:pt x="232326" y="1117060"/>
                  </a:lnTo>
                  <a:lnTo>
                    <a:pt x="211565" y="1158127"/>
                  </a:lnTo>
                  <a:lnTo>
                    <a:pt x="191779" y="1199540"/>
                  </a:lnTo>
                  <a:lnTo>
                    <a:pt x="172967" y="1241283"/>
                  </a:lnTo>
                  <a:lnTo>
                    <a:pt x="155130" y="1283337"/>
                  </a:lnTo>
                  <a:lnTo>
                    <a:pt x="138267" y="1325688"/>
                  </a:lnTo>
                  <a:lnTo>
                    <a:pt x="122376" y="1368317"/>
                  </a:lnTo>
                  <a:lnTo>
                    <a:pt x="107459" y="1411208"/>
                  </a:lnTo>
                  <a:lnTo>
                    <a:pt x="93513" y="1454344"/>
                  </a:lnTo>
                  <a:lnTo>
                    <a:pt x="80538" y="1497708"/>
                  </a:lnTo>
                  <a:lnTo>
                    <a:pt x="68534" y="1541284"/>
                  </a:lnTo>
                  <a:lnTo>
                    <a:pt x="57501" y="1585054"/>
                  </a:lnTo>
                  <a:lnTo>
                    <a:pt x="47437" y="1629002"/>
                  </a:lnTo>
                  <a:lnTo>
                    <a:pt x="38342" y="1673111"/>
                  </a:lnTo>
                  <a:lnTo>
                    <a:pt x="30215" y="1717363"/>
                  </a:lnTo>
                  <a:lnTo>
                    <a:pt x="23057" y="1761743"/>
                  </a:lnTo>
                  <a:lnTo>
                    <a:pt x="16865" y="1806234"/>
                  </a:lnTo>
                  <a:lnTo>
                    <a:pt x="11641" y="1850817"/>
                  </a:lnTo>
                  <a:lnTo>
                    <a:pt x="7383" y="1895478"/>
                  </a:lnTo>
                  <a:lnTo>
                    <a:pt x="4090" y="1940198"/>
                  </a:lnTo>
                  <a:lnTo>
                    <a:pt x="1762" y="1984961"/>
                  </a:lnTo>
                  <a:lnTo>
                    <a:pt x="399" y="2029751"/>
                  </a:lnTo>
                  <a:lnTo>
                    <a:pt x="0" y="2074550"/>
                  </a:lnTo>
                  <a:lnTo>
                    <a:pt x="563" y="2119341"/>
                  </a:lnTo>
                  <a:lnTo>
                    <a:pt x="2090" y="2164108"/>
                  </a:lnTo>
                  <a:lnTo>
                    <a:pt x="4579" y="2208833"/>
                  </a:lnTo>
                  <a:lnTo>
                    <a:pt x="8029" y="2253501"/>
                  </a:lnTo>
                  <a:lnTo>
                    <a:pt x="12441" y="2298093"/>
                  </a:lnTo>
                  <a:lnTo>
                    <a:pt x="17812" y="2342594"/>
                  </a:lnTo>
                  <a:lnTo>
                    <a:pt x="24144" y="2386986"/>
                  </a:lnTo>
                  <a:lnTo>
                    <a:pt x="31435" y="2431253"/>
                  </a:lnTo>
                  <a:lnTo>
                    <a:pt x="39685" y="2475378"/>
                  </a:lnTo>
                  <a:lnTo>
                    <a:pt x="48893" y="2519343"/>
                  </a:lnTo>
                  <a:lnTo>
                    <a:pt x="59058" y="2563133"/>
                  </a:lnTo>
                  <a:lnTo>
                    <a:pt x="70180" y="2606730"/>
                  </a:lnTo>
                  <a:lnTo>
                    <a:pt x="82259" y="2650117"/>
                  </a:lnTo>
                  <a:lnTo>
                    <a:pt x="95293" y="2693277"/>
                  </a:lnTo>
                  <a:lnTo>
                    <a:pt x="109283" y="2736195"/>
                  </a:lnTo>
                  <a:lnTo>
                    <a:pt x="124228" y="2778852"/>
                  </a:lnTo>
                  <a:lnTo>
                    <a:pt x="140126" y="2821232"/>
                  </a:lnTo>
                  <a:lnTo>
                    <a:pt x="156978" y="2863319"/>
                  </a:lnTo>
                  <a:lnTo>
                    <a:pt x="174783" y="2905094"/>
                  </a:lnTo>
                  <a:lnTo>
                    <a:pt x="193541" y="2946542"/>
                  </a:lnTo>
                  <a:lnTo>
                    <a:pt x="213250" y="2987646"/>
                  </a:lnTo>
                  <a:lnTo>
                    <a:pt x="233911" y="3028389"/>
                  </a:lnTo>
                  <a:lnTo>
                    <a:pt x="255522" y="3068754"/>
                  </a:lnTo>
                  <a:lnTo>
                    <a:pt x="278083" y="3108723"/>
                  </a:lnTo>
                  <a:lnTo>
                    <a:pt x="301594" y="3148281"/>
                  </a:lnTo>
                  <a:lnTo>
                    <a:pt x="326053" y="3187411"/>
                  </a:lnTo>
                  <a:lnTo>
                    <a:pt x="351461" y="3226095"/>
                  </a:lnTo>
                  <a:lnTo>
                    <a:pt x="377817" y="3264317"/>
                  </a:lnTo>
                  <a:lnTo>
                    <a:pt x="405120" y="3302060"/>
                  </a:lnTo>
                  <a:lnTo>
                    <a:pt x="433370" y="3339306"/>
                  </a:lnTo>
                  <a:lnTo>
                    <a:pt x="462565" y="3376040"/>
                  </a:lnTo>
                  <a:lnTo>
                    <a:pt x="492706" y="3412245"/>
                  </a:lnTo>
                  <a:lnTo>
                    <a:pt x="523792" y="3447903"/>
                  </a:lnTo>
                  <a:lnTo>
                    <a:pt x="555823" y="3482998"/>
                  </a:lnTo>
                  <a:lnTo>
                    <a:pt x="588797" y="3517512"/>
                  </a:lnTo>
                  <a:lnTo>
                    <a:pt x="622714" y="3551430"/>
                  </a:lnTo>
                  <a:lnTo>
                    <a:pt x="657574" y="3584734"/>
                  </a:lnTo>
                  <a:lnTo>
                    <a:pt x="487394" y="4601242"/>
                  </a:lnTo>
                  <a:lnTo>
                    <a:pt x="1327753" y="4004088"/>
                  </a:lnTo>
                  <a:lnTo>
                    <a:pt x="1374241" y="4021342"/>
                  </a:lnTo>
                  <a:lnTo>
                    <a:pt x="1420953" y="4037426"/>
                  </a:lnTo>
                  <a:lnTo>
                    <a:pt x="1467869" y="4052346"/>
                  </a:lnTo>
                  <a:lnTo>
                    <a:pt x="1514970" y="4066105"/>
                  </a:lnTo>
                  <a:lnTo>
                    <a:pt x="1562237" y="4078708"/>
                  </a:lnTo>
                  <a:lnTo>
                    <a:pt x="1609652" y="4090160"/>
                  </a:lnTo>
                  <a:lnTo>
                    <a:pt x="1657194" y="4100464"/>
                  </a:lnTo>
                  <a:lnTo>
                    <a:pt x="1704846" y="4109626"/>
                  </a:lnTo>
                  <a:lnTo>
                    <a:pt x="1752587" y="4117649"/>
                  </a:lnTo>
                  <a:lnTo>
                    <a:pt x="1800399" y="4124538"/>
                  </a:lnTo>
                  <a:lnTo>
                    <a:pt x="1848263" y="4130298"/>
                  </a:lnTo>
                  <a:lnTo>
                    <a:pt x="1896159" y="4134932"/>
                  </a:lnTo>
                  <a:lnTo>
                    <a:pt x="1944068" y="4138446"/>
                  </a:lnTo>
                  <a:lnTo>
                    <a:pt x="1991972" y="4140843"/>
                  </a:lnTo>
                  <a:lnTo>
                    <a:pt x="2039851" y="4142128"/>
                  </a:lnTo>
                  <a:lnTo>
                    <a:pt x="2087687" y="4142305"/>
                  </a:lnTo>
                  <a:lnTo>
                    <a:pt x="2135459" y="4141380"/>
                  </a:lnTo>
                  <a:lnTo>
                    <a:pt x="2183149" y="4139355"/>
                  </a:lnTo>
                  <a:lnTo>
                    <a:pt x="2230739" y="4136236"/>
                  </a:lnTo>
                  <a:lnTo>
                    <a:pt x="2278208" y="4132027"/>
                  </a:lnTo>
                  <a:lnTo>
                    <a:pt x="2325537" y="4126733"/>
                  </a:lnTo>
                  <a:lnTo>
                    <a:pt x="2372709" y="4120357"/>
                  </a:lnTo>
                  <a:lnTo>
                    <a:pt x="2419703" y="4112904"/>
                  </a:lnTo>
                  <a:lnTo>
                    <a:pt x="2466500" y="4104379"/>
                  </a:lnTo>
                  <a:lnTo>
                    <a:pt x="2513081" y="4094786"/>
                  </a:lnTo>
                  <a:lnTo>
                    <a:pt x="2559428" y="4084130"/>
                  </a:lnTo>
                  <a:lnTo>
                    <a:pt x="2605521" y="4072414"/>
                  </a:lnTo>
                  <a:lnTo>
                    <a:pt x="2651341" y="4059643"/>
                  </a:lnTo>
                  <a:lnTo>
                    <a:pt x="2696869" y="4045822"/>
                  </a:lnTo>
                  <a:lnTo>
                    <a:pt x="2742085" y="4030955"/>
                  </a:lnTo>
                  <a:lnTo>
                    <a:pt x="2786972" y="4015047"/>
                  </a:lnTo>
                  <a:lnTo>
                    <a:pt x="2831509" y="3998101"/>
                  </a:lnTo>
                  <a:lnTo>
                    <a:pt x="2875677" y="3980122"/>
                  </a:lnTo>
                  <a:lnTo>
                    <a:pt x="2919458" y="3961115"/>
                  </a:lnTo>
                  <a:lnTo>
                    <a:pt x="2962833" y="3941084"/>
                  </a:lnTo>
                  <a:lnTo>
                    <a:pt x="3005781" y="3920033"/>
                  </a:lnTo>
                  <a:lnTo>
                    <a:pt x="3048285" y="3897967"/>
                  </a:lnTo>
                  <a:lnTo>
                    <a:pt x="3090325" y="3874891"/>
                  </a:lnTo>
                  <a:lnTo>
                    <a:pt x="3131882" y="3850808"/>
                  </a:lnTo>
                  <a:lnTo>
                    <a:pt x="3172937" y="3825722"/>
                  </a:lnTo>
                  <a:lnTo>
                    <a:pt x="3213471" y="3799640"/>
                  </a:lnTo>
                  <a:lnTo>
                    <a:pt x="3253464" y="3772564"/>
                  </a:lnTo>
                  <a:lnTo>
                    <a:pt x="3292898" y="3744499"/>
                  </a:lnTo>
                  <a:lnTo>
                    <a:pt x="3331753" y="3715450"/>
                  </a:lnTo>
                  <a:lnTo>
                    <a:pt x="3370011" y="3685421"/>
                  </a:lnTo>
                  <a:lnTo>
                    <a:pt x="3407653" y="3654416"/>
                  </a:lnTo>
                  <a:lnTo>
                    <a:pt x="3444658" y="3622440"/>
                  </a:lnTo>
                  <a:lnTo>
                    <a:pt x="3481009" y="3589497"/>
                  </a:lnTo>
                  <a:lnTo>
                    <a:pt x="3516685" y="3555592"/>
                  </a:lnTo>
                  <a:lnTo>
                    <a:pt x="3551669" y="3520729"/>
                  </a:lnTo>
                  <a:lnTo>
                    <a:pt x="3585940" y="3484912"/>
                  </a:lnTo>
                  <a:lnTo>
                    <a:pt x="3618451" y="3449312"/>
                  </a:lnTo>
                  <a:lnTo>
                    <a:pt x="3649980" y="3413164"/>
                  </a:lnTo>
                  <a:lnTo>
                    <a:pt x="3680526" y="3376484"/>
                  </a:lnTo>
                  <a:lnTo>
                    <a:pt x="3710092" y="3339290"/>
                  </a:lnTo>
                  <a:lnTo>
                    <a:pt x="3738677" y="3301598"/>
                  </a:lnTo>
                  <a:lnTo>
                    <a:pt x="3766282" y="3263426"/>
                  </a:lnTo>
                  <a:lnTo>
                    <a:pt x="3792908" y="3224789"/>
                  </a:lnTo>
                  <a:lnTo>
                    <a:pt x="3818555" y="3185705"/>
                  </a:lnTo>
                  <a:lnTo>
                    <a:pt x="3843224" y="3146191"/>
                  </a:lnTo>
                  <a:lnTo>
                    <a:pt x="3866915" y="3106264"/>
                  </a:lnTo>
                  <a:lnTo>
                    <a:pt x="3889629" y="3065940"/>
                  </a:lnTo>
                  <a:lnTo>
                    <a:pt x="3911366" y="3025236"/>
                  </a:lnTo>
                  <a:lnTo>
                    <a:pt x="3932128" y="2984169"/>
                  </a:lnTo>
                  <a:lnTo>
                    <a:pt x="3951914" y="2942756"/>
                  </a:lnTo>
                  <a:lnTo>
                    <a:pt x="3970725" y="2901013"/>
                  </a:lnTo>
                  <a:lnTo>
                    <a:pt x="3988562" y="2858959"/>
                  </a:lnTo>
                  <a:lnTo>
                    <a:pt x="4005426" y="2816608"/>
                  </a:lnTo>
                  <a:lnTo>
                    <a:pt x="4021316" y="2773979"/>
                  </a:lnTo>
                  <a:lnTo>
                    <a:pt x="4036234" y="2731088"/>
                  </a:lnTo>
                  <a:lnTo>
                    <a:pt x="4050180" y="2687952"/>
                  </a:lnTo>
                  <a:lnTo>
                    <a:pt x="4063154" y="2644588"/>
                  </a:lnTo>
                  <a:lnTo>
                    <a:pt x="4075158" y="2601012"/>
                  </a:lnTo>
                  <a:lnTo>
                    <a:pt x="4086192" y="2557242"/>
                  </a:lnTo>
                  <a:lnTo>
                    <a:pt x="4096256" y="2513294"/>
                  </a:lnTo>
                  <a:lnTo>
                    <a:pt x="4105351" y="2469186"/>
                  </a:lnTo>
                  <a:lnTo>
                    <a:pt x="4113477" y="2424933"/>
                  </a:lnTo>
                  <a:lnTo>
                    <a:pt x="4120636" y="2380553"/>
                  </a:lnTo>
                  <a:lnTo>
                    <a:pt x="4126827" y="2336062"/>
                  </a:lnTo>
                  <a:lnTo>
                    <a:pt x="4132052" y="2291479"/>
                  </a:lnTo>
                  <a:lnTo>
                    <a:pt x="4136310" y="2246818"/>
                  </a:lnTo>
                  <a:lnTo>
                    <a:pt x="4139603" y="2202098"/>
                  </a:lnTo>
                  <a:lnTo>
                    <a:pt x="4141930" y="2157335"/>
                  </a:lnTo>
                  <a:lnTo>
                    <a:pt x="4143294" y="2112545"/>
                  </a:lnTo>
                  <a:lnTo>
                    <a:pt x="4143693" y="2067746"/>
                  </a:lnTo>
                  <a:lnTo>
                    <a:pt x="4143129" y="2022955"/>
                  </a:lnTo>
                  <a:lnTo>
                    <a:pt x="4141602" y="1978188"/>
                  </a:lnTo>
                  <a:lnTo>
                    <a:pt x="4139114" y="1933463"/>
                  </a:lnTo>
                  <a:lnTo>
                    <a:pt x="4135663" y="1888795"/>
                  </a:lnTo>
                  <a:lnTo>
                    <a:pt x="4131252" y="1844203"/>
                  </a:lnTo>
                  <a:lnTo>
                    <a:pt x="4125880" y="1799702"/>
                  </a:lnTo>
                  <a:lnTo>
                    <a:pt x="4119548" y="1755310"/>
                  </a:lnTo>
                  <a:lnTo>
                    <a:pt x="4112257" y="1711043"/>
                  </a:lnTo>
                  <a:lnTo>
                    <a:pt x="4104008" y="1666918"/>
                  </a:lnTo>
                  <a:lnTo>
                    <a:pt x="4094800" y="1622953"/>
                  </a:lnTo>
                  <a:lnTo>
                    <a:pt x="4084635" y="1579163"/>
                  </a:lnTo>
                  <a:lnTo>
                    <a:pt x="4073512" y="1535566"/>
                  </a:lnTo>
                  <a:lnTo>
                    <a:pt x="4061434" y="1492179"/>
                  </a:lnTo>
                  <a:lnTo>
                    <a:pt x="4048399" y="1449019"/>
                  </a:lnTo>
                  <a:lnTo>
                    <a:pt x="4034409" y="1406101"/>
                  </a:lnTo>
                  <a:lnTo>
                    <a:pt x="4019465" y="1363444"/>
                  </a:lnTo>
                  <a:lnTo>
                    <a:pt x="4003566" y="1321064"/>
                  </a:lnTo>
                  <a:lnTo>
                    <a:pt x="3986714" y="1278978"/>
                  </a:lnTo>
                  <a:lnTo>
                    <a:pt x="3968909" y="1237202"/>
                  </a:lnTo>
                  <a:lnTo>
                    <a:pt x="3950152" y="1195754"/>
                  </a:lnTo>
                  <a:lnTo>
                    <a:pt x="3930442" y="1154650"/>
                  </a:lnTo>
                  <a:lnTo>
                    <a:pt x="3909782" y="1113907"/>
                  </a:lnTo>
                  <a:lnTo>
                    <a:pt x="3888171" y="1073542"/>
                  </a:lnTo>
                  <a:lnTo>
                    <a:pt x="3865610" y="1033573"/>
                  </a:lnTo>
                  <a:lnTo>
                    <a:pt x="3842099" y="994015"/>
                  </a:lnTo>
                  <a:lnTo>
                    <a:pt x="3817639" y="954885"/>
                  </a:lnTo>
                  <a:lnTo>
                    <a:pt x="3792231" y="916201"/>
                  </a:lnTo>
                  <a:lnTo>
                    <a:pt x="3765875" y="877979"/>
                  </a:lnTo>
                  <a:lnTo>
                    <a:pt x="3738572" y="840237"/>
                  </a:lnTo>
                  <a:lnTo>
                    <a:pt x="3710323" y="802990"/>
                  </a:lnTo>
                  <a:lnTo>
                    <a:pt x="3681127" y="766256"/>
                  </a:lnTo>
                  <a:lnTo>
                    <a:pt x="3650986" y="730051"/>
                  </a:lnTo>
                  <a:lnTo>
                    <a:pt x="3619900" y="694393"/>
                  </a:lnTo>
                  <a:lnTo>
                    <a:pt x="3587870" y="659298"/>
                  </a:lnTo>
                  <a:lnTo>
                    <a:pt x="3554895" y="624784"/>
                  </a:lnTo>
                  <a:lnTo>
                    <a:pt x="3520978" y="590866"/>
                  </a:lnTo>
                  <a:lnTo>
                    <a:pt x="3486118" y="557562"/>
                  </a:lnTo>
                  <a:lnTo>
                    <a:pt x="3450502" y="525062"/>
                  </a:lnTo>
                  <a:lnTo>
                    <a:pt x="3414338" y="493544"/>
                  </a:lnTo>
                  <a:lnTo>
                    <a:pt x="3377642" y="463007"/>
                  </a:lnTo>
                  <a:lnTo>
                    <a:pt x="3340432" y="433451"/>
                  </a:lnTo>
                  <a:lnTo>
                    <a:pt x="3302724" y="404875"/>
                  </a:lnTo>
                  <a:lnTo>
                    <a:pt x="3264535" y="377279"/>
                  </a:lnTo>
                  <a:lnTo>
                    <a:pt x="3225883" y="350662"/>
                  </a:lnTo>
                  <a:lnTo>
                    <a:pt x="3186783" y="325023"/>
                  </a:lnTo>
                  <a:lnTo>
                    <a:pt x="3147253" y="300363"/>
                  </a:lnTo>
                  <a:lnTo>
                    <a:pt x="3107309" y="276680"/>
                  </a:lnTo>
                  <a:lnTo>
                    <a:pt x="3066969" y="253973"/>
                  </a:lnTo>
                  <a:lnTo>
                    <a:pt x="3026249" y="232243"/>
                  </a:lnTo>
                  <a:lnTo>
                    <a:pt x="2985166" y="211489"/>
                  </a:lnTo>
                  <a:lnTo>
                    <a:pt x="2943737" y="191709"/>
                  </a:lnTo>
                  <a:lnTo>
                    <a:pt x="2901979" y="172904"/>
                  </a:lnTo>
                  <a:lnTo>
                    <a:pt x="2859909" y="155073"/>
                  </a:lnTo>
                  <a:lnTo>
                    <a:pt x="2817543" y="138215"/>
                  </a:lnTo>
                  <a:lnTo>
                    <a:pt x="2774898" y="122330"/>
                  </a:lnTo>
                  <a:lnTo>
                    <a:pt x="2731991" y="107418"/>
                  </a:lnTo>
                  <a:lnTo>
                    <a:pt x="2688839" y="93477"/>
                  </a:lnTo>
                  <a:lnTo>
                    <a:pt x="2645459" y="80507"/>
                  </a:lnTo>
                  <a:lnTo>
                    <a:pt x="2601868" y="68507"/>
                  </a:lnTo>
                  <a:lnTo>
                    <a:pt x="2558082" y="57477"/>
                  </a:lnTo>
                  <a:lnTo>
                    <a:pt x="2514119" y="47417"/>
                  </a:lnTo>
                  <a:lnTo>
                    <a:pt x="2469995" y="38325"/>
                  </a:lnTo>
                  <a:lnTo>
                    <a:pt x="2425727" y="30202"/>
                  </a:lnTo>
                  <a:lnTo>
                    <a:pt x="2381331" y="23046"/>
                  </a:lnTo>
                  <a:lnTo>
                    <a:pt x="2336826" y="16857"/>
                  </a:lnTo>
                  <a:lnTo>
                    <a:pt x="2292227" y="11635"/>
                  </a:lnTo>
                  <a:lnTo>
                    <a:pt x="2247551" y="7378"/>
                  </a:lnTo>
                  <a:lnTo>
                    <a:pt x="2202816" y="4087"/>
                  </a:lnTo>
                  <a:lnTo>
                    <a:pt x="2158037" y="1761"/>
                  </a:lnTo>
                  <a:lnTo>
                    <a:pt x="2113233" y="398"/>
                  </a:lnTo>
                  <a:lnTo>
                    <a:pt x="2068419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16049" y="787113"/>
              <a:ext cx="4144010" cy="4601845"/>
            </a:xfrm>
            <a:custGeom>
              <a:avLst/>
              <a:gdLst/>
              <a:ahLst/>
              <a:cxnLst/>
              <a:rect l="l" t="t" r="r" b="b"/>
              <a:pathLst>
                <a:path w="4144009" h="4601845">
                  <a:moveTo>
                    <a:pt x="487394" y="4601242"/>
                  </a:moveTo>
                  <a:lnTo>
                    <a:pt x="657574" y="3584734"/>
                  </a:lnTo>
                  <a:lnTo>
                    <a:pt x="622714" y="3551430"/>
                  </a:lnTo>
                  <a:lnTo>
                    <a:pt x="588797" y="3517512"/>
                  </a:lnTo>
                  <a:lnTo>
                    <a:pt x="555823" y="3482998"/>
                  </a:lnTo>
                  <a:lnTo>
                    <a:pt x="523792" y="3447903"/>
                  </a:lnTo>
                  <a:lnTo>
                    <a:pt x="492706" y="3412245"/>
                  </a:lnTo>
                  <a:lnTo>
                    <a:pt x="462565" y="3376040"/>
                  </a:lnTo>
                  <a:lnTo>
                    <a:pt x="433370" y="3339306"/>
                  </a:lnTo>
                  <a:lnTo>
                    <a:pt x="405120" y="3302060"/>
                  </a:lnTo>
                  <a:lnTo>
                    <a:pt x="377817" y="3264317"/>
                  </a:lnTo>
                  <a:lnTo>
                    <a:pt x="351461" y="3226095"/>
                  </a:lnTo>
                  <a:lnTo>
                    <a:pt x="326053" y="3187411"/>
                  </a:lnTo>
                  <a:lnTo>
                    <a:pt x="301594" y="3148281"/>
                  </a:lnTo>
                  <a:lnTo>
                    <a:pt x="278083" y="3108723"/>
                  </a:lnTo>
                  <a:lnTo>
                    <a:pt x="255522" y="3068754"/>
                  </a:lnTo>
                  <a:lnTo>
                    <a:pt x="233911" y="3028389"/>
                  </a:lnTo>
                  <a:lnTo>
                    <a:pt x="213250" y="2987646"/>
                  </a:lnTo>
                  <a:lnTo>
                    <a:pt x="193541" y="2946542"/>
                  </a:lnTo>
                  <a:lnTo>
                    <a:pt x="174783" y="2905094"/>
                  </a:lnTo>
                  <a:lnTo>
                    <a:pt x="156978" y="2863319"/>
                  </a:lnTo>
                  <a:lnTo>
                    <a:pt x="140126" y="2821232"/>
                  </a:lnTo>
                  <a:lnTo>
                    <a:pt x="124228" y="2778852"/>
                  </a:lnTo>
                  <a:lnTo>
                    <a:pt x="109283" y="2736195"/>
                  </a:lnTo>
                  <a:lnTo>
                    <a:pt x="95293" y="2693277"/>
                  </a:lnTo>
                  <a:lnTo>
                    <a:pt x="82259" y="2650117"/>
                  </a:lnTo>
                  <a:lnTo>
                    <a:pt x="70180" y="2606730"/>
                  </a:lnTo>
                  <a:lnTo>
                    <a:pt x="59058" y="2563133"/>
                  </a:lnTo>
                  <a:lnTo>
                    <a:pt x="48893" y="2519343"/>
                  </a:lnTo>
                  <a:lnTo>
                    <a:pt x="39685" y="2475378"/>
                  </a:lnTo>
                  <a:lnTo>
                    <a:pt x="31435" y="2431253"/>
                  </a:lnTo>
                  <a:lnTo>
                    <a:pt x="24144" y="2386986"/>
                  </a:lnTo>
                  <a:lnTo>
                    <a:pt x="17812" y="2342594"/>
                  </a:lnTo>
                  <a:lnTo>
                    <a:pt x="12441" y="2298093"/>
                  </a:lnTo>
                  <a:lnTo>
                    <a:pt x="8029" y="2253501"/>
                  </a:lnTo>
                  <a:lnTo>
                    <a:pt x="4579" y="2208833"/>
                  </a:lnTo>
                  <a:lnTo>
                    <a:pt x="2090" y="2164108"/>
                  </a:lnTo>
                  <a:lnTo>
                    <a:pt x="563" y="2119341"/>
                  </a:lnTo>
                  <a:lnTo>
                    <a:pt x="0" y="2074550"/>
                  </a:lnTo>
                  <a:lnTo>
                    <a:pt x="399" y="2029751"/>
                  </a:lnTo>
                  <a:lnTo>
                    <a:pt x="1762" y="1984961"/>
                  </a:lnTo>
                  <a:lnTo>
                    <a:pt x="4090" y="1940198"/>
                  </a:lnTo>
                  <a:lnTo>
                    <a:pt x="7383" y="1895478"/>
                  </a:lnTo>
                  <a:lnTo>
                    <a:pt x="11641" y="1850817"/>
                  </a:lnTo>
                  <a:lnTo>
                    <a:pt x="16865" y="1806234"/>
                  </a:lnTo>
                  <a:lnTo>
                    <a:pt x="23057" y="1761743"/>
                  </a:lnTo>
                  <a:lnTo>
                    <a:pt x="30215" y="1717363"/>
                  </a:lnTo>
                  <a:lnTo>
                    <a:pt x="38342" y="1673111"/>
                  </a:lnTo>
                  <a:lnTo>
                    <a:pt x="47437" y="1629002"/>
                  </a:lnTo>
                  <a:lnTo>
                    <a:pt x="57501" y="1585054"/>
                  </a:lnTo>
                  <a:lnTo>
                    <a:pt x="68534" y="1541284"/>
                  </a:lnTo>
                  <a:lnTo>
                    <a:pt x="80538" y="1497708"/>
                  </a:lnTo>
                  <a:lnTo>
                    <a:pt x="93513" y="1454344"/>
                  </a:lnTo>
                  <a:lnTo>
                    <a:pt x="107459" y="1411208"/>
                  </a:lnTo>
                  <a:lnTo>
                    <a:pt x="122376" y="1368317"/>
                  </a:lnTo>
                  <a:lnTo>
                    <a:pt x="138267" y="1325688"/>
                  </a:lnTo>
                  <a:lnTo>
                    <a:pt x="155130" y="1283337"/>
                  </a:lnTo>
                  <a:lnTo>
                    <a:pt x="172967" y="1241283"/>
                  </a:lnTo>
                  <a:lnTo>
                    <a:pt x="191779" y="1199540"/>
                  </a:lnTo>
                  <a:lnTo>
                    <a:pt x="211565" y="1158127"/>
                  </a:lnTo>
                  <a:lnTo>
                    <a:pt x="232326" y="1117060"/>
                  </a:lnTo>
                  <a:lnTo>
                    <a:pt x="254064" y="1076356"/>
                  </a:lnTo>
                  <a:lnTo>
                    <a:pt x="276778" y="1036032"/>
                  </a:lnTo>
                  <a:lnTo>
                    <a:pt x="300469" y="996105"/>
                  </a:lnTo>
                  <a:lnTo>
                    <a:pt x="325137" y="956591"/>
                  </a:lnTo>
                  <a:lnTo>
                    <a:pt x="350784" y="917507"/>
                  </a:lnTo>
                  <a:lnTo>
                    <a:pt x="377410" y="878870"/>
                  </a:lnTo>
                  <a:lnTo>
                    <a:pt x="405015" y="840698"/>
                  </a:lnTo>
                  <a:lnTo>
                    <a:pt x="433600" y="803006"/>
                  </a:lnTo>
                  <a:lnTo>
                    <a:pt x="463166" y="765812"/>
                  </a:lnTo>
                  <a:lnTo>
                    <a:pt x="493713" y="729132"/>
                  </a:lnTo>
                  <a:lnTo>
                    <a:pt x="525241" y="692984"/>
                  </a:lnTo>
                  <a:lnTo>
                    <a:pt x="557752" y="657384"/>
                  </a:lnTo>
                  <a:lnTo>
                    <a:pt x="591067" y="622535"/>
                  </a:lnTo>
                  <a:lnTo>
                    <a:pt x="624996" y="588628"/>
                  </a:lnTo>
                  <a:lnTo>
                    <a:pt x="659521" y="555663"/>
                  </a:lnTo>
                  <a:lnTo>
                    <a:pt x="694627" y="523643"/>
                  </a:lnTo>
                  <a:lnTo>
                    <a:pt x="730297" y="492566"/>
                  </a:lnTo>
                  <a:lnTo>
                    <a:pt x="766513" y="462434"/>
                  </a:lnTo>
                  <a:lnTo>
                    <a:pt x="803259" y="433247"/>
                  </a:lnTo>
                  <a:lnTo>
                    <a:pt x="840517" y="405006"/>
                  </a:lnTo>
                  <a:lnTo>
                    <a:pt x="878272" y="377711"/>
                  </a:lnTo>
                  <a:lnTo>
                    <a:pt x="916506" y="351363"/>
                  </a:lnTo>
                  <a:lnTo>
                    <a:pt x="955202" y="325963"/>
                  </a:lnTo>
                  <a:lnTo>
                    <a:pt x="994344" y="301510"/>
                  </a:lnTo>
                  <a:lnTo>
                    <a:pt x="1033914" y="278007"/>
                  </a:lnTo>
                  <a:lnTo>
                    <a:pt x="1073897" y="255452"/>
                  </a:lnTo>
                  <a:lnTo>
                    <a:pt x="1114274" y="233847"/>
                  </a:lnTo>
                  <a:lnTo>
                    <a:pt x="1155030" y="213193"/>
                  </a:lnTo>
                  <a:lnTo>
                    <a:pt x="1196146" y="193489"/>
                  </a:lnTo>
                  <a:lnTo>
                    <a:pt x="1237608" y="174737"/>
                  </a:lnTo>
                  <a:lnTo>
                    <a:pt x="1279396" y="156938"/>
                  </a:lnTo>
                  <a:lnTo>
                    <a:pt x="1321496" y="140090"/>
                  </a:lnTo>
                  <a:lnTo>
                    <a:pt x="1363890" y="124196"/>
                  </a:lnTo>
                  <a:lnTo>
                    <a:pt x="1406560" y="109256"/>
                  </a:lnTo>
                  <a:lnTo>
                    <a:pt x="1449491" y="95270"/>
                  </a:lnTo>
                  <a:lnTo>
                    <a:pt x="1492666" y="82239"/>
                  </a:lnTo>
                  <a:lnTo>
                    <a:pt x="1536067" y="70164"/>
                  </a:lnTo>
                  <a:lnTo>
                    <a:pt x="1579677" y="59045"/>
                  </a:lnTo>
                  <a:lnTo>
                    <a:pt x="1623481" y="48882"/>
                  </a:lnTo>
                  <a:lnTo>
                    <a:pt x="1667460" y="39677"/>
                  </a:lnTo>
                  <a:lnTo>
                    <a:pt x="1711599" y="31429"/>
                  </a:lnTo>
                  <a:lnTo>
                    <a:pt x="1755880" y="24140"/>
                  </a:lnTo>
                  <a:lnTo>
                    <a:pt x="1800287" y="17810"/>
                  </a:lnTo>
                  <a:lnTo>
                    <a:pt x="1844802" y="12439"/>
                  </a:lnTo>
                  <a:lnTo>
                    <a:pt x="1889409" y="8029"/>
                  </a:lnTo>
                  <a:lnTo>
                    <a:pt x="1934091" y="4579"/>
                  </a:lnTo>
                  <a:lnTo>
                    <a:pt x="1978832" y="2090"/>
                  </a:lnTo>
                  <a:lnTo>
                    <a:pt x="2023613" y="564"/>
                  </a:lnTo>
                  <a:lnTo>
                    <a:pt x="2068419" y="0"/>
                  </a:lnTo>
                  <a:lnTo>
                    <a:pt x="2113233" y="398"/>
                  </a:lnTo>
                  <a:lnTo>
                    <a:pt x="2158037" y="1761"/>
                  </a:lnTo>
                  <a:lnTo>
                    <a:pt x="2202816" y="4087"/>
                  </a:lnTo>
                  <a:lnTo>
                    <a:pt x="2247551" y="7378"/>
                  </a:lnTo>
                  <a:lnTo>
                    <a:pt x="2292227" y="11635"/>
                  </a:lnTo>
                  <a:lnTo>
                    <a:pt x="2336826" y="16857"/>
                  </a:lnTo>
                  <a:lnTo>
                    <a:pt x="2381331" y="23046"/>
                  </a:lnTo>
                  <a:lnTo>
                    <a:pt x="2425727" y="30202"/>
                  </a:lnTo>
                  <a:lnTo>
                    <a:pt x="2469995" y="38325"/>
                  </a:lnTo>
                  <a:lnTo>
                    <a:pt x="2514119" y="47417"/>
                  </a:lnTo>
                  <a:lnTo>
                    <a:pt x="2558082" y="57477"/>
                  </a:lnTo>
                  <a:lnTo>
                    <a:pt x="2601868" y="68507"/>
                  </a:lnTo>
                  <a:lnTo>
                    <a:pt x="2645459" y="80507"/>
                  </a:lnTo>
                  <a:lnTo>
                    <a:pt x="2688839" y="93477"/>
                  </a:lnTo>
                  <a:lnTo>
                    <a:pt x="2731991" y="107418"/>
                  </a:lnTo>
                  <a:lnTo>
                    <a:pt x="2774898" y="122330"/>
                  </a:lnTo>
                  <a:lnTo>
                    <a:pt x="2817543" y="138215"/>
                  </a:lnTo>
                  <a:lnTo>
                    <a:pt x="2859909" y="155073"/>
                  </a:lnTo>
                  <a:lnTo>
                    <a:pt x="2901979" y="172904"/>
                  </a:lnTo>
                  <a:lnTo>
                    <a:pt x="2943737" y="191709"/>
                  </a:lnTo>
                  <a:lnTo>
                    <a:pt x="2985166" y="211489"/>
                  </a:lnTo>
                  <a:lnTo>
                    <a:pt x="3026249" y="232243"/>
                  </a:lnTo>
                  <a:lnTo>
                    <a:pt x="3066969" y="253973"/>
                  </a:lnTo>
                  <a:lnTo>
                    <a:pt x="3107309" y="276680"/>
                  </a:lnTo>
                  <a:lnTo>
                    <a:pt x="3147253" y="300363"/>
                  </a:lnTo>
                  <a:lnTo>
                    <a:pt x="3186783" y="325023"/>
                  </a:lnTo>
                  <a:lnTo>
                    <a:pt x="3225883" y="350662"/>
                  </a:lnTo>
                  <a:lnTo>
                    <a:pt x="3264535" y="377279"/>
                  </a:lnTo>
                  <a:lnTo>
                    <a:pt x="3302724" y="404875"/>
                  </a:lnTo>
                  <a:lnTo>
                    <a:pt x="3340432" y="433451"/>
                  </a:lnTo>
                  <a:lnTo>
                    <a:pt x="3377642" y="463007"/>
                  </a:lnTo>
                  <a:lnTo>
                    <a:pt x="3414338" y="493544"/>
                  </a:lnTo>
                  <a:lnTo>
                    <a:pt x="3450502" y="525062"/>
                  </a:lnTo>
                  <a:lnTo>
                    <a:pt x="3486118" y="557562"/>
                  </a:lnTo>
                  <a:lnTo>
                    <a:pt x="3520978" y="590866"/>
                  </a:lnTo>
                  <a:lnTo>
                    <a:pt x="3554895" y="624784"/>
                  </a:lnTo>
                  <a:lnTo>
                    <a:pt x="3587870" y="659298"/>
                  </a:lnTo>
                  <a:lnTo>
                    <a:pt x="3619900" y="694393"/>
                  </a:lnTo>
                  <a:lnTo>
                    <a:pt x="3650986" y="730051"/>
                  </a:lnTo>
                  <a:lnTo>
                    <a:pt x="3681127" y="766256"/>
                  </a:lnTo>
                  <a:lnTo>
                    <a:pt x="3710323" y="802990"/>
                  </a:lnTo>
                  <a:lnTo>
                    <a:pt x="3738572" y="840237"/>
                  </a:lnTo>
                  <a:lnTo>
                    <a:pt x="3765875" y="877979"/>
                  </a:lnTo>
                  <a:lnTo>
                    <a:pt x="3792231" y="916201"/>
                  </a:lnTo>
                  <a:lnTo>
                    <a:pt x="3817639" y="954885"/>
                  </a:lnTo>
                  <a:lnTo>
                    <a:pt x="3842099" y="994015"/>
                  </a:lnTo>
                  <a:lnTo>
                    <a:pt x="3865610" y="1033573"/>
                  </a:lnTo>
                  <a:lnTo>
                    <a:pt x="3888171" y="1073542"/>
                  </a:lnTo>
                  <a:lnTo>
                    <a:pt x="3909782" y="1113907"/>
                  </a:lnTo>
                  <a:lnTo>
                    <a:pt x="3930442" y="1154650"/>
                  </a:lnTo>
                  <a:lnTo>
                    <a:pt x="3950152" y="1195754"/>
                  </a:lnTo>
                  <a:lnTo>
                    <a:pt x="3968909" y="1237202"/>
                  </a:lnTo>
                  <a:lnTo>
                    <a:pt x="3986714" y="1278978"/>
                  </a:lnTo>
                  <a:lnTo>
                    <a:pt x="4003566" y="1321064"/>
                  </a:lnTo>
                  <a:lnTo>
                    <a:pt x="4019465" y="1363444"/>
                  </a:lnTo>
                  <a:lnTo>
                    <a:pt x="4034409" y="1406101"/>
                  </a:lnTo>
                  <a:lnTo>
                    <a:pt x="4048399" y="1449019"/>
                  </a:lnTo>
                  <a:lnTo>
                    <a:pt x="4061434" y="1492179"/>
                  </a:lnTo>
                  <a:lnTo>
                    <a:pt x="4073512" y="1535566"/>
                  </a:lnTo>
                  <a:lnTo>
                    <a:pt x="4084635" y="1579163"/>
                  </a:lnTo>
                  <a:lnTo>
                    <a:pt x="4094800" y="1622953"/>
                  </a:lnTo>
                  <a:lnTo>
                    <a:pt x="4104008" y="1666918"/>
                  </a:lnTo>
                  <a:lnTo>
                    <a:pt x="4112257" y="1711043"/>
                  </a:lnTo>
                  <a:lnTo>
                    <a:pt x="4119548" y="1755310"/>
                  </a:lnTo>
                  <a:lnTo>
                    <a:pt x="4125880" y="1799702"/>
                  </a:lnTo>
                  <a:lnTo>
                    <a:pt x="4131252" y="1844203"/>
                  </a:lnTo>
                  <a:lnTo>
                    <a:pt x="4135663" y="1888795"/>
                  </a:lnTo>
                  <a:lnTo>
                    <a:pt x="4139114" y="1933463"/>
                  </a:lnTo>
                  <a:lnTo>
                    <a:pt x="4141602" y="1978188"/>
                  </a:lnTo>
                  <a:lnTo>
                    <a:pt x="4143129" y="2022955"/>
                  </a:lnTo>
                  <a:lnTo>
                    <a:pt x="4143693" y="2067746"/>
                  </a:lnTo>
                  <a:lnTo>
                    <a:pt x="4143294" y="2112545"/>
                  </a:lnTo>
                  <a:lnTo>
                    <a:pt x="4141930" y="2157335"/>
                  </a:lnTo>
                  <a:lnTo>
                    <a:pt x="4139603" y="2202098"/>
                  </a:lnTo>
                  <a:lnTo>
                    <a:pt x="4136310" y="2246818"/>
                  </a:lnTo>
                  <a:lnTo>
                    <a:pt x="4132052" y="2291479"/>
                  </a:lnTo>
                  <a:lnTo>
                    <a:pt x="4126827" y="2336062"/>
                  </a:lnTo>
                  <a:lnTo>
                    <a:pt x="4120636" y="2380553"/>
                  </a:lnTo>
                  <a:lnTo>
                    <a:pt x="4113477" y="2424933"/>
                  </a:lnTo>
                  <a:lnTo>
                    <a:pt x="4105351" y="2469186"/>
                  </a:lnTo>
                  <a:lnTo>
                    <a:pt x="4096256" y="2513294"/>
                  </a:lnTo>
                  <a:lnTo>
                    <a:pt x="4086192" y="2557242"/>
                  </a:lnTo>
                  <a:lnTo>
                    <a:pt x="4075158" y="2601012"/>
                  </a:lnTo>
                  <a:lnTo>
                    <a:pt x="4063154" y="2644588"/>
                  </a:lnTo>
                  <a:lnTo>
                    <a:pt x="4050180" y="2687952"/>
                  </a:lnTo>
                  <a:lnTo>
                    <a:pt x="4036234" y="2731088"/>
                  </a:lnTo>
                  <a:lnTo>
                    <a:pt x="4021316" y="2773979"/>
                  </a:lnTo>
                  <a:lnTo>
                    <a:pt x="4005426" y="2816608"/>
                  </a:lnTo>
                  <a:lnTo>
                    <a:pt x="3988562" y="2858959"/>
                  </a:lnTo>
                  <a:lnTo>
                    <a:pt x="3970725" y="2901013"/>
                  </a:lnTo>
                  <a:lnTo>
                    <a:pt x="3951914" y="2942756"/>
                  </a:lnTo>
                  <a:lnTo>
                    <a:pt x="3932128" y="2984169"/>
                  </a:lnTo>
                  <a:lnTo>
                    <a:pt x="3911366" y="3025236"/>
                  </a:lnTo>
                  <a:lnTo>
                    <a:pt x="3889629" y="3065940"/>
                  </a:lnTo>
                  <a:lnTo>
                    <a:pt x="3866915" y="3106264"/>
                  </a:lnTo>
                  <a:lnTo>
                    <a:pt x="3843224" y="3146191"/>
                  </a:lnTo>
                  <a:lnTo>
                    <a:pt x="3818555" y="3185705"/>
                  </a:lnTo>
                  <a:lnTo>
                    <a:pt x="3792908" y="3224789"/>
                  </a:lnTo>
                  <a:lnTo>
                    <a:pt x="3766282" y="3263426"/>
                  </a:lnTo>
                  <a:lnTo>
                    <a:pt x="3738677" y="3301598"/>
                  </a:lnTo>
                  <a:lnTo>
                    <a:pt x="3710092" y="3339290"/>
                  </a:lnTo>
                  <a:lnTo>
                    <a:pt x="3680526" y="3376484"/>
                  </a:lnTo>
                  <a:lnTo>
                    <a:pt x="3649980" y="3413164"/>
                  </a:lnTo>
                  <a:lnTo>
                    <a:pt x="3618451" y="3449312"/>
                  </a:lnTo>
                  <a:lnTo>
                    <a:pt x="3585940" y="3484912"/>
                  </a:lnTo>
                  <a:lnTo>
                    <a:pt x="3551669" y="3520729"/>
                  </a:lnTo>
                  <a:lnTo>
                    <a:pt x="3516685" y="3555592"/>
                  </a:lnTo>
                  <a:lnTo>
                    <a:pt x="3481009" y="3589497"/>
                  </a:lnTo>
                  <a:lnTo>
                    <a:pt x="3444658" y="3622440"/>
                  </a:lnTo>
                  <a:lnTo>
                    <a:pt x="3407653" y="3654416"/>
                  </a:lnTo>
                  <a:lnTo>
                    <a:pt x="3370011" y="3685421"/>
                  </a:lnTo>
                  <a:lnTo>
                    <a:pt x="3331753" y="3715450"/>
                  </a:lnTo>
                  <a:lnTo>
                    <a:pt x="3292898" y="3744499"/>
                  </a:lnTo>
                  <a:lnTo>
                    <a:pt x="3253464" y="3772564"/>
                  </a:lnTo>
                  <a:lnTo>
                    <a:pt x="3213471" y="3799640"/>
                  </a:lnTo>
                  <a:lnTo>
                    <a:pt x="3172937" y="3825722"/>
                  </a:lnTo>
                  <a:lnTo>
                    <a:pt x="3131882" y="3850808"/>
                  </a:lnTo>
                  <a:lnTo>
                    <a:pt x="3090325" y="3874891"/>
                  </a:lnTo>
                  <a:lnTo>
                    <a:pt x="3048285" y="3897967"/>
                  </a:lnTo>
                  <a:lnTo>
                    <a:pt x="3005781" y="3920033"/>
                  </a:lnTo>
                  <a:lnTo>
                    <a:pt x="2962833" y="3941084"/>
                  </a:lnTo>
                  <a:lnTo>
                    <a:pt x="2919458" y="3961115"/>
                  </a:lnTo>
                  <a:lnTo>
                    <a:pt x="2875677" y="3980122"/>
                  </a:lnTo>
                  <a:lnTo>
                    <a:pt x="2831509" y="3998101"/>
                  </a:lnTo>
                  <a:lnTo>
                    <a:pt x="2786972" y="4015047"/>
                  </a:lnTo>
                  <a:lnTo>
                    <a:pt x="2742085" y="4030955"/>
                  </a:lnTo>
                  <a:lnTo>
                    <a:pt x="2696869" y="4045822"/>
                  </a:lnTo>
                  <a:lnTo>
                    <a:pt x="2651341" y="4059643"/>
                  </a:lnTo>
                  <a:lnTo>
                    <a:pt x="2605521" y="4072414"/>
                  </a:lnTo>
                  <a:lnTo>
                    <a:pt x="2559428" y="4084130"/>
                  </a:lnTo>
                  <a:lnTo>
                    <a:pt x="2513081" y="4094786"/>
                  </a:lnTo>
                  <a:lnTo>
                    <a:pt x="2466500" y="4104379"/>
                  </a:lnTo>
                  <a:lnTo>
                    <a:pt x="2419703" y="4112904"/>
                  </a:lnTo>
                  <a:lnTo>
                    <a:pt x="2372709" y="4120357"/>
                  </a:lnTo>
                  <a:lnTo>
                    <a:pt x="2325537" y="4126733"/>
                  </a:lnTo>
                  <a:lnTo>
                    <a:pt x="2278208" y="4132027"/>
                  </a:lnTo>
                  <a:lnTo>
                    <a:pt x="2230739" y="4136236"/>
                  </a:lnTo>
                  <a:lnTo>
                    <a:pt x="2183149" y="4139355"/>
                  </a:lnTo>
                  <a:lnTo>
                    <a:pt x="2135459" y="4141380"/>
                  </a:lnTo>
                  <a:lnTo>
                    <a:pt x="2087687" y="4142305"/>
                  </a:lnTo>
                  <a:lnTo>
                    <a:pt x="2039851" y="4142128"/>
                  </a:lnTo>
                  <a:lnTo>
                    <a:pt x="1991972" y="4140843"/>
                  </a:lnTo>
                  <a:lnTo>
                    <a:pt x="1944068" y="4138446"/>
                  </a:lnTo>
                  <a:lnTo>
                    <a:pt x="1896159" y="4134932"/>
                  </a:lnTo>
                  <a:lnTo>
                    <a:pt x="1848263" y="4130298"/>
                  </a:lnTo>
                  <a:lnTo>
                    <a:pt x="1800399" y="4124538"/>
                  </a:lnTo>
                  <a:lnTo>
                    <a:pt x="1752587" y="4117649"/>
                  </a:lnTo>
                  <a:lnTo>
                    <a:pt x="1704846" y="4109626"/>
                  </a:lnTo>
                  <a:lnTo>
                    <a:pt x="1657194" y="4100464"/>
                  </a:lnTo>
                  <a:lnTo>
                    <a:pt x="1609652" y="4090160"/>
                  </a:lnTo>
                  <a:lnTo>
                    <a:pt x="1562237" y="4078708"/>
                  </a:lnTo>
                  <a:lnTo>
                    <a:pt x="1514970" y="4066105"/>
                  </a:lnTo>
                  <a:lnTo>
                    <a:pt x="1467869" y="4052346"/>
                  </a:lnTo>
                  <a:lnTo>
                    <a:pt x="1420953" y="4037426"/>
                  </a:lnTo>
                  <a:lnTo>
                    <a:pt x="1374241" y="4021342"/>
                  </a:lnTo>
                  <a:lnTo>
                    <a:pt x="1327753" y="4004088"/>
                  </a:lnTo>
                  <a:lnTo>
                    <a:pt x="487394" y="4601242"/>
                  </a:lnTo>
                  <a:close/>
                </a:path>
              </a:pathLst>
            </a:custGeom>
            <a:ln w="25908">
              <a:solidFill>
                <a:srgbClr val="94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925436" y="1232663"/>
            <a:ext cx="21183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9565" marR="5080" indent="-317500">
              <a:spcBef>
                <a:spcPts val="105"/>
              </a:spcBef>
              <a:tabLst>
                <a:tab pos="413384" algn="l"/>
              </a:tabLst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i.		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Invade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destroy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400" b="1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surrounding</a:t>
            </a:r>
            <a:r>
              <a:rPr sz="1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tissue.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25436" y="1872438"/>
            <a:ext cx="2702560" cy="109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3384" marR="5080" indent="-401320">
              <a:spcBef>
                <a:spcPts val="105"/>
              </a:spcBef>
              <a:tabLst>
                <a:tab pos="413384" algn="l"/>
              </a:tabLst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ii.	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The cells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malignant tumors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are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genetically unstable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and 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loss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normal</a:t>
            </a:r>
            <a:r>
              <a:rPr sz="1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cell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architecture </a:t>
            </a:r>
            <a:r>
              <a:rPr sz="1400" b="1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results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cells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atypical </a:t>
            </a:r>
            <a:r>
              <a:rPr sz="1400" b="1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their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tissue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cell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origin.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25437" y="3153283"/>
            <a:ext cx="2063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iii.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26248" y="3153282"/>
            <a:ext cx="232537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Malignant tumors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tend to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metastasize,</a:t>
            </a:r>
            <a:r>
              <a:rPr sz="14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consequently, </a:t>
            </a:r>
            <a:r>
              <a:rPr sz="1400" b="1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recurrences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are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common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after 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removal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or destruction of the 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primary</a:t>
            </a:r>
            <a:r>
              <a:rPr sz="1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tumor.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4" y="850138"/>
            <a:ext cx="8713470" cy="5001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latin typeface="Calibri"/>
                <a:cs typeface="Calibri"/>
              </a:rPr>
              <a:t>Cells </a:t>
            </a:r>
            <a:r>
              <a:rPr sz="2400" b="1" i="1" spc="-10" dirty="0">
                <a:latin typeface="Calibri"/>
                <a:cs typeface="Calibri"/>
              </a:rPr>
              <a:t>must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break away </a:t>
            </a:r>
            <a:r>
              <a:rPr sz="2400" b="1" i="1" spc="-5" dirty="0">
                <a:latin typeface="Calibri"/>
                <a:cs typeface="Calibri"/>
              </a:rPr>
              <a:t>from the primary tumor 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-5" dirty="0">
                <a:latin typeface="Calibri"/>
                <a:cs typeface="Calibri"/>
              </a:rPr>
              <a:t>travel </a:t>
            </a:r>
            <a:r>
              <a:rPr sz="2400" b="1" i="1" spc="-15" dirty="0">
                <a:latin typeface="Calibri"/>
                <a:cs typeface="Calibri"/>
              </a:rPr>
              <a:t>to </a:t>
            </a:r>
            <a:r>
              <a:rPr sz="2400" b="1" i="1" spc="-10" dirty="0">
                <a:latin typeface="Calibri"/>
                <a:cs typeface="Calibri"/>
              </a:rPr>
              <a:t>other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sites</a:t>
            </a:r>
            <a:r>
              <a:rPr sz="2400" b="1" i="1" dirty="0">
                <a:latin typeface="Calibri"/>
                <a:cs typeface="Calibri"/>
              </a:rPr>
              <a:t> in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body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form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metastases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92964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20" dirty="0">
                <a:latin typeface="Calibri"/>
                <a:cs typeface="Calibri"/>
              </a:rPr>
              <a:t>Normally,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cells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adhere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one another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5" dirty="0">
                <a:latin typeface="Calibri"/>
                <a:cs typeface="Calibri"/>
              </a:rPr>
              <a:t> the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extracellular </a:t>
            </a:r>
            <a:r>
              <a:rPr sz="2400" b="1" i="1" spc="-5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matrix.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cell-to-cell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adhesion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molecules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are </a:t>
            </a:r>
            <a:r>
              <a:rPr sz="2400" b="1" i="1" spc="-10" dirty="0">
                <a:latin typeface="Calibri"/>
                <a:cs typeface="Calibri"/>
              </a:rPr>
              <a:t>called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cadherins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Cell-to-extracellular</a:t>
            </a:r>
            <a:r>
              <a:rPr sz="2400" b="1" i="1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matrix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molecules </a:t>
            </a:r>
            <a:r>
              <a:rPr sz="2400" b="1" i="1" dirty="0">
                <a:latin typeface="Calibri"/>
                <a:cs typeface="Calibri"/>
              </a:rPr>
              <a:t>are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called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integrins.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212725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cancer cells</a:t>
            </a:r>
            <a:r>
              <a:rPr sz="2400" b="1" i="1" spc="-10" dirty="0">
                <a:latin typeface="Calibri"/>
                <a:cs typeface="Calibri"/>
              </a:rPr>
              <a:t>, </a:t>
            </a:r>
            <a:r>
              <a:rPr sz="2400" b="1" i="1" spc="-5" dirty="0">
                <a:latin typeface="Calibri"/>
                <a:cs typeface="Calibri"/>
              </a:rPr>
              <a:t>these molecules </a:t>
            </a:r>
            <a:r>
              <a:rPr sz="2400" b="1" i="1" dirty="0">
                <a:latin typeface="Calibri"/>
                <a:cs typeface="Calibri"/>
              </a:rPr>
              <a:t>are </a:t>
            </a:r>
            <a:r>
              <a:rPr sz="2400" b="1" i="1" spc="-10" dirty="0">
                <a:latin typeface="Calibri"/>
                <a:cs typeface="Calibri"/>
              </a:rPr>
              <a:t>often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absent</a:t>
            </a:r>
            <a:r>
              <a:rPr sz="2400" b="1" i="1" spc="-10" dirty="0">
                <a:latin typeface="Calibri"/>
                <a:cs typeface="Calibri"/>
              </a:rPr>
              <a:t>, </a:t>
            </a:r>
            <a:r>
              <a:rPr sz="2400" b="1" i="1" spc="-5" dirty="0">
                <a:latin typeface="Calibri"/>
                <a:cs typeface="Calibri"/>
              </a:rPr>
              <a:t>allowing tumor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easily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move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away</a:t>
            </a:r>
            <a:r>
              <a:rPr sz="24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from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primary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tumor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mass.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507995" y="49531"/>
            <a:ext cx="3929379" cy="51371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6550" algn="l"/>
              </a:tabLst>
            </a:pPr>
            <a:r>
              <a:rPr sz="3200" b="1" spc="-10" dirty="0">
                <a:latin typeface="Calibri"/>
                <a:cs typeface="Calibri"/>
              </a:rPr>
              <a:t>Invasion	</a:t>
            </a:r>
            <a:r>
              <a:rPr sz="3200" b="1" dirty="0">
                <a:latin typeface="Calibri"/>
                <a:cs typeface="Calibri"/>
              </a:rPr>
              <a:t>&amp;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Metastases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33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50138"/>
            <a:ext cx="8744585" cy="3244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blood vessels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the lymphatics </a:t>
            </a:r>
            <a:r>
              <a:rPr sz="2400" b="1" i="1" dirty="0">
                <a:latin typeface="Calibri"/>
                <a:cs typeface="Calibri"/>
              </a:rPr>
              <a:t>are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dirty="0">
                <a:latin typeface="Calibri"/>
                <a:cs typeface="Calibri"/>
              </a:rPr>
              <a:t>primary </a:t>
            </a:r>
            <a:r>
              <a:rPr sz="2400" b="1" i="1" spc="-10" dirty="0">
                <a:latin typeface="Calibri"/>
                <a:cs typeface="Calibri"/>
              </a:rPr>
              <a:t>pathways </a:t>
            </a:r>
            <a:r>
              <a:rPr sz="2400" b="1" i="1" spc="-5" dirty="0">
                <a:latin typeface="Calibri"/>
                <a:cs typeface="Calibri"/>
              </a:rPr>
              <a:t>by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which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metastasize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701675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latin typeface="Calibri"/>
                <a:cs typeface="Calibri"/>
              </a:rPr>
              <a:t>After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10" dirty="0">
                <a:latin typeface="Calibri"/>
                <a:cs typeface="Calibri"/>
              </a:rPr>
              <a:t>cancer cell establishes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10" dirty="0">
                <a:latin typeface="Calibri"/>
                <a:cs typeface="Calibri"/>
              </a:rPr>
              <a:t>metastatic site, </a:t>
            </a:r>
            <a:r>
              <a:rPr sz="2400" b="1" i="1" dirty="0">
                <a:latin typeface="Calibri"/>
                <a:cs typeface="Calibri"/>
              </a:rPr>
              <a:t>it </a:t>
            </a:r>
            <a:r>
              <a:rPr sz="2400" b="1" i="1" spc="-10" dirty="0">
                <a:latin typeface="Calibri"/>
                <a:cs typeface="Calibri"/>
              </a:rPr>
              <a:t>must </a:t>
            </a:r>
            <a:r>
              <a:rPr sz="2400" b="1" i="1" dirty="0">
                <a:latin typeface="Calibri"/>
                <a:cs typeface="Calibri"/>
              </a:rPr>
              <a:t>again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undergo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angiogenesis</a:t>
            </a:r>
            <a:r>
              <a:rPr sz="24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spc="-10" dirty="0">
                <a:latin typeface="Calibri"/>
                <a:cs typeface="Calibri"/>
              </a:rPr>
              <a:t> ensure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continued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growth.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 MT"/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390525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45" dirty="0">
                <a:latin typeface="Calibri"/>
                <a:cs typeface="Calibri"/>
              </a:rPr>
              <a:t>Together,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angiogenesis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hematogenous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or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lymphatic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spread </a:t>
            </a:r>
            <a:r>
              <a:rPr sz="2400" b="1" i="1" spc="-5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help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cancer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invade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healthy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tissues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41395" y="221742"/>
            <a:ext cx="286194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61820" algn="l"/>
              </a:tabLst>
            </a:pPr>
            <a:r>
              <a:rPr sz="2800" b="1" spc="-15" dirty="0">
                <a:latin typeface="Calibri"/>
                <a:cs typeface="Calibri"/>
              </a:rPr>
              <a:t>Metastases	cont….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34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4" y="850139"/>
            <a:ext cx="846455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Initially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after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neoplastic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transformation,</a:t>
            </a:r>
            <a:r>
              <a:rPr sz="2400" b="1" i="1" spc="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malignant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-5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surrounding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host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tissue </a:t>
            </a:r>
            <a:r>
              <a:rPr sz="2400" b="1" i="1" spc="-10" dirty="0">
                <a:latin typeface="Calibri"/>
                <a:cs typeface="Calibri"/>
              </a:rPr>
              <a:t>secrete substances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that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stimulate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the </a:t>
            </a:r>
            <a:r>
              <a:rPr sz="2400" b="1" i="1" spc="-5" dirty="0">
                <a:latin typeface="Calibri"/>
                <a:cs typeface="Calibri"/>
              </a:rPr>
              <a:t> formation of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new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blood vessels </a:t>
            </a:r>
            <a:r>
              <a:rPr sz="2400" b="1" i="1" spc="-15" dirty="0">
                <a:latin typeface="Calibri"/>
                <a:cs typeface="Calibri"/>
              </a:rPr>
              <a:t>to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provide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oxygen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nutrients</a:t>
            </a:r>
            <a:r>
              <a:rPr sz="2400" b="1" i="1" spc="-10" dirty="0">
                <a:latin typeface="Calibri"/>
                <a:cs typeface="Calibri"/>
              </a:rPr>
              <a:t>.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This process </a:t>
            </a:r>
            <a:r>
              <a:rPr sz="2400" b="1" i="1" dirty="0">
                <a:latin typeface="Calibri"/>
                <a:cs typeface="Calibri"/>
              </a:rPr>
              <a:t>is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known </a:t>
            </a:r>
            <a:r>
              <a:rPr sz="2400" b="1" i="1" dirty="0">
                <a:latin typeface="Calibri"/>
                <a:cs typeface="Calibri"/>
              </a:rPr>
              <a:t>as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angiogenesis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or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neovascularization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35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2204" y="9651"/>
            <a:ext cx="8927592" cy="55118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92374" y="3684523"/>
            <a:ext cx="1911350" cy="192786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ct val="91500"/>
              </a:lnSpc>
              <a:spcBef>
                <a:spcPts val="250"/>
              </a:spcBef>
            </a:pPr>
            <a:r>
              <a:rPr sz="1500" b="1" spc="-10" dirty="0">
                <a:latin typeface="Calibri"/>
                <a:cs typeface="Calibri"/>
              </a:rPr>
              <a:t>After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neoplastic 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transformation, </a:t>
            </a:r>
            <a:r>
              <a:rPr sz="1500" b="1" spc="-5" dirty="0">
                <a:latin typeface="Calibri"/>
                <a:cs typeface="Calibri"/>
              </a:rPr>
              <a:t>the 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malignant cells </a:t>
            </a:r>
            <a:r>
              <a:rPr sz="1500" b="1" dirty="0">
                <a:latin typeface="Calibri"/>
                <a:cs typeface="Calibri"/>
              </a:rPr>
              <a:t>and </a:t>
            </a:r>
            <a:r>
              <a:rPr sz="1500" b="1" spc="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surrounding host tissue </a:t>
            </a:r>
            <a:r>
              <a:rPr sz="1500" b="1" spc="-32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secrete </a:t>
            </a:r>
            <a:r>
              <a:rPr sz="1500" b="1" spc="-5" dirty="0">
                <a:latin typeface="Calibri"/>
                <a:cs typeface="Calibri"/>
              </a:rPr>
              <a:t>substances that </a:t>
            </a:r>
            <a:r>
              <a:rPr sz="1500" b="1" spc="-32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stimulate </a:t>
            </a:r>
            <a:r>
              <a:rPr sz="1500" b="1" spc="-5" dirty="0">
                <a:latin typeface="Calibri"/>
                <a:cs typeface="Calibri"/>
              </a:rPr>
              <a:t>the </a:t>
            </a:r>
            <a:r>
              <a:rPr sz="1500" b="1" spc="-10" dirty="0">
                <a:latin typeface="Calibri"/>
                <a:cs typeface="Calibri"/>
              </a:rPr>
              <a:t>formation </a:t>
            </a:r>
            <a:r>
              <a:rPr sz="1500" b="1" spc="-3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of </a:t>
            </a:r>
            <a:r>
              <a:rPr sz="1500" b="1" spc="-10" dirty="0">
                <a:latin typeface="Calibri"/>
                <a:cs typeface="Calibri"/>
              </a:rPr>
              <a:t>new </a:t>
            </a:r>
            <a:r>
              <a:rPr sz="1500" b="1" dirty="0">
                <a:latin typeface="Calibri"/>
                <a:cs typeface="Calibri"/>
              </a:rPr>
              <a:t>blood </a:t>
            </a:r>
            <a:r>
              <a:rPr sz="1500" b="1" spc="-10" dirty="0">
                <a:latin typeface="Calibri"/>
                <a:cs typeface="Calibri"/>
              </a:rPr>
              <a:t>vessels </a:t>
            </a:r>
            <a:r>
              <a:rPr sz="1500" b="1" spc="-15" dirty="0">
                <a:latin typeface="Calibri"/>
                <a:cs typeface="Calibri"/>
              </a:rPr>
              <a:t>to </a:t>
            </a:r>
            <a:r>
              <a:rPr sz="1500" b="1" spc="-32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provide </a:t>
            </a:r>
            <a:r>
              <a:rPr sz="1500" b="1" spc="-15" dirty="0">
                <a:latin typeface="Calibri"/>
                <a:cs typeface="Calibri"/>
              </a:rPr>
              <a:t>oxygen </a:t>
            </a:r>
            <a:r>
              <a:rPr sz="1500" b="1" dirty="0">
                <a:latin typeface="Calibri"/>
                <a:cs typeface="Calibri"/>
              </a:rPr>
              <a:t>and </a:t>
            </a:r>
            <a:r>
              <a:rPr sz="1500" b="1" spc="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nutrients.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36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5235066" y="2441828"/>
            <a:ext cx="1908810" cy="3005182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ct val="91600"/>
              </a:lnSpc>
              <a:spcBef>
                <a:spcPts val="250"/>
              </a:spcBef>
            </a:pPr>
            <a:r>
              <a:rPr sz="1500" b="1" spc="-15" dirty="0">
                <a:latin typeface="Calibri"/>
                <a:cs typeface="Calibri"/>
              </a:rPr>
              <a:t>Tumor </a:t>
            </a:r>
            <a:r>
              <a:rPr sz="1500" b="1" spc="-5" dirty="0">
                <a:latin typeface="Calibri"/>
                <a:cs typeface="Calibri"/>
              </a:rPr>
              <a:t>cells must then 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detach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from</a:t>
            </a:r>
            <a:r>
              <a:rPr sz="1500" b="1" spc="-5" dirty="0">
                <a:latin typeface="Calibri"/>
                <a:cs typeface="Calibri"/>
              </a:rPr>
              <a:t> the </a:t>
            </a:r>
            <a:r>
              <a:rPr sz="1500" b="1" dirty="0">
                <a:latin typeface="Calibri"/>
                <a:cs typeface="Calibri"/>
              </a:rPr>
              <a:t> primary mass and </a:t>
            </a:r>
            <a:r>
              <a:rPr sz="1500" b="1" spc="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invade </a:t>
            </a:r>
            <a:r>
              <a:rPr sz="1500" b="1" spc="-5" dirty="0">
                <a:latin typeface="Calibri"/>
                <a:cs typeface="Calibri"/>
              </a:rPr>
              <a:t>surrounding </a:t>
            </a:r>
            <a:r>
              <a:rPr sz="1500" b="1" dirty="0">
                <a:latin typeface="Calibri"/>
                <a:cs typeface="Calibri"/>
              </a:rPr>
              <a:t> blood and lymph </a:t>
            </a:r>
            <a:r>
              <a:rPr sz="1500" b="1" spc="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vessels. The tumor cells </a:t>
            </a:r>
            <a:r>
              <a:rPr sz="1500" b="1" spc="-3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or </a:t>
            </a:r>
            <a:r>
              <a:rPr sz="1500" b="1" spc="-5" dirty="0">
                <a:latin typeface="Calibri"/>
                <a:cs typeface="Calibri"/>
              </a:rPr>
              <a:t>cell </a:t>
            </a:r>
            <a:r>
              <a:rPr sz="1500" b="1" spc="-10" dirty="0">
                <a:latin typeface="Calibri"/>
                <a:cs typeface="Calibri"/>
              </a:rPr>
              <a:t>aggregates </a:t>
            </a:r>
            <a:r>
              <a:rPr sz="1500" b="1" spc="-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detach </a:t>
            </a:r>
            <a:r>
              <a:rPr sz="1500" b="1" dirty="0">
                <a:latin typeface="Calibri"/>
                <a:cs typeface="Calibri"/>
              </a:rPr>
              <a:t>and </a:t>
            </a:r>
            <a:r>
              <a:rPr sz="1500" b="1" spc="-5" dirty="0">
                <a:latin typeface="Calibri"/>
                <a:cs typeface="Calibri"/>
              </a:rPr>
              <a:t>embolize 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through</a:t>
            </a:r>
            <a:r>
              <a:rPr sz="1500" b="1" spc="-5" dirty="0">
                <a:latin typeface="Calibri"/>
                <a:cs typeface="Calibri"/>
              </a:rPr>
              <a:t> these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vessels, </a:t>
            </a:r>
            <a:r>
              <a:rPr sz="1500" b="1" dirty="0">
                <a:latin typeface="Calibri"/>
                <a:cs typeface="Calibri"/>
              </a:rPr>
              <a:t> but</a:t>
            </a:r>
            <a:r>
              <a:rPr sz="1500" b="1" spc="-20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most</a:t>
            </a:r>
            <a:r>
              <a:rPr sz="1500" b="1" spc="-20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do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not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survive </a:t>
            </a:r>
            <a:r>
              <a:rPr sz="1500" b="1" spc="-32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circulation.</a:t>
            </a:r>
            <a:r>
              <a:rPr sz="1500" b="1" spc="-5" dirty="0">
                <a:latin typeface="Calibri"/>
                <a:cs typeface="Calibri"/>
              </a:rPr>
              <a:t> The 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disseminated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cells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must </a:t>
            </a:r>
            <a:r>
              <a:rPr sz="1500" b="1" spc="-32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then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attach to </a:t>
            </a:r>
            <a:r>
              <a:rPr sz="1500" b="1" spc="-5" dirty="0">
                <a:latin typeface="Calibri"/>
                <a:cs typeface="Calibri"/>
              </a:rPr>
              <a:t>the 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vascular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endothelium.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51801" y="1599058"/>
            <a:ext cx="2467610" cy="213804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ct val="91600"/>
              </a:lnSpc>
              <a:spcBef>
                <a:spcPts val="250"/>
              </a:spcBef>
            </a:pPr>
            <a:r>
              <a:rPr sz="1500" b="1" spc="-5" dirty="0">
                <a:latin typeface="Calibri"/>
                <a:cs typeface="Calibri"/>
              </a:rPr>
              <a:t>The</a:t>
            </a:r>
            <a:r>
              <a:rPr sz="1500" b="1" spc="50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cells</a:t>
            </a:r>
            <a:r>
              <a:rPr sz="1500" b="1" spc="6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may</a:t>
            </a:r>
            <a:r>
              <a:rPr sz="1500" b="1" spc="40" dirty="0">
                <a:latin typeface="Calibri"/>
                <a:cs typeface="Calibri"/>
              </a:rPr>
              <a:t> </a:t>
            </a:r>
            <a:r>
              <a:rPr sz="1500" b="1" spc="-15" dirty="0">
                <a:latin typeface="Calibri"/>
                <a:cs typeface="Calibri"/>
              </a:rPr>
              <a:t>proliferate </a:t>
            </a:r>
            <a:r>
              <a:rPr sz="1500" b="1" spc="-10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within the </a:t>
            </a:r>
            <a:r>
              <a:rPr sz="1500" b="1" dirty="0">
                <a:latin typeface="Calibri"/>
                <a:cs typeface="Calibri"/>
              </a:rPr>
              <a:t>lumen </a:t>
            </a:r>
            <a:r>
              <a:rPr sz="1500" b="1" spc="-5" dirty="0">
                <a:latin typeface="Calibri"/>
                <a:cs typeface="Calibri"/>
              </a:rPr>
              <a:t>of the </a:t>
            </a:r>
            <a:r>
              <a:rPr sz="1500" b="1" spc="-10" dirty="0">
                <a:latin typeface="Calibri"/>
                <a:cs typeface="Calibri"/>
              </a:rPr>
              <a:t>vessel, </a:t>
            </a:r>
            <a:r>
              <a:rPr sz="1500" b="1" spc="-3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but </a:t>
            </a:r>
            <a:r>
              <a:rPr sz="1500" b="1" spc="-5" dirty="0">
                <a:latin typeface="Calibri"/>
                <a:cs typeface="Calibri"/>
              </a:rPr>
              <a:t>most commonly 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20" dirty="0">
                <a:latin typeface="Calibri"/>
                <a:cs typeface="Calibri"/>
              </a:rPr>
              <a:t>extravasate</a:t>
            </a:r>
            <a:r>
              <a:rPr sz="1500" b="1" spc="1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into</a:t>
            </a:r>
            <a:r>
              <a:rPr sz="1500" b="1" spc="-5" dirty="0">
                <a:latin typeface="Calibri"/>
                <a:cs typeface="Calibri"/>
              </a:rPr>
              <a:t> the 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surrounding</a:t>
            </a:r>
            <a:r>
              <a:rPr sz="1500" b="1" spc="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tissue.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The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local 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microenvironment</a:t>
            </a:r>
            <a:r>
              <a:rPr sz="1500" b="1" spc="3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may </a:t>
            </a:r>
            <a:r>
              <a:rPr sz="1500" b="1" spc="-5" dirty="0">
                <a:latin typeface="Calibri"/>
                <a:cs typeface="Calibri"/>
              </a:rPr>
              <a:t> provide </a:t>
            </a:r>
            <a:r>
              <a:rPr sz="1500" b="1" spc="-10" dirty="0">
                <a:latin typeface="Calibri"/>
                <a:cs typeface="Calibri"/>
              </a:rPr>
              <a:t>growth</a:t>
            </a:r>
            <a:r>
              <a:rPr sz="1500" b="1" spc="10" dirty="0">
                <a:latin typeface="Calibri"/>
                <a:cs typeface="Calibri"/>
              </a:rPr>
              <a:t> </a:t>
            </a:r>
            <a:r>
              <a:rPr sz="1500" b="1" spc="-15" dirty="0">
                <a:latin typeface="Calibri"/>
                <a:cs typeface="Calibri"/>
              </a:rPr>
              <a:t>factors</a:t>
            </a:r>
            <a:r>
              <a:rPr sz="1500" b="1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that</a:t>
            </a:r>
            <a:endParaRPr sz="1500">
              <a:latin typeface="Calibri"/>
              <a:cs typeface="Calibri"/>
            </a:endParaRPr>
          </a:p>
          <a:p>
            <a:pPr marL="12700" marR="70485">
              <a:lnSpc>
                <a:spcPts val="1639"/>
              </a:lnSpc>
              <a:spcBef>
                <a:spcPts val="30"/>
              </a:spcBef>
            </a:pPr>
            <a:r>
              <a:rPr sz="1500" b="1" spc="-10" dirty="0">
                <a:latin typeface="Calibri"/>
                <a:cs typeface="Calibri"/>
              </a:rPr>
              <a:t>can </a:t>
            </a:r>
            <a:r>
              <a:rPr sz="1500" b="1" spc="-5" dirty="0">
                <a:latin typeface="Calibri"/>
                <a:cs typeface="Calibri"/>
              </a:rPr>
              <a:t>serve </a:t>
            </a:r>
            <a:r>
              <a:rPr sz="1500" b="1" dirty="0">
                <a:latin typeface="Calibri"/>
                <a:cs typeface="Calibri"/>
              </a:rPr>
              <a:t>as </a:t>
            </a:r>
            <a:r>
              <a:rPr sz="1500" b="1" spc="-5" dirty="0">
                <a:latin typeface="Calibri"/>
                <a:cs typeface="Calibri"/>
              </a:rPr>
              <a:t>“fertilizer” </a:t>
            </a:r>
            <a:r>
              <a:rPr sz="1500" b="1" spc="-10" dirty="0">
                <a:latin typeface="Calibri"/>
                <a:cs typeface="Calibri"/>
              </a:rPr>
              <a:t>to </a:t>
            </a:r>
            <a:r>
              <a:rPr sz="1500" b="1" spc="-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potentiate</a:t>
            </a:r>
            <a:r>
              <a:rPr sz="1500" b="1" spc="-20" dirty="0">
                <a:latin typeface="Calibri"/>
                <a:cs typeface="Calibri"/>
              </a:rPr>
              <a:t> </a:t>
            </a:r>
            <a:r>
              <a:rPr sz="1500" b="1" spc="-5" dirty="0">
                <a:latin typeface="Calibri"/>
                <a:cs typeface="Calibri"/>
              </a:rPr>
              <a:t>the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proliferation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of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ts val="1630"/>
              </a:lnSpc>
            </a:pPr>
            <a:r>
              <a:rPr sz="1500" b="1" spc="-5" dirty="0">
                <a:latin typeface="Calibri"/>
                <a:cs typeface="Calibri"/>
              </a:rPr>
              <a:t>the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metastasis.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61476" y="77685"/>
            <a:ext cx="1223645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0" dirty="0"/>
              <a:t>Cont...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37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710335" y="794237"/>
            <a:ext cx="8773795" cy="4012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4965" marR="5080" indent="-342900" algn="just">
              <a:lnSpc>
                <a:spcPct val="150100"/>
              </a:lnSpc>
              <a:spcBef>
                <a:spcPts val="9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b="1" i="1" spc="-40" dirty="0">
                <a:latin typeface="Calibri"/>
                <a:cs typeface="Calibri"/>
              </a:rPr>
              <a:t>At </a:t>
            </a:r>
            <a:r>
              <a:rPr sz="2400" b="1" i="1" spc="-10" dirty="0">
                <a:latin typeface="Calibri"/>
                <a:cs typeface="Calibri"/>
              </a:rPr>
              <a:t>every </a:t>
            </a:r>
            <a:r>
              <a:rPr sz="2400" b="1" i="1" spc="-15" dirty="0">
                <a:latin typeface="Calibri"/>
                <a:cs typeface="Calibri"/>
              </a:rPr>
              <a:t>step </a:t>
            </a:r>
            <a:r>
              <a:rPr sz="2400" b="1" i="1" spc="-5" dirty="0">
                <a:latin typeface="Calibri"/>
                <a:cs typeface="Calibri"/>
              </a:rPr>
              <a:t>of the </a:t>
            </a:r>
            <a:r>
              <a:rPr sz="2400" b="1" i="1" spc="-35" dirty="0">
                <a:latin typeface="Calibri"/>
                <a:cs typeface="Calibri"/>
              </a:rPr>
              <a:t>way,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potential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metastatic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 must fight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the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host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immune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system</a:t>
            </a:r>
            <a:r>
              <a:rPr sz="2400" b="1" i="1" spc="-15" dirty="0">
                <a:latin typeface="Calibri"/>
                <a:cs typeface="Calibri"/>
              </a:rPr>
              <a:t>. </a:t>
            </a:r>
            <a:r>
              <a:rPr sz="2400" b="1" i="1" spc="-10" dirty="0">
                <a:latin typeface="Calibri"/>
                <a:cs typeface="Calibri"/>
              </a:rPr>
              <a:t>Last,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metastasis </a:t>
            </a:r>
            <a:r>
              <a:rPr sz="2400" b="1" i="1" spc="-5" dirty="0">
                <a:latin typeface="Calibri"/>
                <a:cs typeface="Calibri"/>
              </a:rPr>
              <a:t>must again initiate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angiogenesis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ensure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continued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growth</a:t>
            </a:r>
            <a:r>
              <a:rPr sz="2400" b="1" i="1" dirty="0">
                <a:latin typeface="Calibri"/>
                <a:cs typeface="Calibri"/>
              </a:rPr>
              <a:t> and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proliferation.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>
              <a:spcBef>
                <a:spcPts val="45"/>
              </a:spcBef>
              <a:buFont typeface="Arial MT"/>
              <a:buChar char="•"/>
            </a:pPr>
            <a:endParaRPr sz="2050">
              <a:latin typeface="Calibri"/>
              <a:cs typeface="Calibri"/>
            </a:endParaRPr>
          </a:p>
          <a:p>
            <a:pPr marL="354965" marR="5080" indent="-342900" algn="just">
              <a:lnSpc>
                <a:spcPct val="150000"/>
              </a:lnSpc>
              <a:buFont typeface="Arial MT"/>
              <a:buChar char="•"/>
              <a:tabLst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Because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angiogenesis has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been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recognized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as a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critical element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primary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tumor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growth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as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well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as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metastasis,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it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has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become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target for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development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new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anticancer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agents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4573"/>
            <a:ext cx="9144000" cy="6853555"/>
            <a:chOff x="0" y="4572"/>
            <a:chExt cx="9144000" cy="6853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572"/>
              <a:ext cx="9144000" cy="1104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85799"/>
              <a:ext cx="9144000" cy="617219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38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4573"/>
            <a:ext cx="9144000" cy="6853555"/>
            <a:chOff x="0" y="4572"/>
            <a:chExt cx="9144000" cy="6853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572"/>
              <a:ext cx="9144000" cy="1104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85799"/>
              <a:ext cx="9144000" cy="617219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pPr marL="38100">
                <a:lnSpc>
                  <a:spcPts val="1240"/>
                </a:lnSpc>
              </a:pPr>
              <a:t>39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50139"/>
            <a:ext cx="8656955" cy="236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927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Less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dependent on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receiving stimulatory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signals </a:t>
            </a:r>
            <a:r>
              <a:rPr sz="2400" b="1" i="1" spc="-5" dirty="0">
                <a:latin typeface="Calibri"/>
                <a:cs typeface="Calibri"/>
              </a:rPr>
              <a:t>from </a:t>
            </a:r>
            <a:r>
              <a:rPr sz="2400" b="1" i="1" spc="-20" dirty="0">
                <a:latin typeface="Calibri"/>
                <a:cs typeface="Calibri"/>
              </a:rPr>
              <a:t>external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growth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factors</a:t>
            </a:r>
            <a:endParaRPr sz="2400">
              <a:latin typeface="Calibri"/>
              <a:cs typeface="Calibri"/>
            </a:endParaRPr>
          </a:p>
          <a:p>
            <a:pPr>
              <a:spcBef>
                <a:spcPts val="5"/>
              </a:spcBef>
              <a:buChar char="•"/>
            </a:pPr>
            <a:endParaRPr sz="3300">
              <a:latin typeface="Calibri"/>
              <a:cs typeface="Calibri"/>
            </a:endParaRPr>
          </a:p>
          <a:p>
            <a:pPr marL="354965" marR="5080" indent="-342900">
              <a:buFont typeface="Arial MT"/>
              <a:buChar char="•"/>
              <a:tabLst>
                <a:tab pos="354965" algn="l"/>
                <a:tab pos="355600" algn="l"/>
                <a:tab pos="3241040" algn="l"/>
              </a:tabLst>
            </a:pPr>
            <a:r>
              <a:rPr sz="2400" b="1" i="1" dirty="0">
                <a:latin typeface="Calibri"/>
                <a:cs typeface="Calibri"/>
              </a:rPr>
              <a:t>Capable </a:t>
            </a:r>
            <a:r>
              <a:rPr sz="2400" b="1" i="1" spc="-5" dirty="0">
                <a:latin typeface="Calibri"/>
                <a:cs typeface="Calibri"/>
              </a:rPr>
              <a:t>of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immortality </a:t>
            </a:r>
            <a:r>
              <a:rPr sz="2400" b="1" i="1" spc="-5" dirty="0">
                <a:latin typeface="Calibri"/>
                <a:cs typeface="Calibri"/>
              </a:rPr>
              <a:t>through their ability </a:t>
            </a:r>
            <a:r>
              <a:rPr sz="2400" b="1" i="1" spc="-15" dirty="0">
                <a:latin typeface="Calibri"/>
                <a:cs typeface="Calibri"/>
              </a:rPr>
              <a:t>to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maintain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their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telomeres</a:t>
            </a:r>
            <a:r>
              <a:rPr sz="2400" b="1" i="1" spc="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indefinitely	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-10" dirty="0">
                <a:latin typeface="Calibri"/>
                <a:cs typeface="Calibri"/>
              </a:rPr>
              <a:t>Possess unlimited </a:t>
            </a:r>
            <a:r>
              <a:rPr sz="2400" b="1" i="1" spc="-5" dirty="0">
                <a:latin typeface="Calibri"/>
                <a:cs typeface="Calibri"/>
              </a:rPr>
              <a:t>replication </a:t>
            </a:r>
            <a:r>
              <a:rPr sz="2400" b="1" i="1" spc="-10" dirty="0">
                <a:latin typeface="Calibri"/>
                <a:cs typeface="Calibri"/>
              </a:rPr>
              <a:t>potential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(activate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telomerase)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10334" y="4142614"/>
            <a:ext cx="86423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Balance </a:t>
            </a:r>
            <a:r>
              <a:rPr sz="2400" b="1" i="1" spc="-5" dirty="0">
                <a:latin typeface="Calibri"/>
                <a:cs typeface="Calibri"/>
              </a:rPr>
              <a:t>between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 renewal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and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loss </a:t>
            </a:r>
            <a:r>
              <a:rPr sz="2400" b="1" i="1" spc="-5" dirty="0">
                <a:latin typeface="Calibri"/>
                <a:cs typeface="Calibri"/>
              </a:rPr>
              <a:t>of mature </a:t>
            </a:r>
            <a:r>
              <a:rPr sz="2400" b="1" i="1" spc="-10" dirty="0">
                <a:latin typeface="Calibri"/>
                <a:cs typeface="Calibri"/>
              </a:rPr>
              <a:t>(senescent) cells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is </a:t>
            </a:r>
            <a:r>
              <a:rPr sz="2400" b="1" i="1" spc="-10" dirty="0">
                <a:latin typeface="Calibri"/>
                <a:cs typeface="Calibri"/>
              </a:rPr>
              <a:t>disrupted</a:t>
            </a:r>
            <a:r>
              <a:rPr sz="2400" b="1" i="1" spc="-5" dirty="0">
                <a:latin typeface="Calibri"/>
                <a:cs typeface="Calibri"/>
              </a:rPr>
              <a:t> (due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oncogenes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tumor suppressor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genes)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27576" y="190246"/>
            <a:ext cx="1989455" cy="51371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latin typeface="Calibri"/>
                <a:cs typeface="Calibri"/>
              </a:rPr>
              <a:t>Cancer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cells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42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850138"/>
            <a:ext cx="829690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latin typeface="Calibri"/>
                <a:cs typeface="Calibri"/>
              </a:rPr>
              <a:t>Develop</a:t>
            </a:r>
            <a:r>
              <a:rPr sz="2400" b="1" i="1" spc="-15" dirty="0">
                <a:latin typeface="Calibri"/>
                <a:cs typeface="Calibri"/>
              </a:rPr>
              <a:t> new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blood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vessels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 </a:t>
            </a:r>
            <a:r>
              <a:rPr sz="2400" b="1" i="1" spc="-10" dirty="0">
                <a:latin typeface="Calibri"/>
                <a:cs typeface="Calibri"/>
              </a:rPr>
              <a:t>obtain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nutrients</a:t>
            </a:r>
            <a:r>
              <a:rPr sz="2400" b="1" i="1" spc="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spread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distant </a:t>
            </a:r>
            <a:r>
              <a:rPr sz="2400" b="1" i="1" spc="-10" dirty="0">
                <a:latin typeface="Calibri"/>
                <a:cs typeface="Calibri"/>
              </a:rPr>
              <a:t>sites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(metastasize).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10334" y="2533016"/>
            <a:ext cx="80657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Secrete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growth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factors </a:t>
            </a:r>
            <a:r>
              <a:rPr sz="2400" b="1" i="1" spc="-40" dirty="0">
                <a:latin typeface="Calibri"/>
                <a:cs typeface="Calibri"/>
              </a:rPr>
              <a:t>(VEGF, </a:t>
            </a:r>
            <a:r>
              <a:rPr sz="2400" b="1" i="1" spc="-45" dirty="0">
                <a:latin typeface="Calibri"/>
                <a:cs typeface="Calibri"/>
              </a:rPr>
              <a:t>PDGF, </a:t>
            </a:r>
            <a:r>
              <a:rPr sz="2400" b="1" i="1" spc="-5" dirty="0">
                <a:latin typeface="Calibri"/>
                <a:cs typeface="Calibri"/>
              </a:rPr>
              <a:t>bFGF) that </a:t>
            </a:r>
            <a:r>
              <a:rPr sz="2400" b="1" i="1" spc="-10" dirty="0">
                <a:latin typeface="Calibri"/>
                <a:cs typeface="Calibri"/>
              </a:rPr>
              <a:t>stimulate </a:t>
            </a:r>
            <a:r>
              <a:rPr sz="2400" b="1" i="1" dirty="0">
                <a:latin typeface="Calibri"/>
                <a:cs typeface="Calibri"/>
              </a:rPr>
              <a:t>the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growth of the </a:t>
            </a:r>
            <a:r>
              <a:rPr sz="2400" b="1" i="1" spc="-15" dirty="0">
                <a:latin typeface="Calibri"/>
                <a:cs typeface="Calibri"/>
              </a:rPr>
              <a:t>new </a:t>
            </a:r>
            <a:r>
              <a:rPr sz="2400" b="1" i="1" spc="-5" dirty="0">
                <a:latin typeface="Calibri"/>
                <a:cs typeface="Calibri"/>
              </a:rPr>
              <a:t>blood vessels </a:t>
            </a:r>
            <a:r>
              <a:rPr sz="2400" b="1" i="1" dirty="0">
                <a:latin typeface="Calibri"/>
                <a:cs typeface="Calibri"/>
              </a:rPr>
              <a:t>(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angiogenesis</a:t>
            </a:r>
            <a:r>
              <a:rPr sz="2400" b="1" i="1" dirty="0">
                <a:latin typeface="Calibri"/>
                <a:cs typeface="Calibri"/>
              </a:rPr>
              <a:t>) </a:t>
            </a:r>
            <a:r>
              <a:rPr sz="2400" b="1" i="1" spc="-10" dirty="0">
                <a:latin typeface="Calibri"/>
                <a:cs typeface="Calibri"/>
              </a:rPr>
              <a:t>from </a:t>
            </a:r>
            <a:r>
              <a:rPr sz="2400" b="1" i="1" spc="-15" dirty="0">
                <a:latin typeface="Calibri"/>
                <a:cs typeface="Calibri"/>
              </a:rPr>
              <a:t>existing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blood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vessels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10335" y="4581905"/>
            <a:ext cx="76739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spc="-10" dirty="0">
                <a:latin typeface="Calibri"/>
                <a:cs typeface="Calibri"/>
              </a:rPr>
              <a:t> regulation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10" dirty="0">
                <a:latin typeface="Calibri"/>
                <a:cs typeface="Calibri"/>
              </a:rPr>
              <a:t> function</a:t>
            </a:r>
            <a:r>
              <a:rPr sz="2400" b="1" i="1" spc="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cyclins,</a:t>
            </a:r>
            <a:r>
              <a:rPr sz="2400" b="1" i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CDK, and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inhibitory </a:t>
            </a:r>
            <a:r>
              <a:rPr sz="2400" b="1" i="1" spc="-5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proteins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may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be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disrupted</a:t>
            </a:r>
            <a:r>
              <a:rPr sz="24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by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malignant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transformation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43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4" y="1728342"/>
            <a:ext cx="87439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Deletion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of the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RB gene</a:t>
            </a:r>
            <a:r>
              <a:rPr sz="2400" b="1" i="1" dirty="0">
                <a:latin typeface="Calibri"/>
                <a:cs typeface="Calibri"/>
              </a:rPr>
              <a:t>, a </a:t>
            </a:r>
            <a:r>
              <a:rPr sz="2400" b="1" i="1" spc="-5" dirty="0">
                <a:latin typeface="Calibri"/>
                <a:cs typeface="Calibri"/>
              </a:rPr>
              <a:t>tumor suppressor gene that </a:t>
            </a:r>
            <a:r>
              <a:rPr sz="2400" b="1" i="1" spc="-10" dirty="0">
                <a:latin typeface="Calibri"/>
                <a:cs typeface="Calibri"/>
              </a:rPr>
              <a:t>encodes for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pRb </a:t>
            </a:r>
            <a:r>
              <a:rPr sz="2400" b="1" i="1" dirty="0">
                <a:latin typeface="Calibri"/>
                <a:cs typeface="Calibri"/>
              </a:rPr>
              <a:t>if </a:t>
            </a:r>
            <a:r>
              <a:rPr sz="2400" b="1" i="1" spc="-5" dirty="0">
                <a:latin typeface="Calibri"/>
                <a:cs typeface="Calibri"/>
              </a:rPr>
              <a:t>this molecule </a:t>
            </a:r>
            <a:r>
              <a:rPr sz="2400" b="1" i="1" spc="-10" dirty="0">
                <a:latin typeface="Calibri"/>
                <a:cs typeface="Calibri"/>
              </a:rPr>
              <a:t>becomes </a:t>
            </a:r>
            <a:r>
              <a:rPr sz="2400" b="1" i="1" spc="-5" dirty="0">
                <a:latin typeface="Calibri"/>
                <a:cs typeface="Calibri"/>
              </a:rPr>
              <a:t>inactive, 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excessive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proliferation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can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40" dirty="0">
                <a:solidFill>
                  <a:srgbClr val="FF0000"/>
                </a:solidFill>
                <a:latin typeface="Calibri"/>
                <a:cs typeface="Calibri"/>
              </a:rPr>
              <a:t>occur.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10334" y="3776854"/>
            <a:ext cx="848614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Loss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or mutation of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a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second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tumor suppressor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gene,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p53</a:t>
            </a:r>
            <a:r>
              <a:rPr sz="2400" b="1" i="1" spc="-5" dirty="0">
                <a:latin typeface="Calibri"/>
                <a:cs typeface="Calibri"/>
              </a:rPr>
              <a:t>, </a:t>
            </a:r>
            <a:r>
              <a:rPr sz="2400" b="1" i="1" dirty="0">
                <a:latin typeface="Calibri"/>
                <a:cs typeface="Calibri"/>
              </a:rPr>
              <a:t>is also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common </a:t>
            </a:r>
            <a:r>
              <a:rPr sz="2400" b="1" i="1" dirty="0">
                <a:latin typeface="Calibri"/>
                <a:cs typeface="Calibri"/>
              </a:rPr>
              <a:t>in </a:t>
            </a:r>
            <a:r>
              <a:rPr sz="2400" b="1" i="1" spc="-5" dirty="0">
                <a:latin typeface="Calibri"/>
                <a:cs typeface="Calibri"/>
              </a:rPr>
              <a:t>human </a:t>
            </a:r>
            <a:r>
              <a:rPr sz="2400" b="1" i="1" spc="-10" dirty="0">
                <a:latin typeface="Calibri"/>
                <a:cs typeface="Calibri"/>
              </a:rPr>
              <a:t>cancers, </a:t>
            </a:r>
            <a:r>
              <a:rPr sz="2400" b="1" i="1" dirty="0">
                <a:latin typeface="Calibri"/>
                <a:cs typeface="Calibri"/>
              </a:rPr>
              <a:t>and is </a:t>
            </a:r>
            <a:r>
              <a:rPr sz="2400" b="1" i="1" spc="-5" dirty="0">
                <a:latin typeface="Calibri"/>
                <a:cs typeface="Calibri"/>
              </a:rPr>
              <a:t>associated with </a:t>
            </a:r>
            <a:r>
              <a:rPr sz="2400" b="1" i="1" dirty="0">
                <a:latin typeface="Calibri"/>
                <a:cs typeface="Calibri"/>
              </a:rPr>
              <a:t>the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resistance </a:t>
            </a:r>
            <a:r>
              <a:rPr sz="2400" b="1" i="1" spc="-5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 </a:t>
            </a:r>
            <a:r>
              <a:rPr sz="2400" b="1" i="1" spc="-10" dirty="0">
                <a:latin typeface="Calibri"/>
                <a:cs typeface="Calibri"/>
              </a:rPr>
              <a:t>cancer cells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to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undergo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cell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cycle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arrest</a:t>
            </a:r>
            <a:r>
              <a:rPr sz="24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or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apoptosis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44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0199" y="169545"/>
            <a:ext cx="819404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65" dirty="0"/>
              <a:t>Acquire</a:t>
            </a:r>
            <a:r>
              <a:rPr sz="2400" spc="-175" dirty="0"/>
              <a:t>d</a:t>
            </a:r>
            <a:r>
              <a:rPr sz="2400" spc="-85" dirty="0"/>
              <a:t> </a:t>
            </a:r>
            <a:r>
              <a:rPr sz="2400" spc="-140" dirty="0"/>
              <a:t>capabilities</a:t>
            </a:r>
            <a:r>
              <a:rPr sz="2400" spc="-100" dirty="0"/>
              <a:t> </a:t>
            </a:r>
            <a:r>
              <a:rPr sz="2400" spc="-70" dirty="0"/>
              <a:t>of</a:t>
            </a:r>
            <a:r>
              <a:rPr sz="2400" spc="-75" dirty="0"/>
              <a:t> </a:t>
            </a:r>
            <a:r>
              <a:rPr sz="2400" spc="-210" dirty="0"/>
              <a:t>cancer</a:t>
            </a:r>
            <a:r>
              <a:rPr sz="2400" spc="-85" dirty="0"/>
              <a:t> </a:t>
            </a:r>
            <a:r>
              <a:rPr sz="2400" spc="-170" dirty="0"/>
              <a:t>cells</a:t>
            </a:r>
            <a:r>
              <a:rPr sz="2400" spc="-85" dirty="0"/>
              <a:t> </a:t>
            </a:r>
            <a:r>
              <a:rPr sz="2400" spc="-35" dirty="0"/>
              <a:t>that</a:t>
            </a:r>
            <a:r>
              <a:rPr sz="2400" spc="-100" dirty="0"/>
              <a:t> </a:t>
            </a:r>
            <a:r>
              <a:rPr sz="2400" spc="-85" dirty="0"/>
              <a:t>differ </a:t>
            </a:r>
            <a:r>
              <a:rPr sz="2400" spc="-150" dirty="0"/>
              <a:t>from</a:t>
            </a:r>
            <a:r>
              <a:rPr sz="2400" spc="-75" dirty="0"/>
              <a:t> </a:t>
            </a:r>
            <a:r>
              <a:rPr sz="2400" spc="-180" dirty="0"/>
              <a:t>normal</a:t>
            </a:r>
            <a:r>
              <a:rPr sz="2400" spc="-75" dirty="0"/>
              <a:t> </a:t>
            </a:r>
            <a:r>
              <a:rPr sz="2400" spc="-160" dirty="0"/>
              <a:t>cellular</a:t>
            </a:r>
            <a:r>
              <a:rPr sz="2400" spc="-85" dirty="0"/>
              <a:t> function</a:t>
            </a:r>
            <a:endParaRPr sz="24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45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661414"/>
            <a:ext cx="9144000" cy="6196582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xfrm>
            <a:off x="3048000" y="2805283"/>
            <a:ext cx="9144000" cy="704680"/>
          </a:xfrm>
          <a:prstGeom prst="rect">
            <a:avLst/>
          </a:prstGeom>
        </p:spPr>
        <p:txBody>
          <a:bodyPr vert="horz" wrap="square" lIns="0" tIns="12065" rIns="0" bIns="0" rtlCol="0" anchor="b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spc="-260" dirty="0"/>
              <a:t>Diagnosin</a:t>
            </a:r>
            <a:r>
              <a:rPr spc="-275" dirty="0"/>
              <a:t>g</a:t>
            </a:r>
            <a:r>
              <a:rPr spc="-125" dirty="0"/>
              <a:t> </a:t>
            </a:r>
            <a:r>
              <a:rPr spc="-245" dirty="0"/>
              <a:t>and</a:t>
            </a:r>
            <a:r>
              <a:rPr spc="-125" dirty="0"/>
              <a:t> </a:t>
            </a:r>
            <a:r>
              <a:rPr spc="-225" dirty="0"/>
              <a:t>staging</a:t>
            </a:r>
            <a:r>
              <a:rPr spc="-135" dirty="0"/>
              <a:t> </a:t>
            </a:r>
            <a:r>
              <a:rPr spc="-120" dirty="0"/>
              <a:t>of</a:t>
            </a:r>
            <a:r>
              <a:rPr spc="-125" dirty="0"/>
              <a:t> </a:t>
            </a:r>
            <a:r>
              <a:rPr spc="-385" dirty="0"/>
              <a:t>Cancer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46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8989" y="1714500"/>
            <a:ext cx="8859011" cy="392887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817014" y="826618"/>
            <a:ext cx="8174990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sz="2000" b="1" i="1" spc="-5" dirty="0">
                <a:latin typeface="Calibri"/>
                <a:cs typeface="Calibri"/>
              </a:rPr>
              <a:t>The</a:t>
            </a:r>
            <a:r>
              <a:rPr sz="2000" b="1" i="1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presentation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in</a:t>
            </a:r>
            <a:r>
              <a:rPr sz="2000" b="1" i="1" spc="-1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adults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may</a:t>
            </a:r>
            <a:r>
              <a:rPr sz="2000" b="1" i="1" spc="-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include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spc="-15" dirty="0">
                <a:latin typeface="Calibri"/>
                <a:cs typeface="Calibri"/>
              </a:rPr>
              <a:t>any </a:t>
            </a:r>
            <a:r>
              <a:rPr sz="2000" b="1" i="1" spc="-5" dirty="0">
                <a:latin typeface="Calibri"/>
                <a:cs typeface="Calibri"/>
              </a:rPr>
              <a:t>of</a:t>
            </a:r>
            <a:r>
              <a:rPr sz="2000" b="1" i="1" spc="-1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cancer’s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seven</a:t>
            </a:r>
            <a:r>
              <a:rPr sz="2000" b="1" i="1" spc="-1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warning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signs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as </a:t>
            </a:r>
            <a:r>
              <a:rPr sz="2000" b="1" i="1" spc="-44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well</a:t>
            </a:r>
            <a:r>
              <a:rPr sz="2000" b="1" i="1" spc="-2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as</a:t>
            </a:r>
            <a:r>
              <a:rPr sz="2000" b="1" i="1" spc="-1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pain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or</a:t>
            </a:r>
            <a:r>
              <a:rPr sz="2000" b="1" i="1" spc="-1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loss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of appetite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1600" y="213594"/>
            <a:ext cx="7603490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60" dirty="0"/>
              <a:t>Diagnosin</a:t>
            </a:r>
            <a:r>
              <a:rPr spc="-275" dirty="0"/>
              <a:t>g</a:t>
            </a:r>
            <a:r>
              <a:rPr spc="-125" dirty="0"/>
              <a:t> </a:t>
            </a:r>
            <a:r>
              <a:rPr spc="-245" dirty="0"/>
              <a:t>and</a:t>
            </a:r>
            <a:r>
              <a:rPr spc="-125" dirty="0"/>
              <a:t> </a:t>
            </a:r>
            <a:r>
              <a:rPr spc="-225" dirty="0"/>
              <a:t>staging</a:t>
            </a:r>
            <a:r>
              <a:rPr spc="-135" dirty="0"/>
              <a:t> </a:t>
            </a:r>
            <a:r>
              <a:rPr spc="-120" dirty="0"/>
              <a:t>of</a:t>
            </a:r>
            <a:r>
              <a:rPr spc="-125" dirty="0"/>
              <a:t> </a:t>
            </a:r>
            <a:r>
              <a:rPr spc="-385" dirty="0"/>
              <a:t>Cancer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47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17014" y="885825"/>
            <a:ext cx="8559800" cy="386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400" b="1" i="1" spc="-5" dirty="0">
                <a:latin typeface="Calibri"/>
                <a:cs typeface="Calibri"/>
              </a:rPr>
              <a:t>The definitive diagnosis of </a:t>
            </a:r>
            <a:r>
              <a:rPr sz="2400" b="1" i="1" spc="-10" dirty="0">
                <a:latin typeface="Calibri"/>
                <a:cs typeface="Calibri"/>
              </a:rPr>
              <a:t>cancer </a:t>
            </a:r>
            <a:r>
              <a:rPr sz="2400" b="1" i="1" spc="-5" dirty="0">
                <a:latin typeface="Calibri"/>
                <a:cs typeface="Calibri"/>
              </a:rPr>
              <a:t>relies on </a:t>
            </a:r>
            <a:r>
              <a:rPr sz="2400" b="1" i="1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procurement </a:t>
            </a:r>
            <a:r>
              <a:rPr sz="2400" b="1" i="1" spc="-5" dirty="0">
                <a:latin typeface="Calibri"/>
                <a:cs typeface="Calibri"/>
              </a:rPr>
              <a:t>of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sample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tissue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or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cells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suspected</a:t>
            </a:r>
            <a:r>
              <a:rPr sz="2400" b="1" i="1" spc="-5" dirty="0">
                <a:latin typeface="Calibri"/>
                <a:cs typeface="Calibri"/>
              </a:rPr>
              <a:t> of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malignancy</a:t>
            </a:r>
            <a:r>
              <a:rPr sz="2400" b="1" i="1" spc="5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pathologic assessment of this sample. This sample </a:t>
            </a:r>
            <a:r>
              <a:rPr sz="2400" b="1" i="1" spc="-10" dirty="0">
                <a:latin typeface="Calibri"/>
                <a:cs typeface="Calibri"/>
              </a:rPr>
              <a:t>can </a:t>
            </a:r>
            <a:r>
              <a:rPr sz="2400" b="1" i="1" dirty="0">
                <a:latin typeface="Calibri"/>
                <a:cs typeface="Calibri"/>
              </a:rPr>
              <a:t>be </a:t>
            </a:r>
            <a:r>
              <a:rPr sz="2400" b="1" i="1" spc="-10" dirty="0">
                <a:latin typeface="Calibri"/>
                <a:cs typeface="Calibri"/>
              </a:rPr>
              <a:t>obtained </a:t>
            </a:r>
            <a:r>
              <a:rPr sz="2400" b="1" i="1" spc="-5" dirty="0">
                <a:latin typeface="Calibri"/>
                <a:cs typeface="Calibri"/>
              </a:rPr>
              <a:t> by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numerous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methods,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including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biopsy,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exfoliative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cytology,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or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 fine-needle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aspiration.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tissue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diagnosis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is</a:t>
            </a:r>
            <a:r>
              <a:rPr sz="2400" b="1" i="1" spc="5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essential,</a:t>
            </a:r>
            <a:r>
              <a:rPr sz="2400" b="1" i="1" spc="53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because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many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benign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conditions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can</a:t>
            </a:r>
            <a:r>
              <a:rPr sz="2400" b="1" i="1" spc="-5" dirty="0">
                <a:latin typeface="Calibri"/>
                <a:cs typeface="Calibri"/>
              </a:rPr>
              <a:t> masquerade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as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35" dirty="0">
                <a:latin typeface="Calibri"/>
                <a:cs typeface="Calibri"/>
              </a:rPr>
              <a:t>cancer.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Definitive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treatment</a:t>
            </a:r>
            <a:r>
              <a:rPr sz="2400" b="1" i="1" spc="2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should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not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begin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without</a:t>
            </a:r>
            <a:r>
              <a:rPr sz="2400" b="1" i="1" spc="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pathologic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diagnosis.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2200" y="767901"/>
            <a:ext cx="1051560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spc="-210" dirty="0"/>
              <a:t>Staging</a:t>
            </a:r>
            <a:r>
              <a:rPr spc="-125" dirty="0"/>
              <a:t> </a:t>
            </a:r>
            <a:r>
              <a:rPr spc="-120" dirty="0"/>
              <a:t>of</a:t>
            </a:r>
            <a:r>
              <a:rPr spc="-140" dirty="0"/>
              <a:t> </a:t>
            </a:r>
            <a:r>
              <a:rPr spc="-385" dirty="0"/>
              <a:t>Cancer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48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76400" y="1287915"/>
            <a:ext cx="8774430" cy="4012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4965" marR="5080" indent="-342900" algn="just">
              <a:lnSpc>
                <a:spcPct val="150100"/>
              </a:lnSpc>
              <a:spcBef>
                <a:spcPts val="9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most </a:t>
            </a:r>
            <a:r>
              <a:rPr sz="2400" b="1" i="1" spc="-5" dirty="0">
                <a:latin typeface="Calibri"/>
                <a:cs typeface="Calibri"/>
              </a:rPr>
              <a:t>commonly applied </a:t>
            </a:r>
            <a:r>
              <a:rPr sz="2400" b="1" i="1" spc="-15" dirty="0">
                <a:latin typeface="Calibri"/>
                <a:cs typeface="Calibri"/>
              </a:rPr>
              <a:t>staging </a:t>
            </a:r>
            <a:r>
              <a:rPr sz="2400" b="1" i="1" spc="-20" dirty="0">
                <a:latin typeface="Calibri"/>
                <a:cs typeface="Calibri"/>
              </a:rPr>
              <a:t>system </a:t>
            </a:r>
            <a:r>
              <a:rPr sz="2400" b="1" i="1" spc="-10" dirty="0">
                <a:latin typeface="Calibri"/>
                <a:cs typeface="Calibri"/>
              </a:rPr>
              <a:t>for </a:t>
            </a:r>
            <a:r>
              <a:rPr sz="2400" b="1" i="1" spc="-5" dirty="0">
                <a:latin typeface="Calibri"/>
                <a:cs typeface="Calibri"/>
              </a:rPr>
              <a:t>solid tumors is the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TNM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classification,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where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T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=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30" dirty="0">
                <a:latin typeface="Calibri"/>
                <a:cs typeface="Calibri"/>
              </a:rPr>
              <a:t>tumor,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N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=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node,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and</a:t>
            </a:r>
            <a:r>
              <a:rPr sz="2400" b="1" i="1" dirty="0">
                <a:latin typeface="Calibri"/>
                <a:cs typeface="Calibri"/>
              </a:rPr>
              <a:t> M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= 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metastases.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400" dirty="0">
              <a:latin typeface="Calibri"/>
              <a:cs typeface="Calibri"/>
            </a:endParaRPr>
          </a:p>
          <a:p>
            <a:pPr>
              <a:spcBef>
                <a:spcPts val="45"/>
              </a:spcBef>
              <a:buFont typeface="Arial MT"/>
              <a:buChar char="•"/>
            </a:pPr>
            <a:endParaRPr sz="2050" dirty="0">
              <a:latin typeface="Calibri"/>
              <a:cs typeface="Calibri"/>
            </a:endParaRPr>
          </a:p>
          <a:p>
            <a:pPr marL="354965" marR="7620" indent="-342900" algn="just">
              <a:lnSpc>
                <a:spcPct val="150000"/>
              </a:lnSpc>
              <a:buFont typeface="Arial MT"/>
              <a:buChar char="•"/>
              <a:tabLst>
                <a:tab pos="355600" algn="l"/>
              </a:tabLst>
            </a:pP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10" dirty="0">
                <a:latin typeface="Calibri"/>
                <a:cs typeface="Calibri"/>
              </a:rPr>
              <a:t>numerical </a:t>
            </a:r>
            <a:r>
              <a:rPr sz="2400" b="1" i="1" spc="-5" dirty="0">
                <a:latin typeface="Calibri"/>
                <a:cs typeface="Calibri"/>
              </a:rPr>
              <a:t>value is assigned </a:t>
            </a:r>
            <a:r>
              <a:rPr sz="2400" b="1" i="1" spc="-15" dirty="0">
                <a:latin typeface="Calibri"/>
                <a:cs typeface="Calibri"/>
              </a:rPr>
              <a:t>to </a:t>
            </a:r>
            <a:r>
              <a:rPr sz="2400" b="1" i="1" spc="-5" dirty="0">
                <a:latin typeface="Calibri"/>
                <a:cs typeface="Calibri"/>
              </a:rPr>
              <a:t>each </a:t>
            </a:r>
            <a:r>
              <a:rPr sz="2400" b="1" i="1" spc="-15" dirty="0">
                <a:latin typeface="Calibri"/>
                <a:cs typeface="Calibri"/>
              </a:rPr>
              <a:t>letter to </a:t>
            </a:r>
            <a:r>
              <a:rPr sz="2400" b="1" i="1" spc="-10" dirty="0">
                <a:latin typeface="Calibri"/>
                <a:cs typeface="Calibri"/>
              </a:rPr>
              <a:t>indicate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10" dirty="0">
                <a:latin typeface="Calibri"/>
                <a:cs typeface="Calibri"/>
              </a:rPr>
              <a:t>size or 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25" dirty="0">
                <a:latin typeface="Calibri"/>
                <a:cs typeface="Calibri"/>
              </a:rPr>
              <a:t>extent </a:t>
            </a:r>
            <a:r>
              <a:rPr sz="2400" b="1" i="1" dirty="0">
                <a:latin typeface="Calibri"/>
                <a:cs typeface="Calibri"/>
              </a:rPr>
              <a:t>of disease. </a:t>
            </a:r>
            <a:r>
              <a:rPr sz="2400" b="1" i="1" spc="-5" dirty="0">
                <a:latin typeface="Calibri"/>
                <a:cs typeface="Calibri"/>
              </a:rPr>
              <a:t>The designated rating </a:t>
            </a:r>
            <a:r>
              <a:rPr sz="2400" b="1" i="1" spc="-10" dirty="0">
                <a:latin typeface="Calibri"/>
                <a:cs typeface="Calibri"/>
              </a:rPr>
              <a:t>for </a:t>
            </a:r>
            <a:r>
              <a:rPr sz="2400" b="1" i="1" dirty="0">
                <a:latin typeface="Calibri"/>
                <a:cs typeface="Calibri"/>
              </a:rPr>
              <a:t>tumor describes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size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 the</a:t>
            </a:r>
            <a:r>
              <a:rPr sz="2400" b="1" i="1" dirty="0">
                <a:latin typeface="Calibri"/>
                <a:cs typeface="Calibri"/>
              </a:rPr>
              <a:t> primary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mass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ranges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from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T1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T4.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5" y="794237"/>
            <a:ext cx="8773795" cy="2915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>
              <a:lnSpc>
                <a:spcPct val="150000"/>
              </a:lnSpc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Nodes</a:t>
            </a:r>
            <a:r>
              <a:rPr sz="2400" b="1" i="1" spc="33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are</a:t>
            </a:r>
            <a:r>
              <a:rPr sz="2400" b="1" i="1" spc="3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described</a:t>
            </a:r>
            <a:r>
              <a:rPr sz="2400" b="1" i="1" spc="3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in</a:t>
            </a:r>
            <a:r>
              <a:rPr sz="2400" b="1" i="1" spc="3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terms</a:t>
            </a:r>
            <a:r>
              <a:rPr sz="2400" b="1" i="1" spc="33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spc="3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the</a:t>
            </a:r>
            <a:r>
              <a:rPr sz="2400" b="1" i="1" spc="330" dirty="0">
                <a:latin typeface="Calibri"/>
                <a:cs typeface="Calibri"/>
              </a:rPr>
              <a:t> </a:t>
            </a:r>
            <a:r>
              <a:rPr sz="2400" b="1" i="1" spc="-25" dirty="0">
                <a:latin typeface="Calibri"/>
                <a:cs typeface="Calibri"/>
              </a:rPr>
              <a:t>extent</a:t>
            </a:r>
            <a:r>
              <a:rPr sz="2400" b="1" i="1" spc="3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33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quality</a:t>
            </a:r>
            <a:r>
              <a:rPr sz="2400" b="1" i="1" spc="3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spc="3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nodal </a:t>
            </a:r>
            <a:r>
              <a:rPr sz="2400" b="1" i="1" spc="-525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involvement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(N0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5" dirty="0">
                <a:latin typeface="Calibri"/>
                <a:cs typeface="Calibri"/>
              </a:rPr>
              <a:t>to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N3).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2400">
              <a:latin typeface="Calibri"/>
              <a:cs typeface="Calibri"/>
            </a:endParaRPr>
          </a:p>
          <a:p>
            <a:pPr>
              <a:spcBef>
                <a:spcPts val="40"/>
              </a:spcBef>
              <a:buFont typeface="Arial MT"/>
              <a:buChar char="•"/>
            </a:pPr>
            <a:endParaRPr sz="2050">
              <a:latin typeface="Calibri"/>
              <a:cs typeface="Calibri"/>
            </a:endParaRPr>
          </a:p>
          <a:p>
            <a:pPr marL="354965" marR="6985" indent="-342900">
              <a:lnSpc>
                <a:spcPct val="1501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10" dirty="0">
                <a:latin typeface="Calibri"/>
                <a:cs typeface="Calibri"/>
              </a:rPr>
              <a:t>Metastases</a:t>
            </a:r>
            <a:r>
              <a:rPr sz="2400" b="1" i="1" spc="32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are</a:t>
            </a:r>
            <a:r>
              <a:rPr sz="2400" b="1" i="1" spc="3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generally</a:t>
            </a:r>
            <a:r>
              <a:rPr sz="2400" b="1" i="1" spc="34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scored</a:t>
            </a:r>
            <a:r>
              <a:rPr sz="2400" b="1" i="1" spc="3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depending</a:t>
            </a:r>
            <a:r>
              <a:rPr sz="2400" b="1" i="1" spc="3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on</a:t>
            </a:r>
            <a:r>
              <a:rPr sz="2400" b="1" i="1" spc="33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their</a:t>
            </a:r>
            <a:r>
              <a:rPr sz="2400" b="1" i="1" spc="32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presence</a:t>
            </a:r>
            <a:r>
              <a:rPr sz="2400" b="1" i="1" spc="34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or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absence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(M0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or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M1).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49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47865" y="392395"/>
            <a:ext cx="1051560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spc="-210" dirty="0"/>
              <a:t>Staging</a:t>
            </a:r>
            <a:r>
              <a:rPr spc="-125" dirty="0"/>
              <a:t> </a:t>
            </a:r>
            <a:r>
              <a:rPr spc="-120" dirty="0"/>
              <a:t>of</a:t>
            </a:r>
            <a:r>
              <a:rPr spc="-140" dirty="0"/>
              <a:t> </a:t>
            </a:r>
            <a:r>
              <a:rPr spc="-385" dirty="0"/>
              <a:t>Cancer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50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47865" y="1449620"/>
            <a:ext cx="18478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844550" algn="l"/>
              </a:tabLst>
            </a:pPr>
            <a:r>
              <a:rPr sz="2400" b="1" i="1" spc="-95" dirty="0">
                <a:latin typeface="Calibri"/>
                <a:cs typeface="Calibri"/>
              </a:rPr>
              <a:t>To	</a:t>
            </a:r>
            <a:r>
              <a:rPr sz="2400" b="1" i="1" spc="-5" dirty="0">
                <a:latin typeface="Calibri"/>
                <a:cs typeface="Calibri"/>
              </a:rPr>
              <a:t>simplify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27737" y="1449620"/>
            <a:ext cx="6748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28015" algn="l"/>
                <a:tab pos="1763395" algn="l"/>
                <a:tab pos="2986405" algn="l"/>
                <a:tab pos="3815079" algn="l"/>
                <a:tab pos="4958715" algn="l"/>
                <a:tab pos="5577205" algn="l"/>
              </a:tabLst>
            </a:pPr>
            <a:r>
              <a:rPr sz="2400" b="1" i="1" spc="-5" dirty="0">
                <a:latin typeface="Calibri"/>
                <a:cs typeface="Calibri"/>
              </a:rPr>
              <a:t>the	</a:t>
            </a:r>
            <a:r>
              <a:rPr sz="2400" b="1" i="1" spc="-15" dirty="0">
                <a:latin typeface="Calibri"/>
                <a:cs typeface="Calibri"/>
              </a:rPr>
              <a:t>staging	</a:t>
            </a:r>
            <a:r>
              <a:rPr sz="2400" b="1" i="1" spc="-5" dirty="0">
                <a:latin typeface="Calibri"/>
                <a:cs typeface="Calibri"/>
              </a:rPr>
              <a:t>process,	</a:t>
            </a:r>
            <a:r>
              <a:rPr sz="2400" b="1" i="1" spc="-10" dirty="0">
                <a:latin typeface="Calibri"/>
                <a:cs typeface="Calibri"/>
              </a:rPr>
              <a:t>most	</a:t>
            </a:r>
            <a:r>
              <a:rPr sz="2400" b="1" i="1" spc="-15" dirty="0">
                <a:latin typeface="Calibri"/>
                <a:cs typeface="Calibri"/>
              </a:rPr>
              <a:t>cancers	</a:t>
            </a:r>
            <a:r>
              <a:rPr sz="2400" b="1" i="1" dirty="0">
                <a:latin typeface="Calibri"/>
                <a:cs typeface="Calibri"/>
              </a:rPr>
              <a:t>are	</a:t>
            </a:r>
            <a:r>
              <a:rPr sz="2400" b="1" i="1" spc="-5" dirty="0">
                <a:latin typeface="Calibri"/>
                <a:cs typeface="Calibri"/>
              </a:rPr>
              <a:t>classified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44987" y="1905000"/>
            <a:ext cx="8431530" cy="2221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100"/>
              </a:lnSpc>
              <a:spcBef>
                <a:spcPts val="100"/>
              </a:spcBef>
            </a:pPr>
            <a:r>
              <a:rPr sz="2400" b="1" i="1" spc="-10" dirty="0">
                <a:latin typeface="Calibri"/>
                <a:cs typeface="Calibri"/>
              </a:rPr>
              <a:t>according </a:t>
            </a:r>
            <a:r>
              <a:rPr sz="2400" b="1" i="1" spc="-25" dirty="0">
                <a:latin typeface="Calibri"/>
                <a:cs typeface="Calibri"/>
              </a:rPr>
              <a:t>to </a:t>
            </a:r>
            <a:r>
              <a:rPr sz="2400" b="1" i="1" spc="-5" dirty="0">
                <a:latin typeface="Calibri"/>
                <a:cs typeface="Calibri"/>
              </a:rPr>
              <a:t>the </a:t>
            </a:r>
            <a:r>
              <a:rPr sz="2400" b="1" i="1" spc="-25" dirty="0">
                <a:latin typeface="Calibri"/>
                <a:cs typeface="Calibri"/>
              </a:rPr>
              <a:t>extent </a:t>
            </a:r>
            <a:r>
              <a:rPr sz="2400" b="1" i="1" spc="-5" dirty="0">
                <a:latin typeface="Calibri"/>
                <a:cs typeface="Calibri"/>
              </a:rPr>
              <a:t>of disease by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10" dirty="0">
                <a:latin typeface="Calibri"/>
                <a:cs typeface="Calibri"/>
              </a:rPr>
              <a:t>numerical </a:t>
            </a:r>
            <a:r>
              <a:rPr sz="2400" b="1" i="1" spc="-20" dirty="0">
                <a:latin typeface="Calibri"/>
                <a:cs typeface="Calibri"/>
              </a:rPr>
              <a:t>system </a:t>
            </a:r>
            <a:r>
              <a:rPr sz="2400" b="1" i="1" spc="-15" dirty="0">
                <a:latin typeface="Calibri"/>
                <a:cs typeface="Calibri"/>
              </a:rPr>
              <a:t>involving </a:t>
            </a:r>
            <a:r>
              <a:rPr sz="2400" b="1" i="1" spc="-10" dirty="0">
                <a:latin typeface="Calibri"/>
                <a:cs typeface="Calibri"/>
              </a:rPr>
              <a:t> stages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through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75" dirty="0">
                <a:latin typeface="Calibri"/>
                <a:cs typeface="Calibri"/>
              </a:rPr>
              <a:t>IV.</a:t>
            </a:r>
            <a:r>
              <a:rPr sz="2400" b="1" i="1" spc="-7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Stage</a:t>
            </a:r>
            <a:r>
              <a:rPr sz="2400" b="1" i="1" dirty="0">
                <a:latin typeface="Calibri"/>
                <a:cs typeface="Calibri"/>
              </a:rPr>
              <a:t> I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usually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indicates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localized</a:t>
            </a:r>
            <a:r>
              <a:rPr sz="2400" b="1" i="1" spc="5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tumor</a:t>
            </a:r>
            <a:r>
              <a:rPr sz="2400" b="1" i="1" spc="-25" dirty="0">
                <a:latin typeface="Calibri"/>
                <a:cs typeface="Calibri"/>
              </a:rPr>
              <a:t>, 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stages </a:t>
            </a:r>
            <a:r>
              <a:rPr sz="2400" b="1" i="1" spc="-5" dirty="0">
                <a:latin typeface="Calibri"/>
                <a:cs typeface="Calibri"/>
              </a:rPr>
              <a:t>II </a:t>
            </a:r>
            <a:r>
              <a:rPr sz="2400" b="1" i="1" dirty="0">
                <a:latin typeface="Calibri"/>
                <a:cs typeface="Calibri"/>
              </a:rPr>
              <a:t>and </a:t>
            </a:r>
            <a:r>
              <a:rPr sz="2400" b="1" i="1" spc="-5" dirty="0">
                <a:latin typeface="Calibri"/>
                <a:cs typeface="Calibri"/>
              </a:rPr>
              <a:t>III </a:t>
            </a:r>
            <a:r>
              <a:rPr sz="2400" b="1" i="1" spc="-10" dirty="0">
                <a:latin typeface="Calibri"/>
                <a:cs typeface="Calibri"/>
              </a:rPr>
              <a:t>represent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local and regional </a:t>
            </a:r>
            <a:r>
              <a:rPr sz="2400" b="1" i="1" spc="-20" dirty="0">
                <a:solidFill>
                  <a:srgbClr val="FF0000"/>
                </a:solidFill>
                <a:latin typeface="Calibri"/>
                <a:cs typeface="Calibri"/>
              </a:rPr>
              <a:t>extension </a:t>
            </a:r>
            <a:r>
              <a:rPr sz="2400" b="1" i="1" spc="-5" dirty="0">
                <a:solidFill>
                  <a:srgbClr val="FF0000"/>
                </a:solidFill>
                <a:latin typeface="Calibri"/>
                <a:cs typeface="Calibri"/>
              </a:rPr>
              <a:t>of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disease</a:t>
            </a:r>
            <a:r>
              <a:rPr sz="2400" b="1" i="1" dirty="0">
                <a:latin typeface="Calibri"/>
                <a:cs typeface="Calibri"/>
              </a:rPr>
              <a:t>, 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stage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IV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denotes</a:t>
            </a:r>
            <a:r>
              <a:rPr sz="2400" b="1" i="1" spc="-5" dirty="0">
                <a:latin typeface="Calibri"/>
                <a:cs typeface="Calibri"/>
              </a:rPr>
              <a:t> the</a:t>
            </a:r>
            <a:r>
              <a:rPr sz="2400" b="1" i="1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presence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of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spc="-15" dirty="0">
                <a:solidFill>
                  <a:srgbClr val="FF0000"/>
                </a:solidFill>
                <a:latin typeface="Calibri"/>
                <a:cs typeface="Calibri"/>
              </a:rPr>
              <a:t>distant</a:t>
            </a:r>
            <a:r>
              <a:rPr sz="2400" b="1" i="1" spc="-10" dirty="0">
                <a:solidFill>
                  <a:srgbClr val="FF0000"/>
                </a:solidFill>
                <a:latin typeface="Calibri"/>
                <a:cs typeface="Calibri"/>
              </a:rPr>
              <a:t> metastases.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10334" y="850139"/>
            <a:ext cx="853313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Calibri"/>
                <a:cs typeface="Calibri"/>
              </a:rPr>
              <a:t>The assigned TNM rating translates </a:t>
            </a:r>
            <a:r>
              <a:rPr sz="2400" b="1" i="1" spc="-20" dirty="0">
                <a:latin typeface="Calibri"/>
                <a:cs typeface="Calibri"/>
              </a:rPr>
              <a:t>into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latin typeface="Calibri"/>
                <a:cs typeface="Calibri"/>
              </a:rPr>
              <a:t>particular </a:t>
            </a:r>
            <a:r>
              <a:rPr sz="2400" b="1" i="1" spc="-10" dirty="0">
                <a:latin typeface="Calibri"/>
                <a:cs typeface="Calibri"/>
              </a:rPr>
              <a:t>stage </a:t>
            </a:r>
            <a:r>
              <a:rPr sz="2400" b="1" i="1" spc="-5" dirty="0">
                <a:latin typeface="Calibri"/>
                <a:cs typeface="Calibri"/>
              </a:rPr>
              <a:t> classification. </a:t>
            </a:r>
            <a:r>
              <a:rPr sz="2400" b="1" i="1" spc="-15" dirty="0">
                <a:latin typeface="Calibri"/>
                <a:cs typeface="Calibri"/>
              </a:rPr>
              <a:t>For example, </a:t>
            </a:r>
            <a:r>
              <a:rPr sz="2400" b="1" i="1" spc="-5" dirty="0">
                <a:latin typeface="Calibri"/>
                <a:cs typeface="Calibri"/>
              </a:rPr>
              <a:t>T3N1M0 describes </a:t>
            </a:r>
            <a:r>
              <a:rPr sz="2400" b="1" i="1" dirty="0">
                <a:latin typeface="Calibri"/>
                <a:cs typeface="Calibri"/>
              </a:rPr>
              <a:t>a </a:t>
            </a:r>
            <a:r>
              <a:rPr sz="2400" b="1" i="1" spc="-5" dirty="0">
                <a:latin typeface="Calibri"/>
                <a:cs typeface="Calibri"/>
              </a:rPr>
              <a:t>moderate </a:t>
            </a:r>
            <a:r>
              <a:rPr sz="2400" b="1" i="1" spc="-15" dirty="0">
                <a:latin typeface="Calibri"/>
                <a:cs typeface="Calibri"/>
              </a:rPr>
              <a:t>to </a:t>
            </a:r>
            <a:r>
              <a:rPr sz="2400" b="1" i="1" spc="-1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large-sized </a:t>
            </a:r>
            <a:r>
              <a:rPr sz="2400" b="1" i="1" dirty="0">
                <a:latin typeface="Calibri"/>
                <a:cs typeface="Calibri"/>
              </a:rPr>
              <a:t>primary mass, </a:t>
            </a:r>
            <a:r>
              <a:rPr sz="2400" b="1" i="1" spc="-5" dirty="0">
                <a:latin typeface="Calibri"/>
                <a:cs typeface="Calibri"/>
              </a:rPr>
              <a:t>with regional lymph node </a:t>
            </a:r>
            <a:r>
              <a:rPr sz="2400" b="1" i="1" spc="-10" dirty="0">
                <a:latin typeface="Calibri"/>
                <a:cs typeface="Calibri"/>
              </a:rPr>
              <a:t>involvement </a:t>
            </a:r>
            <a:r>
              <a:rPr sz="2400" b="1" i="1" spc="-53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no </a:t>
            </a:r>
            <a:r>
              <a:rPr sz="2400" b="1" i="1" spc="-15" dirty="0">
                <a:latin typeface="Calibri"/>
                <a:cs typeface="Calibri"/>
              </a:rPr>
              <a:t>distant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metastases,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and</a:t>
            </a:r>
            <a:r>
              <a:rPr sz="2400" b="1" i="1" spc="-10" dirty="0">
                <a:latin typeface="Calibri"/>
                <a:cs typeface="Calibri"/>
              </a:rPr>
              <a:t> for</a:t>
            </a:r>
            <a:r>
              <a:rPr sz="2400" b="1" i="1" spc="-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most cancers</a:t>
            </a:r>
            <a:r>
              <a:rPr sz="2400" b="1" i="1" spc="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is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stage</a:t>
            </a:r>
            <a:r>
              <a:rPr sz="2400" b="1" i="1" spc="-2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III.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51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2200" y="767901"/>
            <a:ext cx="1051560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spc="-210" dirty="0"/>
              <a:t>Staging</a:t>
            </a:r>
            <a:r>
              <a:rPr spc="-125" dirty="0"/>
              <a:t> </a:t>
            </a:r>
            <a:r>
              <a:rPr spc="-120" dirty="0"/>
              <a:t>of</a:t>
            </a:r>
            <a:r>
              <a:rPr spc="-140" dirty="0"/>
              <a:t> </a:t>
            </a:r>
            <a:r>
              <a:rPr spc="-385" dirty="0"/>
              <a:t>Cancer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52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625600" y="779398"/>
          <a:ext cx="8928100" cy="52970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64050"/>
                <a:gridCol w="4464050"/>
              </a:tblGrid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C0000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TNM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Classification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364489">
                <a:tc gridSpan="2"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Tumor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(T)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4489">
                <a:tc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45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Tumor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≤2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cm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greatest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dimension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548639">
                <a:tc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45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Tumor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&gt;2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cm but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&gt;5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cm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greatest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dimension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364489">
                <a:tc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45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Tumor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&gt;5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cm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greatest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dimension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45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Tumor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size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direct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extension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chest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wall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skin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364363">
                <a:tc gridSpan="2">
                  <a:txBody>
                    <a:bodyPr/>
                    <a:lstStyle/>
                    <a:p>
                      <a:pPr>
                        <a:lnSpc>
                          <a:spcPts val="2045"/>
                        </a:lnSpc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Regional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Lymph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Nodes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(N)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4490">
                <a:tc>
                  <a:txBody>
                    <a:bodyPr/>
                    <a:lstStyle/>
                    <a:p>
                      <a:pPr>
                        <a:lnSpc>
                          <a:spcPts val="205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5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regional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lymph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node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metastasis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548639">
                <a:tc>
                  <a:txBody>
                    <a:bodyPr/>
                    <a:lstStyle/>
                    <a:p>
                      <a:pPr>
                        <a:lnSpc>
                          <a:spcPts val="205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Metastasis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movable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ipsilateral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axillary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lymph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node(s)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ts val="205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Metastasis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ipsilateral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axillary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lymph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node(s)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fixed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one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another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structures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ts val="205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Metastasis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ipsilateral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internal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mammary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lymph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node(s)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2200" y="767901"/>
            <a:ext cx="1051560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spc="-210" dirty="0"/>
              <a:t>Staging</a:t>
            </a:r>
            <a:r>
              <a:rPr spc="-125" dirty="0"/>
              <a:t> </a:t>
            </a:r>
            <a:r>
              <a:rPr spc="-120" dirty="0"/>
              <a:t>of</a:t>
            </a:r>
            <a:r>
              <a:rPr spc="-140" dirty="0"/>
              <a:t> </a:t>
            </a:r>
            <a:r>
              <a:rPr spc="-385" dirty="0"/>
              <a:t>Cancer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53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625600" y="830325"/>
          <a:ext cx="8928100" cy="12903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64050"/>
                <a:gridCol w="4464050"/>
              </a:tblGrid>
              <a:tr h="370839">
                <a:tc gridSpan="2"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Distant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Metastasis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C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1236345">
                        <a:lnSpc>
                          <a:spcPts val="2039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distant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metastasis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ts val="2039"/>
                        </a:lnSpc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Distant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metastasis (includes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metastasis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70840">
                        <a:lnSpc>
                          <a:spcPct val="100000"/>
                        </a:lnSpc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ipsilateral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supra-clavicular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lymph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nodes)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660500" y="2279650"/>
          <a:ext cx="6096000" cy="18541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Stage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Grouping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C0000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Stage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62992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370840">
                <a:tc rowSpan="3">
                  <a:txBody>
                    <a:bodyPr/>
                    <a:lstStyle/>
                    <a:p>
                      <a:pPr marL="379095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Stage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II</a:t>
                      </a:r>
                      <a:r>
                        <a:rPr sz="1800" baseline="-20833" dirty="0">
                          <a:latin typeface="Calibri"/>
                          <a:cs typeface="Calibri"/>
                        </a:rPr>
                        <a:t>A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2992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3708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62992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3708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2992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2200" y="767901"/>
            <a:ext cx="10515600" cy="520014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spc="-210" dirty="0"/>
              <a:t>Staging</a:t>
            </a:r>
            <a:r>
              <a:rPr spc="-125" dirty="0"/>
              <a:t> </a:t>
            </a:r>
            <a:r>
              <a:rPr spc="-120" dirty="0"/>
              <a:t>of</a:t>
            </a:r>
            <a:r>
              <a:rPr spc="-140" dirty="0"/>
              <a:t> </a:t>
            </a:r>
            <a:r>
              <a:rPr spc="-385" dirty="0"/>
              <a:t>Cancer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10134600" y="6461970"/>
            <a:ext cx="27432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54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517649" y="830325"/>
          <a:ext cx="9034779" cy="33375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8695"/>
                <a:gridCol w="2258695"/>
                <a:gridCol w="2258694"/>
                <a:gridCol w="2258695"/>
              </a:tblGrid>
              <a:tr h="370839">
                <a:tc rowSpan="2">
                  <a:txBody>
                    <a:bodyPr/>
                    <a:lstStyle/>
                    <a:p>
                      <a:pPr marL="740410">
                        <a:lnSpc>
                          <a:spcPts val="2039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Stage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II</a:t>
                      </a:r>
                      <a:r>
                        <a:rPr sz="1800" b="1" baseline="-20833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039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88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8839A"/>
                    </a:solidFill>
                  </a:tcPr>
                </a:tc>
                <a:tc>
                  <a:txBody>
                    <a:bodyPr/>
                    <a:lstStyle/>
                    <a:p>
                      <a:pPr marR="963294" algn="r">
                        <a:lnSpc>
                          <a:spcPts val="2039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8839A"/>
                    </a:solidFill>
                  </a:tcPr>
                </a:tc>
              </a:tr>
              <a:tr h="3708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R="965200" algn="r">
                        <a:lnSpc>
                          <a:spcPts val="2039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370840">
                <a:tc rowSpan="4">
                  <a:txBody>
                    <a:bodyPr/>
                    <a:lstStyle/>
                    <a:p>
                      <a:pPr marL="717550">
                        <a:lnSpc>
                          <a:spcPts val="2039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Stage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III</a:t>
                      </a:r>
                      <a:r>
                        <a:rPr sz="1800" baseline="-20833" dirty="0">
                          <a:latin typeface="Calibri"/>
                          <a:cs typeface="Calibri"/>
                        </a:rPr>
                        <a:t>A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R="965200" algn="r">
                        <a:lnSpc>
                          <a:spcPts val="2039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3708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39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R="965200" algn="r">
                        <a:lnSpc>
                          <a:spcPts val="2039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3708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R="965200" algn="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3708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N1,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R="965200" algn="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370839">
                <a:tc>
                  <a:txBody>
                    <a:bodyPr/>
                    <a:lstStyle/>
                    <a:p>
                      <a:pPr marL="635" algn="ctr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Stage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III</a:t>
                      </a:r>
                      <a:r>
                        <a:rPr sz="1800" baseline="-20833" dirty="0">
                          <a:latin typeface="Calibri"/>
                          <a:cs typeface="Calibri"/>
                        </a:rPr>
                        <a:t>B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N0,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N1,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R="965200" algn="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Stage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III</a:t>
                      </a:r>
                      <a:r>
                        <a:rPr sz="1800" baseline="-20833" dirty="0">
                          <a:latin typeface="Calibri"/>
                          <a:cs typeface="Calibri"/>
                        </a:rPr>
                        <a:t>C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  <a:tc>
                  <a:txBody>
                    <a:bodyPr/>
                    <a:lstStyle/>
                    <a:p>
                      <a:pPr marR="965200" algn="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CAC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Stage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IV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  <a:tc>
                  <a:txBody>
                    <a:bodyPr/>
                    <a:lstStyle/>
                    <a:p>
                      <a:pPr marR="965200" algn="r">
                        <a:lnSpc>
                          <a:spcPts val="2045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M1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E7E7"/>
                    </a:solidFill>
                  </a:tcPr>
                </a:tc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2837" y="2332100"/>
            <a:ext cx="5926455" cy="13665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800" spc="-114" dirty="0">
                <a:solidFill>
                  <a:srgbClr val="000000"/>
                </a:solidFill>
              </a:rPr>
              <a:t>THANK</a:t>
            </a:r>
            <a:r>
              <a:rPr sz="8800" spc="-330" dirty="0">
                <a:solidFill>
                  <a:srgbClr val="000000"/>
                </a:solidFill>
              </a:rPr>
              <a:t> </a:t>
            </a:r>
            <a:r>
              <a:rPr sz="8800" spc="-305" dirty="0">
                <a:solidFill>
                  <a:srgbClr val="000000"/>
                </a:solidFill>
              </a:rPr>
              <a:t>YOU</a:t>
            </a:r>
            <a:endParaRPr sz="8800"/>
          </a:p>
        </p:txBody>
      </p:sp>
      <p:sp>
        <p:nvSpPr>
          <p:cNvPr id="3" name="object 3"/>
          <p:cNvSpPr txBox="1"/>
          <p:nvPr/>
        </p:nvSpPr>
        <p:spPr>
          <a:xfrm>
            <a:off x="9951212" y="6465214"/>
            <a:ext cx="18097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pPr marL="38100">
                <a:lnSpc>
                  <a:spcPts val="1240"/>
                </a:lnSpc>
              </a:pPr>
              <a:t>53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2409</Words>
  <Application>Microsoft Office PowerPoint</Application>
  <PresentationFormat>Widescreen</PresentationFormat>
  <Paragraphs>407</Paragraphs>
  <Slides>53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Arial</vt:lpstr>
      <vt:lpstr>Arial MT</vt:lpstr>
      <vt:lpstr>Calibri</vt:lpstr>
      <vt:lpstr>Calibri Light</vt:lpstr>
      <vt:lpstr>Times New Roman</vt:lpstr>
      <vt:lpstr>Trebuchet MS</vt:lpstr>
      <vt:lpstr>Wingdings</vt:lpstr>
      <vt:lpstr>Office Theme</vt:lpstr>
      <vt:lpstr>PowerPoint Presentation</vt:lpstr>
      <vt:lpstr>Introduction</vt:lpstr>
      <vt:lpstr>Cont...</vt:lpstr>
      <vt:lpstr>PowerPoint Presentation</vt:lpstr>
      <vt:lpstr>CELL 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Etiolpathogenesis of Cancer</vt:lpstr>
      <vt:lpstr>Cancer-Associated Genes</vt:lpstr>
      <vt:lpstr>Etiology of Cancer</vt:lpstr>
      <vt:lpstr>Etiology of Cancer</vt:lpstr>
      <vt:lpstr>PowerPoint Presentation</vt:lpstr>
      <vt:lpstr>CARCINOGENESIS</vt:lpstr>
      <vt:lpstr>Cont...</vt:lpstr>
      <vt:lpstr>PowerPoint Presentation</vt:lpstr>
      <vt:lpstr>Pathology of Cancer</vt:lpstr>
      <vt:lpstr>Origin of Tumor</vt:lpstr>
      <vt:lpstr>Tumor Characteristics</vt:lpstr>
      <vt:lpstr>Invasion &amp; Metastases</vt:lpstr>
      <vt:lpstr>Metastases cont….</vt:lpstr>
      <vt:lpstr>PowerPoint Presentation</vt:lpstr>
      <vt:lpstr>PowerPoint Presentation</vt:lpstr>
      <vt:lpstr>Cont...</vt:lpstr>
      <vt:lpstr>PowerPoint Presentation</vt:lpstr>
      <vt:lpstr>PowerPoint Presentation</vt:lpstr>
      <vt:lpstr>Cancer cells</vt:lpstr>
      <vt:lpstr>PowerPoint Presentation</vt:lpstr>
      <vt:lpstr>PowerPoint Presentation</vt:lpstr>
      <vt:lpstr>Acquired capabilities of cancer cells that differ from normal cellular function</vt:lpstr>
      <vt:lpstr>Diagnosing and staging of Cancer</vt:lpstr>
      <vt:lpstr>Diagnosing and staging of Cancer</vt:lpstr>
      <vt:lpstr>Staging of Cancer</vt:lpstr>
      <vt:lpstr>PowerPoint Presentation</vt:lpstr>
      <vt:lpstr>Staging of Cancer</vt:lpstr>
      <vt:lpstr>PowerPoint Presentation</vt:lpstr>
      <vt:lpstr>Staging of Cancer</vt:lpstr>
      <vt:lpstr>Staging of Cancer</vt:lpstr>
      <vt:lpstr>Staging of Cancer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Presentation Title Text Here</dc:title>
  <dc:creator>pynej</dc:creator>
  <cp:lastModifiedBy>User</cp:lastModifiedBy>
  <cp:revision>1</cp:revision>
  <dcterms:created xsi:type="dcterms:W3CDTF">2024-09-17T12:05:09Z</dcterms:created>
  <dcterms:modified xsi:type="dcterms:W3CDTF">2024-09-17T12:11:56Z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2017-04-07T00:00:00Z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2024-09-17T00:00:00Z</vt:filetime>
  </property>
</Properties>
</file>