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notesMasterIdLst>
    <p:notesMasterId r:id="rId9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552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96616E-9C55-4070-B16D-DF99125F9D6B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48ED70-F960-4D73-8248-DA92CB89C4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455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48ED70-F960-4D73-8248-DA92CB89C45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8346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48ED70-F960-4D73-8248-DA92CB89C45E}" type="slidenum">
              <a:rPr lang="en-US" smtClean="0"/>
              <a:t>95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050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4B7B3-7435-410A-BD07-E3B70BE92943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70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F0C0B-5B4B-4B81-A708-C6721970C2D2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895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F5599-0C74-49DD-8072-9C00DC38F3C7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800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CD21F-9786-47A9-BF69-12E61EC5A352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836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58F37-B229-4ADB-926B-17B190BB95E4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287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D7F93-9633-4CCD-9F7E-94F8DBD04122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805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AA954-8820-4943-951E-42D075F9B32D}" type="datetime1">
              <a:rPr lang="en-US" smtClean="0"/>
              <a:t>9/17/2024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150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7746F-465D-4EAE-B494-DD2724CD5FC1}" type="datetime1">
              <a:rPr lang="en-US" smtClean="0"/>
              <a:t>9/17/2024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728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7977E-123D-424C-AEF6-1FA18D39B832}" type="datetime1">
              <a:rPr lang="en-US" smtClean="0"/>
              <a:t>9/17/2024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942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3C61A-A9DF-4228-AD08-4B1E6C9F0AF2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88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BA0F-46FA-4211-A955-F95B48ADFBC3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020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E0C95-38CC-4AD8-A514-0208A0331FAE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133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33932" y="2696430"/>
            <a:ext cx="6143625" cy="2228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7200" spc="-25" dirty="0">
                <a:solidFill>
                  <a:schemeClr val="tx1"/>
                </a:solidFill>
              </a:rPr>
              <a:t>Pathophysiology </a:t>
            </a:r>
            <a:r>
              <a:rPr sz="7200" spc="-10" dirty="0" smtClean="0">
                <a:solidFill>
                  <a:schemeClr val="tx1"/>
                </a:solidFill>
              </a:rPr>
              <a:t>introduction</a:t>
            </a:r>
            <a:endParaRPr sz="7200" dirty="0">
              <a:solidFill>
                <a:schemeClr val="tx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0" dirty="0">
                <a:solidFill>
                  <a:schemeClr val="tx1"/>
                </a:solidFill>
              </a:rPr>
              <a:t>Feedback</a:t>
            </a:r>
            <a:r>
              <a:rPr spc="-175" dirty="0">
                <a:solidFill>
                  <a:schemeClr val="tx1"/>
                </a:solidFill>
              </a:rPr>
              <a:t> </a:t>
            </a:r>
            <a:r>
              <a:rPr spc="-85" dirty="0">
                <a:solidFill>
                  <a:schemeClr val="tx1"/>
                </a:solidFill>
              </a:rPr>
              <a:t>Systems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6263" y="1374140"/>
            <a:ext cx="11498580" cy="5181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8382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feedback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50" dirty="0">
                <a:solidFill>
                  <a:schemeClr val="tx1"/>
                </a:solidFill>
                <a:latin typeface="Calibri"/>
                <a:cs typeface="Calibri"/>
              </a:rPr>
              <a:t>system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or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feedback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loop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is</a:t>
            </a:r>
            <a:r>
              <a:rPr sz="2800" spc="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cycle</a:t>
            </a:r>
            <a:r>
              <a:rPr sz="2800" spc="-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55" dirty="0">
                <a:solidFill>
                  <a:schemeClr val="tx1"/>
                </a:solidFill>
                <a:latin typeface="Calibri"/>
                <a:cs typeface="Calibri"/>
              </a:rPr>
              <a:t>events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80" dirty="0">
                <a:solidFill>
                  <a:schemeClr val="tx1"/>
                </a:solidFill>
                <a:latin typeface="Calibri"/>
                <a:cs typeface="Calibri"/>
              </a:rPr>
              <a:t>in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75" dirty="0">
                <a:solidFill>
                  <a:schemeClr val="tx1"/>
                </a:solidFill>
                <a:latin typeface="Calibri"/>
                <a:cs typeface="Calibri"/>
              </a:rPr>
              <a:t>which</a:t>
            </a:r>
            <a:r>
              <a:rPr sz="28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chemeClr val="tx1"/>
                </a:solidFill>
                <a:latin typeface="Calibri"/>
                <a:cs typeface="Calibri"/>
              </a:rPr>
              <a:t>status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50" dirty="0">
                <a:solidFill>
                  <a:schemeClr val="tx1"/>
                </a:solidFill>
                <a:latin typeface="Calibri"/>
                <a:cs typeface="Calibri"/>
              </a:rPr>
              <a:t>a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body condition</a:t>
            </a:r>
            <a:r>
              <a:rPr sz="2800" spc="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is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1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Monitored,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1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Evaluated,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5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1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Changed,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1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Remonitored,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75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spc="-50" dirty="0">
                <a:solidFill>
                  <a:schemeClr val="tx1"/>
                </a:solidFill>
                <a:latin typeface="Calibri"/>
                <a:cs typeface="Calibri"/>
              </a:rPr>
              <a:t>Reevaluated,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and</a:t>
            </a:r>
            <a:r>
              <a:rPr sz="2800" spc="-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so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on.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50"/>
              </a:spcBef>
            </a:pP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7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Each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monitored</a:t>
            </a:r>
            <a:r>
              <a:rPr sz="2800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variable,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such</a:t>
            </a:r>
            <a:r>
              <a:rPr sz="2800" spc="-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as</a:t>
            </a:r>
            <a:r>
              <a:rPr sz="2800" spc="-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body</a:t>
            </a:r>
            <a:r>
              <a:rPr sz="2800" spc="-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chemeClr val="tx1"/>
                </a:solidFill>
                <a:latin typeface="Calibri"/>
                <a:cs typeface="Calibri"/>
              </a:rPr>
              <a:t>temperature,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 blood 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pressure,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or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 blood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glucose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level,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is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termed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controlled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condition.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6263" y="1927351"/>
            <a:ext cx="10606405" cy="32213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50" spc="175" dirty="0">
                <a:solidFill>
                  <a:srgbClr val="F5A308"/>
                </a:solidFill>
                <a:latin typeface="Lucida Sans Unicode"/>
                <a:cs typeface="Lucida Sans Unicode"/>
              </a:rPr>
              <a:t>▶</a:t>
            </a:r>
            <a:r>
              <a:rPr sz="2250" spc="-5" dirty="0">
                <a:solidFill>
                  <a:srgbClr val="F5A308"/>
                </a:solidFill>
                <a:latin typeface="Lucida Sans Unicode"/>
                <a:cs typeface="Lucida Sans Unicode"/>
              </a:rPr>
              <a:t> </a:t>
            </a:r>
            <a:r>
              <a:rPr sz="2800" spc="55" dirty="0">
                <a:solidFill>
                  <a:schemeClr val="tx1"/>
                </a:solidFill>
                <a:latin typeface="Calibri"/>
                <a:cs typeface="Calibri"/>
              </a:rPr>
              <a:t>Any</a:t>
            </a:r>
            <a:r>
              <a:rPr sz="2800" spc="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disruption</a:t>
            </a:r>
            <a:r>
              <a:rPr sz="2800" spc="9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that</a:t>
            </a:r>
            <a:r>
              <a:rPr sz="2800" spc="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changes</a:t>
            </a:r>
            <a:r>
              <a:rPr sz="2800" spc="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</a:t>
            </a:r>
            <a:r>
              <a:rPr sz="2800" spc="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controlled</a:t>
            </a:r>
            <a:r>
              <a:rPr sz="2800" spc="7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condition</a:t>
            </a:r>
            <a:r>
              <a:rPr sz="2800" spc="8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is</a:t>
            </a:r>
            <a:r>
              <a:rPr sz="2800" spc="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called</a:t>
            </a:r>
            <a:r>
              <a:rPr sz="2800" spc="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</a:t>
            </a:r>
            <a:r>
              <a:rPr sz="2800" spc="6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stimulus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45"/>
              </a:spcBef>
            </a:pP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800" spc="-35" dirty="0">
                <a:solidFill>
                  <a:schemeClr val="tx1"/>
                </a:solidFill>
                <a:latin typeface="Calibri"/>
                <a:cs typeface="Calibri"/>
              </a:rPr>
              <a:t>Feedback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50" dirty="0">
                <a:solidFill>
                  <a:schemeClr val="tx1"/>
                </a:solidFill>
                <a:latin typeface="Calibri"/>
                <a:cs typeface="Calibri"/>
              </a:rPr>
              <a:t>system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includes</a:t>
            </a:r>
            <a:r>
              <a:rPr sz="28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three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basic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 components—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1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Receptor,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15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Control</a:t>
            </a:r>
            <a:r>
              <a:rPr sz="2800" spc="9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center,</a:t>
            </a:r>
            <a:r>
              <a:rPr sz="2800" spc="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and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5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1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Effector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0893" y="134873"/>
            <a:ext cx="1147953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95"/>
              </a:spcBef>
            </a:pPr>
            <a:r>
              <a:rPr sz="2250" spc="175" dirty="0">
                <a:solidFill>
                  <a:srgbClr val="F5A308"/>
                </a:solidFill>
                <a:latin typeface="Lucida Sans Unicode"/>
                <a:cs typeface="Lucida Sans Unicode"/>
              </a:rPr>
              <a:t>▶</a:t>
            </a:r>
            <a:r>
              <a:rPr sz="2250" spc="-60" dirty="0">
                <a:solidFill>
                  <a:srgbClr val="F5A308"/>
                </a:solidFill>
                <a:latin typeface="Lucida Sans Unicode"/>
                <a:cs typeface="Lucida Sans Unicode"/>
              </a:rPr>
              <a:t> </a:t>
            </a:r>
            <a:r>
              <a:rPr sz="2800" spc="-45" dirty="0">
                <a:solidFill>
                  <a:schemeClr val="tx1"/>
                </a:solidFill>
              </a:rPr>
              <a:t>Receptor:</a:t>
            </a:r>
            <a:r>
              <a:rPr sz="2800" spc="-1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is</a:t>
            </a:r>
            <a:r>
              <a:rPr sz="2800" spc="-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a</a:t>
            </a:r>
            <a:r>
              <a:rPr sz="2800" spc="-2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body</a:t>
            </a:r>
            <a:r>
              <a:rPr sz="2800" spc="-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structure </a:t>
            </a:r>
            <a:r>
              <a:rPr sz="2800" spc="-10" dirty="0">
                <a:solidFill>
                  <a:schemeClr val="tx1"/>
                </a:solidFill>
              </a:rPr>
              <a:t>that</a:t>
            </a:r>
            <a:r>
              <a:rPr sz="2800" spc="-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monitors</a:t>
            </a:r>
            <a:r>
              <a:rPr sz="2800" spc="1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changes</a:t>
            </a:r>
            <a:r>
              <a:rPr sz="2800" spc="10" dirty="0">
                <a:solidFill>
                  <a:schemeClr val="tx1"/>
                </a:solidFill>
              </a:rPr>
              <a:t> </a:t>
            </a:r>
            <a:r>
              <a:rPr sz="2800" spc="80" dirty="0">
                <a:solidFill>
                  <a:schemeClr val="tx1"/>
                </a:solidFill>
              </a:rPr>
              <a:t>in</a:t>
            </a:r>
            <a:r>
              <a:rPr sz="2800" dirty="0">
                <a:solidFill>
                  <a:schemeClr val="tx1"/>
                </a:solidFill>
              </a:rPr>
              <a:t> a</a:t>
            </a:r>
            <a:r>
              <a:rPr sz="2800" spc="-2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controlled</a:t>
            </a:r>
            <a:r>
              <a:rPr sz="2800" spc="20" dirty="0">
                <a:solidFill>
                  <a:schemeClr val="tx1"/>
                </a:solidFill>
              </a:rPr>
              <a:t> </a:t>
            </a:r>
            <a:r>
              <a:rPr sz="2800" spc="-10" dirty="0">
                <a:solidFill>
                  <a:schemeClr val="tx1"/>
                </a:solidFill>
              </a:rPr>
              <a:t>condition </a:t>
            </a:r>
            <a:r>
              <a:rPr sz="2800" dirty="0">
                <a:solidFill>
                  <a:schemeClr val="tx1"/>
                </a:solidFill>
              </a:rPr>
              <a:t>and</a:t>
            </a:r>
            <a:r>
              <a:rPr sz="2800" spc="15" dirty="0">
                <a:solidFill>
                  <a:schemeClr val="tx1"/>
                </a:solidFill>
              </a:rPr>
              <a:t> </a:t>
            </a:r>
            <a:r>
              <a:rPr sz="2800" spc="-25" dirty="0">
                <a:solidFill>
                  <a:schemeClr val="tx1"/>
                </a:solidFill>
              </a:rPr>
              <a:t>sends</a:t>
            </a:r>
            <a:r>
              <a:rPr sz="2800" spc="2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input</a:t>
            </a:r>
            <a:r>
              <a:rPr sz="2800" spc="10" dirty="0">
                <a:solidFill>
                  <a:schemeClr val="tx1"/>
                </a:solidFill>
              </a:rPr>
              <a:t> </a:t>
            </a:r>
            <a:r>
              <a:rPr sz="2800" spc="-45" dirty="0">
                <a:solidFill>
                  <a:schemeClr val="tx1"/>
                </a:solidFill>
              </a:rPr>
              <a:t>to</a:t>
            </a:r>
            <a:r>
              <a:rPr sz="2800" dirty="0">
                <a:solidFill>
                  <a:schemeClr val="tx1"/>
                </a:solidFill>
              </a:rPr>
              <a:t> a</a:t>
            </a:r>
            <a:r>
              <a:rPr sz="2800" spc="1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control</a:t>
            </a:r>
            <a:r>
              <a:rPr sz="2800" spc="45" dirty="0">
                <a:solidFill>
                  <a:schemeClr val="tx1"/>
                </a:solidFill>
              </a:rPr>
              <a:t> </a:t>
            </a:r>
            <a:r>
              <a:rPr sz="2800" spc="-10" dirty="0">
                <a:solidFill>
                  <a:schemeClr val="tx1"/>
                </a:solidFill>
              </a:rPr>
              <a:t>center</a:t>
            </a:r>
            <a:endParaRPr sz="2800" dirty="0">
              <a:solidFill>
                <a:schemeClr val="tx1"/>
              </a:solidFill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40893" y="1668272"/>
            <a:ext cx="87363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2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Input</a:t>
            </a:r>
            <a:r>
              <a:rPr sz="2800" spc="6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is</a:t>
            </a:r>
            <a:r>
              <a:rPr sz="2800" spc="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80" dirty="0">
                <a:solidFill>
                  <a:schemeClr val="tx1"/>
                </a:solidFill>
                <a:latin typeface="Calibri"/>
                <a:cs typeface="Calibri"/>
              </a:rPr>
              <a:t>in</a:t>
            </a:r>
            <a:r>
              <a:rPr sz="2800" spc="7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800" spc="6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form</a:t>
            </a:r>
            <a:r>
              <a:rPr sz="2800" spc="7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nerve</a:t>
            </a:r>
            <a:r>
              <a:rPr sz="2800" spc="7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impulses</a:t>
            </a:r>
            <a:r>
              <a:rPr sz="2800" spc="9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or</a:t>
            </a:r>
            <a:r>
              <a:rPr sz="2800" spc="9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chemical</a:t>
            </a:r>
            <a:r>
              <a:rPr sz="2800" spc="8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signals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40893" y="3329381"/>
            <a:ext cx="11740515" cy="28409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95"/>
              </a:spcBef>
              <a:tabLst>
                <a:tab pos="4109720" algn="l"/>
              </a:tabLst>
            </a:pPr>
            <a:r>
              <a:rPr sz="2250" spc="175" dirty="0">
                <a:solidFill>
                  <a:srgbClr val="F5A308"/>
                </a:solidFill>
                <a:latin typeface="Lucida Sans Unicode"/>
                <a:cs typeface="Lucida Sans Unicode"/>
              </a:rPr>
              <a:t>▶</a:t>
            </a:r>
            <a:r>
              <a:rPr sz="2250" spc="5" dirty="0">
                <a:solidFill>
                  <a:srgbClr val="F5A308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Control</a:t>
            </a:r>
            <a:r>
              <a:rPr sz="2800" spc="7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center</a:t>
            </a:r>
            <a:r>
              <a:rPr sz="2800" spc="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65" dirty="0">
                <a:solidFill>
                  <a:schemeClr val="tx1"/>
                </a:solidFill>
                <a:latin typeface="Calibri"/>
                <a:cs typeface="Calibri"/>
              </a:rPr>
              <a:t>(in</a:t>
            </a:r>
            <a:r>
              <a:rPr sz="2800" spc="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body):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	</a:t>
            </a:r>
            <a:r>
              <a:rPr sz="2800" spc="-85" dirty="0">
                <a:solidFill>
                  <a:schemeClr val="tx1"/>
                </a:solidFill>
                <a:latin typeface="Calibri"/>
                <a:cs typeface="Calibri"/>
              </a:rPr>
              <a:t>sets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800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range</a:t>
            </a:r>
            <a:r>
              <a:rPr sz="2800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values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55" dirty="0">
                <a:solidFill>
                  <a:schemeClr val="tx1"/>
                </a:solidFill>
                <a:latin typeface="Calibri"/>
                <a:cs typeface="Calibri"/>
              </a:rPr>
              <a:t>within</a:t>
            </a:r>
            <a:r>
              <a:rPr sz="2800" spc="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75" dirty="0">
                <a:solidFill>
                  <a:schemeClr val="tx1"/>
                </a:solidFill>
                <a:latin typeface="Calibri"/>
                <a:cs typeface="Calibri"/>
              </a:rPr>
              <a:t>which</a:t>
            </a:r>
            <a:r>
              <a:rPr sz="2800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controlled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condition</a:t>
            </a:r>
            <a:r>
              <a:rPr sz="2800" spc="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should</a:t>
            </a:r>
            <a:r>
              <a:rPr sz="2800" spc="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be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maintained,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evaluates</a:t>
            </a:r>
            <a:r>
              <a:rPr sz="28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800" spc="-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input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it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 receives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from 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receptors,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and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35" dirty="0">
                <a:solidFill>
                  <a:schemeClr val="tx1"/>
                </a:solidFill>
                <a:latin typeface="Calibri"/>
                <a:cs typeface="Calibri"/>
              </a:rPr>
              <a:t>generates 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output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commands</a:t>
            </a:r>
            <a:r>
              <a:rPr sz="2800" spc="-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when</a:t>
            </a:r>
            <a:r>
              <a:rPr sz="2800" spc="-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they</a:t>
            </a:r>
            <a:r>
              <a:rPr sz="2800" spc="-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are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needed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50"/>
              </a:spcBef>
            </a:pP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355600" marR="1344930" indent="-343535">
              <a:lnSpc>
                <a:spcPct val="100000"/>
              </a:lnSpc>
              <a:spcBef>
                <a:spcPts val="5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1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Output</a:t>
            </a:r>
            <a:r>
              <a:rPr sz="2800" spc="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from</a:t>
            </a:r>
            <a:r>
              <a:rPr sz="2800" spc="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800" spc="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control</a:t>
            </a:r>
            <a:r>
              <a:rPr sz="2800" spc="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center</a:t>
            </a:r>
            <a:r>
              <a:rPr sz="2800" spc="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typically</a:t>
            </a:r>
            <a:r>
              <a:rPr sz="2800" spc="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occurs</a:t>
            </a:r>
            <a:r>
              <a:rPr sz="2800" spc="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as</a:t>
            </a:r>
            <a:r>
              <a:rPr sz="2800" spc="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nerve</a:t>
            </a:r>
            <a:r>
              <a:rPr sz="2800" spc="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impulses,</a:t>
            </a:r>
            <a:r>
              <a:rPr sz="2800" spc="6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or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hormones</a:t>
            </a:r>
            <a:r>
              <a:rPr sz="2800" spc="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or</a:t>
            </a:r>
            <a:r>
              <a:rPr sz="2800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other</a:t>
            </a:r>
            <a:r>
              <a:rPr sz="2800" spc="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chemical</a:t>
            </a:r>
            <a:r>
              <a:rPr sz="2800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signals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6263" y="1374140"/>
            <a:ext cx="1141158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</a:pPr>
            <a:r>
              <a:rPr sz="2250" spc="175" dirty="0">
                <a:solidFill>
                  <a:srgbClr val="F5A308"/>
                </a:solidFill>
                <a:latin typeface="Lucida Sans Unicode"/>
                <a:cs typeface="Lucida Sans Unicode"/>
              </a:rPr>
              <a:t>▶</a:t>
            </a:r>
            <a:r>
              <a:rPr sz="2250" spc="-95" dirty="0">
                <a:solidFill>
                  <a:srgbClr val="F5A308"/>
                </a:solidFill>
                <a:latin typeface="Lucida Sans Unicode"/>
                <a:cs typeface="Lucida Sans Unicode"/>
              </a:rPr>
              <a:t> </a:t>
            </a:r>
            <a:r>
              <a:rPr sz="2800" spc="-25" dirty="0">
                <a:solidFill>
                  <a:schemeClr val="tx1"/>
                </a:solidFill>
              </a:rPr>
              <a:t>Effector:</a:t>
            </a:r>
            <a:r>
              <a:rPr sz="2800" spc="-4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is</a:t>
            </a:r>
            <a:r>
              <a:rPr sz="2800" spc="-4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a</a:t>
            </a:r>
            <a:r>
              <a:rPr sz="2800" spc="-4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body</a:t>
            </a:r>
            <a:r>
              <a:rPr sz="2800" spc="-4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structure</a:t>
            </a:r>
            <a:r>
              <a:rPr sz="2800" spc="-30" dirty="0">
                <a:solidFill>
                  <a:schemeClr val="tx1"/>
                </a:solidFill>
              </a:rPr>
              <a:t> </a:t>
            </a:r>
            <a:r>
              <a:rPr sz="2800" spc="-10" dirty="0">
                <a:solidFill>
                  <a:schemeClr val="tx1"/>
                </a:solidFill>
              </a:rPr>
              <a:t>that</a:t>
            </a:r>
            <a:r>
              <a:rPr sz="2800" spc="-50" dirty="0">
                <a:solidFill>
                  <a:schemeClr val="tx1"/>
                </a:solidFill>
              </a:rPr>
              <a:t> </a:t>
            </a:r>
            <a:r>
              <a:rPr sz="2800" spc="-10" dirty="0">
                <a:solidFill>
                  <a:schemeClr val="tx1"/>
                </a:solidFill>
              </a:rPr>
              <a:t>receives</a:t>
            </a:r>
            <a:r>
              <a:rPr sz="2800" spc="-30" dirty="0">
                <a:solidFill>
                  <a:schemeClr val="tx1"/>
                </a:solidFill>
              </a:rPr>
              <a:t> </a:t>
            </a:r>
            <a:r>
              <a:rPr sz="2800" spc="-20" dirty="0">
                <a:solidFill>
                  <a:schemeClr val="tx1"/>
                </a:solidFill>
              </a:rPr>
              <a:t>output</a:t>
            </a:r>
            <a:r>
              <a:rPr sz="2800" spc="-4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from</a:t>
            </a:r>
            <a:r>
              <a:rPr sz="2800" spc="-35" dirty="0">
                <a:solidFill>
                  <a:schemeClr val="tx1"/>
                </a:solidFill>
              </a:rPr>
              <a:t> </a:t>
            </a:r>
            <a:r>
              <a:rPr sz="2800" spc="-10" dirty="0">
                <a:solidFill>
                  <a:schemeClr val="tx1"/>
                </a:solidFill>
              </a:rPr>
              <a:t>the</a:t>
            </a:r>
            <a:r>
              <a:rPr sz="2800" spc="-4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control</a:t>
            </a:r>
            <a:r>
              <a:rPr sz="2800" spc="-4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center</a:t>
            </a:r>
            <a:r>
              <a:rPr sz="2800" spc="-40" dirty="0">
                <a:solidFill>
                  <a:schemeClr val="tx1"/>
                </a:solidFill>
              </a:rPr>
              <a:t> </a:t>
            </a:r>
            <a:r>
              <a:rPr sz="2800" spc="-25" dirty="0">
                <a:solidFill>
                  <a:schemeClr val="tx1"/>
                </a:solidFill>
              </a:rPr>
              <a:t>and </a:t>
            </a:r>
            <a:r>
              <a:rPr sz="2800" dirty="0">
                <a:solidFill>
                  <a:schemeClr val="tx1"/>
                </a:solidFill>
              </a:rPr>
              <a:t>produces</a:t>
            </a:r>
            <a:r>
              <a:rPr sz="2800" spc="-3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a</a:t>
            </a:r>
            <a:r>
              <a:rPr sz="2800" spc="-50" dirty="0">
                <a:solidFill>
                  <a:schemeClr val="tx1"/>
                </a:solidFill>
              </a:rPr>
              <a:t> </a:t>
            </a:r>
            <a:r>
              <a:rPr sz="2800" spc="-30" dirty="0">
                <a:solidFill>
                  <a:schemeClr val="tx1"/>
                </a:solidFill>
              </a:rPr>
              <a:t>response</a:t>
            </a:r>
            <a:r>
              <a:rPr sz="2800" spc="-2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or</a:t>
            </a:r>
            <a:r>
              <a:rPr sz="2800" spc="-55" dirty="0">
                <a:solidFill>
                  <a:schemeClr val="tx1"/>
                </a:solidFill>
              </a:rPr>
              <a:t> </a:t>
            </a:r>
            <a:r>
              <a:rPr sz="2800" spc="-40" dirty="0">
                <a:solidFill>
                  <a:schemeClr val="tx1"/>
                </a:solidFill>
              </a:rPr>
              <a:t>effect</a:t>
            </a:r>
            <a:r>
              <a:rPr sz="2800" spc="-55" dirty="0">
                <a:solidFill>
                  <a:schemeClr val="tx1"/>
                </a:solidFill>
              </a:rPr>
              <a:t> </a:t>
            </a:r>
            <a:r>
              <a:rPr sz="2800" spc="-10" dirty="0">
                <a:solidFill>
                  <a:schemeClr val="tx1"/>
                </a:solidFill>
              </a:rPr>
              <a:t>that</a:t>
            </a:r>
            <a:r>
              <a:rPr sz="2800" spc="-5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changes</a:t>
            </a:r>
            <a:r>
              <a:rPr sz="2800" spc="-45" dirty="0">
                <a:solidFill>
                  <a:schemeClr val="tx1"/>
                </a:solidFill>
              </a:rPr>
              <a:t> </a:t>
            </a:r>
            <a:r>
              <a:rPr sz="2800" spc="-10" dirty="0">
                <a:solidFill>
                  <a:schemeClr val="tx1"/>
                </a:solidFill>
              </a:rPr>
              <a:t>the</a:t>
            </a:r>
            <a:r>
              <a:rPr sz="2800" spc="-5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controlled</a:t>
            </a:r>
            <a:r>
              <a:rPr sz="2800" spc="-25" dirty="0">
                <a:solidFill>
                  <a:schemeClr val="tx1"/>
                </a:solidFill>
              </a:rPr>
              <a:t> </a:t>
            </a:r>
            <a:r>
              <a:rPr sz="2800" spc="-10" dirty="0">
                <a:solidFill>
                  <a:schemeClr val="tx1"/>
                </a:solidFill>
              </a:rPr>
              <a:t>condition.</a:t>
            </a:r>
            <a:endParaRPr sz="2800" dirty="0">
              <a:solidFill>
                <a:schemeClr val="tx1"/>
              </a:solidFill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6263" y="2907537"/>
            <a:ext cx="993203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50" spc="175" dirty="0">
                <a:solidFill>
                  <a:srgbClr val="F5A308"/>
                </a:solidFill>
                <a:latin typeface="Lucida Sans Unicode"/>
                <a:cs typeface="Lucida Sans Unicode"/>
              </a:rPr>
              <a:t>▶</a:t>
            </a:r>
            <a:r>
              <a:rPr sz="2250" spc="-40" dirty="0">
                <a:solidFill>
                  <a:srgbClr val="F5A308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Nearly</a:t>
            </a:r>
            <a:r>
              <a:rPr sz="2800" spc="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every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organ</a:t>
            </a:r>
            <a:r>
              <a:rPr sz="2800" spc="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or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tissue</a:t>
            </a:r>
            <a:r>
              <a:rPr sz="2800" spc="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80" dirty="0">
                <a:solidFill>
                  <a:schemeClr val="tx1"/>
                </a:solidFill>
                <a:latin typeface="Calibri"/>
                <a:cs typeface="Calibri"/>
              </a:rPr>
              <a:t>in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8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body</a:t>
            </a:r>
            <a:r>
              <a:rPr sz="2800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can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behave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as</a:t>
            </a:r>
            <a:r>
              <a:rPr sz="28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an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effector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07819" y="147828"/>
            <a:ext cx="8494776" cy="6577583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92580" y="452627"/>
            <a:ext cx="8185404" cy="6228588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90344" y="574548"/>
            <a:ext cx="7920228" cy="6003036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12163" y="176784"/>
            <a:ext cx="8938260" cy="6548628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6263" y="1706117"/>
            <a:ext cx="11682730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</a:pPr>
            <a:r>
              <a:rPr sz="2250" spc="175" dirty="0">
                <a:solidFill>
                  <a:srgbClr val="F5A308"/>
                </a:solidFill>
                <a:latin typeface="Lucida Sans Unicode"/>
                <a:cs typeface="Lucida Sans Unicode"/>
              </a:rPr>
              <a:t>▶</a:t>
            </a:r>
            <a:r>
              <a:rPr sz="2250" spc="30" dirty="0">
                <a:solidFill>
                  <a:srgbClr val="F5A308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</a:rPr>
              <a:t>A</a:t>
            </a:r>
            <a:r>
              <a:rPr sz="2800" spc="7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group</a:t>
            </a:r>
            <a:r>
              <a:rPr sz="2800" spc="8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of</a:t>
            </a:r>
            <a:r>
              <a:rPr sz="2800" spc="95" dirty="0">
                <a:solidFill>
                  <a:schemeClr val="tx1"/>
                </a:solidFill>
              </a:rPr>
              <a:t> </a:t>
            </a:r>
            <a:r>
              <a:rPr sz="2800" spc="-25" dirty="0">
                <a:solidFill>
                  <a:schemeClr val="tx1"/>
                </a:solidFill>
              </a:rPr>
              <a:t>receptors</a:t>
            </a:r>
            <a:r>
              <a:rPr sz="2800" spc="10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and</a:t>
            </a:r>
            <a:r>
              <a:rPr sz="2800" spc="85" dirty="0">
                <a:solidFill>
                  <a:schemeClr val="tx1"/>
                </a:solidFill>
              </a:rPr>
              <a:t> </a:t>
            </a:r>
            <a:r>
              <a:rPr sz="2800" spc="-35" dirty="0">
                <a:solidFill>
                  <a:schemeClr val="tx1"/>
                </a:solidFill>
              </a:rPr>
              <a:t>effectors</a:t>
            </a:r>
            <a:r>
              <a:rPr sz="2800" spc="10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communicating</a:t>
            </a:r>
            <a:r>
              <a:rPr sz="2800" spc="12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with</a:t>
            </a:r>
            <a:r>
              <a:rPr sz="2800" spc="10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their</a:t>
            </a:r>
            <a:r>
              <a:rPr sz="2800" spc="7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control</a:t>
            </a:r>
            <a:r>
              <a:rPr sz="2800" spc="110" dirty="0">
                <a:solidFill>
                  <a:schemeClr val="tx1"/>
                </a:solidFill>
              </a:rPr>
              <a:t> </a:t>
            </a:r>
            <a:r>
              <a:rPr sz="2800" spc="-10" dirty="0">
                <a:solidFill>
                  <a:schemeClr val="tx1"/>
                </a:solidFill>
              </a:rPr>
              <a:t>center </a:t>
            </a:r>
            <a:r>
              <a:rPr sz="2800" dirty="0">
                <a:solidFill>
                  <a:schemeClr val="tx1"/>
                </a:solidFill>
              </a:rPr>
              <a:t>forms</a:t>
            </a:r>
            <a:r>
              <a:rPr sz="2800" spc="-2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a</a:t>
            </a:r>
            <a:r>
              <a:rPr sz="2800" spc="-25" dirty="0">
                <a:solidFill>
                  <a:schemeClr val="tx1"/>
                </a:solidFill>
              </a:rPr>
              <a:t> </a:t>
            </a:r>
            <a:r>
              <a:rPr sz="2800" spc="-20" dirty="0">
                <a:solidFill>
                  <a:schemeClr val="tx1"/>
                </a:solidFill>
              </a:rPr>
              <a:t>feedback</a:t>
            </a:r>
            <a:r>
              <a:rPr sz="2800" spc="-15" dirty="0">
                <a:solidFill>
                  <a:schemeClr val="tx1"/>
                </a:solidFill>
              </a:rPr>
              <a:t> </a:t>
            </a:r>
            <a:r>
              <a:rPr sz="2800" spc="-45" dirty="0">
                <a:solidFill>
                  <a:schemeClr val="tx1"/>
                </a:solidFill>
              </a:rPr>
              <a:t>system</a:t>
            </a:r>
            <a:r>
              <a:rPr sz="2800" spc="5" dirty="0">
                <a:solidFill>
                  <a:schemeClr val="tx1"/>
                </a:solidFill>
              </a:rPr>
              <a:t> </a:t>
            </a:r>
            <a:r>
              <a:rPr sz="2800" spc="-10" dirty="0">
                <a:solidFill>
                  <a:schemeClr val="tx1"/>
                </a:solidFill>
              </a:rPr>
              <a:t>that</a:t>
            </a:r>
            <a:r>
              <a:rPr sz="2800" spc="-3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can</a:t>
            </a:r>
            <a:r>
              <a:rPr sz="2800" spc="-1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regulate</a:t>
            </a:r>
            <a:r>
              <a:rPr sz="2800" spc="-1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a</a:t>
            </a:r>
            <a:r>
              <a:rPr sz="2800" spc="-2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controlled</a:t>
            </a:r>
            <a:r>
              <a:rPr sz="2800" spc="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condition</a:t>
            </a:r>
            <a:r>
              <a:rPr sz="2800" spc="20" dirty="0">
                <a:solidFill>
                  <a:schemeClr val="tx1"/>
                </a:solidFill>
              </a:rPr>
              <a:t> </a:t>
            </a:r>
            <a:r>
              <a:rPr sz="2800" spc="90" dirty="0">
                <a:solidFill>
                  <a:schemeClr val="tx1"/>
                </a:solidFill>
              </a:rPr>
              <a:t>in</a:t>
            </a:r>
            <a:r>
              <a:rPr sz="2800" spc="-15" dirty="0">
                <a:solidFill>
                  <a:schemeClr val="tx1"/>
                </a:solidFill>
              </a:rPr>
              <a:t> </a:t>
            </a:r>
            <a:r>
              <a:rPr sz="2800" spc="-10" dirty="0">
                <a:solidFill>
                  <a:schemeClr val="tx1"/>
                </a:solidFill>
              </a:rPr>
              <a:t>the</a:t>
            </a:r>
            <a:r>
              <a:rPr sz="2800" spc="-30" dirty="0">
                <a:solidFill>
                  <a:schemeClr val="tx1"/>
                </a:solidFill>
              </a:rPr>
              <a:t> </a:t>
            </a:r>
            <a:r>
              <a:rPr sz="2800" spc="-10" dirty="0">
                <a:solidFill>
                  <a:schemeClr val="tx1"/>
                </a:solidFill>
              </a:rPr>
              <a:t>body’s </a:t>
            </a:r>
            <a:r>
              <a:rPr sz="2800" dirty="0">
                <a:solidFill>
                  <a:schemeClr val="tx1"/>
                </a:solidFill>
              </a:rPr>
              <a:t>internal</a:t>
            </a:r>
            <a:r>
              <a:rPr sz="2800" spc="254" dirty="0">
                <a:solidFill>
                  <a:schemeClr val="tx1"/>
                </a:solidFill>
              </a:rPr>
              <a:t> </a:t>
            </a:r>
            <a:r>
              <a:rPr sz="2800" spc="-10" dirty="0">
                <a:solidFill>
                  <a:schemeClr val="tx1"/>
                </a:solidFill>
              </a:rPr>
              <a:t>environment.</a:t>
            </a:r>
            <a:endParaRPr sz="2800" dirty="0">
              <a:solidFill>
                <a:schemeClr val="tx1"/>
              </a:solidFill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6263" y="3667455"/>
            <a:ext cx="11337290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</a:pPr>
            <a:r>
              <a:rPr sz="2250" spc="175" dirty="0">
                <a:solidFill>
                  <a:srgbClr val="F5A308"/>
                </a:solidFill>
                <a:latin typeface="Lucida Sans Unicode"/>
                <a:cs typeface="Lucida Sans Unicode"/>
              </a:rPr>
              <a:t>▶</a:t>
            </a:r>
            <a:r>
              <a:rPr sz="2250" spc="-100" dirty="0">
                <a:solidFill>
                  <a:srgbClr val="F5A308"/>
                </a:solidFill>
                <a:latin typeface="Lucida Sans Unicode"/>
                <a:cs typeface="Lucida Sans Unicode"/>
              </a:rPr>
              <a:t> </a:t>
            </a:r>
            <a:r>
              <a:rPr sz="2800" spc="95" dirty="0">
                <a:solidFill>
                  <a:schemeClr val="tx1"/>
                </a:solidFill>
                <a:latin typeface="Calibri"/>
                <a:cs typeface="Calibri"/>
              </a:rPr>
              <a:t>In</a:t>
            </a:r>
            <a:r>
              <a:rPr sz="2800" spc="-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</a:t>
            </a:r>
            <a:r>
              <a:rPr sz="2800" spc="-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feedback</a:t>
            </a:r>
            <a:r>
              <a:rPr sz="2800" spc="-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65" dirty="0">
                <a:solidFill>
                  <a:schemeClr val="tx1"/>
                </a:solidFill>
                <a:latin typeface="Calibri"/>
                <a:cs typeface="Calibri"/>
              </a:rPr>
              <a:t>system,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800" spc="-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response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-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800" spc="-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chemeClr val="tx1"/>
                </a:solidFill>
                <a:latin typeface="Calibri"/>
                <a:cs typeface="Calibri"/>
              </a:rPr>
              <a:t>system</a:t>
            </a:r>
            <a:r>
              <a:rPr sz="2800" spc="-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10" dirty="0">
                <a:solidFill>
                  <a:schemeClr val="tx1"/>
                </a:solidFill>
                <a:latin typeface="Calibri"/>
                <a:cs typeface="Calibri"/>
              </a:rPr>
              <a:t>“feeds</a:t>
            </a:r>
            <a:r>
              <a:rPr sz="2800" spc="-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back”</a:t>
            </a:r>
            <a:r>
              <a:rPr sz="2800" spc="-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information 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to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change</a:t>
            </a:r>
            <a:r>
              <a:rPr sz="2800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controlled</a:t>
            </a:r>
            <a:r>
              <a:rPr sz="2800" spc="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condition</a:t>
            </a:r>
            <a:r>
              <a:rPr sz="2800" spc="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80" dirty="0">
                <a:solidFill>
                  <a:schemeClr val="tx1"/>
                </a:solidFill>
                <a:latin typeface="Calibri"/>
                <a:cs typeface="Calibri"/>
              </a:rPr>
              <a:t>in</a:t>
            </a:r>
            <a:r>
              <a:rPr sz="2800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55" dirty="0">
                <a:solidFill>
                  <a:schemeClr val="tx1"/>
                </a:solidFill>
                <a:latin typeface="Calibri"/>
                <a:cs typeface="Calibri"/>
              </a:rPr>
              <a:t>some</a:t>
            </a:r>
            <a:r>
              <a:rPr sz="2800" spc="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way,</a:t>
            </a:r>
            <a:r>
              <a:rPr sz="2800" spc="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either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negating</a:t>
            </a:r>
            <a:r>
              <a:rPr sz="2800" spc="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it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(negative feedback)</a:t>
            </a:r>
            <a:r>
              <a:rPr sz="2800" spc="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or</a:t>
            </a:r>
            <a:r>
              <a:rPr sz="2800" spc="6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enhancing</a:t>
            </a:r>
            <a:r>
              <a:rPr sz="2800" spc="7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it</a:t>
            </a:r>
            <a:r>
              <a:rPr sz="2800" spc="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(positive</a:t>
            </a:r>
            <a:r>
              <a:rPr sz="2800" spc="7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feedback).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chemeClr val="tx1"/>
                </a:solidFill>
              </a:rPr>
              <a:t>Types</a:t>
            </a:r>
            <a:r>
              <a:rPr spc="-25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of</a:t>
            </a:r>
            <a:r>
              <a:rPr spc="-30" dirty="0">
                <a:solidFill>
                  <a:schemeClr val="tx1"/>
                </a:solidFill>
              </a:rPr>
              <a:t> </a:t>
            </a:r>
            <a:r>
              <a:rPr spc="-75" dirty="0">
                <a:solidFill>
                  <a:schemeClr val="tx1"/>
                </a:solidFill>
              </a:rPr>
              <a:t>feed</a:t>
            </a:r>
            <a:r>
              <a:rPr spc="-30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back</a:t>
            </a:r>
            <a:r>
              <a:rPr spc="-45" dirty="0">
                <a:solidFill>
                  <a:schemeClr val="tx1"/>
                </a:solidFill>
              </a:rPr>
              <a:t> </a:t>
            </a:r>
            <a:r>
              <a:rPr spc="-70" dirty="0">
                <a:solidFill>
                  <a:schemeClr val="tx1"/>
                </a:solidFill>
              </a:rPr>
              <a:t>system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6263" y="1219200"/>
            <a:ext cx="11678285" cy="4755515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sz="2800" spc="55" dirty="0">
                <a:solidFill>
                  <a:schemeClr val="tx1"/>
                </a:solidFill>
                <a:latin typeface="Calibri"/>
                <a:cs typeface="Calibri"/>
              </a:rPr>
              <a:t>NEGATIVE</a:t>
            </a:r>
            <a:r>
              <a:rPr sz="2800" spc="8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60" dirty="0">
                <a:solidFill>
                  <a:schemeClr val="tx1"/>
                </a:solidFill>
                <a:latin typeface="Calibri"/>
                <a:cs typeface="Calibri"/>
              </a:rPr>
              <a:t>FEEDBACK</a:t>
            </a:r>
            <a:r>
              <a:rPr sz="2800" spc="7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SYSTEMS: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65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negative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feedback</a:t>
            </a:r>
            <a:r>
              <a:rPr sz="28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chemeClr val="tx1"/>
                </a:solidFill>
                <a:latin typeface="Calibri"/>
                <a:cs typeface="Calibri"/>
              </a:rPr>
              <a:t>system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reverses</a:t>
            </a:r>
            <a:r>
              <a:rPr sz="28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change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80" dirty="0">
                <a:solidFill>
                  <a:schemeClr val="tx1"/>
                </a:solidFill>
                <a:latin typeface="Calibri"/>
                <a:cs typeface="Calibri"/>
              </a:rPr>
              <a:t>in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</a:t>
            </a:r>
            <a:r>
              <a:rPr sz="2800" spc="-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controlled</a:t>
            </a:r>
            <a:r>
              <a:rPr sz="2800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condition.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50"/>
              </a:spcBef>
            </a:pP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800" spc="50" dirty="0">
                <a:solidFill>
                  <a:schemeClr val="tx1"/>
                </a:solidFill>
                <a:latin typeface="Calibri"/>
                <a:cs typeface="Calibri"/>
              </a:rPr>
              <a:t>POSITIVE</a:t>
            </a:r>
            <a:r>
              <a:rPr sz="2800" spc="8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60" dirty="0">
                <a:solidFill>
                  <a:schemeClr val="tx1"/>
                </a:solidFill>
                <a:latin typeface="Calibri"/>
                <a:cs typeface="Calibri"/>
              </a:rPr>
              <a:t>FEEDBACK</a:t>
            </a:r>
            <a:r>
              <a:rPr sz="2800" spc="7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SYSTEMS: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355600" marR="95885" indent="-342900">
              <a:lnSpc>
                <a:spcPct val="100000"/>
              </a:lnSpc>
              <a:spcBef>
                <a:spcPts val="994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75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feedback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is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used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45" dirty="0">
                <a:solidFill>
                  <a:schemeClr val="tx1"/>
                </a:solidFill>
                <a:latin typeface="Calibri"/>
                <a:cs typeface="Calibri"/>
              </a:rPr>
              <a:t>to</a:t>
            </a:r>
            <a:r>
              <a:rPr sz="2800" spc="-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increase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size</a:t>
            </a:r>
            <a:r>
              <a:rPr sz="2800" spc="-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input.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By</a:t>
            </a:r>
            <a:r>
              <a:rPr sz="2800" spc="-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nature,</a:t>
            </a:r>
            <a:r>
              <a:rPr sz="2800" spc="-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such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systems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are</a:t>
            </a:r>
            <a:r>
              <a:rPr sz="2800" spc="-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unstable,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and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they</a:t>
            </a:r>
            <a:r>
              <a:rPr sz="2800" spc="-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are </a:t>
            </a:r>
            <a:r>
              <a:rPr sz="2800" spc="-50" dirty="0">
                <a:solidFill>
                  <a:schemeClr val="tx1"/>
                </a:solidFill>
                <a:latin typeface="Calibri"/>
                <a:cs typeface="Calibri"/>
              </a:rPr>
              <a:t>most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often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associated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with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pathological</a:t>
            </a:r>
            <a:r>
              <a:rPr sz="2800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conditions.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50"/>
              </a:spcBef>
            </a:pPr>
            <a:r>
              <a:rPr sz="2250" spc="12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endParaRPr sz="2250" dirty="0">
              <a:solidFill>
                <a:schemeClr val="tx1"/>
              </a:solidFill>
              <a:latin typeface="Lucida Sans Unicode"/>
              <a:cs typeface="Lucida Sans Unicode"/>
            </a:endParaRPr>
          </a:p>
          <a:p>
            <a:pPr marL="355600" marR="5080" indent="-342900">
              <a:lnSpc>
                <a:spcPct val="100000"/>
              </a:lnSpc>
              <a:spcBef>
                <a:spcPts val="1115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75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positive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feedback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chemeClr val="tx1"/>
                </a:solidFill>
                <a:latin typeface="Calibri"/>
                <a:cs typeface="Calibri"/>
              </a:rPr>
              <a:t>system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tends</a:t>
            </a:r>
            <a:r>
              <a:rPr sz="2800" spc="-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to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strengthen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or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reinforce</a:t>
            </a:r>
            <a:r>
              <a:rPr sz="28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</a:t>
            </a:r>
            <a:r>
              <a:rPr sz="2800" spc="-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change</a:t>
            </a:r>
            <a:r>
              <a:rPr sz="2800" spc="-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80" dirty="0">
                <a:solidFill>
                  <a:schemeClr val="tx1"/>
                </a:solidFill>
                <a:latin typeface="Calibri"/>
                <a:cs typeface="Calibri"/>
              </a:rPr>
              <a:t>in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one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of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800" spc="-10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body’s</a:t>
            </a:r>
            <a:r>
              <a:rPr sz="2800" spc="-7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controlled</a:t>
            </a:r>
            <a:r>
              <a:rPr sz="2800" spc="-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conditions.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6263" y="739902"/>
            <a:ext cx="89192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50" spc="175" dirty="0">
                <a:solidFill>
                  <a:srgbClr val="F5A308"/>
                </a:solidFill>
                <a:latin typeface="Lucida Sans Unicode"/>
                <a:cs typeface="Lucida Sans Unicode"/>
              </a:rPr>
              <a:t>▶</a:t>
            </a:r>
            <a:r>
              <a:rPr sz="2250" spc="-15" dirty="0">
                <a:solidFill>
                  <a:srgbClr val="F5A308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</a:rPr>
              <a:t>Pathology</a:t>
            </a:r>
            <a:r>
              <a:rPr sz="2800" spc="5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is</a:t>
            </a:r>
            <a:r>
              <a:rPr sz="2800" spc="3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literally</a:t>
            </a:r>
            <a:r>
              <a:rPr sz="2800" spc="60" dirty="0">
                <a:solidFill>
                  <a:schemeClr val="tx1"/>
                </a:solidFill>
              </a:rPr>
              <a:t> </a:t>
            </a:r>
            <a:r>
              <a:rPr sz="2800" spc="-10" dirty="0">
                <a:solidFill>
                  <a:schemeClr val="tx1"/>
                </a:solidFill>
              </a:rPr>
              <a:t>the</a:t>
            </a:r>
            <a:r>
              <a:rPr sz="2800" spc="3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study</a:t>
            </a:r>
            <a:r>
              <a:rPr sz="2800" spc="3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(logos)</a:t>
            </a:r>
            <a:r>
              <a:rPr sz="2800" spc="3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of</a:t>
            </a:r>
            <a:r>
              <a:rPr sz="2800" spc="3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suffering</a:t>
            </a:r>
            <a:r>
              <a:rPr sz="2800" spc="45" dirty="0">
                <a:solidFill>
                  <a:schemeClr val="tx1"/>
                </a:solidFill>
              </a:rPr>
              <a:t> </a:t>
            </a:r>
            <a:r>
              <a:rPr sz="2800" spc="-10" dirty="0">
                <a:solidFill>
                  <a:schemeClr val="tx1"/>
                </a:solidFill>
              </a:rPr>
              <a:t>(pathos).</a:t>
            </a:r>
            <a:endParaRPr sz="2800" dirty="0">
              <a:solidFill>
                <a:schemeClr val="tx1"/>
              </a:solidFill>
              <a:latin typeface="Lucida Sans Unicode"/>
              <a:cs typeface="Lucida Sans Unicode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130679" y="3083432"/>
            <a:ext cx="777240" cy="1251585"/>
            <a:chOff x="2130679" y="3083432"/>
            <a:chExt cx="777240" cy="1251585"/>
          </a:xfrm>
        </p:grpSpPr>
        <p:sp>
          <p:nvSpPr>
            <p:cNvPr id="4" name="object 4"/>
            <p:cNvSpPr/>
            <p:nvPr/>
          </p:nvSpPr>
          <p:spPr>
            <a:xfrm>
              <a:off x="2140204" y="3092957"/>
              <a:ext cx="758190" cy="1232535"/>
            </a:xfrm>
            <a:custGeom>
              <a:avLst/>
              <a:gdLst/>
              <a:ahLst/>
              <a:cxnLst/>
              <a:rect l="l" t="t" r="r" b="b"/>
              <a:pathLst>
                <a:path w="758189" h="1232535">
                  <a:moveTo>
                    <a:pt x="368045" y="0"/>
                  </a:moveTo>
                  <a:lnTo>
                    <a:pt x="495426" y="165100"/>
                  </a:lnTo>
                  <a:lnTo>
                    <a:pt x="0" y="547369"/>
                  </a:lnTo>
                  <a:lnTo>
                    <a:pt x="391668" y="1054861"/>
                  </a:lnTo>
                  <a:lnTo>
                    <a:pt x="226694" y="1182242"/>
                  </a:lnTo>
                  <a:lnTo>
                    <a:pt x="616712" y="1232534"/>
                  </a:lnTo>
                  <a:lnTo>
                    <a:pt x="666876" y="842517"/>
                  </a:lnTo>
                  <a:lnTo>
                    <a:pt x="501903" y="969771"/>
                  </a:lnTo>
                  <a:lnTo>
                    <a:pt x="195325" y="572515"/>
                  </a:lnTo>
                  <a:lnTo>
                    <a:pt x="580516" y="275336"/>
                  </a:lnTo>
                  <a:lnTo>
                    <a:pt x="707770" y="440308"/>
                  </a:lnTo>
                  <a:lnTo>
                    <a:pt x="758063" y="50291"/>
                  </a:lnTo>
                  <a:lnTo>
                    <a:pt x="368045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140204" y="3092957"/>
              <a:ext cx="758190" cy="1232535"/>
            </a:xfrm>
            <a:custGeom>
              <a:avLst/>
              <a:gdLst/>
              <a:ahLst/>
              <a:cxnLst/>
              <a:rect l="l" t="t" r="r" b="b"/>
              <a:pathLst>
                <a:path w="758189" h="1232535">
                  <a:moveTo>
                    <a:pt x="758063" y="50291"/>
                  </a:moveTo>
                  <a:lnTo>
                    <a:pt x="707770" y="440308"/>
                  </a:lnTo>
                  <a:lnTo>
                    <a:pt x="580516" y="275336"/>
                  </a:lnTo>
                  <a:lnTo>
                    <a:pt x="195325" y="572515"/>
                  </a:lnTo>
                  <a:lnTo>
                    <a:pt x="501903" y="969771"/>
                  </a:lnTo>
                  <a:lnTo>
                    <a:pt x="666876" y="842517"/>
                  </a:lnTo>
                  <a:lnTo>
                    <a:pt x="616712" y="1232534"/>
                  </a:lnTo>
                  <a:lnTo>
                    <a:pt x="226694" y="1182242"/>
                  </a:lnTo>
                  <a:lnTo>
                    <a:pt x="391668" y="1054861"/>
                  </a:lnTo>
                  <a:lnTo>
                    <a:pt x="0" y="547369"/>
                  </a:lnTo>
                  <a:lnTo>
                    <a:pt x="495426" y="165100"/>
                  </a:lnTo>
                  <a:lnTo>
                    <a:pt x="368045" y="0"/>
                  </a:lnTo>
                  <a:lnTo>
                    <a:pt x="758063" y="50291"/>
                  </a:lnTo>
                  <a:close/>
                </a:path>
              </a:pathLst>
            </a:custGeom>
            <a:ln w="19050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2977895" y="2973323"/>
            <a:ext cx="4075429" cy="447040"/>
            <a:chOff x="2977895" y="2973323"/>
            <a:chExt cx="4075429" cy="447040"/>
          </a:xfrm>
        </p:grpSpPr>
        <p:sp>
          <p:nvSpPr>
            <p:cNvPr id="7" name="object 7"/>
            <p:cNvSpPr/>
            <p:nvPr/>
          </p:nvSpPr>
          <p:spPr>
            <a:xfrm>
              <a:off x="2987801" y="2983229"/>
              <a:ext cx="4055745" cy="426720"/>
            </a:xfrm>
            <a:custGeom>
              <a:avLst/>
              <a:gdLst/>
              <a:ahLst/>
              <a:cxnLst/>
              <a:rect l="l" t="t" r="r" b="b"/>
              <a:pathLst>
                <a:path w="4055745" h="426720">
                  <a:moveTo>
                    <a:pt x="3984244" y="0"/>
                  </a:moveTo>
                  <a:lnTo>
                    <a:pt x="71120" y="0"/>
                  </a:lnTo>
                  <a:lnTo>
                    <a:pt x="43451" y="5593"/>
                  </a:lnTo>
                  <a:lnTo>
                    <a:pt x="20843" y="20843"/>
                  </a:lnTo>
                  <a:lnTo>
                    <a:pt x="5593" y="43451"/>
                  </a:lnTo>
                  <a:lnTo>
                    <a:pt x="0" y="71120"/>
                  </a:lnTo>
                  <a:lnTo>
                    <a:pt x="0" y="355600"/>
                  </a:lnTo>
                  <a:lnTo>
                    <a:pt x="5593" y="383268"/>
                  </a:lnTo>
                  <a:lnTo>
                    <a:pt x="20843" y="405876"/>
                  </a:lnTo>
                  <a:lnTo>
                    <a:pt x="43451" y="421126"/>
                  </a:lnTo>
                  <a:lnTo>
                    <a:pt x="71120" y="426720"/>
                  </a:lnTo>
                  <a:lnTo>
                    <a:pt x="3984244" y="426720"/>
                  </a:lnTo>
                  <a:lnTo>
                    <a:pt x="4011912" y="421126"/>
                  </a:lnTo>
                  <a:lnTo>
                    <a:pt x="4034520" y="405876"/>
                  </a:lnTo>
                  <a:lnTo>
                    <a:pt x="4049770" y="383268"/>
                  </a:lnTo>
                  <a:lnTo>
                    <a:pt x="4055364" y="355600"/>
                  </a:lnTo>
                  <a:lnTo>
                    <a:pt x="4055364" y="71120"/>
                  </a:lnTo>
                  <a:lnTo>
                    <a:pt x="4049770" y="43451"/>
                  </a:lnTo>
                  <a:lnTo>
                    <a:pt x="4034520" y="20843"/>
                  </a:lnTo>
                  <a:lnTo>
                    <a:pt x="4011912" y="5593"/>
                  </a:lnTo>
                  <a:lnTo>
                    <a:pt x="3984244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987801" y="2983229"/>
              <a:ext cx="4055745" cy="426720"/>
            </a:xfrm>
            <a:custGeom>
              <a:avLst/>
              <a:gdLst/>
              <a:ahLst/>
              <a:cxnLst/>
              <a:rect l="l" t="t" r="r" b="b"/>
              <a:pathLst>
                <a:path w="4055745" h="426720">
                  <a:moveTo>
                    <a:pt x="0" y="71120"/>
                  </a:moveTo>
                  <a:lnTo>
                    <a:pt x="5593" y="43451"/>
                  </a:lnTo>
                  <a:lnTo>
                    <a:pt x="20843" y="20843"/>
                  </a:lnTo>
                  <a:lnTo>
                    <a:pt x="43451" y="5593"/>
                  </a:lnTo>
                  <a:lnTo>
                    <a:pt x="71120" y="0"/>
                  </a:lnTo>
                  <a:lnTo>
                    <a:pt x="3984244" y="0"/>
                  </a:lnTo>
                  <a:lnTo>
                    <a:pt x="4011912" y="5593"/>
                  </a:lnTo>
                  <a:lnTo>
                    <a:pt x="4034520" y="20843"/>
                  </a:lnTo>
                  <a:lnTo>
                    <a:pt x="4049770" y="43451"/>
                  </a:lnTo>
                  <a:lnTo>
                    <a:pt x="4055364" y="71120"/>
                  </a:lnTo>
                  <a:lnTo>
                    <a:pt x="4055364" y="355600"/>
                  </a:lnTo>
                  <a:lnTo>
                    <a:pt x="4049770" y="383268"/>
                  </a:lnTo>
                  <a:lnTo>
                    <a:pt x="4034520" y="405876"/>
                  </a:lnTo>
                  <a:lnTo>
                    <a:pt x="4011912" y="421126"/>
                  </a:lnTo>
                  <a:lnTo>
                    <a:pt x="3984244" y="426720"/>
                  </a:lnTo>
                  <a:lnTo>
                    <a:pt x="71120" y="426720"/>
                  </a:lnTo>
                  <a:lnTo>
                    <a:pt x="43451" y="421126"/>
                  </a:lnTo>
                  <a:lnTo>
                    <a:pt x="20843" y="405876"/>
                  </a:lnTo>
                  <a:lnTo>
                    <a:pt x="5593" y="383268"/>
                  </a:lnTo>
                  <a:lnTo>
                    <a:pt x="0" y="355600"/>
                  </a:lnTo>
                  <a:lnTo>
                    <a:pt x="0" y="71120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2977895" y="4271771"/>
            <a:ext cx="4075429" cy="448309"/>
            <a:chOff x="2977895" y="4271771"/>
            <a:chExt cx="4075429" cy="448309"/>
          </a:xfrm>
        </p:grpSpPr>
        <p:sp>
          <p:nvSpPr>
            <p:cNvPr id="10" name="object 10"/>
            <p:cNvSpPr/>
            <p:nvPr/>
          </p:nvSpPr>
          <p:spPr>
            <a:xfrm>
              <a:off x="2987801" y="4281677"/>
              <a:ext cx="4055745" cy="428625"/>
            </a:xfrm>
            <a:custGeom>
              <a:avLst/>
              <a:gdLst/>
              <a:ahLst/>
              <a:cxnLst/>
              <a:rect l="l" t="t" r="r" b="b"/>
              <a:pathLst>
                <a:path w="4055745" h="428625">
                  <a:moveTo>
                    <a:pt x="3983990" y="0"/>
                  </a:moveTo>
                  <a:lnTo>
                    <a:pt x="71374" y="0"/>
                  </a:lnTo>
                  <a:lnTo>
                    <a:pt x="43612" y="5615"/>
                  </a:lnTo>
                  <a:lnTo>
                    <a:pt x="20923" y="20923"/>
                  </a:lnTo>
                  <a:lnTo>
                    <a:pt x="5615" y="43612"/>
                  </a:lnTo>
                  <a:lnTo>
                    <a:pt x="0" y="71374"/>
                  </a:lnTo>
                  <a:lnTo>
                    <a:pt x="0" y="356870"/>
                  </a:lnTo>
                  <a:lnTo>
                    <a:pt x="5615" y="384631"/>
                  </a:lnTo>
                  <a:lnTo>
                    <a:pt x="20923" y="407320"/>
                  </a:lnTo>
                  <a:lnTo>
                    <a:pt x="43612" y="422628"/>
                  </a:lnTo>
                  <a:lnTo>
                    <a:pt x="71374" y="428244"/>
                  </a:lnTo>
                  <a:lnTo>
                    <a:pt x="3983990" y="428244"/>
                  </a:lnTo>
                  <a:lnTo>
                    <a:pt x="4011751" y="422628"/>
                  </a:lnTo>
                  <a:lnTo>
                    <a:pt x="4034440" y="407320"/>
                  </a:lnTo>
                  <a:lnTo>
                    <a:pt x="4049748" y="384631"/>
                  </a:lnTo>
                  <a:lnTo>
                    <a:pt x="4055364" y="356870"/>
                  </a:lnTo>
                  <a:lnTo>
                    <a:pt x="4055364" y="71374"/>
                  </a:lnTo>
                  <a:lnTo>
                    <a:pt x="4049748" y="43612"/>
                  </a:lnTo>
                  <a:lnTo>
                    <a:pt x="4034440" y="20923"/>
                  </a:lnTo>
                  <a:lnTo>
                    <a:pt x="4011751" y="5615"/>
                  </a:lnTo>
                  <a:lnTo>
                    <a:pt x="3983990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987801" y="4281677"/>
              <a:ext cx="4055745" cy="428625"/>
            </a:xfrm>
            <a:custGeom>
              <a:avLst/>
              <a:gdLst/>
              <a:ahLst/>
              <a:cxnLst/>
              <a:rect l="l" t="t" r="r" b="b"/>
              <a:pathLst>
                <a:path w="4055745" h="428625">
                  <a:moveTo>
                    <a:pt x="0" y="71374"/>
                  </a:moveTo>
                  <a:lnTo>
                    <a:pt x="5615" y="43612"/>
                  </a:lnTo>
                  <a:lnTo>
                    <a:pt x="20923" y="20923"/>
                  </a:lnTo>
                  <a:lnTo>
                    <a:pt x="43612" y="5615"/>
                  </a:lnTo>
                  <a:lnTo>
                    <a:pt x="71374" y="0"/>
                  </a:lnTo>
                  <a:lnTo>
                    <a:pt x="3983990" y="0"/>
                  </a:lnTo>
                  <a:lnTo>
                    <a:pt x="4011751" y="5615"/>
                  </a:lnTo>
                  <a:lnTo>
                    <a:pt x="4034440" y="20923"/>
                  </a:lnTo>
                  <a:lnTo>
                    <a:pt x="4049748" y="43612"/>
                  </a:lnTo>
                  <a:lnTo>
                    <a:pt x="4055364" y="71374"/>
                  </a:lnTo>
                  <a:lnTo>
                    <a:pt x="4055364" y="356870"/>
                  </a:lnTo>
                  <a:lnTo>
                    <a:pt x="4049748" y="384631"/>
                  </a:lnTo>
                  <a:lnTo>
                    <a:pt x="4034440" y="407320"/>
                  </a:lnTo>
                  <a:lnTo>
                    <a:pt x="4011751" y="422628"/>
                  </a:lnTo>
                  <a:lnTo>
                    <a:pt x="3983990" y="428244"/>
                  </a:lnTo>
                  <a:lnTo>
                    <a:pt x="71374" y="428244"/>
                  </a:lnTo>
                  <a:lnTo>
                    <a:pt x="43612" y="422628"/>
                  </a:lnTo>
                  <a:lnTo>
                    <a:pt x="20923" y="407320"/>
                  </a:lnTo>
                  <a:lnTo>
                    <a:pt x="5615" y="384631"/>
                  </a:lnTo>
                  <a:lnTo>
                    <a:pt x="0" y="356870"/>
                  </a:lnTo>
                  <a:lnTo>
                    <a:pt x="0" y="71374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226263" y="1846325"/>
            <a:ext cx="11643995" cy="4628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663575" indent="-342900">
              <a:lnSpc>
                <a:spcPct val="100000"/>
              </a:lnSpc>
              <a:spcBef>
                <a:spcPts val="95"/>
              </a:spcBef>
            </a:pPr>
            <a:r>
              <a:rPr sz="2250" spc="175" dirty="0">
                <a:solidFill>
                  <a:srgbClr val="F5A308"/>
                </a:solidFill>
                <a:latin typeface="Lucida Sans Unicode"/>
                <a:cs typeface="Lucida Sans Unicode"/>
              </a:rPr>
              <a:t>▶</a:t>
            </a:r>
            <a:r>
              <a:rPr sz="2250" spc="-30" dirty="0">
                <a:solidFill>
                  <a:srgbClr val="F5A308"/>
                </a:solidFill>
                <a:latin typeface="Lucida Sans Unicode"/>
                <a:cs typeface="Lucida Sans Unicode"/>
              </a:rPr>
              <a:t> 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Pathology:</a:t>
            </a:r>
            <a:r>
              <a:rPr sz="2800" spc="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scientific</a:t>
            </a:r>
            <a:r>
              <a:rPr sz="2800" spc="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study</a:t>
            </a:r>
            <a:r>
              <a:rPr sz="2800" spc="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changes</a:t>
            </a:r>
            <a:r>
              <a:rPr sz="2800" spc="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80" dirty="0">
                <a:solidFill>
                  <a:schemeClr val="tx1"/>
                </a:solidFill>
                <a:latin typeface="Calibri"/>
                <a:cs typeface="Calibri"/>
              </a:rPr>
              <a:t>in</a:t>
            </a:r>
            <a:r>
              <a:rPr sz="2800" spc="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800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structure</a:t>
            </a:r>
            <a:r>
              <a:rPr sz="2800" spc="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and</a:t>
            </a:r>
            <a:r>
              <a:rPr sz="2800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function</a:t>
            </a:r>
            <a:r>
              <a:rPr sz="2800" spc="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the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body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80" dirty="0">
                <a:solidFill>
                  <a:schemeClr val="tx1"/>
                </a:solidFill>
                <a:latin typeface="Calibri"/>
                <a:cs typeface="Calibri"/>
              </a:rPr>
              <a:t>in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disease.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R="2060575" algn="ctr">
              <a:lnSpc>
                <a:spcPct val="100000"/>
              </a:lnSpc>
              <a:spcBef>
                <a:spcPts val="2125"/>
              </a:spcBef>
            </a:pPr>
            <a:r>
              <a:rPr sz="2400" b="1" spc="-10" dirty="0">
                <a:latin typeface="Calibri"/>
                <a:cs typeface="Calibri"/>
              </a:rPr>
              <a:t>General</a:t>
            </a:r>
            <a:endParaRPr sz="2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2250" spc="175" dirty="0">
                <a:solidFill>
                  <a:srgbClr val="F5A308"/>
                </a:solidFill>
                <a:latin typeface="Lucida Sans Unicode"/>
                <a:cs typeface="Lucida Sans Unicode"/>
              </a:rPr>
              <a:t>▶</a:t>
            </a:r>
            <a:r>
              <a:rPr sz="2250" spc="10" dirty="0">
                <a:solidFill>
                  <a:srgbClr val="F5A308"/>
                </a:solidFill>
                <a:latin typeface="Lucida Sans Unicode"/>
                <a:cs typeface="Lucida Sans Unicode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Pathology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5"/>
              </a:spcBef>
            </a:pPr>
            <a:endParaRPr sz="2800" dirty="0">
              <a:latin typeface="Calibri"/>
              <a:cs typeface="Calibri"/>
            </a:endParaRPr>
          </a:p>
          <a:p>
            <a:pPr marR="2059939" algn="ctr">
              <a:lnSpc>
                <a:spcPct val="100000"/>
              </a:lnSpc>
            </a:pPr>
            <a:r>
              <a:rPr sz="2400" b="1" spc="-10" dirty="0">
                <a:latin typeface="Calibri"/>
                <a:cs typeface="Calibri"/>
              </a:rPr>
              <a:t>Special/systemic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40"/>
              </a:spcBef>
            </a:pPr>
            <a:endParaRPr sz="2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250" spc="175" dirty="0">
                <a:solidFill>
                  <a:srgbClr val="F5A308"/>
                </a:solidFill>
                <a:latin typeface="Lucida Sans Unicode"/>
                <a:cs typeface="Lucida Sans Unicode"/>
              </a:rPr>
              <a:t>▶</a:t>
            </a:r>
            <a:r>
              <a:rPr sz="2250" spc="-45" dirty="0">
                <a:solidFill>
                  <a:srgbClr val="F5A308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General:</a:t>
            </a:r>
            <a:r>
              <a:rPr sz="28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concerned</a:t>
            </a:r>
            <a:r>
              <a:rPr sz="2800" spc="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with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basic</a:t>
            </a:r>
            <a:r>
              <a:rPr sz="28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reactions</a:t>
            </a:r>
            <a:r>
              <a:rPr sz="2800" spc="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cell</a:t>
            </a:r>
            <a:r>
              <a:rPr sz="2800" spc="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and</a:t>
            </a:r>
            <a:r>
              <a:rPr sz="28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tissue</a:t>
            </a:r>
            <a:r>
              <a:rPr sz="2800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35" dirty="0">
                <a:solidFill>
                  <a:schemeClr val="tx1"/>
                </a:solidFill>
                <a:latin typeface="Calibri"/>
                <a:cs typeface="Calibri"/>
              </a:rPr>
              <a:t>to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abnormal</a:t>
            </a:r>
            <a:r>
              <a:rPr sz="2800" spc="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stimuli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355600" marR="585470" indent="-342900">
              <a:lnSpc>
                <a:spcPct val="100000"/>
              </a:lnSpc>
              <a:spcBef>
                <a:spcPts val="1000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6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Systemic: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concerned</a:t>
            </a:r>
            <a:r>
              <a:rPr sz="2800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with specific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organs</a:t>
            </a:r>
            <a:r>
              <a:rPr sz="2800" spc="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and 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tissues</a:t>
            </a:r>
            <a:r>
              <a:rPr sz="28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to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more or less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105" dirty="0">
                <a:solidFill>
                  <a:schemeClr val="tx1"/>
                </a:solidFill>
                <a:latin typeface="Calibri"/>
                <a:cs typeface="Calibri"/>
              </a:rPr>
              <a:t>well-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defined</a:t>
            </a:r>
            <a:r>
              <a:rPr sz="2800" spc="-10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stimuli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6263" y="1374140"/>
            <a:ext cx="1132776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</a:pPr>
            <a:r>
              <a:rPr sz="2250" spc="175" dirty="0">
                <a:solidFill>
                  <a:srgbClr val="F5A308"/>
                </a:solidFill>
                <a:latin typeface="Lucida Sans Unicode"/>
                <a:cs typeface="Lucida Sans Unicode"/>
              </a:rPr>
              <a:t>▶</a:t>
            </a:r>
            <a:r>
              <a:rPr sz="2250" spc="-100" dirty="0">
                <a:solidFill>
                  <a:srgbClr val="F5A308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</a:rPr>
              <a:t>A</a:t>
            </a:r>
            <a:r>
              <a:rPr sz="2800" spc="-6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positive</a:t>
            </a:r>
            <a:r>
              <a:rPr sz="2800" spc="-40" dirty="0">
                <a:solidFill>
                  <a:schemeClr val="tx1"/>
                </a:solidFill>
              </a:rPr>
              <a:t> </a:t>
            </a:r>
            <a:r>
              <a:rPr sz="2800" spc="-10" dirty="0">
                <a:solidFill>
                  <a:schemeClr val="tx1"/>
                </a:solidFill>
              </a:rPr>
              <a:t>feedback</a:t>
            </a:r>
            <a:r>
              <a:rPr sz="2800" spc="-30" dirty="0">
                <a:solidFill>
                  <a:schemeClr val="tx1"/>
                </a:solidFill>
              </a:rPr>
              <a:t> </a:t>
            </a:r>
            <a:r>
              <a:rPr sz="2800" spc="-50" dirty="0">
                <a:solidFill>
                  <a:schemeClr val="tx1"/>
                </a:solidFill>
              </a:rPr>
              <a:t>system</a:t>
            </a:r>
            <a:r>
              <a:rPr sz="2800" spc="-40" dirty="0">
                <a:solidFill>
                  <a:schemeClr val="tx1"/>
                </a:solidFill>
              </a:rPr>
              <a:t> </a:t>
            </a:r>
            <a:r>
              <a:rPr sz="2800" spc="-55" dirty="0">
                <a:solidFill>
                  <a:schemeClr val="tx1"/>
                </a:solidFill>
              </a:rPr>
              <a:t>operates</a:t>
            </a:r>
            <a:r>
              <a:rPr sz="2800" spc="-40" dirty="0">
                <a:solidFill>
                  <a:schemeClr val="tx1"/>
                </a:solidFill>
              </a:rPr>
              <a:t> </a:t>
            </a:r>
            <a:r>
              <a:rPr sz="2800" spc="55" dirty="0">
                <a:solidFill>
                  <a:schemeClr val="tx1"/>
                </a:solidFill>
              </a:rPr>
              <a:t>similarly</a:t>
            </a:r>
            <a:r>
              <a:rPr sz="2800" spc="-10" dirty="0">
                <a:solidFill>
                  <a:schemeClr val="tx1"/>
                </a:solidFill>
              </a:rPr>
              <a:t> </a:t>
            </a:r>
            <a:r>
              <a:rPr sz="2800" spc="-45" dirty="0">
                <a:solidFill>
                  <a:schemeClr val="tx1"/>
                </a:solidFill>
              </a:rPr>
              <a:t>to</a:t>
            </a:r>
            <a:r>
              <a:rPr sz="2800" spc="-6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a</a:t>
            </a:r>
            <a:r>
              <a:rPr sz="2800" spc="-5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negative</a:t>
            </a:r>
            <a:r>
              <a:rPr sz="2800" spc="-50" dirty="0">
                <a:solidFill>
                  <a:schemeClr val="tx1"/>
                </a:solidFill>
              </a:rPr>
              <a:t> </a:t>
            </a:r>
            <a:r>
              <a:rPr sz="2800" spc="-10" dirty="0">
                <a:solidFill>
                  <a:schemeClr val="tx1"/>
                </a:solidFill>
              </a:rPr>
              <a:t>feedback</a:t>
            </a:r>
            <a:r>
              <a:rPr sz="2800" spc="-40" dirty="0">
                <a:solidFill>
                  <a:schemeClr val="tx1"/>
                </a:solidFill>
              </a:rPr>
              <a:t> </a:t>
            </a:r>
            <a:r>
              <a:rPr sz="2800" spc="-30" dirty="0">
                <a:solidFill>
                  <a:schemeClr val="tx1"/>
                </a:solidFill>
              </a:rPr>
              <a:t>system, </a:t>
            </a:r>
            <a:r>
              <a:rPr sz="2800" dirty="0">
                <a:solidFill>
                  <a:schemeClr val="tx1"/>
                </a:solidFill>
              </a:rPr>
              <a:t>except</a:t>
            </a:r>
            <a:r>
              <a:rPr sz="2800" spc="-6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for</a:t>
            </a:r>
            <a:r>
              <a:rPr sz="2800" spc="-60" dirty="0">
                <a:solidFill>
                  <a:schemeClr val="tx1"/>
                </a:solidFill>
              </a:rPr>
              <a:t> </a:t>
            </a:r>
            <a:r>
              <a:rPr sz="2800" spc="-10" dirty="0">
                <a:solidFill>
                  <a:schemeClr val="tx1"/>
                </a:solidFill>
              </a:rPr>
              <a:t>the</a:t>
            </a:r>
            <a:r>
              <a:rPr sz="2800" spc="-7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way</a:t>
            </a:r>
            <a:r>
              <a:rPr sz="2800" spc="-55" dirty="0">
                <a:solidFill>
                  <a:schemeClr val="tx1"/>
                </a:solidFill>
              </a:rPr>
              <a:t> </a:t>
            </a:r>
            <a:r>
              <a:rPr sz="2800" spc="-10" dirty="0">
                <a:solidFill>
                  <a:schemeClr val="tx1"/>
                </a:solidFill>
              </a:rPr>
              <a:t>the</a:t>
            </a:r>
            <a:r>
              <a:rPr sz="2800" spc="-70" dirty="0">
                <a:solidFill>
                  <a:schemeClr val="tx1"/>
                </a:solidFill>
              </a:rPr>
              <a:t> </a:t>
            </a:r>
            <a:r>
              <a:rPr sz="2800" spc="-30" dirty="0">
                <a:solidFill>
                  <a:schemeClr val="tx1"/>
                </a:solidFill>
              </a:rPr>
              <a:t>response</a:t>
            </a:r>
            <a:r>
              <a:rPr sz="2800" spc="-40" dirty="0">
                <a:solidFill>
                  <a:schemeClr val="tx1"/>
                </a:solidFill>
              </a:rPr>
              <a:t> </a:t>
            </a:r>
            <a:r>
              <a:rPr sz="2800" spc="-20" dirty="0">
                <a:solidFill>
                  <a:schemeClr val="tx1"/>
                </a:solidFill>
              </a:rPr>
              <a:t>affects</a:t>
            </a:r>
            <a:r>
              <a:rPr sz="2800" spc="-80" dirty="0">
                <a:solidFill>
                  <a:schemeClr val="tx1"/>
                </a:solidFill>
              </a:rPr>
              <a:t> </a:t>
            </a:r>
            <a:r>
              <a:rPr sz="2800" spc="-20" dirty="0">
                <a:solidFill>
                  <a:schemeClr val="tx1"/>
                </a:solidFill>
              </a:rPr>
              <a:t>the</a:t>
            </a:r>
            <a:r>
              <a:rPr sz="2800" spc="-7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controlled</a:t>
            </a:r>
            <a:r>
              <a:rPr sz="2800" spc="-30" dirty="0">
                <a:solidFill>
                  <a:schemeClr val="tx1"/>
                </a:solidFill>
              </a:rPr>
              <a:t> </a:t>
            </a:r>
            <a:r>
              <a:rPr sz="2800" spc="-10" dirty="0">
                <a:solidFill>
                  <a:schemeClr val="tx1"/>
                </a:solidFill>
              </a:rPr>
              <a:t>condition</a:t>
            </a:r>
            <a:endParaRPr sz="2800" dirty="0">
              <a:solidFill>
                <a:schemeClr val="tx1"/>
              </a:solidFill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6263" y="2907537"/>
            <a:ext cx="11735435" cy="28403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</a:pPr>
            <a:r>
              <a:rPr sz="2250" spc="175" dirty="0">
                <a:solidFill>
                  <a:srgbClr val="F5A308"/>
                </a:solidFill>
                <a:latin typeface="Lucida Sans Unicode"/>
                <a:cs typeface="Lucida Sans Unicode"/>
              </a:rPr>
              <a:t>▶</a:t>
            </a:r>
            <a:r>
              <a:rPr sz="2250" spc="-70" dirty="0">
                <a:solidFill>
                  <a:srgbClr val="F5A308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control</a:t>
            </a:r>
            <a:r>
              <a:rPr sz="28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center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still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provides</a:t>
            </a:r>
            <a:r>
              <a:rPr sz="28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commands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to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an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chemeClr val="tx1"/>
                </a:solidFill>
                <a:latin typeface="Calibri"/>
                <a:cs typeface="Calibri"/>
              </a:rPr>
              <a:t>effector,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but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this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time</a:t>
            </a:r>
            <a:r>
              <a:rPr sz="2800" spc="-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the effector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produces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physiological</a:t>
            </a:r>
            <a:r>
              <a:rPr sz="2800" spc="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response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that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adds</a:t>
            </a:r>
            <a:r>
              <a:rPr sz="28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to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or reinforces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40" dirty="0">
                <a:solidFill>
                  <a:schemeClr val="tx1"/>
                </a:solidFill>
                <a:latin typeface="Calibri"/>
                <a:cs typeface="Calibri"/>
              </a:rPr>
              <a:t>initial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change</a:t>
            </a:r>
            <a:r>
              <a:rPr sz="28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80" dirty="0">
                <a:solidFill>
                  <a:schemeClr val="tx1"/>
                </a:solidFill>
                <a:latin typeface="Calibri"/>
                <a:cs typeface="Calibri"/>
              </a:rPr>
              <a:t>in</a:t>
            </a:r>
            <a:r>
              <a:rPr sz="28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controlled</a:t>
            </a:r>
            <a:r>
              <a:rPr sz="2800" spc="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condition.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50"/>
              </a:spcBef>
            </a:pP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355600" marR="516890" indent="-342900">
              <a:lnSpc>
                <a:spcPct val="100000"/>
              </a:lnSpc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55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The action</a:t>
            </a:r>
            <a:r>
              <a:rPr sz="28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 a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positive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feedback</a:t>
            </a:r>
            <a:r>
              <a:rPr sz="2800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chemeClr val="tx1"/>
                </a:solidFill>
                <a:latin typeface="Calibri"/>
                <a:cs typeface="Calibri"/>
              </a:rPr>
              <a:t>system</a:t>
            </a:r>
            <a:r>
              <a:rPr sz="2800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continues</a:t>
            </a:r>
            <a:r>
              <a:rPr sz="2800" spc="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until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it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is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interrupted</a:t>
            </a:r>
            <a:r>
              <a:rPr sz="2800" spc="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by </a:t>
            </a:r>
            <a:r>
              <a:rPr sz="2800" spc="-55" dirty="0">
                <a:solidFill>
                  <a:schemeClr val="tx1"/>
                </a:solidFill>
                <a:latin typeface="Calibri"/>
                <a:cs typeface="Calibri"/>
              </a:rPr>
              <a:t>some</a:t>
            </a:r>
            <a:r>
              <a:rPr sz="2800" spc="-9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mechanism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875782" y="1773173"/>
            <a:ext cx="5664835" cy="1946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40" dirty="0">
                <a:solidFill>
                  <a:schemeClr val="tx1"/>
                </a:solidFill>
              </a:rPr>
              <a:t>Homeostatic</a:t>
            </a:r>
            <a:r>
              <a:rPr spc="35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regulation</a:t>
            </a:r>
            <a:r>
              <a:rPr spc="30" dirty="0">
                <a:solidFill>
                  <a:schemeClr val="tx1"/>
                </a:solidFill>
              </a:rPr>
              <a:t> </a:t>
            </a:r>
            <a:r>
              <a:rPr spc="-25" dirty="0">
                <a:solidFill>
                  <a:schemeClr val="tx1"/>
                </a:solidFill>
              </a:rPr>
              <a:t>of </a:t>
            </a:r>
            <a:r>
              <a:rPr dirty="0">
                <a:solidFill>
                  <a:schemeClr val="tx1"/>
                </a:solidFill>
              </a:rPr>
              <a:t>blood</a:t>
            </a:r>
            <a:r>
              <a:rPr spc="-135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pressure</a:t>
            </a:r>
            <a:r>
              <a:rPr spc="-120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by</a:t>
            </a:r>
            <a:r>
              <a:rPr spc="-135" dirty="0">
                <a:solidFill>
                  <a:schemeClr val="tx1"/>
                </a:solidFill>
              </a:rPr>
              <a:t> </a:t>
            </a:r>
            <a:r>
              <a:rPr spc="-50" dirty="0">
                <a:solidFill>
                  <a:schemeClr val="tx1"/>
                </a:solidFill>
              </a:rPr>
              <a:t>a </a:t>
            </a:r>
            <a:r>
              <a:rPr dirty="0">
                <a:solidFill>
                  <a:schemeClr val="tx1"/>
                </a:solidFill>
              </a:rPr>
              <a:t>negative</a:t>
            </a:r>
            <a:r>
              <a:rPr spc="-190" dirty="0">
                <a:solidFill>
                  <a:schemeClr val="tx1"/>
                </a:solidFill>
              </a:rPr>
              <a:t> </a:t>
            </a:r>
            <a:r>
              <a:rPr spc="-20" dirty="0">
                <a:solidFill>
                  <a:schemeClr val="tx1"/>
                </a:solidFill>
              </a:rPr>
              <a:t>feedback</a:t>
            </a:r>
            <a:r>
              <a:rPr spc="-200" dirty="0">
                <a:solidFill>
                  <a:schemeClr val="tx1"/>
                </a:solidFill>
              </a:rPr>
              <a:t> </a:t>
            </a:r>
            <a:r>
              <a:rPr spc="-50" dirty="0">
                <a:solidFill>
                  <a:schemeClr val="tx1"/>
                </a:solidFill>
              </a:rPr>
              <a:t>system</a:t>
            </a:r>
            <a:r>
              <a:rPr spc="-50" dirty="0"/>
              <a:t>.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5656" y="176784"/>
            <a:ext cx="5102352" cy="6562344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875782" y="1773173"/>
            <a:ext cx="5438775" cy="1946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20" dirty="0">
                <a:solidFill>
                  <a:schemeClr val="tx1"/>
                </a:solidFill>
              </a:rPr>
              <a:t>Positive</a:t>
            </a:r>
            <a:r>
              <a:rPr spc="-180" dirty="0">
                <a:solidFill>
                  <a:schemeClr val="tx1"/>
                </a:solidFill>
              </a:rPr>
              <a:t> </a:t>
            </a:r>
            <a:r>
              <a:rPr spc="-25" dirty="0">
                <a:solidFill>
                  <a:schemeClr val="tx1"/>
                </a:solidFill>
              </a:rPr>
              <a:t>feedback</a:t>
            </a:r>
            <a:r>
              <a:rPr spc="-180" dirty="0">
                <a:solidFill>
                  <a:schemeClr val="tx1"/>
                </a:solidFill>
              </a:rPr>
              <a:t> </a:t>
            </a:r>
            <a:r>
              <a:rPr spc="-10" dirty="0">
                <a:solidFill>
                  <a:schemeClr val="tx1"/>
                </a:solidFill>
              </a:rPr>
              <a:t>control </a:t>
            </a:r>
            <a:r>
              <a:rPr dirty="0">
                <a:solidFill>
                  <a:schemeClr val="tx1"/>
                </a:solidFill>
              </a:rPr>
              <a:t>of</a:t>
            </a:r>
            <a:r>
              <a:rPr spc="45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labor</a:t>
            </a:r>
            <a:r>
              <a:rPr spc="45" dirty="0">
                <a:solidFill>
                  <a:schemeClr val="tx1"/>
                </a:solidFill>
              </a:rPr>
              <a:t> </a:t>
            </a:r>
            <a:r>
              <a:rPr spc="-10" dirty="0">
                <a:solidFill>
                  <a:schemeClr val="tx1"/>
                </a:solidFill>
              </a:rPr>
              <a:t>contractions </a:t>
            </a:r>
            <a:r>
              <a:rPr spc="110" dirty="0">
                <a:solidFill>
                  <a:schemeClr val="tx1"/>
                </a:solidFill>
              </a:rPr>
              <a:t>during</a:t>
            </a:r>
            <a:r>
              <a:rPr spc="60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birth</a:t>
            </a:r>
            <a:r>
              <a:rPr spc="35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of</a:t>
            </a:r>
            <a:r>
              <a:rPr spc="60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a</a:t>
            </a:r>
            <a:r>
              <a:rPr spc="65" dirty="0">
                <a:solidFill>
                  <a:schemeClr val="tx1"/>
                </a:solidFill>
              </a:rPr>
              <a:t> </a:t>
            </a:r>
            <a:r>
              <a:rPr spc="-10" dirty="0">
                <a:solidFill>
                  <a:schemeClr val="tx1"/>
                </a:solidFill>
              </a:rPr>
              <a:t>baby.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117592" cy="6857998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6263" y="139953"/>
            <a:ext cx="900366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chemeClr val="tx1"/>
                </a:solidFill>
              </a:rPr>
              <a:t>Difference</a:t>
            </a:r>
            <a:r>
              <a:rPr spc="10" dirty="0">
                <a:solidFill>
                  <a:schemeClr val="tx1"/>
                </a:solidFill>
              </a:rPr>
              <a:t> </a:t>
            </a:r>
            <a:r>
              <a:rPr spc="-85" dirty="0">
                <a:solidFill>
                  <a:schemeClr val="tx1"/>
                </a:solidFill>
              </a:rPr>
              <a:t>between</a:t>
            </a:r>
            <a:r>
              <a:rPr spc="15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positive</a:t>
            </a:r>
            <a:r>
              <a:rPr spc="15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and</a:t>
            </a:r>
            <a:r>
              <a:rPr spc="20" dirty="0">
                <a:solidFill>
                  <a:schemeClr val="tx1"/>
                </a:solidFill>
              </a:rPr>
              <a:t> </a:t>
            </a:r>
            <a:r>
              <a:rPr spc="-10" dirty="0">
                <a:solidFill>
                  <a:schemeClr val="tx1"/>
                </a:solidFill>
              </a:rPr>
              <a:t>negative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6263" y="780415"/>
            <a:ext cx="3745229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20" dirty="0">
                <a:solidFill>
                  <a:schemeClr val="tx1"/>
                </a:solidFill>
                <a:latin typeface="Calibri"/>
                <a:cs typeface="Calibri"/>
              </a:rPr>
              <a:t>feedback</a:t>
            </a:r>
            <a:r>
              <a:rPr sz="4200" spc="-17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4200" spc="-85" dirty="0">
                <a:solidFill>
                  <a:schemeClr val="tx1"/>
                </a:solidFill>
                <a:latin typeface="Calibri"/>
                <a:cs typeface="Calibri"/>
              </a:rPr>
              <a:t>systems</a:t>
            </a:r>
            <a:endParaRPr sz="42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41287" y="1379600"/>
            <a:ext cx="11944350" cy="5237480"/>
            <a:chOff x="141287" y="1379600"/>
            <a:chExt cx="11944350" cy="5237480"/>
          </a:xfrm>
        </p:grpSpPr>
        <p:sp>
          <p:nvSpPr>
            <p:cNvPr id="5" name="object 5"/>
            <p:cNvSpPr/>
            <p:nvPr/>
          </p:nvSpPr>
          <p:spPr>
            <a:xfrm>
              <a:off x="147637" y="1385887"/>
              <a:ext cx="11932285" cy="5212080"/>
            </a:xfrm>
            <a:custGeom>
              <a:avLst/>
              <a:gdLst/>
              <a:ahLst/>
              <a:cxnLst/>
              <a:rect l="l" t="t" r="r" b="b"/>
              <a:pathLst>
                <a:path w="11932285" h="5212080">
                  <a:moveTo>
                    <a:pt x="5965825" y="0"/>
                  </a:moveTo>
                  <a:lnTo>
                    <a:pt x="0" y="0"/>
                  </a:lnTo>
                  <a:lnTo>
                    <a:pt x="0" y="5212080"/>
                  </a:lnTo>
                  <a:lnTo>
                    <a:pt x="5965825" y="5212080"/>
                  </a:lnTo>
                  <a:lnTo>
                    <a:pt x="5965825" y="0"/>
                  </a:lnTo>
                  <a:close/>
                </a:path>
                <a:path w="11932285" h="5212080">
                  <a:moveTo>
                    <a:pt x="11931714" y="0"/>
                  </a:moveTo>
                  <a:lnTo>
                    <a:pt x="5965888" y="0"/>
                  </a:lnTo>
                  <a:lnTo>
                    <a:pt x="5965888" y="5212080"/>
                  </a:lnTo>
                  <a:lnTo>
                    <a:pt x="11931714" y="5212080"/>
                  </a:lnTo>
                  <a:lnTo>
                    <a:pt x="11931714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41287" y="1379600"/>
              <a:ext cx="11944350" cy="5237480"/>
            </a:xfrm>
            <a:custGeom>
              <a:avLst/>
              <a:gdLst/>
              <a:ahLst/>
              <a:cxnLst/>
              <a:rect l="l" t="t" r="r" b="b"/>
              <a:pathLst>
                <a:path w="11944350" h="5237480">
                  <a:moveTo>
                    <a:pt x="5972238" y="0"/>
                  </a:moveTo>
                  <a:lnTo>
                    <a:pt x="5972238" y="5237416"/>
                  </a:lnTo>
                </a:path>
                <a:path w="11944350" h="5237480">
                  <a:moveTo>
                    <a:pt x="6350" y="0"/>
                  </a:moveTo>
                  <a:lnTo>
                    <a:pt x="6350" y="5237416"/>
                  </a:lnTo>
                </a:path>
                <a:path w="11944350" h="5237480">
                  <a:moveTo>
                    <a:pt x="11937936" y="0"/>
                  </a:moveTo>
                  <a:lnTo>
                    <a:pt x="11937936" y="5237416"/>
                  </a:lnTo>
                </a:path>
                <a:path w="11944350" h="5237480">
                  <a:moveTo>
                    <a:pt x="0" y="6350"/>
                  </a:moveTo>
                  <a:lnTo>
                    <a:pt x="11944286" y="635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41287" y="6597967"/>
              <a:ext cx="11944350" cy="0"/>
            </a:xfrm>
            <a:custGeom>
              <a:avLst/>
              <a:gdLst/>
              <a:ahLst/>
              <a:cxnLst/>
              <a:rect l="l" t="t" r="r" b="b"/>
              <a:pathLst>
                <a:path w="11944350">
                  <a:moveTo>
                    <a:pt x="0" y="0"/>
                  </a:moveTo>
                  <a:lnTo>
                    <a:pt x="11944286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226568" y="1379601"/>
            <a:ext cx="5763260" cy="4415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latin typeface="Calibri"/>
                <a:cs typeface="Calibri"/>
              </a:rPr>
              <a:t>POSITIVE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400" b="1" dirty="0">
                <a:latin typeface="Calibri"/>
                <a:cs typeface="Calibri"/>
              </a:rPr>
              <a:t>a</a:t>
            </a:r>
            <a:r>
              <a:rPr sz="2400" b="1" spc="-35" dirty="0">
                <a:latin typeface="Calibri"/>
                <a:cs typeface="Calibri"/>
              </a:rPr>
              <a:t> positive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spc="-40" dirty="0">
                <a:latin typeface="Calibri"/>
                <a:cs typeface="Calibri"/>
              </a:rPr>
              <a:t>feedback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spc="-85" dirty="0">
                <a:latin typeface="Calibri"/>
                <a:cs typeface="Calibri"/>
              </a:rPr>
              <a:t>system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continually reinforces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change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in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controlled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condition, </a:t>
            </a:r>
            <a:r>
              <a:rPr sz="2400" b="1" spc="-85" dirty="0">
                <a:latin typeface="Calibri"/>
                <a:cs typeface="Calibri"/>
              </a:rPr>
              <a:t>some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spc="-70" dirty="0">
                <a:latin typeface="Calibri"/>
                <a:cs typeface="Calibri"/>
              </a:rPr>
              <a:t>event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spc="-60" dirty="0">
                <a:latin typeface="Calibri"/>
                <a:cs typeface="Calibri"/>
              </a:rPr>
              <a:t>outside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spc="-70" dirty="0">
                <a:latin typeface="Calibri"/>
                <a:cs typeface="Calibri"/>
              </a:rPr>
              <a:t>the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spc="-85" dirty="0">
                <a:latin typeface="Calibri"/>
                <a:cs typeface="Calibri"/>
              </a:rPr>
              <a:t>system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spc="-40" dirty="0">
                <a:latin typeface="Calibri"/>
                <a:cs typeface="Calibri"/>
              </a:rPr>
              <a:t>must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shut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it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off.</a:t>
            </a:r>
            <a:endParaRPr sz="2400">
              <a:latin typeface="Calibri"/>
              <a:cs typeface="Calibri"/>
            </a:endParaRPr>
          </a:p>
          <a:p>
            <a:pPr marL="12700" marR="207645">
              <a:lnSpc>
                <a:spcPct val="100000"/>
              </a:lnSpc>
              <a:spcBef>
                <a:spcPts val="2880"/>
              </a:spcBef>
            </a:pPr>
            <a:r>
              <a:rPr sz="2400" b="1" dirty="0">
                <a:latin typeface="Calibri"/>
                <a:cs typeface="Calibri"/>
              </a:rPr>
              <a:t>If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spc="-60" dirty="0">
                <a:latin typeface="Calibri"/>
                <a:cs typeface="Calibri"/>
              </a:rPr>
              <a:t>the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action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of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spc="-40" dirty="0">
                <a:latin typeface="Calibri"/>
                <a:cs typeface="Calibri"/>
              </a:rPr>
              <a:t>positive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spc="-40" dirty="0">
                <a:latin typeface="Calibri"/>
                <a:cs typeface="Calibri"/>
              </a:rPr>
              <a:t>feedback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spc="-85" dirty="0">
                <a:latin typeface="Calibri"/>
                <a:cs typeface="Calibri"/>
              </a:rPr>
              <a:t>system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is </a:t>
            </a:r>
            <a:r>
              <a:rPr sz="2400" b="1" spc="-40" dirty="0">
                <a:latin typeface="Calibri"/>
                <a:cs typeface="Calibri"/>
              </a:rPr>
              <a:t>not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spc="-90" dirty="0">
                <a:latin typeface="Calibri"/>
                <a:cs typeface="Calibri"/>
              </a:rPr>
              <a:t>stopped,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it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can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“run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spc="-75" dirty="0">
                <a:latin typeface="Calibri"/>
                <a:cs typeface="Calibri"/>
              </a:rPr>
              <a:t>away”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and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may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even </a:t>
            </a:r>
            <a:r>
              <a:rPr sz="2400" b="1" dirty="0">
                <a:latin typeface="Calibri"/>
                <a:cs typeface="Calibri"/>
              </a:rPr>
              <a:t>produce</a:t>
            </a:r>
            <a:r>
              <a:rPr sz="2400" b="1" spc="-20" dirty="0">
                <a:latin typeface="Calibri"/>
                <a:cs typeface="Calibri"/>
              </a:rPr>
              <a:t> </a:t>
            </a:r>
            <a:r>
              <a:rPr sz="2400" b="1" spc="65" dirty="0">
                <a:latin typeface="Calibri"/>
                <a:cs typeface="Calibri"/>
              </a:rPr>
              <a:t>life-</a:t>
            </a:r>
            <a:r>
              <a:rPr sz="2400" b="1" spc="-30" dirty="0">
                <a:latin typeface="Calibri"/>
                <a:cs typeface="Calibri"/>
              </a:rPr>
              <a:t>threatening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conditions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in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the </a:t>
            </a:r>
            <a:r>
              <a:rPr sz="2400" b="1" spc="-10" dirty="0">
                <a:latin typeface="Calibri"/>
                <a:cs typeface="Calibri"/>
              </a:rPr>
              <a:t>body.</a:t>
            </a:r>
            <a:endParaRPr sz="2400">
              <a:latin typeface="Calibri"/>
              <a:cs typeface="Calibri"/>
            </a:endParaRPr>
          </a:p>
          <a:p>
            <a:pPr marL="12700" marR="621665">
              <a:lnSpc>
                <a:spcPct val="100000"/>
              </a:lnSpc>
              <a:spcBef>
                <a:spcPts val="2885"/>
              </a:spcBef>
            </a:pPr>
            <a:r>
              <a:rPr sz="2400" b="1" spc="-60" dirty="0">
                <a:latin typeface="Calibri"/>
                <a:cs typeface="Calibri"/>
              </a:rPr>
              <a:t>Positive</a:t>
            </a:r>
            <a:r>
              <a:rPr sz="2400" b="1" spc="-20" dirty="0">
                <a:latin typeface="Calibri"/>
                <a:cs typeface="Calibri"/>
              </a:rPr>
              <a:t> </a:t>
            </a:r>
            <a:r>
              <a:rPr sz="2400" b="1" spc="-40" dirty="0">
                <a:latin typeface="Calibri"/>
                <a:cs typeface="Calibri"/>
              </a:rPr>
              <a:t>feedback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spc="-90" dirty="0">
                <a:latin typeface="Calibri"/>
                <a:cs typeface="Calibri"/>
              </a:rPr>
              <a:t>systems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reinforce </a:t>
            </a:r>
            <a:r>
              <a:rPr sz="2400" b="1" spc="-20" dirty="0">
                <a:latin typeface="Calibri"/>
                <a:cs typeface="Calibri"/>
              </a:rPr>
              <a:t>conditions</a:t>
            </a:r>
            <a:r>
              <a:rPr sz="2400" b="1" spc="-95" dirty="0">
                <a:latin typeface="Calibri"/>
                <a:cs typeface="Calibri"/>
              </a:rPr>
              <a:t> </a:t>
            </a:r>
            <a:r>
              <a:rPr sz="2400" b="1" spc="-60" dirty="0">
                <a:latin typeface="Calibri"/>
                <a:cs typeface="Calibri"/>
              </a:rPr>
              <a:t>that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do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spc="-40" dirty="0">
                <a:latin typeface="Calibri"/>
                <a:cs typeface="Calibri"/>
              </a:rPr>
              <a:t>not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happen</a:t>
            </a:r>
            <a:r>
              <a:rPr sz="2400" b="1" spc="-9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very</a:t>
            </a:r>
            <a:r>
              <a:rPr sz="2400" b="1" spc="-85" dirty="0">
                <a:latin typeface="Calibri"/>
                <a:cs typeface="Calibri"/>
              </a:rPr>
              <a:t> </a:t>
            </a:r>
            <a:r>
              <a:rPr sz="2400" b="1" spc="-55" dirty="0">
                <a:latin typeface="Calibri"/>
                <a:cs typeface="Calibri"/>
              </a:rPr>
              <a:t>often.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193028" y="1379601"/>
            <a:ext cx="5509260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latin typeface="Calibri"/>
                <a:cs typeface="Calibri"/>
              </a:rPr>
              <a:t>NEGATIVE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400" b="1" dirty="0">
                <a:latin typeface="Calibri"/>
                <a:cs typeface="Calibri"/>
              </a:rPr>
              <a:t>The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action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of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spc="-35" dirty="0">
                <a:latin typeface="Calibri"/>
                <a:cs typeface="Calibri"/>
              </a:rPr>
              <a:t>negative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spc="-40" dirty="0">
                <a:latin typeface="Calibri"/>
                <a:cs typeface="Calibri"/>
              </a:rPr>
              <a:t>feedback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spc="-95" dirty="0">
                <a:latin typeface="Calibri"/>
                <a:cs typeface="Calibri"/>
              </a:rPr>
              <a:t>system,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by </a:t>
            </a:r>
            <a:r>
              <a:rPr sz="2400" b="1" spc="-45" dirty="0">
                <a:latin typeface="Calibri"/>
                <a:cs typeface="Calibri"/>
              </a:rPr>
              <a:t>contrast,</a:t>
            </a:r>
            <a:r>
              <a:rPr sz="2400" b="1" spc="-90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slows</a:t>
            </a:r>
            <a:r>
              <a:rPr sz="2400" b="1" spc="-10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and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spc="-40" dirty="0">
                <a:latin typeface="Calibri"/>
                <a:cs typeface="Calibri"/>
              </a:rPr>
              <a:t>then</a:t>
            </a:r>
            <a:r>
              <a:rPr sz="2400" b="1" spc="-85" dirty="0">
                <a:latin typeface="Calibri"/>
                <a:cs typeface="Calibri"/>
              </a:rPr>
              <a:t> </a:t>
            </a:r>
            <a:r>
              <a:rPr sz="2400" b="1" spc="-80" dirty="0">
                <a:latin typeface="Calibri"/>
                <a:cs typeface="Calibri"/>
              </a:rPr>
              <a:t>stops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as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the </a:t>
            </a:r>
            <a:r>
              <a:rPr sz="2400" b="1" spc="-20" dirty="0">
                <a:latin typeface="Calibri"/>
                <a:cs typeface="Calibri"/>
              </a:rPr>
              <a:t>controlled</a:t>
            </a:r>
            <a:r>
              <a:rPr sz="2400" b="1" spc="-10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condition</a:t>
            </a:r>
            <a:r>
              <a:rPr sz="2400" b="1" spc="-8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returns</a:t>
            </a:r>
            <a:r>
              <a:rPr sz="2400" b="1" spc="-90" dirty="0">
                <a:latin typeface="Calibri"/>
                <a:cs typeface="Calibri"/>
              </a:rPr>
              <a:t> to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its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normal state.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193028" y="5038090"/>
            <a:ext cx="578104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b="1" spc="-35" dirty="0">
                <a:latin typeface="Calibri"/>
                <a:cs typeface="Calibri"/>
              </a:rPr>
              <a:t>Negative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spc="-40" dirty="0">
                <a:latin typeface="Calibri"/>
                <a:cs typeface="Calibri"/>
              </a:rPr>
              <a:t>feedback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spc="-90" dirty="0">
                <a:latin typeface="Calibri"/>
                <a:cs typeface="Calibri"/>
              </a:rPr>
              <a:t>systems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regulate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conditions </a:t>
            </a:r>
            <a:r>
              <a:rPr sz="2400" b="1" dirty="0">
                <a:latin typeface="Calibri"/>
                <a:cs typeface="Calibri"/>
              </a:rPr>
              <a:t>in </a:t>
            </a:r>
            <a:r>
              <a:rPr sz="2400" b="1" spc="-70" dirty="0">
                <a:latin typeface="Calibri"/>
                <a:cs typeface="Calibri"/>
              </a:rPr>
              <a:t>the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spc="-35" dirty="0">
                <a:latin typeface="Calibri"/>
                <a:cs typeface="Calibri"/>
              </a:rPr>
              <a:t>body</a:t>
            </a:r>
            <a:r>
              <a:rPr sz="2400" b="1" spc="-20" dirty="0">
                <a:latin typeface="Calibri"/>
                <a:cs typeface="Calibri"/>
              </a:rPr>
              <a:t> </a:t>
            </a:r>
            <a:r>
              <a:rPr sz="2400" b="1" spc="-60" dirty="0">
                <a:latin typeface="Calibri"/>
                <a:cs typeface="Calibri"/>
              </a:rPr>
              <a:t>that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remain</a:t>
            </a:r>
            <a:r>
              <a:rPr sz="2400" b="1" spc="-2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fairly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spc="-70" dirty="0">
                <a:latin typeface="Calibri"/>
                <a:cs typeface="Calibri"/>
              </a:rPr>
              <a:t>stable</a:t>
            </a:r>
            <a:r>
              <a:rPr sz="2400" b="1" spc="-2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over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long </a:t>
            </a:r>
            <a:r>
              <a:rPr sz="2400" b="1" spc="-10" dirty="0">
                <a:latin typeface="Calibri"/>
                <a:cs typeface="Calibri"/>
              </a:rPr>
              <a:t>periods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23</a:t>
            </a:fld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6263" y="415797"/>
            <a:ext cx="497395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05" dirty="0">
                <a:solidFill>
                  <a:schemeClr val="tx1"/>
                </a:solidFill>
              </a:rPr>
              <a:t>Cell</a:t>
            </a:r>
            <a:r>
              <a:rPr spc="-100" dirty="0">
                <a:solidFill>
                  <a:schemeClr val="tx1"/>
                </a:solidFill>
              </a:rPr>
              <a:t> </a:t>
            </a:r>
            <a:r>
              <a:rPr spc="-45" dirty="0">
                <a:solidFill>
                  <a:schemeClr val="tx1"/>
                </a:solidFill>
              </a:rPr>
              <a:t>responses</a:t>
            </a:r>
            <a:r>
              <a:rPr spc="-80" dirty="0">
                <a:solidFill>
                  <a:schemeClr val="tx1"/>
                </a:solidFill>
              </a:rPr>
              <a:t> </a:t>
            </a:r>
            <a:r>
              <a:rPr spc="-55" dirty="0">
                <a:solidFill>
                  <a:schemeClr val="tx1"/>
                </a:solidFill>
              </a:rPr>
              <a:t>to</a:t>
            </a:r>
            <a:r>
              <a:rPr spc="-95" dirty="0">
                <a:solidFill>
                  <a:schemeClr val="tx1"/>
                </a:solidFill>
              </a:rPr>
              <a:t> </a:t>
            </a:r>
            <a:r>
              <a:rPr spc="-75" dirty="0">
                <a:solidFill>
                  <a:schemeClr val="tx1"/>
                </a:solidFill>
              </a:rPr>
              <a:t>stress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6263" y="1521713"/>
            <a:ext cx="11181080" cy="24117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32384" indent="-342900">
              <a:lnSpc>
                <a:spcPct val="100000"/>
              </a:lnSpc>
              <a:spcBef>
                <a:spcPts val="95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5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spc="-35" dirty="0">
                <a:solidFill>
                  <a:schemeClr val="tx1"/>
                </a:solidFill>
                <a:latin typeface="Calibri"/>
                <a:cs typeface="Calibri"/>
              </a:rPr>
              <a:t>Severe</a:t>
            </a:r>
            <a:r>
              <a:rPr sz="2800" spc="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physiologic</a:t>
            </a:r>
            <a:r>
              <a:rPr sz="2800" spc="8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80" dirty="0">
                <a:solidFill>
                  <a:schemeClr val="tx1"/>
                </a:solidFill>
                <a:latin typeface="Calibri"/>
                <a:cs typeface="Calibri"/>
              </a:rPr>
              <a:t>stresses</a:t>
            </a:r>
            <a:r>
              <a:rPr sz="2800" spc="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and</a:t>
            </a:r>
            <a:r>
              <a:rPr sz="2800" spc="5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50" dirty="0">
                <a:solidFill>
                  <a:schemeClr val="tx1"/>
                </a:solidFill>
                <a:latin typeface="Calibri"/>
                <a:cs typeface="Calibri"/>
              </a:rPr>
              <a:t>some</a:t>
            </a:r>
            <a:r>
              <a:rPr sz="2800" spc="6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pathologic</a:t>
            </a:r>
            <a:r>
              <a:rPr sz="2800" spc="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stimuli</a:t>
            </a:r>
            <a:r>
              <a:rPr sz="2800" spc="7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may</a:t>
            </a:r>
            <a:r>
              <a:rPr sz="2800" spc="5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70" dirty="0">
                <a:solidFill>
                  <a:schemeClr val="tx1"/>
                </a:solidFill>
                <a:latin typeface="Calibri"/>
                <a:cs typeface="Calibri"/>
              </a:rPr>
              <a:t>bring</a:t>
            </a:r>
            <a:r>
              <a:rPr sz="2800" spc="5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about</a:t>
            </a:r>
            <a:r>
              <a:rPr sz="2800" spc="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50" dirty="0">
                <a:solidFill>
                  <a:schemeClr val="tx1"/>
                </a:solidFill>
                <a:latin typeface="Calibri"/>
                <a:cs typeface="Calibri"/>
              </a:rPr>
              <a:t>a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number</a:t>
            </a:r>
            <a:r>
              <a:rPr sz="2800" spc="204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18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physiologic</a:t>
            </a:r>
            <a:r>
              <a:rPr sz="2800" spc="2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and</a:t>
            </a:r>
            <a:r>
              <a:rPr sz="2800" spc="20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morphologic</a:t>
            </a:r>
            <a:r>
              <a:rPr sz="2800" spc="254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cellular</a:t>
            </a:r>
            <a:r>
              <a:rPr sz="2800" spc="2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adaptations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35"/>
              </a:spcBef>
            </a:pP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35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</a:t>
            </a:r>
            <a:r>
              <a:rPr sz="28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new</a:t>
            </a:r>
            <a:r>
              <a:rPr sz="2800" spc="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but</a:t>
            </a:r>
            <a:r>
              <a:rPr sz="28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altered</a:t>
            </a:r>
            <a:r>
              <a:rPr sz="2800" spc="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chemeClr val="tx1"/>
                </a:solidFill>
                <a:latin typeface="Calibri"/>
                <a:cs typeface="Calibri"/>
              </a:rPr>
              <a:t>steady</a:t>
            </a:r>
            <a:r>
              <a:rPr sz="2800" spc="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85" dirty="0">
                <a:solidFill>
                  <a:schemeClr val="tx1"/>
                </a:solidFill>
                <a:latin typeface="Calibri"/>
                <a:cs typeface="Calibri"/>
              </a:rPr>
              <a:t>states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 are</a:t>
            </a:r>
            <a:r>
              <a:rPr sz="2800" spc="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achieved,</a:t>
            </a:r>
            <a:r>
              <a:rPr sz="2800" spc="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preserving</a:t>
            </a:r>
            <a:r>
              <a:rPr sz="2800" spc="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viability</a:t>
            </a:r>
            <a:r>
              <a:rPr sz="2800" spc="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the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cell</a:t>
            </a:r>
            <a:r>
              <a:rPr sz="2800" spc="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and</a:t>
            </a:r>
            <a:r>
              <a:rPr sz="2800" spc="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modulating</a:t>
            </a:r>
            <a:r>
              <a:rPr sz="2800" spc="8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its</a:t>
            </a:r>
            <a:r>
              <a:rPr sz="2800" spc="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function</a:t>
            </a:r>
            <a:r>
              <a:rPr sz="2800" spc="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as</a:t>
            </a:r>
            <a:r>
              <a:rPr sz="2800" spc="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it</a:t>
            </a:r>
            <a:r>
              <a:rPr sz="2800" spc="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responds</a:t>
            </a:r>
            <a:r>
              <a:rPr sz="2800" spc="7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45" dirty="0">
                <a:solidFill>
                  <a:schemeClr val="tx1"/>
                </a:solidFill>
                <a:latin typeface="Calibri"/>
                <a:cs typeface="Calibri"/>
              </a:rPr>
              <a:t>to</a:t>
            </a:r>
            <a:r>
              <a:rPr sz="2800" spc="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such</a:t>
            </a:r>
            <a:r>
              <a:rPr sz="2800" spc="6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stimuli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6263" y="5143246"/>
            <a:ext cx="1149985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4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spc="95" dirty="0">
                <a:solidFill>
                  <a:schemeClr val="tx1"/>
                </a:solidFill>
                <a:latin typeface="Calibri"/>
                <a:cs typeface="Calibri"/>
              </a:rPr>
              <a:t>In</a:t>
            </a:r>
            <a:r>
              <a:rPr sz="2800" spc="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certain</a:t>
            </a:r>
            <a:r>
              <a:rPr sz="2800" spc="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pathologic</a:t>
            </a:r>
            <a:r>
              <a:rPr sz="2800" spc="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conditions,</a:t>
            </a:r>
            <a:r>
              <a:rPr sz="2800" spc="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when</a:t>
            </a:r>
            <a:r>
              <a:rPr sz="2800" spc="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cells</a:t>
            </a:r>
            <a:r>
              <a:rPr sz="2800" spc="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are</a:t>
            </a:r>
            <a:r>
              <a:rPr sz="2800" spc="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damaged</a:t>
            </a:r>
            <a:r>
              <a:rPr sz="2800" spc="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beyond</a:t>
            </a:r>
            <a:r>
              <a:rPr sz="2800" spc="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repair,</a:t>
            </a:r>
            <a:r>
              <a:rPr sz="2800" spc="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and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especially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65" dirty="0">
                <a:solidFill>
                  <a:schemeClr val="tx1"/>
                </a:solidFill>
                <a:latin typeface="Calibri"/>
                <a:cs typeface="Calibri"/>
              </a:rPr>
              <a:t>if</a:t>
            </a:r>
            <a:r>
              <a:rPr sz="2800" spc="-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800" spc="-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damage</a:t>
            </a:r>
            <a:r>
              <a:rPr sz="2800" spc="-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affects</a:t>
            </a:r>
            <a:r>
              <a:rPr sz="2800" spc="-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cell's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nuclear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95" dirty="0">
                <a:solidFill>
                  <a:schemeClr val="tx1"/>
                </a:solidFill>
                <a:latin typeface="Calibri"/>
                <a:cs typeface="Calibri"/>
              </a:rPr>
              <a:t>DNA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24</a:t>
            </a:fld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6263" y="415797"/>
            <a:ext cx="497395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05" dirty="0">
                <a:solidFill>
                  <a:schemeClr val="tx1"/>
                </a:solidFill>
              </a:rPr>
              <a:t>Cell</a:t>
            </a:r>
            <a:r>
              <a:rPr spc="-100" dirty="0">
                <a:solidFill>
                  <a:schemeClr val="tx1"/>
                </a:solidFill>
              </a:rPr>
              <a:t> </a:t>
            </a:r>
            <a:r>
              <a:rPr spc="-45" dirty="0">
                <a:solidFill>
                  <a:schemeClr val="tx1"/>
                </a:solidFill>
              </a:rPr>
              <a:t>responses</a:t>
            </a:r>
            <a:r>
              <a:rPr spc="-80" dirty="0">
                <a:solidFill>
                  <a:schemeClr val="tx1"/>
                </a:solidFill>
              </a:rPr>
              <a:t> </a:t>
            </a:r>
            <a:r>
              <a:rPr spc="-55" dirty="0">
                <a:solidFill>
                  <a:schemeClr val="tx1"/>
                </a:solidFill>
              </a:rPr>
              <a:t>to</a:t>
            </a:r>
            <a:r>
              <a:rPr spc="-95" dirty="0">
                <a:solidFill>
                  <a:schemeClr val="tx1"/>
                </a:solidFill>
              </a:rPr>
              <a:t> </a:t>
            </a:r>
            <a:r>
              <a:rPr spc="-75" dirty="0">
                <a:solidFill>
                  <a:schemeClr val="tx1"/>
                </a:solidFill>
              </a:rPr>
              <a:t>stress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6263" y="1521713"/>
            <a:ext cx="11532870" cy="24117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4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Exposed</a:t>
            </a:r>
            <a:r>
              <a:rPr sz="2800" spc="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45" dirty="0">
                <a:solidFill>
                  <a:schemeClr val="tx1"/>
                </a:solidFill>
                <a:latin typeface="Calibri"/>
                <a:cs typeface="Calibri"/>
              </a:rPr>
              <a:t>to</a:t>
            </a:r>
            <a:r>
              <a:rPr sz="28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sublethal</a:t>
            </a:r>
            <a:r>
              <a:rPr sz="2800" spc="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or</a:t>
            </a:r>
            <a:r>
              <a:rPr sz="2800" spc="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chronic</a:t>
            </a:r>
            <a:r>
              <a:rPr sz="2800" spc="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stimuli</a:t>
            </a:r>
            <a:r>
              <a:rPr sz="2800" spc="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may</a:t>
            </a:r>
            <a:r>
              <a:rPr sz="2800" spc="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not</a:t>
            </a:r>
            <a:r>
              <a:rPr sz="2800" spc="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be</a:t>
            </a:r>
            <a:r>
              <a:rPr sz="28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damaged</a:t>
            </a:r>
            <a:r>
              <a:rPr sz="2800" spc="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but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may show</a:t>
            </a:r>
            <a:r>
              <a:rPr sz="2800" spc="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50" dirty="0">
                <a:solidFill>
                  <a:schemeClr val="tx1"/>
                </a:solidFill>
                <a:latin typeface="Calibri"/>
                <a:cs typeface="Calibri"/>
              </a:rPr>
              <a:t>a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variety</a:t>
            </a:r>
            <a:r>
              <a:rPr sz="2800" spc="1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1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subcellular</a:t>
            </a:r>
            <a:r>
              <a:rPr sz="2800" spc="18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alterations.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35"/>
              </a:spcBef>
            </a:pP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355600" marR="1144905" indent="-342900">
              <a:lnSpc>
                <a:spcPct val="100000"/>
              </a:lnSpc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45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Metabolic</a:t>
            </a:r>
            <a:r>
              <a:rPr sz="2800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derangements</a:t>
            </a:r>
            <a:r>
              <a:rPr sz="2800" spc="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80" dirty="0">
                <a:solidFill>
                  <a:schemeClr val="tx1"/>
                </a:solidFill>
                <a:latin typeface="Calibri"/>
                <a:cs typeface="Calibri"/>
              </a:rPr>
              <a:t>in</a:t>
            </a:r>
            <a:r>
              <a:rPr sz="28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cells</a:t>
            </a:r>
            <a:r>
              <a:rPr sz="2800" spc="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may</a:t>
            </a:r>
            <a:r>
              <a:rPr sz="2800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be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35" dirty="0">
                <a:solidFill>
                  <a:schemeClr val="tx1"/>
                </a:solidFill>
                <a:latin typeface="Calibri"/>
                <a:cs typeface="Calibri"/>
              </a:rPr>
              <a:t>associated</a:t>
            </a:r>
            <a:r>
              <a:rPr sz="2800" spc="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with</a:t>
            </a:r>
            <a:r>
              <a:rPr sz="2800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intracellular accumulations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25</a:t>
            </a:fld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7828" y="176784"/>
            <a:ext cx="11900916" cy="6504432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26</a:t>
            </a:fld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6263" y="415797"/>
            <a:ext cx="497395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05" dirty="0">
                <a:solidFill>
                  <a:schemeClr val="tx1"/>
                </a:solidFill>
              </a:rPr>
              <a:t>Cell</a:t>
            </a:r>
            <a:r>
              <a:rPr spc="-100" dirty="0">
                <a:solidFill>
                  <a:schemeClr val="tx1"/>
                </a:solidFill>
              </a:rPr>
              <a:t> </a:t>
            </a:r>
            <a:r>
              <a:rPr spc="-45" dirty="0">
                <a:solidFill>
                  <a:schemeClr val="tx1"/>
                </a:solidFill>
              </a:rPr>
              <a:t>responses</a:t>
            </a:r>
            <a:r>
              <a:rPr spc="-80" dirty="0">
                <a:solidFill>
                  <a:schemeClr val="tx1"/>
                </a:solidFill>
              </a:rPr>
              <a:t> </a:t>
            </a:r>
            <a:r>
              <a:rPr spc="-55" dirty="0">
                <a:solidFill>
                  <a:schemeClr val="tx1"/>
                </a:solidFill>
              </a:rPr>
              <a:t>to</a:t>
            </a:r>
            <a:r>
              <a:rPr spc="-95" dirty="0">
                <a:solidFill>
                  <a:schemeClr val="tx1"/>
                </a:solidFill>
              </a:rPr>
              <a:t> </a:t>
            </a:r>
            <a:r>
              <a:rPr spc="-75" dirty="0">
                <a:solidFill>
                  <a:schemeClr val="tx1"/>
                </a:solidFill>
              </a:rPr>
              <a:t>stress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06424" y="1386840"/>
            <a:ext cx="9806940" cy="4954524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27</a:t>
            </a:fld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6263" y="1247038"/>
            <a:ext cx="4575810" cy="3347085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527685" indent="-514984">
              <a:lnSpc>
                <a:spcPct val="100000"/>
              </a:lnSpc>
              <a:spcBef>
                <a:spcPts val="1095"/>
              </a:spcBef>
              <a:buClr>
                <a:srgbClr val="F5A308"/>
              </a:buClr>
              <a:buSzPct val="80357"/>
              <a:buAutoNum type="alphaLcParenR"/>
              <a:tabLst>
                <a:tab pos="527685" algn="l"/>
              </a:tabLst>
            </a:pP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Adaptation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994"/>
              </a:spcBef>
              <a:buClr>
                <a:srgbClr val="F5A308"/>
              </a:buClr>
              <a:buSzPct val="80357"/>
              <a:buAutoNum type="alphaLcParenR"/>
              <a:tabLst>
                <a:tab pos="527685" algn="l"/>
              </a:tabLst>
            </a:pPr>
            <a:r>
              <a:rPr sz="2800" spc="70" dirty="0">
                <a:solidFill>
                  <a:schemeClr val="tx1"/>
                </a:solidFill>
                <a:latin typeface="Calibri"/>
                <a:cs typeface="Calibri"/>
              </a:rPr>
              <a:t>Cell </a:t>
            </a:r>
            <a:r>
              <a:rPr sz="2800" spc="65" dirty="0">
                <a:solidFill>
                  <a:schemeClr val="tx1"/>
                </a:solidFill>
                <a:latin typeface="Calibri"/>
                <a:cs typeface="Calibri"/>
              </a:rPr>
              <a:t>injury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994"/>
              </a:spcBef>
              <a:buClr>
                <a:srgbClr val="F5A308"/>
              </a:buClr>
              <a:buSzPct val="80357"/>
              <a:buAutoNum type="alphaLcParenR"/>
              <a:tabLst>
                <a:tab pos="527685" algn="l"/>
              </a:tabLst>
            </a:pP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Subcellular</a:t>
            </a:r>
            <a:r>
              <a:rPr sz="2800" spc="4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alterations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1010"/>
              </a:spcBef>
              <a:buClr>
                <a:srgbClr val="F5A308"/>
              </a:buClr>
              <a:buSzPct val="80357"/>
              <a:buAutoNum type="alphaLcParenR"/>
              <a:tabLst>
                <a:tab pos="527685" algn="l"/>
              </a:tabLst>
            </a:pP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Intracellular</a:t>
            </a:r>
            <a:r>
              <a:rPr sz="2800" spc="6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accumulations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1000"/>
              </a:spcBef>
              <a:buClr>
                <a:srgbClr val="F5A308"/>
              </a:buClr>
              <a:buSzPct val="80357"/>
              <a:buAutoNum type="alphaLcParenR"/>
              <a:tabLst>
                <a:tab pos="527685" algn="l"/>
              </a:tabLst>
            </a:pP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Calcification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994"/>
              </a:spcBef>
              <a:buClr>
                <a:srgbClr val="F5A308"/>
              </a:buClr>
              <a:buSzPct val="80357"/>
              <a:buAutoNum type="alphaLcParenR"/>
              <a:tabLst>
                <a:tab pos="527685" algn="l"/>
              </a:tabLst>
            </a:pPr>
            <a:r>
              <a:rPr sz="2800" spc="70" dirty="0">
                <a:solidFill>
                  <a:schemeClr val="tx1"/>
                </a:solidFill>
                <a:latin typeface="Calibri"/>
                <a:cs typeface="Calibri"/>
              </a:rPr>
              <a:t>Cell </a:t>
            </a:r>
            <a:r>
              <a:rPr sz="2800" spc="40" dirty="0">
                <a:solidFill>
                  <a:schemeClr val="tx1"/>
                </a:solidFill>
                <a:latin typeface="Calibri"/>
                <a:cs typeface="Calibri"/>
              </a:rPr>
              <a:t>aging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28</a:t>
            </a:fld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6263" y="415797"/>
            <a:ext cx="9021445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20" dirty="0">
                <a:solidFill>
                  <a:schemeClr val="tx1"/>
                </a:solidFill>
              </a:rPr>
              <a:t>Adaptations</a:t>
            </a:r>
            <a:r>
              <a:rPr sz="4400" spc="10" dirty="0">
                <a:solidFill>
                  <a:schemeClr val="tx1"/>
                </a:solidFill>
              </a:rPr>
              <a:t> </a:t>
            </a:r>
            <a:r>
              <a:rPr sz="4400" dirty="0">
                <a:solidFill>
                  <a:schemeClr val="tx1"/>
                </a:solidFill>
              </a:rPr>
              <a:t>induced</a:t>
            </a:r>
            <a:r>
              <a:rPr sz="4400" spc="10" dirty="0">
                <a:solidFill>
                  <a:schemeClr val="tx1"/>
                </a:solidFill>
              </a:rPr>
              <a:t> </a:t>
            </a:r>
            <a:r>
              <a:rPr sz="4400" spc="-25" dirty="0">
                <a:solidFill>
                  <a:schemeClr val="tx1"/>
                </a:solidFill>
              </a:rPr>
              <a:t>by</a:t>
            </a:r>
            <a:endParaRPr sz="4400" dirty="0">
              <a:solidFill>
                <a:schemeClr val="tx1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6263" y="1374140"/>
            <a:ext cx="10688955" cy="30930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27685" indent="-514984">
              <a:lnSpc>
                <a:spcPct val="100000"/>
              </a:lnSpc>
              <a:spcBef>
                <a:spcPts val="95"/>
              </a:spcBef>
              <a:buClr>
                <a:srgbClr val="F5A308"/>
              </a:buClr>
              <a:buSzPct val="80357"/>
              <a:buAutoNum type="arabicPeriod"/>
              <a:tabLst>
                <a:tab pos="527685" algn="l"/>
              </a:tabLst>
            </a:pP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Factors</a:t>
            </a:r>
            <a:r>
              <a:rPr sz="2800" spc="-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produced</a:t>
            </a:r>
            <a:r>
              <a:rPr sz="28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by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800" spc="-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responding</a:t>
            </a:r>
            <a:r>
              <a:rPr sz="2800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cells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themselves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35"/>
              </a:spcBef>
              <a:buClr>
                <a:srgbClr val="F5A308"/>
              </a:buClr>
              <a:buFont typeface="Calibri"/>
              <a:buAutoNum type="arabicPeriod"/>
            </a:pP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buClr>
                <a:srgbClr val="F5A308"/>
              </a:buClr>
              <a:buSzPct val="80357"/>
              <a:buAutoNum type="arabicPeriod"/>
              <a:tabLst>
                <a:tab pos="527685" algn="l"/>
              </a:tabLst>
            </a:pP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Factors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produced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by</a:t>
            </a:r>
            <a:r>
              <a:rPr sz="2800" spc="-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other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cells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90" dirty="0">
                <a:solidFill>
                  <a:schemeClr val="tx1"/>
                </a:solidFill>
                <a:latin typeface="Calibri"/>
                <a:cs typeface="Calibri"/>
              </a:rPr>
              <a:t>in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800" spc="-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environment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45"/>
              </a:spcBef>
              <a:buClr>
                <a:srgbClr val="F5A308"/>
              </a:buClr>
              <a:buFont typeface="Calibri"/>
              <a:buAutoNum type="arabicPeriod"/>
            </a:pP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527685" marR="5080" indent="-515620">
              <a:lnSpc>
                <a:spcPct val="100000"/>
              </a:lnSpc>
              <a:buClr>
                <a:srgbClr val="F5A308"/>
              </a:buClr>
              <a:buSzPct val="80357"/>
              <a:buAutoNum type="arabicPeriod"/>
              <a:tabLst>
                <a:tab pos="527685" algn="l"/>
              </a:tabLst>
            </a:pP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Activation</a:t>
            </a:r>
            <a:r>
              <a:rPr sz="2800" spc="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various</a:t>
            </a:r>
            <a:r>
              <a:rPr sz="2800" spc="6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cell</a:t>
            </a:r>
            <a:r>
              <a:rPr sz="2800" spc="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surface</a:t>
            </a:r>
            <a:r>
              <a:rPr sz="2800" spc="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receptors</a:t>
            </a:r>
            <a:r>
              <a:rPr sz="2800" spc="6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and</a:t>
            </a:r>
            <a:r>
              <a:rPr sz="2800" spc="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downstream</a:t>
            </a:r>
            <a:r>
              <a:rPr sz="2800" spc="7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45" dirty="0">
                <a:solidFill>
                  <a:schemeClr val="tx1"/>
                </a:solidFill>
                <a:latin typeface="Calibri"/>
                <a:cs typeface="Calibri"/>
              </a:rPr>
              <a:t>signaling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pathways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29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1750313"/>
            <a:ext cx="1082167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20" dirty="0">
                <a:solidFill>
                  <a:schemeClr val="tx1"/>
                </a:solidFill>
              </a:rPr>
              <a:t>Pathophysiology:</a:t>
            </a:r>
            <a:r>
              <a:rPr sz="2800" spc="9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study</a:t>
            </a:r>
            <a:r>
              <a:rPr sz="2800" spc="7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of</a:t>
            </a:r>
            <a:r>
              <a:rPr sz="2800" spc="55" dirty="0">
                <a:solidFill>
                  <a:schemeClr val="tx1"/>
                </a:solidFill>
              </a:rPr>
              <a:t> </a:t>
            </a:r>
            <a:r>
              <a:rPr sz="2800" spc="-10" dirty="0">
                <a:solidFill>
                  <a:schemeClr val="tx1"/>
                </a:solidFill>
              </a:rPr>
              <a:t>disordered</a:t>
            </a:r>
            <a:r>
              <a:rPr sz="2800" spc="114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function</a:t>
            </a:r>
            <a:r>
              <a:rPr sz="2800" spc="8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(physiological</a:t>
            </a:r>
            <a:r>
              <a:rPr sz="2800" spc="11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changes)</a:t>
            </a:r>
            <a:r>
              <a:rPr sz="2800" spc="60" dirty="0">
                <a:solidFill>
                  <a:schemeClr val="tx1"/>
                </a:solidFill>
              </a:rPr>
              <a:t> </a:t>
            </a:r>
            <a:r>
              <a:rPr sz="2800" spc="-25" dirty="0">
                <a:solidFill>
                  <a:schemeClr val="tx1"/>
                </a:solidFill>
              </a:rPr>
              <a:t>and </a:t>
            </a:r>
            <a:r>
              <a:rPr sz="2800" dirty="0">
                <a:solidFill>
                  <a:schemeClr val="tx1"/>
                </a:solidFill>
              </a:rPr>
              <a:t>breakdown</a:t>
            </a:r>
            <a:r>
              <a:rPr sz="2800" spc="3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of</a:t>
            </a:r>
            <a:r>
              <a:rPr sz="2800" spc="5" dirty="0">
                <a:solidFill>
                  <a:schemeClr val="tx1"/>
                </a:solidFill>
              </a:rPr>
              <a:t> </a:t>
            </a:r>
            <a:r>
              <a:rPr sz="2800" spc="-35" dirty="0">
                <a:solidFill>
                  <a:schemeClr val="tx1"/>
                </a:solidFill>
              </a:rPr>
              <a:t>homeostasis</a:t>
            </a:r>
            <a:r>
              <a:rPr sz="2800" spc="40" dirty="0">
                <a:solidFill>
                  <a:schemeClr val="tx1"/>
                </a:solidFill>
              </a:rPr>
              <a:t> </a:t>
            </a:r>
            <a:r>
              <a:rPr sz="2800" spc="80" dirty="0">
                <a:solidFill>
                  <a:schemeClr val="tx1"/>
                </a:solidFill>
              </a:rPr>
              <a:t>in</a:t>
            </a:r>
            <a:r>
              <a:rPr sz="2800" spc="15" dirty="0">
                <a:solidFill>
                  <a:schemeClr val="tx1"/>
                </a:solidFill>
              </a:rPr>
              <a:t> </a:t>
            </a:r>
            <a:r>
              <a:rPr sz="2800" spc="-45" dirty="0">
                <a:solidFill>
                  <a:schemeClr val="tx1"/>
                </a:solidFill>
              </a:rPr>
              <a:t>diseases</a:t>
            </a:r>
            <a:r>
              <a:rPr sz="2800" spc="4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(biochemical</a:t>
            </a:r>
            <a:r>
              <a:rPr sz="2800" spc="40" dirty="0">
                <a:solidFill>
                  <a:schemeClr val="tx1"/>
                </a:solidFill>
              </a:rPr>
              <a:t> </a:t>
            </a:r>
            <a:r>
              <a:rPr sz="2800" spc="-10" dirty="0">
                <a:solidFill>
                  <a:schemeClr val="tx1"/>
                </a:solidFill>
              </a:rPr>
              <a:t>changes)</a:t>
            </a:r>
            <a:endParaRPr sz="2800" dirty="0">
              <a:solidFill>
                <a:schemeClr val="tx1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739" y="3157880"/>
            <a:ext cx="9335770" cy="2794000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Four</a:t>
            </a:r>
            <a:r>
              <a:rPr sz="2800" spc="-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chemeClr val="tx1"/>
                </a:solidFill>
                <a:latin typeface="Calibri"/>
                <a:cs typeface="Calibri"/>
              </a:rPr>
              <a:t>aspects</a:t>
            </a:r>
            <a:r>
              <a:rPr sz="2800" spc="-6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-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</a:t>
            </a:r>
            <a:r>
              <a:rPr sz="2800" spc="-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35" dirty="0">
                <a:solidFill>
                  <a:schemeClr val="tx1"/>
                </a:solidFill>
                <a:latin typeface="Calibri"/>
                <a:cs typeface="Calibri"/>
              </a:rPr>
              <a:t>disease</a:t>
            </a:r>
            <a:r>
              <a:rPr sz="2800" spc="-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process</a:t>
            </a:r>
            <a:r>
              <a:rPr sz="2800" spc="-5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that</a:t>
            </a:r>
            <a:r>
              <a:rPr sz="2800" spc="-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form</a:t>
            </a:r>
            <a:r>
              <a:rPr sz="2800" spc="-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800" spc="-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core</a:t>
            </a:r>
            <a:r>
              <a:rPr sz="2800" spc="-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-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pathology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1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Etiology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1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Pathogenesis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21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Morphological</a:t>
            </a:r>
            <a:r>
              <a:rPr sz="2800" spc="3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changes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15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spc="90" dirty="0">
                <a:solidFill>
                  <a:schemeClr val="tx1"/>
                </a:solidFill>
                <a:latin typeface="Calibri"/>
                <a:cs typeface="Calibri"/>
              </a:rPr>
              <a:t>Clinical</a:t>
            </a:r>
            <a:r>
              <a:rPr sz="2800" spc="10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significance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chemeClr val="tx1"/>
                </a:solidFill>
              </a:rPr>
              <a:t>Adaptations</a:t>
            </a:r>
            <a:r>
              <a:rPr spc="-185" dirty="0">
                <a:solidFill>
                  <a:schemeClr val="tx1"/>
                </a:solidFill>
              </a:rPr>
              <a:t> </a:t>
            </a:r>
            <a:r>
              <a:rPr spc="-45" dirty="0">
                <a:solidFill>
                  <a:schemeClr val="tx1"/>
                </a:solidFill>
              </a:rPr>
              <a:t>associated</a:t>
            </a:r>
            <a:r>
              <a:rPr spc="-190" dirty="0">
                <a:solidFill>
                  <a:schemeClr val="tx1"/>
                </a:solidFill>
              </a:rPr>
              <a:t> </a:t>
            </a:r>
            <a:r>
              <a:rPr spc="30" dirty="0">
                <a:solidFill>
                  <a:schemeClr val="tx1"/>
                </a:solidFill>
              </a:rPr>
              <a:t>with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6263" y="1374140"/>
            <a:ext cx="9359900" cy="37750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27685" indent="-514984">
              <a:lnSpc>
                <a:spcPct val="100000"/>
              </a:lnSpc>
              <a:spcBef>
                <a:spcPts val="95"/>
              </a:spcBef>
              <a:buClr>
                <a:srgbClr val="F5A308"/>
              </a:buClr>
              <a:buSzPct val="80357"/>
              <a:buAutoNum type="arabicPeriod"/>
              <a:tabLst>
                <a:tab pos="527685" algn="l"/>
              </a:tabLst>
            </a:pP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Induction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new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protein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synthesis</a:t>
            </a:r>
            <a:r>
              <a:rPr sz="2800" spc="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by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 the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 target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cells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35"/>
              </a:spcBef>
              <a:buClr>
                <a:srgbClr val="F5A308"/>
              </a:buClr>
              <a:buFont typeface="Calibri"/>
              <a:buAutoNum type="arabicPeriod"/>
            </a:pP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buClr>
                <a:srgbClr val="F5A308"/>
              </a:buClr>
              <a:buSzPct val="80357"/>
              <a:buAutoNum type="arabicPeriod"/>
              <a:tabLst>
                <a:tab pos="527685" algn="l"/>
              </a:tabLst>
            </a:pP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800" spc="17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induction</a:t>
            </a:r>
            <a:r>
              <a:rPr sz="2800" spc="2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16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cellular</a:t>
            </a:r>
            <a:r>
              <a:rPr sz="2800" spc="2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proliferation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45"/>
              </a:spcBef>
              <a:buClr>
                <a:srgbClr val="F5A308"/>
              </a:buClr>
              <a:buFont typeface="Calibri"/>
              <a:buAutoNum type="arabicPeriod"/>
            </a:pP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buClr>
                <a:srgbClr val="F5A308"/>
              </a:buClr>
              <a:buSzPct val="80357"/>
              <a:buAutoNum type="arabicPeriod"/>
              <a:tabLst>
                <a:tab pos="527685" algn="l"/>
              </a:tabLst>
            </a:pP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Shifting</a:t>
            </a:r>
            <a:r>
              <a:rPr sz="2800" spc="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cells</a:t>
            </a:r>
            <a:r>
              <a:rPr sz="2800" spc="5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from</a:t>
            </a:r>
            <a:r>
              <a:rPr sz="2800" spc="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producing</a:t>
            </a:r>
            <a:r>
              <a:rPr sz="2800" spc="7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one</a:t>
            </a:r>
            <a:r>
              <a:rPr sz="2800" spc="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type</a:t>
            </a:r>
            <a:r>
              <a:rPr sz="2800" spc="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proteins</a:t>
            </a:r>
            <a:r>
              <a:rPr sz="2800" spc="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to</a:t>
            </a:r>
            <a:r>
              <a:rPr sz="2800" spc="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another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50"/>
              </a:spcBef>
              <a:buClr>
                <a:srgbClr val="F5A308"/>
              </a:buClr>
              <a:buFont typeface="Calibri"/>
              <a:buAutoNum type="arabicPeriod"/>
            </a:pP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buClr>
                <a:srgbClr val="F5A308"/>
              </a:buClr>
              <a:buSzPct val="80357"/>
              <a:buAutoNum type="arabicPeriod"/>
              <a:tabLst>
                <a:tab pos="527685" algn="l"/>
              </a:tabLst>
            </a:pP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Markedly</a:t>
            </a:r>
            <a:r>
              <a:rPr sz="2800" spc="1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overproducing</a:t>
            </a:r>
            <a:r>
              <a:rPr sz="2800" spc="18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one</a:t>
            </a:r>
            <a:r>
              <a:rPr sz="2800" spc="1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protein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30</a:t>
            </a:fld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-37388"/>
            <a:ext cx="10803890" cy="14776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chemeClr val="tx1"/>
                </a:solidFill>
              </a:rPr>
              <a:t>Types</a:t>
            </a:r>
            <a:r>
              <a:rPr spc="-95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of</a:t>
            </a:r>
            <a:r>
              <a:rPr spc="-95" dirty="0">
                <a:solidFill>
                  <a:schemeClr val="tx1"/>
                </a:solidFill>
              </a:rPr>
              <a:t> </a:t>
            </a:r>
            <a:r>
              <a:rPr spc="-10" dirty="0">
                <a:solidFill>
                  <a:schemeClr val="tx1"/>
                </a:solidFill>
              </a:rPr>
              <a:t>adaptations</a:t>
            </a:r>
          </a:p>
          <a:p>
            <a:pPr marL="488315" marR="5080" indent="-342900">
              <a:lnSpc>
                <a:spcPts val="3020"/>
              </a:lnSpc>
              <a:spcBef>
                <a:spcPts val="395"/>
              </a:spcBef>
            </a:pPr>
            <a:r>
              <a:rPr sz="2250" spc="175" dirty="0">
                <a:solidFill>
                  <a:srgbClr val="F5A308"/>
                </a:solidFill>
                <a:latin typeface="Lucida Sans Unicode"/>
                <a:cs typeface="Lucida Sans Unicode"/>
              </a:rPr>
              <a:t>▶</a:t>
            </a:r>
            <a:r>
              <a:rPr sz="2250" spc="-15" dirty="0">
                <a:solidFill>
                  <a:srgbClr val="F5A308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</a:rPr>
              <a:t>Hyperplasia:</a:t>
            </a:r>
            <a:r>
              <a:rPr sz="2800" spc="7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increase</a:t>
            </a:r>
            <a:r>
              <a:rPr sz="2800" spc="60" dirty="0">
                <a:solidFill>
                  <a:schemeClr val="tx1"/>
                </a:solidFill>
              </a:rPr>
              <a:t> </a:t>
            </a:r>
            <a:r>
              <a:rPr sz="2800" spc="80" dirty="0">
                <a:solidFill>
                  <a:schemeClr val="tx1"/>
                </a:solidFill>
              </a:rPr>
              <a:t>in</a:t>
            </a:r>
            <a:r>
              <a:rPr sz="2800" spc="4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number</a:t>
            </a:r>
            <a:r>
              <a:rPr sz="2800" spc="4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of</a:t>
            </a:r>
            <a:r>
              <a:rPr sz="2800" spc="4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cells</a:t>
            </a:r>
            <a:r>
              <a:rPr sz="2800" spc="50" dirty="0">
                <a:solidFill>
                  <a:schemeClr val="tx1"/>
                </a:solidFill>
              </a:rPr>
              <a:t> </a:t>
            </a:r>
            <a:r>
              <a:rPr sz="2800" spc="80" dirty="0">
                <a:solidFill>
                  <a:schemeClr val="tx1"/>
                </a:solidFill>
              </a:rPr>
              <a:t>in</a:t>
            </a:r>
            <a:r>
              <a:rPr sz="2800" spc="4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an</a:t>
            </a:r>
            <a:r>
              <a:rPr sz="2800" spc="3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organ</a:t>
            </a:r>
            <a:r>
              <a:rPr sz="2800" spc="5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or</a:t>
            </a:r>
            <a:r>
              <a:rPr sz="2800" spc="30" dirty="0">
                <a:solidFill>
                  <a:schemeClr val="tx1"/>
                </a:solidFill>
              </a:rPr>
              <a:t> </a:t>
            </a:r>
            <a:r>
              <a:rPr sz="2800" spc="-10" dirty="0">
                <a:solidFill>
                  <a:schemeClr val="tx1"/>
                </a:solidFill>
              </a:rPr>
              <a:t>tissue</a:t>
            </a:r>
            <a:r>
              <a:rPr sz="2800" spc="50" dirty="0">
                <a:solidFill>
                  <a:schemeClr val="tx1"/>
                </a:solidFill>
              </a:rPr>
              <a:t> </a:t>
            </a:r>
            <a:r>
              <a:rPr sz="2800" spc="-10" dirty="0">
                <a:solidFill>
                  <a:schemeClr val="tx1"/>
                </a:solidFill>
              </a:rPr>
              <a:t>(increase </a:t>
            </a:r>
            <a:r>
              <a:rPr sz="2800" dirty="0">
                <a:solidFill>
                  <a:schemeClr val="tx1"/>
                </a:solidFill>
              </a:rPr>
              <a:t>volume</a:t>
            </a:r>
            <a:r>
              <a:rPr sz="2800" spc="3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of</a:t>
            </a:r>
            <a:r>
              <a:rPr sz="2800" spc="5" dirty="0">
                <a:solidFill>
                  <a:schemeClr val="tx1"/>
                </a:solidFill>
              </a:rPr>
              <a:t> </a:t>
            </a:r>
            <a:r>
              <a:rPr sz="2800" spc="-10" dirty="0">
                <a:solidFill>
                  <a:schemeClr val="tx1"/>
                </a:solidFill>
              </a:rPr>
              <a:t>organ)</a:t>
            </a:r>
            <a:endParaRPr sz="2800" dirty="0">
              <a:solidFill>
                <a:schemeClr val="tx1"/>
              </a:solidFill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11632" y="2009901"/>
            <a:ext cx="11649710" cy="44151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50" spc="175" dirty="0">
                <a:solidFill>
                  <a:srgbClr val="F5A308"/>
                </a:solidFill>
                <a:latin typeface="Lucida Sans Unicode"/>
                <a:cs typeface="Lucida Sans Unicode"/>
              </a:rPr>
              <a:t>▶</a:t>
            </a:r>
            <a:r>
              <a:rPr sz="2250" spc="-15" dirty="0">
                <a:solidFill>
                  <a:srgbClr val="F5A308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Hypertrophy:</a:t>
            </a:r>
            <a:r>
              <a:rPr sz="2800" spc="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increase</a:t>
            </a:r>
            <a:r>
              <a:rPr sz="2800" spc="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80" dirty="0">
                <a:solidFill>
                  <a:schemeClr val="tx1"/>
                </a:solidFill>
                <a:latin typeface="Calibri"/>
                <a:cs typeface="Calibri"/>
              </a:rPr>
              <a:t>in</a:t>
            </a:r>
            <a:r>
              <a:rPr sz="2800" spc="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size</a:t>
            </a:r>
            <a:r>
              <a:rPr sz="2800" spc="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cells,</a:t>
            </a:r>
            <a:r>
              <a:rPr sz="2800" spc="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resulting</a:t>
            </a:r>
            <a:r>
              <a:rPr sz="2800" spc="7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80" dirty="0">
                <a:solidFill>
                  <a:schemeClr val="tx1"/>
                </a:solidFill>
                <a:latin typeface="Calibri"/>
                <a:cs typeface="Calibri"/>
              </a:rPr>
              <a:t>in</a:t>
            </a:r>
            <a:r>
              <a:rPr sz="2800" spc="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an</a:t>
            </a:r>
            <a:r>
              <a:rPr sz="2800" spc="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increase</a:t>
            </a:r>
            <a:r>
              <a:rPr sz="2800" spc="5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80" dirty="0">
                <a:solidFill>
                  <a:schemeClr val="tx1"/>
                </a:solidFill>
                <a:latin typeface="Calibri"/>
                <a:cs typeface="Calibri"/>
              </a:rPr>
              <a:t>in</a:t>
            </a:r>
            <a:r>
              <a:rPr sz="2800" spc="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size</a:t>
            </a:r>
            <a:r>
              <a:rPr sz="2800" spc="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organ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75"/>
              </a:spcBef>
            </a:pP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3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Atrophy:</a:t>
            </a:r>
            <a:r>
              <a:rPr sz="2800" spc="7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shrinkage</a:t>
            </a:r>
            <a:r>
              <a:rPr sz="2800" spc="10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90" dirty="0">
                <a:solidFill>
                  <a:schemeClr val="tx1"/>
                </a:solidFill>
                <a:latin typeface="Calibri"/>
                <a:cs typeface="Calibri"/>
              </a:rPr>
              <a:t>in</a:t>
            </a:r>
            <a:r>
              <a:rPr sz="2800" spc="8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size</a:t>
            </a:r>
            <a:r>
              <a:rPr sz="2800" spc="9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7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cells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660"/>
              </a:spcBef>
            </a:pP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355600" marR="5080" indent="-342900">
              <a:lnSpc>
                <a:spcPts val="3020"/>
              </a:lnSpc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45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Metaplasia:</a:t>
            </a:r>
            <a:r>
              <a:rPr sz="2800" spc="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reversible</a:t>
            </a:r>
            <a:r>
              <a:rPr sz="2800" spc="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change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one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adult</a:t>
            </a:r>
            <a:r>
              <a:rPr sz="2800" spc="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cell</a:t>
            </a:r>
            <a:r>
              <a:rPr sz="2800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type(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epithelial</a:t>
            </a:r>
            <a:r>
              <a:rPr sz="2800" spc="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/mesenchymal)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is</a:t>
            </a:r>
            <a:r>
              <a:rPr sz="2800" spc="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replaced</a:t>
            </a:r>
            <a:r>
              <a:rPr sz="2800" spc="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by</a:t>
            </a:r>
            <a:r>
              <a:rPr sz="2800" spc="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another</a:t>
            </a:r>
            <a:r>
              <a:rPr sz="2800" spc="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cell</a:t>
            </a:r>
            <a:r>
              <a:rPr sz="2800" spc="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type.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0"/>
              </a:spcBef>
            </a:pP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 marR="187960">
              <a:lnSpc>
                <a:spcPct val="120000"/>
              </a:lnSpc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35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Dysplasia:</a:t>
            </a:r>
            <a:r>
              <a:rPr sz="2800" spc="1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disordered</a:t>
            </a:r>
            <a:r>
              <a:rPr sz="2800" spc="1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cellular</a:t>
            </a:r>
            <a:r>
              <a:rPr sz="2800" spc="1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chemeClr val="tx1"/>
                </a:solidFill>
                <a:latin typeface="Calibri"/>
                <a:cs typeface="Calibri"/>
              </a:rPr>
              <a:t>development</a:t>
            </a:r>
            <a:r>
              <a:rPr sz="2800" spc="114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(also</a:t>
            </a:r>
            <a:r>
              <a:rPr sz="2800" spc="9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called</a:t>
            </a:r>
            <a:r>
              <a:rPr sz="2800" spc="10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atypical</a:t>
            </a:r>
            <a:r>
              <a:rPr sz="2800" spc="9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hyperplasia)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Both</a:t>
            </a:r>
            <a:r>
              <a:rPr sz="28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55" dirty="0">
                <a:solidFill>
                  <a:schemeClr val="tx1"/>
                </a:solidFill>
                <a:latin typeface="Calibri"/>
                <a:cs typeface="Calibri"/>
              </a:rPr>
              <a:t>meta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 and</a:t>
            </a:r>
            <a:r>
              <a:rPr sz="28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hyperplasia</a:t>
            </a:r>
            <a:r>
              <a:rPr sz="2800" spc="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are</a:t>
            </a:r>
            <a:r>
              <a:rPr sz="2800" spc="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60" dirty="0">
                <a:solidFill>
                  <a:schemeClr val="tx1"/>
                </a:solidFill>
                <a:latin typeface="Calibri"/>
                <a:cs typeface="Calibri"/>
              </a:rPr>
              <a:t>seen</a:t>
            </a:r>
            <a:r>
              <a:rPr sz="28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90" dirty="0">
                <a:solidFill>
                  <a:schemeClr val="tx1"/>
                </a:solidFill>
                <a:latin typeface="Calibri"/>
                <a:cs typeface="Calibri"/>
              </a:rPr>
              <a:t>in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this.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31</a:t>
            </a:fld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6263" y="415797"/>
            <a:ext cx="2639060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chemeClr val="tx1"/>
                </a:solidFill>
              </a:rPr>
              <a:t>Hyperplasia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6263" y="1661922"/>
            <a:ext cx="21069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50" spc="175" dirty="0">
                <a:solidFill>
                  <a:srgbClr val="F5A308"/>
                </a:solidFill>
                <a:latin typeface="Lucida Sans Unicode"/>
                <a:cs typeface="Lucida Sans Unicode"/>
              </a:rPr>
              <a:t>▶</a:t>
            </a:r>
            <a:r>
              <a:rPr sz="2250" spc="10" dirty="0">
                <a:solidFill>
                  <a:srgbClr val="F5A308"/>
                </a:solidFill>
                <a:latin typeface="Lucida Sans Unicode"/>
                <a:cs typeface="Lucida Sans Unicode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Hyperplasia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6263" y="3323335"/>
            <a:ext cx="188785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Mechanism-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374392" y="1432560"/>
            <a:ext cx="649605" cy="958850"/>
          </a:xfrm>
          <a:custGeom>
            <a:avLst/>
            <a:gdLst/>
            <a:ahLst/>
            <a:cxnLst/>
            <a:rect l="l" t="t" r="r" b="b"/>
            <a:pathLst>
              <a:path w="649605" h="958850">
                <a:moveTo>
                  <a:pt x="649224" y="958595"/>
                </a:moveTo>
                <a:lnTo>
                  <a:pt x="574779" y="957165"/>
                </a:lnTo>
                <a:lnTo>
                  <a:pt x="506447" y="953090"/>
                </a:lnTo>
                <a:lnTo>
                  <a:pt x="446176" y="946699"/>
                </a:lnTo>
                <a:lnTo>
                  <a:pt x="395911" y="938317"/>
                </a:lnTo>
                <a:lnTo>
                  <a:pt x="357597" y="928271"/>
                </a:lnTo>
                <a:lnTo>
                  <a:pt x="324612" y="904493"/>
                </a:lnTo>
                <a:lnTo>
                  <a:pt x="324612" y="547877"/>
                </a:lnTo>
                <a:lnTo>
                  <a:pt x="316041" y="535483"/>
                </a:lnTo>
                <a:lnTo>
                  <a:pt x="253312" y="514054"/>
                </a:lnTo>
                <a:lnTo>
                  <a:pt x="203047" y="505672"/>
                </a:lnTo>
                <a:lnTo>
                  <a:pt x="142776" y="499281"/>
                </a:lnTo>
                <a:lnTo>
                  <a:pt x="74444" y="495206"/>
                </a:lnTo>
                <a:lnTo>
                  <a:pt x="0" y="493775"/>
                </a:lnTo>
                <a:lnTo>
                  <a:pt x="74444" y="492351"/>
                </a:lnTo>
                <a:lnTo>
                  <a:pt x="142776" y="488293"/>
                </a:lnTo>
                <a:lnTo>
                  <a:pt x="203047" y="481919"/>
                </a:lnTo>
                <a:lnTo>
                  <a:pt x="253312" y="473550"/>
                </a:lnTo>
                <a:lnTo>
                  <a:pt x="291626" y="463507"/>
                </a:lnTo>
                <a:lnTo>
                  <a:pt x="324612" y="439674"/>
                </a:lnTo>
                <a:lnTo>
                  <a:pt x="324612" y="54101"/>
                </a:lnTo>
                <a:lnTo>
                  <a:pt x="333182" y="41707"/>
                </a:lnTo>
                <a:lnTo>
                  <a:pt x="395911" y="20278"/>
                </a:lnTo>
                <a:lnTo>
                  <a:pt x="446176" y="11896"/>
                </a:lnTo>
                <a:lnTo>
                  <a:pt x="506447" y="5505"/>
                </a:lnTo>
                <a:lnTo>
                  <a:pt x="574779" y="1430"/>
                </a:lnTo>
                <a:lnTo>
                  <a:pt x="649224" y="0"/>
                </a:lnTo>
              </a:path>
            </a:pathLst>
          </a:custGeom>
          <a:ln w="9144">
            <a:solidFill>
              <a:srgbClr val="F5A30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024377" y="1213866"/>
            <a:ext cx="2226945" cy="586740"/>
          </a:xfrm>
          <a:prstGeom prst="rect">
            <a:avLst/>
          </a:prstGeom>
          <a:solidFill>
            <a:srgbClr val="F5A308"/>
          </a:solidFill>
          <a:ln w="19811">
            <a:solidFill>
              <a:srgbClr val="B47704"/>
            </a:solidFill>
          </a:ln>
        </p:spPr>
        <p:txBody>
          <a:bodyPr vert="horz" wrap="square" lIns="0" tIns="77470" rIns="0" bIns="0" rtlCol="0">
            <a:spAutoFit/>
          </a:bodyPr>
          <a:lstStyle/>
          <a:p>
            <a:pPr marL="408305">
              <a:lnSpc>
                <a:spcPct val="100000"/>
              </a:lnSpc>
              <a:spcBef>
                <a:spcPts val="610"/>
              </a:spcBef>
            </a:pPr>
            <a:r>
              <a:rPr sz="2400" b="1" spc="-10" dirty="0">
                <a:latin typeface="Calibri"/>
                <a:cs typeface="Calibri"/>
              </a:rPr>
              <a:t>Physiologic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024377" y="2143505"/>
            <a:ext cx="2226945" cy="586740"/>
          </a:xfrm>
          <a:prstGeom prst="rect">
            <a:avLst/>
          </a:prstGeom>
          <a:solidFill>
            <a:srgbClr val="F5A308"/>
          </a:solidFill>
          <a:ln w="19811">
            <a:solidFill>
              <a:srgbClr val="B47704"/>
            </a:solidFill>
          </a:ln>
        </p:spPr>
        <p:txBody>
          <a:bodyPr vert="horz" wrap="square" lIns="0" tIns="78740" rIns="0" bIns="0" rtlCol="0">
            <a:spAutoFit/>
          </a:bodyPr>
          <a:lstStyle/>
          <a:p>
            <a:pPr marL="461645">
              <a:lnSpc>
                <a:spcPct val="100000"/>
              </a:lnSpc>
              <a:spcBef>
                <a:spcPts val="620"/>
              </a:spcBef>
            </a:pPr>
            <a:r>
              <a:rPr sz="2400" b="1" spc="-10" dirty="0">
                <a:latin typeface="Calibri"/>
                <a:cs typeface="Calibri"/>
              </a:rPr>
              <a:t>Pathologic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273040" y="1043939"/>
            <a:ext cx="840105" cy="914400"/>
          </a:xfrm>
          <a:custGeom>
            <a:avLst/>
            <a:gdLst/>
            <a:ahLst/>
            <a:cxnLst/>
            <a:rect l="l" t="t" r="r" b="b"/>
            <a:pathLst>
              <a:path w="840104" h="914400">
                <a:moveTo>
                  <a:pt x="839724" y="914400"/>
                </a:moveTo>
                <a:lnTo>
                  <a:pt x="764248" y="913271"/>
                </a:lnTo>
                <a:lnTo>
                  <a:pt x="693213" y="910017"/>
                </a:lnTo>
                <a:lnTo>
                  <a:pt x="627803" y="904837"/>
                </a:lnTo>
                <a:lnTo>
                  <a:pt x="569204" y="897929"/>
                </a:lnTo>
                <a:lnTo>
                  <a:pt x="518602" y="889492"/>
                </a:lnTo>
                <a:lnTo>
                  <a:pt x="477181" y="879724"/>
                </a:lnTo>
                <a:lnTo>
                  <a:pt x="426625" y="856991"/>
                </a:lnTo>
                <a:lnTo>
                  <a:pt x="419862" y="844423"/>
                </a:lnTo>
                <a:lnTo>
                  <a:pt x="419862" y="527176"/>
                </a:lnTo>
                <a:lnTo>
                  <a:pt x="413098" y="514608"/>
                </a:lnTo>
                <a:lnTo>
                  <a:pt x="362542" y="491875"/>
                </a:lnTo>
                <a:lnTo>
                  <a:pt x="321121" y="482107"/>
                </a:lnTo>
                <a:lnTo>
                  <a:pt x="270519" y="473670"/>
                </a:lnTo>
                <a:lnTo>
                  <a:pt x="211920" y="466762"/>
                </a:lnTo>
                <a:lnTo>
                  <a:pt x="146510" y="461582"/>
                </a:lnTo>
                <a:lnTo>
                  <a:pt x="75475" y="458328"/>
                </a:lnTo>
                <a:lnTo>
                  <a:pt x="0" y="457200"/>
                </a:lnTo>
                <a:lnTo>
                  <a:pt x="75475" y="456071"/>
                </a:lnTo>
                <a:lnTo>
                  <a:pt x="146510" y="452817"/>
                </a:lnTo>
                <a:lnTo>
                  <a:pt x="211920" y="447637"/>
                </a:lnTo>
                <a:lnTo>
                  <a:pt x="270519" y="440729"/>
                </a:lnTo>
                <a:lnTo>
                  <a:pt x="321121" y="432292"/>
                </a:lnTo>
                <a:lnTo>
                  <a:pt x="362542" y="422524"/>
                </a:lnTo>
                <a:lnTo>
                  <a:pt x="413098" y="399791"/>
                </a:lnTo>
                <a:lnTo>
                  <a:pt x="419862" y="387223"/>
                </a:lnTo>
                <a:lnTo>
                  <a:pt x="419862" y="69976"/>
                </a:lnTo>
                <a:lnTo>
                  <a:pt x="426625" y="57408"/>
                </a:lnTo>
                <a:lnTo>
                  <a:pt x="477181" y="34675"/>
                </a:lnTo>
                <a:lnTo>
                  <a:pt x="518602" y="24907"/>
                </a:lnTo>
                <a:lnTo>
                  <a:pt x="569204" y="16470"/>
                </a:lnTo>
                <a:lnTo>
                  <a:pt x="627803" y="9562"/>
                </a:lnTo>
                <a:lnTo>
                  <a:pt x="693213" y="4382"/>
                </a:lnTo>
                <a:lnTo>
                  <a:pt x="764248" y="1128"/>
                </a:lnTo>
                <a:lnTo>
                  <a:pt x="839724" y="0"/>
                </a:lnTo>
              </a:path>
            </a:pathLst>
          </a:custGeom>
          <a:ln w="9144">
            <a:solidFill>
              <a:srgbClr val="F5A30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476758" y="3753358"/>
            <a:ext cx="5138420" cy="1287145"/>
            <a:chOff x="476758" y="3753358"/>
            <a:chExt cx="5138420" cy="1287145"/>
          </a:xfrm>
        </p:grpSpPr>
        <p:sp>
          <p:nvSpPr>
            <p:cNvPr id="10" name="object 10"/>
            <p:cNvSpPr/>
            <p:nvPr/>
          </p:nvSpPr>
          <p:spPr>
            <a:xfrm>
              <a:off x="486918" y="3763518"/>
              <a:ext cx="5118100" cy="1266825"/>
            </a:xfrm>
            <a:custGeom>
              <a:avLst/>
              <a:gdLst/>
              <a:ahLst/>
              <a:cxnLst/>
              <a:rect l="l" t="t" r="r" b="b"/>
              <a:pathLst>
                <a:path w="5118100" h="1266825">
                  <a:moveTo>
                    <a:pt x="5117591" y="0"/>
                  </a:moveTo>
                  <a:lnTo>
                    <a:pt x="0" y="0"/>
                  </a:lnTo>
                  <a:lnTo>
                    <a:pt x="0" y="1266443"/>
                  </a:lnTo>
                  <a:lnTo>
                    <a:pt x="5117591" y="1266443"/>
                  </a:lnTo>
                  <a:lnTo>
                    <a:pt x="5117591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86918" y="3763518"/>
              <a:ext cx="5118100" cy="1266825"/>
            </a:xfrm>
            <a:custGeom>
              <a:avLst/>
              <a:gdLst/>
              <a:ahLst/>
              <a:cxnLst/>
              <a:rect l="l" t="t" r="r" b="b"/>
              <a:pathLst>
                <a:path w="5118100" h="1266825">
                  <a:moveTo>
                    <a:pt x="0" y="1266443"/>
                  </a:moveTo>
                  <a:lnTo>
                    <a:pt x="5117591" y="1266443"/>
                  </a:lnTo>
                  <a:lnTo>
                    <a:pt x="5117591" y="0"/>
                  </a:lnTo>
                  <a:lnTo>
                    <a:pt x="0" y="0"/>
                  </a:lnTo>
                  <a:lnTo>
                    <a:pt x="0" y="1266443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200863" y="3946347"/>
            <a:ext cx="504825" cy="3683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2250" spc="175" dirty="0">
                <a:solidFill>
                  <a:srgbClr val="F5A308"/>
                </a:solidFill>
                <a:latin typeface="Lucida Sans Unicode"/>
                <a:cs typeface="Lucida Sans Unicode"/>
              </a:rPr>
              <a:t>▶</a:t>
            </a:r>
            <a:r>
              <a:rPr sz="2250" spc="-20" dirty="0">
                <a:solidFill>
                  <a:srgbClr val="F5A308"/>
                </a:solidFill>
                <a:latin typeface="Lucida Sans Unicode"/>
                <a:cs typeface="Lucida Sans Unicode"/>
              </a:rPr>
              <a:t> </a:t>
            </a:r>
            <a:r>
              <a:rPr sz="3000" spc="-75" baseline="-15277" dirty="0">
                <a:latin typeface="Arial MT"/>
                <a:cs typeface="Arial MT"/>
              </a:rPr>
              <a:t>•</a:t>
            </a:r>
            <a:endParaRPr sz="3000" baseline="-15277"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65505" y="4045711"/>
            <a:ext cx="492633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>
              <a:lnSpc>
                <a:spcPct val="100000"/>
              </a:lnSpc>
              <a:spcBef>
                <a:spcPts val="100"/>
              </a:spcBef>
            </a:pPr>
            <a:r>
              <a:rPr sz="2000" b="1" spc="-20" dirty="0">
                <a:latin typeface="Calibri"/>
                <a:cs typeface="Calibri"/>
              </a:rPr>
              <a:t>Increased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local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production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growth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factors</a:t>
            </a:r>
            <a:endParaRPr sz="20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2000" b="1" dirty="0">
                <a:latin typeface="Calibri"/>
                <a:cs typeface="Calibri"/>
              </a:rPr>
              <a:t>Increased</a:t>
            </a:r>
            <a:r>
              <a:rPr sz="2000" b="1" spc="320" dirty="0">
                <a:latin typeface="Calibri"/>
                <a:cs typeface="Calibri"/>
              </a:rPr>
              <a:t> </a:t>
            </a:r>
            <a:r>
              <a:rPr sz="2000" b="1" spc="-30" dirty="0">
                <a:latin typeface="Calibri"/>
                <a:cs typeface="Calibri"/>
              </a:rPr>
              <a:t>levels</a:t>
            </a:r>
            <a:r>
              <a:rPr sz="2000" b="1" spc="-8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b="1" spc="-7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growth</a:t>
            </a:r>
            <a:r>
              <a:rPr sz="2000" b="1" spc="-8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factor</a:t>
            </a:r>
            <a:r>
              <a:rPr sz="2000" b="1" spc="-9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receptor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136385" y="1773173"/>
            <a:ext cx="2367280" cy="586740"/>
          </a:xfrm>
          <a:prstGeom prst="rect">
            <a:avLst/>
          </a:prstGeom>
          <a:solidFill>
            <a:srgbClr val="F5A308"/>
          </a:solidFill>
          <a:ln w="19811">
            <a:solidFill>
              <a:srgbClr val="B47704"/>
            </a:solidFill>
          </a:ln>
        </p:spPr>
        <p:txBody>
          <a:bodyPr vert="horz" wrap="square" lIns="0" tIns="70485" rIns="0" bIns="0" rtlCol="0">
            <a:spAutoFit/>
          </a:bodyPr>
          <a:lstStyle/>
          <a:p>
            <a:pPr marL="280670">
              <a:lnSpc>
                <a:spcPct val="100000"/>
              </a:lnSpc>
              <a:spcBef>
                <a:spcPts val="555"/>
              </a:spcBef>
            </a:pPr>
            <a:r>
              <a:rPr sz="2400" b="1" spc="-10" dirty="0">
                <a:latin typeface="Calibri"/>
                <a:cs typeface="Calibri"/>
              </a:rPr>
              <a:t>Compensatory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136385" y="642366"/>
            <a:ext cx="2367280" cy="588645"/>
          </a:xfrm>
          <a:prstGeom prst="rect">
            <a:avLst/>
          </a:prstGeom>
          <a:solidFill>
            <a:srgbClr val="F5A308"/>
          </a:solidFill>
          <a:ln w="19811">
            <a:solidFill>
              <a:srgbClr val="B47704"/>
            </a:solidFill>
          </a:ln>
        </p:spPr>
        <p:txBody>
          <a:bodyPr vert="horz" wrap="square" lIns="0" tIns="71120" rIns="0" bIns="0" rtlCol="0">
            <a:spAutoFit/>
          </a:bodyPr>
          <a:lstStyle/>
          <a:p>
            <a:pPr marL="547370">
              <a:lnSpc>
                <a:spcPct val="100000"/>
              </a:lnSpc>
              <a:spcBef>
                <a:spcPts val="560"/>
              </a:spcBef>
            </a:pPr>
            <a:r>
              <a:rPr sz="2400" b="1" spc="-10" dirty="0">
                <a:latin typeface="Calibri"/>
                <a:cs typeface="Calibri"/>
              </a:rPr>
              <a:t>Hormonal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16" name="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67555" y="3576828"/>
            <a:ext cx="8133969" cy="3291075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6884669" y="3893311"/>
            <a:ext cx="245491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latin typeface="Calibri"/>
                <a:cs typeface="Calibri"/>
              </a:rPr>
              <a:t>Activation</a:t>
            </a:r>
            <a:r>
              <a:rPr sz="2000" b="1" spc="-10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b="1" spc="-8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particular </a:t>
            </a:r>
            <a:r>
              <a:rPr sz="2000" b="1" dirty="0">
                <a:latin typeface="Calibri"/>
                <a:cs typeface="Calibri"/>
              </a:rPr>
              <a:t>intracellular</a:t>
            </a:r>
            <a:r>
              <a:rPr sz="2000" b="1" spc="8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signaling pathways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769611" y="5579465"/>
            <a:ext cx="2359025" cy="941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Calibri"/>
                <a:cs typeface="Calibri"/>
              </a:rPr>
              <a:t>Turn</a:t>
            </a:r>
            <a:r>
              <a:rPr sz="2000" b="1" spc="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on</a:t>
            </a:r>
            <a:r>
              <a:rPr sz="2000" b="1" spc="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many</a:t>
            </a:r>
            <a:r>
              <a:rPr sz="2000" b="1" spc="1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cellular </a:t>
            </a:r>
            <a:r>
              <a:rPr sz="2000" b="1" spc="-40" dirty="0">
                <a:latin typeface="Calibri"/>
                <a:cs typeface="Calibri"/>
              </a:rPr>
              <a:t>genes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spc="-50" dirty="0">
                <a:latin typeface="Calibri"/>
                <a:cs typeface="Calibri"/>
              </a:rPr>
              <a:t>that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encode </a:t>
            </a:r>
            <a:r>
              <a:rPr sz="2000" b="1" dirty="0">
                <a:latin typeface="Calibri"/>
                <a:cs typeface="Calibri"/>
              </a:rPr>
              <a:t>growth</a:t>
            </a:r>
            <a:r>
              <a:rPr sz="2000" b="1" spc="-7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factors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7620" y="5262371"/>
            <a:ext cx="4003675" cy="1605915"/>
            <a:chOff x="7620" y="5262371"/>
            <a:chExt cx="4003675" cy="1605915"/>
          </a:xfrm>
        </p:grpSpPr>
        <p:sp>
          <p:nvSpPr>
            <p:cNvPr id="20" name="object 20"/>
            <p:cNvSpPr/>
            <p:nvPr/>
          </p:nvSpPr>
          <p:spPr>
            <a:xfrm>
              <a:off x="3382517" y="5948933"/>
              <a:ext cx="619125" cy="485140"/>
            </a:xfrm>
            <a:custGeom>
              <a:avLst/>
              <a:gdLst/>
              <a:ahLst/>
              <a:cxnLst/>
              <a:rect l="l" t="t" r="r" b="b"/>
              <a:pathLst>
                <a:path w="619125" h="485139">
                  <a:moveTo>
                    <a:pt x="242316" y="0"/>
                  </a:moveTo>
                  <a:lnTo>
                    <a:pt x="0" y="242315"/>
                  </a:lnTo>
                  <a:lnTo>
                    <a:pt x="242316" y="484631"/>
                  </a:lnTo>
                  <a:lnTo>
                    <a:pt x="242316" y="363473"/>
                  </a:lnTo>
                  <a:lnTo>
                    <a:pt x="618744" y="363473"/>
                  </a:lnTo>
                  <a:lnTo>
                    <a:pt x="618744" y="121157"/>
                  </a:lnTo>
                  <a:lnTo>
                    <a:pt x="242316" y="121157"/>
                  </a:lnTo>
                  <a:lnTo>
                    <a:pt x="242316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382517" y="5948933"/>
              <a:ext cx="619125" cy="485140"/>
            </a:xfrm>
            <a:custGeom>
              <a:avLst/>
              <a:gdLst/>
              <a:ahLst/>
              <a:cxnLst/>
              <a:rect l="l" t="t" r="r" b="b"/>
              <a:pathLst>
                <a:path w="619125" h="485139">
                  <a:moveTo>
                    <a:pt x="618744" y="363473"/>
                  </a:moveTo>
                  <a:lnTo>
                    <a:pt x="242316" y="363473"/>
                  </a:lnTo>
                  <a:lnTo>
                    <a:pt x="242316" y="484631"/>
                  </a:lnTo>
                  <a:lnTo>
                    <a:pt x="0" y="242315"/>
                  </a:lnTo>
                  <a:lnTo>
                    <a:pt x="242316" y="0"/>
                  </a:lnTo>
                  <a:lnTo>
                    <a:pt x="242316" y="121157"/>
                  </a:lnTo>
                  <a:lnTo>
                    <a:pt x="618744" y="121157"/>
                  </a:lnTo>
                  <a:lnTo>
                    <a:pt x="618744" y="363473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7525" y="5272277"/>
              <a:ext cx="3258820" cy="1586230"/>
            </a:xfrm>
            <a:custGeom>
              <a:avLst/>
              <a:gdLst/>
              <a:ahLst/>
              <a:cxnLst/>
              <a:rect l="l" t="t" r="r" b="b"/>
              <a:pathLst>
                <a:path w="3258820" h="1586229">
                  <a:moveTo>
                    <a:pt x="1629156" y="0"/>
                  </a:moveTo>
                  <a:lnTo>
                    <a:pt x="1566665" y="584"/>
                  </a:lnTo>
                  <a:lnTo>
                    <a:pt x="1504770" y="2325"/>
                  </a:lnTo>
                  <a:lnTo>
                    <a:pt x="1443512" y="5201"/>
                  </a:lnTo>
                  <a:lnTo>
                    <a:pt x="1382933" y="9190"/>
                  </a:lnTo>
                  <a:lnTo>
                    <a:pt x="1323076" y="14272"/>
                  </a:lnTo>
                  <a:lnTo>
                    <a:pt x="1263982" y="20427"/>
                  </a:lnTo>
                  <a:lnTo>
                    <a:pt x="1205695" y="27632"/>
                  </a:lnTo>
                  <a:lnTo>
                    <a:pt x="1148256" y="35867"/>
                  </a:lnTo>
                  <a:lnTo>
                    <a:pt x="1091707" y="45111"/>
                  </a:lnTo>
                  <a:lnTo>
                    <a:pt x="1036090" y="55343"/>
                  </a:lnTo>
                  <a:lnTo>
                    <a:pt x="981448" y="66543"/>
                  </a:lnTo>
                  <a:lnTo>
                    <a:pt x="927823" y="78688"/>
                  </a:lnTo>
                  <a:lnTo>
                    <a:pt x="875257" y="91758"/>
                  </a:lnTo>
                  <a:lnTo>
                    <a:pt x="823793" y="105733"/>
                  </a:lnTo>
                  <a:lnTo>
                    <a:pt x="773471" y="120590"/>
                  </a:lnTo>
                  <a:lnTo>
                    <a:pt x="724336" y="136310"/>
                  </a:lnTo>
                  <a:lnTo>
                    <a:pt x="676428" y="152871"/>
                  </a:lnTo>
                  <a:lnTo>
                    <a:pt x="629790" y="170253"/>
                  </a:lnTo>
                  <a:lnTo>
                    <a:pt x="584465" y="188433"/>
                  </a:lnTo>
                  <a:lnTo>
                    <a:pt x="540494" y="207392"/>
                  </a:lnTo>
                  <a:lnTo>
                    <a:pt x="497919" y="227108"/>
                  </a:lnTo>
                  <a:lnTo>
                    <a:pt x="456783" y="247560"/>
                  </a:lnTo>
                  <a:lnTo>
                    <a:pt x="417128" y="268728"/>
                  </a:lnTo>
                  <a:lnTo>
                    <a:pt x="378997" y="290590"/>
                  </a:lnTo>
                  <a:lnTo>
                    <a:pt x="342430" y="313126"/>
                  </a:lnTo>
                  <a:lnTo>
                    <a:pt x="307471" y="336314"/>
                  </a:lnTo>
                  <a:lnTo>
                    <a:pt x="274162" y="360133"/>
                  </a:lnTo>
                  <a:lnTo>
                    <a:pt x="242545" y="384563"/>
                  </a:lnTo>
                  <a:lnTo>
                    <a:pt x="212661" y="409582"/>
                  </a:lnTo>
                  <a:lnTo>
                    <a:pt x="158266" y="461306"/>
                  </a:lnTo>
                  <a:lnTo>
                    <a:pt x="111313" y="515135"/>
                  </a:lnTo>
                  <a:lnTo>
                    <a:pt x="72140" y="570904"/>
                  </a:lnTo>
                  <a:lnTo>
                    <a:pt x="41085" y="628443"/>
                  </a:lnTo>
                  <a:lnTo>
                    <a:pt x="18485" y="687584"/>
                  </a:lnTo>
                  <a:lnTo>
                    <a:pt x="4677" y="748161"/>
                  </a:lnTo>
                  <a:lnTo>
                    <a:pt x="0" y="810006"/>
                  </a:lnTo>
                  <a:lnTo>
                    <a:pt x="1176" y="841076"/>
                  </a:lnTo>
                  <a:lnTo>
                    <a:pt x="10461" y="902307"/>
                  </a:lnTo>
                  <a:lnTo>
                    <a:pt x="28707" y="962187"/>
                  </a:lnTo>
                  <a:lnTo>
                    <a:pt x="55577" y="1020549"/>
                  </a:lnTo>
                  <a:lnTo>
                    <a:pt x="90733" y="1077223"/>
                  </a:lnTo>
                  <a:lnTo>
                    <a:pt x="133838" y="1132043"/>
                  </a:lnTo>
                  <a:lnTo>
                    <a:pt x="184555" y="1184841"/>
                  </a:lnTo>
                  <a:lnTo>
                    <a:pt x="242545" y="1235448"/>
                  </a:lnTo>
                  <a:lnTo>
                    <a:pt x="274162" y="1259878"/>
                  </a:lnTo>
                  <a:lnTo>
                    <a:pt x="307471" y="1283697"/>
                  </a:lnTo>
                  <a:lnTo>
                    <a:pt x="342430" y="1306885"/>
                  </a:lnTo>
                  <a:lnTo>
                    <a:pt x="378997" y="1329421"/>
                  </a:lnTo>
                  <a:lnTo>
                    <a:pt x="417128" y="1351283"/>
                  </a:lnTo>
                  <a:lnTo>
                    <a:pt x="456783" y="1372451"/>
                  </a:lnTo>
                  <a:lnTo>
                    <a:pt x="497919" y="1392903"/>
                  </a:lnTo>
                  <a:lnTo>
                    <a:pt x="540494" y="1412619"/>
                  </a:lnTo>
                  <a:lnTo>
                    <a:pt x="584465" y="1431578"/>
                  </a:lnTo>
                  <a:lnTo>
                    <a:pt x="629790" y="1449758"/>
                  </a:lnTo>
                  <a:lnTo>
                    <a:pt x="676428" y="1467140"/>
                  </a:lnTo>
                  <a:lnTo>
                    <a:pt x="724336" y="1483701"/>
                  </a:lnTo>
                  <a:lnTo>
                    <a:pt x="773471" y="1499421"/>
                  </a:lnTo>
                  <a:lnTo>
                    <a:pt x="823793" y="1514278"/>
                  </a:lnTo>
                  <a:lnTo>
                    <a:pt x="875257" y="1528253"/>
                  </a:lnTo>
                  <a:lnTo>
                    <a:pt x="927823" y="1541323"/>
                  </a:lnTo>
                  <a:lnTo>
                    <a:pt x="981448" y="1553468"/>
                  </a:lnTo>
                  <a:lnTo>
                    <a:pt x="1036090" y="1564668"/>
                  </a:lnTo>
                  <a:lnTo>
                    <a:pt x="1091707" y="1574900"/>
                  </a:lnTo>
                  <a:lnTo>
                    <a:pt x="1148256" y="1584144"/>
                  </a:lnTo>
                  <a:lnTo>
                    <a:pt x="1159243" y="1585719"/>
                  </a:lnTo>
                  <a:lnTo>
                    <a:pt x="2099082" y="1585719"/>
                  </a:lnTo>
                  <a:lnTo>
                    <a:pt x="2166619" y="1574900"/>
                  </a:lnTo>
                  <a:lnTo>
                    <a:pt x="2222237" y="1564668"/>
                  </a:lnTo>
                  <a:lnTo>
                    <a:pt x="2276879" y="1553468"/>
                  </a:lnTo>
                  <a:lnTo>
                    <a:pt x="2330504" y="1541323"/>
                  </a:lnTo>
                  <a:lnTo>
                    <a:pt x="2383071" y="1528253"/>
                  </a:lnTo>
                  <a:lnTo>
                    <a:pt x="2434535" y="1514278"/>
                  </a:lnTo>
                  <a:lnTo>
                    <a:pt x="2484856" y="1499421"/>
                  </a:lnTo>
                  <a:lnTo>
                    <a:pt x="2533992" y="1483701"/>
                  </a:lnTo>
                  <a:lnTo>
                    <a:pt x="2581899" y="1467140"/>
                  </a:lnTo>
                  <a:lnTo>
                    <a:pt x="2628537" y="1449758"/>
                  </a:lnTo>
                  <a:lnTo>
                    <a:pt x="2673862" y="1431578"/>
                  </a:lnTo>
                  <a:lnTo>
                    <a:pt x="2717833" y="1412619"/>
                  </a:lnTo>
                  <a:lnTo>
                    <a:pt x="2760407" y="1392903"/>
                  </a:lnTo>
                  <a:lnTo>
                    <a:pt x="2801542" y="1372451"/>
                  </a:lnTo>
                  <a:lnTo>
                    <a:pt x="2841196" y="1351283"/>
                  </a:lnTo>
                  <a:lnTo>
                    <a:pt x="2879327" y="1329421"/>
                  </a:lnTo>
                  <a:lnTo>
                    <a:pt x="2915892" y="1306885"/>
                  </a:lnTo>
                  <a:lnTo>
                    <a:pt x="2950851" y="1283697"/>
                  </a:lnTo>
                  <a:lnTo>
                    <a:pt x="2984159" y="1259878"/>
                  </a:lnTo>
                  <a:lnTo>
                    <a:pt x="3015775" y="1235448"/>
                  </a:lnTo>
                  <a:lnTo>
                    <a:pt x="3045658" y="1210429"/>
                  </a:lnTo>
                  <a:lnTo>
                    <a:pt x="3100051" y="1158705"/>
                  </a:lnTo>
                  <a:lnTo>
                    <a:pt x="3147003" y="1104876"/>
                  </a:lnTo>
                  <a:lnTo>
                    <a:pt x="3186174" y="1049107"/>
                  </a:lnTo>
                  <a:lnTo>
                    <a:pt x="3217228" y="991568"/>
                  </a:lnTo>
                  <a:lnTo>
                    <a:pt x="3239827" y="932427"/>
                  </a:lnTo>
                  <a:lnTo>
                    <a:pt x="3253634" y="871850"/>
                  </a:lnTo>
                  <a:lnTo>
                    <a:pt x="3258312" y="810006"/>
                  </a:lnTo>
                  <a:lnTo>
                    <a:pt x="3257135" y="778935"/>
                  </a:lnTo>
                  <a:lnTo>
                    <a:pt x="3247851" y="717704"/>
                  </a:lnTo>
                  <a:lnTo>
                    <a:pt x="3229606" y="657824"/>
                  </a:lnTo>
                  <a:lnTo>
                    <a:pt x="3202737" y="599462"/>
                  </a:lnTo>
                  <a:lnTo>
                    <a:pt x="3167582" y="542788"/>
                  </a:lnTo>
                  <a:lnTo>
                    <a:pt x="3124478" y="487968"/>
                  </a:lnTo>
                  <a:lnTo>
                    <a:pt x="3073764" y="435170"/>
                  </a:lnTo>
                  <a:lnTo>
                    <a:pt x="3015775" y="384563"/>
                  </a:lnTo>
                  <a:lnTo>
                    <a:pt x="2984159" y="360133"/>
                  </a:lnTo>
                  <a:lnTo>
                    <a:pt x="2950851" y="336314"/>
                  </a:lnTo>
                  <a:lnTo>
                    <a:pt x="2915892" y="313126"/>
                  </a:lnTo>
                  <a:lnTo>
                    <a:pt x="2879327" y="290590"/>
                  </a:lnTo>
                  <a:lnTo>
                    <a:pt x="2841196" y="268728"/>
                  </a:lnTo>
                  <a:lnTo>
                    <a:pt x="2801542" y="247560"/>
                  </a:lnTo>
                  <a:lnTo>
                    <a:pt x="2760407" y="227108"/>
                  </a:lnTo>
                  <a:lnTo>
                    <a:pt x="2717833" y="207392"/>
                  </a:lnTo>
                  <a:lnTo>
                    <a:pt x="2673862" y="188433"/>
                  </a:lnTo>
                  <a:lnTo>
                    <a:pt x="2628537" y="170253"/>
                  </a:lnTo>
                  <a:lnTo>
                    <a:pt x="2581899" y="152871"/>
                  </a:lnTo>
                  <a:lnTo>
                    <a:pt x="2533992" y="136310"/>
                  </a:lnTo>
                  <a:lnTo>
                    <a:pt x="2484856" y="120590"/>
                  </a:lnTo>
                  <a:lnTo>
                    <a:pt x="2434535" y="105733"/>
                  </a:lnTo>
                  <a:lnTo>
                    <a:pt x="2383071" y="91758"/>
                  </a:lnTo>
                  <a:lnTo>
                    <a:pt x="2330504" y="78688"/>
                  </a:lnTo>
                  <a:lnTo>
                    <a:pt x="2276879" y="66543"/>
                  </a:lnTo>
                  <a:lnTo>
                    <a:pt x="2222237" y="55343"/>
                  </a:lnTo>
                  <a:lnTo>
                    <a:pt x="2166619" y="45111"/>
                  </a:lnTo>
                  <a:lnTo>
                    <a:pt x="2110069" y="35867"/>
                  </a:lnTo>
                  <a:lnTo>
                    <a:pt x="2052629" y="27632"/>
                  </a:lnTo>
                  <a:lnTo>
                    <a:pt x="1994340" y="20427"/>
                  </a:lnTo>
                  <a:lnTo>
                    <a:pt x="1935246" y="14272"/>
                  </a:lnTo>
                  <a:lnTo>
                    <a:pt x="1875387" y="9190"/>
                  </a:lnTo>
                  <a:lnTo>
                    <a:pt x="1814806" y="5201"/>
                  </a:lnTo>
                  <a:lnTo>
                    <a:pt x="1753546" y="2325"/>
                  </a:lnTo>
                  <a:lnTo>
                    <a:pt x="1691648" y="584"/>
                  </a:lnTo>
                  <a:lnTo>
                    <a:pt x="1629156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7525" y="5272277"/>
              <a:ext cx="3258820" cy="1586230"/>
            </a:xfrm>
            <a:custGeom>
              <a:avLst/>
              <a:gdLst/>
              <a:ahLst/>
              <a:cxnLst/>
              <a:rect l="l" t="t" r="r" b="b"/>
              <a:pathLst>
                <a:path w="3258820" h="1586229">
                  <a:moveTo>
                    <a:pt x="0" y="810006"/>
                  </a:moveTo>
                  <a:lnTo>
                    <a:pt x="4677" y="748161"/>
                  </a:lnTo>
                  <a:lnTo>
                    <a:pt x="18485" y="687584"/>
                  </a:lnTo>
                  <a:lnTo>
                    <a:pt x="41085" y="628443"/>
                  </a:lnTo>
                  <a:lnTo>
                    <a:pt x="72140" y="570904"/>
                  </a:lnTo>
                  <a:lnTo>
                    <a:pt x="111313" y="515135"/>
                  </a:lnTo>
                  <a:lnTo>
                    <a:pt x="158266" y="461306"/>
                  </a:lnTo>
                  <a:lnTo>
                    <a:pt x="212661" y="409582"/>
                  </a:lnTo>
                  <a:lnTo>
                    <a:pt x="242545" y="384563"/>
                  </a:lnTo>
                  <a:lnTo>
                    <a:pt x="274162" y="360133"/>
                  </a:lnTo>
                  <a:lnTo>
                    <a:pt x="307471" y="336314"/>
                  </a:lnTo>
                  <a:lnTo>
                    <a:pt x="342430" y="313126"/>
                  </a:lnTo>
                  <a:lnTo>
                    <a:pt x="378997" y="290590"/>
                  </a:lnTo>
                  <a:lnTo>
                    <a:pt x="417128" y="268728"/>
                  </a:lnTo>
                  <a:lnTo>
                    <a:pt x="456783" y="247560"/>
                  </a:lnTo>
                  <a:lnTo>
                    <a:pt x="497919" y="227108"/>
                  </a:lnTo>
                  <a:lnTo>
                    <a:pt x="540494" y="207392"/>
                  </a:lnTo>
                  <a:lnTo>
                    <a:pt x="584465" y="188433"/>
                  </a:lnTo>
                  <a:lnTo>
                    <a:pt x="629790" y="170253"/>
                  </a:lnTo>
                  <a:lnTo>
                    <a:pt x="676428" y="152871"/>
                  </a:lnTo>
                  <a:lnTo>
                    <a:pt x="724336" y="136310"/>
                  </a:lnTo>
                  <a:lnTo>
                    <a:pt x="773471" y="120590"/>
                  </a:lnTo>
                  <a:lnTo>
                    <a:pt x="823793" y="105733"/>
                  </a:lnTo>
                  <a:lnTo>
                    <a:pt x="875257" y="91758"/>
                  </a:lnTo>
                  <a:lnTo>
                    <a:pt x="927823" y="78688"/>
                  </a:lnTo>
                  <a:lnTo>
                    <a:pt x="981448" y="66543"/>
                  </a:lnTo>
                  <a:lnTo>
                    <a:pt x="1036090" y="55343"/>
                  </a:lnTo>
                  <a:lnTo>
                    <a:pt x="1091707" y="45111"/>
                  </a:lnTo>
                  <a:lnTo>
                    <a:pt x="1148256" y="35867"/>
                  </a:lnTo>
                  <a:lnTo>
                    <a:pt x="1205695" y="27632"/>
                  </a:lnTo>
                  <a:lnTo>
                    <a:pt x="1263982" y="20427"/>
                  </a:lnTo>
                  <a:lnTo>
                    <a:pt x="1323076" y="14272"/>
                  </a:lnTo>
                  <a:lnTo>
                    <a:pt x="1382933" y="9190"/>
                  </a:lnTo>
                  <a:lnTo>
                    <a:pt x="1443512" y="5201"/>
                  </a:lnTo>
                  <a:lnTo>
                    <a:pt x="1504770" y="2325"/>
                  </a:lnTo>
                  <a:lnTo>
                    <a:pt x="1566665" y="584"/>
                  </a:lnTo>
                  <a:lnTo>
                    <a:pt x="1629156" y="0"/>
                  </a:lnTo>
                  <a:lnTo>
                    <a:pt x="1691648" y="584"/>
                  </a:lnTo>
                  <a:lnTo>
                    <a:pt x="1753546" y="2325"/>
                  </a:lnTo>
                  <a:lnTo>
                    <a:pt x="1814806" y="5201"/>
                  </a:lnTo>
                  <a:lnTo>
                    <a:pt x="1875387" y="9190"/>
                  </a:lnTo>
                  <a:lnTo>
                    <a:pt x="1935246" y="14272"/>
                  </a:lnTo>
                  <a:lnTo>
                    <a:pt x="1994340" y="20427"/>
                  </a:lnTo>
                  <a:lnTo>
                    <a:pt x="2052629" y="27632"/>
                  </a:lnTo>
                  <a:lnTo>
                    <a:pt x="2110069" y="35867"/>
                  </a:lnTo>
                  <a:lnTo>
                    <a:pt x="2166619" y="45111"/>
                  </a:lnTo>
                  <a:lnTo>
                    <a:pt x="2222237" y="55343"/>
                  </a:lnTo>
                  <a:lnTo>
                    <a:pt x="2276879" y="66543"/>
                  </a:lnTo>
                  <a:lnTo>
                    <a:pt x="2330504" y="78688"/>
                  </a:lnTo>
                  <a:lnTo>
                    <a:pt x="2383071" y="91758"/>
                  </a:lnTo>
                  <a:lnTo>
                    <a:pt x="2434535" y="105733"/>
                  </a:lnTo>
                  <a:lnTo>
                    <a:pt x="2484856" y="120590"/>
                  </a:lnTo>
                  <a:lnTo>
                    <a:pt x="2533992" y="136310"/>
                  </a:lnTo>
                  <a:lnTo>
                    <a:pt x="2581899" y="152871"/>
                  </a:lnTo>
                  <a:lnTo>
                    <a:pt x="2628537" y="170253"/>
                  </a:lnTo>
                  <a:lnTo>
                    <a:pt x="2673862" y="188433"/>
                  </a:lnTo>
                  <a:lnTo>
                    <a:pt x="2717833" y="207392"/>
                  </a:lnTo>
                  <a:lnTo>
                    <a:pt x="2760407" y="227108"/>
                  </a:lnTo>
                  <a:lnTo>
                    <a:pt x="2801542" y="247560"/>
                  </a:lnTo>
                  <a:lnTo>
                    <a:pt x="2841196" y="268728"/>
                  </a:lnTo>
                  <a:lnTo>
                    <a:pt x="2879327" y="290590"/>
                  </a:lnTo>
                  <a:lnTo>
                    <a:pt x="2915892" y="313126"/>
                  </a:lnTo>
                  <a:lnTo>
                    <a:pt x="2950851" y="336314"/>
                  </a:lnTo>
                  <a:lnTo>
                    <a:pt x="2984159" y="360133"/>
                  </a:lnTo>
                  <a:lnTo>
                    <a:pt x="3015775" y="384563"/>
                  </a:lnTo>
                  <a:lnTo>
                    <a:pt x="3045658" y="409582"/>
                  </a:lnTo>
                  <a:lnTo>
                    <a:pt x="3100051" y="461306"/>
                  </a:lnTo>
                  <a:lnTo>
                    <a:pt x="3147003" y="515135"/>
                  </a:lnTo>
                  <a:lnTo>
                    <a:pt x="3186174" y="570904"/>
                  </a:lnTo>
                  <a:lnTo>
                    <a:pt x="3217228" y="628443"/>
                  </a:lnTo>
                  <a:lnTo>
                    <a:pt x="3239827" y="687584"/>
                  </a:lnTo>
                  <a:lnTo>
                    <a:pt x="3253634" y="748161"/>
                  </a:lnTo>
                  <a:lnTo>
                    <a:pt x="3258312" y="810006"/>
                  </a:lnTo>
                  <a:lnTo>
                    <a:pt x="3257135" y="841076"/>
                  </a:lnTo>
                  <a:lnTo>
                    <a:pt x="3247851" y="902307"/>
                  </a:lnTo>
                  <a:lnTo>
                    <a:pt x="3229606" y="962187"/>
                  </a:lnTo>
                  <a:lnTo>
                    <a:pt x="3202737" y="1020549"/>
                  </a:lnTo>
                  <a:lnTo>
                    <a:pt x="3167582" y="1077223"/>
                  </a:lnTo>
                  <a:lnTo>
                    <a:pt x="3124478" y="1132043"/>
                  </a:lnTo>
                  <a:lnTo>
                    <a:pt x="3073764" y="1184841"/>
                  </a:lnTo>
                  <a:lnTo>
                    <a:pt x="3015775" y="1235448"/>
                  </a:lnTo>
                  <a:lnTo>
                    <a:pt x="2984159" y="1259878"/>
                  </a:lnTo>
                  <a:lnTo>
                    <a:pt x="2950851" y="1283697"/>
                  </a:lnTo>
                  <a:lnTo>
                    <a:pt x="2915892" y="1306885"/>
                  </a:lnTo>
                  <a:lnTo>
                    <a:pt x="2879327" y="1329421"/>
                  </a:lnTo>
                  <a:lnTo>
                    <a:pt x="2841196" y="1351283"/>
                  </a:lnTo>
                  <a:lnTo>
                    <a:pt x="2801542" y="1372451"/>
                  </a:lnTo>
                  <a:lnTo>
                    <a:pt x="2760407" y="1392903"/>
                  </a:lnTo>
                  <a:lnTo>
                    <a:pt x="2717833" y="1412619"/>
                  </a:lnTo>
                  <a:lnTo>
                    <a:pt x="2673862" y="1431578"/>
                  </a:lnTo>
                  <a:lnTo>
                    <a:pt x="2628537" y="1449758"/>
                  </a:lnTo>
                  <a:lnTo>
                    <a:pt x="2581899" y="1467140"/>
                  </a:lnTo>
                  <a:lnTo>
                    <a:pt x="2533992" y="1483701"/>
                  </a:lnTo>
                  <a:lnTo>
                    <a:pt x="2484856" y="1499421"/>
                  </a:lnTo>
                  <a:lnTo>
                    <a:pt x="2434535" y="1514278"/>
                  </a:lnTo>
                  <a:lnTo>
                    <a:pt x="2383071" y="1528253"/>
                  </a:lnTo>
                  <a:lnTo>
                    <a:pt x="2330504" y="1541323"/>
                  </a:lnTo>
                  <a:lnTo>
                    <a:pt x="2276879" y="1553468"/>
                  </a:lnTo>
                  <a:lnTo>
                    <a:pt x="2222237" y="1564668"/>
                  </a:lnTo>
                  <a:lnTo>
                    <a:pt x="2166619" y="1574900"/>
                  </a:lnTo>
                  <a:lnTo>
                    <a:pt x="2110069" y="1584144"/>
                  </a:lnTo>
                  <a:lnTo>
                    <a:pt x="2099082" y="1585719"/>
                  </a:lnTo>
                </a:path>
                <a:path w="3258820" h="1586229">
                  <a:moveTo>
                    <a:pt x="1159243" y="1585719"/>
                  </a:moveTo>
                  <a:lnTo>
                    <a:pt x="1091707" y="1574900"/>
                  </a:lnTo>
                  <a:lnTo>
                    <a:pt x="1036090" y="1564668"/>
                  </a:lnTo>
                  <a:lnTo>
                    <a:pt x="981448" y="1553468"/>
                  </a:lnTo>
                  <a:lnTo>
                    <a:pt x="927823" y="1541323"/>
                  </a:lnTo>
                  <a:lnTo>
                    <a:pt x="875257" y="1528253"/>
                  </a:lnTo>
                  <a:lnTo>
                    <a:pt x="823793" y="1514278"/>
                  </a:lnTo>
                  <a:lnTo>
                    <a:pt x="773471" y="1499421"/>
                  </a:lnTo>
                  <a:lnTo>
                    <a:pt x="724336" y="1483701"/>
                  </a:lnTo>
                  <a:lnTo>
                    <a:pt x="676428" y="1467140"/>
                  </a:lnTo>
                  <a:lnTo>
                    <a:pt x="629790" y="1449758"/>
                  </a:lnTo>
                  <a:lnTo>
                    <a:pt x="584465" y="1431578"/>
                  </a:lnTo>
                  <a:lnTo>
                    <a:pt x="540494" y="1412619"/>
                  </a:lnTo>
                  <a:lnTo>
                    <a:pt x="497919" y="1392903"/>
                  </a:lnTo>
                  <a:lnTo>
                    <a:pt x="456783" y="1372451"/>
                  </a:lnTo>
                  <a:lnTo>
                    <a:pt x="417128" y="1351283"/>
                  </a:lnTo>
                  <a:lnTo>
                    <a:pt x="378997" y="1329421"/>
                  </a:lnTo>
                  <a:lnTo>
                    <a:pt x="342430" y="1306885"/>
                  </a:lnTo>
                  <a:lnTo>
                    <a:pt x="307471" y="1283697"/>
                  </a:lnTo>
                  <a:lnTo>
                    <a:pt x="274162" y="1259878"/>
                  </a:lnTo>
                  <a:lnTo>
                    <a:pt x="242545" y="1235448"/>
                  </a:lnTo>
                  <a:lnTo>
                    <a:pt x="212661" y="1210429"/>
                  </a:lnTo>
                  <a:lnTo>
                    <a:pt x="158266" y="1158705"/>
                  </a:lnTo>
                  <a:lnTo>
                    <a:pt x="111313" y="1104876"/>
                  </a:lnTo>
                  <a:lnTo>
                    <a:pt x="72140" y="1049107"/>
                  </a:lnTo>
                  <a:lnTo>
                    <a:pt x="41085" y="991568"/>
                  </a:lnTo>
                  <a:lnTo>
                    <a:pt x="18485" y="932427"/>
                  </a:lnTo>
                  <a:lnTo>
                    <a:pt x="4677" y="871850"/>
                  </a:lnTo>
                  <a:lnTo>
                    <a:pt x="1176" y="841076"/>
                  </a:lnTo>
                  <a:lnTo>
                    <a:pt x="0" y="810006"/>
                  </a:lnTo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974852" y="5731865"/>
            <a:ext cx="1342390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latin typeface="Calibri"/>
                <a:cs typeface="Calibri"/>
              </a:rPr>
              <a:t>Cellular</a:t>
            </a:r>
            <a:endParaRPr sz="2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2000" b="1" spc="-10" dirty="0">
                <a:latin typeface="Calibri"/>
                <a:cs typeface="Calibri"/>
              </a:rPr>
              <a:t>proliferation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5" name="Footer Placeholder 2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26" name="Slide Number Placeholder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32</a:t>
            </a:fld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670047"/>
              <a:ext cx="4037075" cy="418795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2892551"/>
              <a:ext cx="1522475" cy="236524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999476" y="0"/>
              <a:ext cx="1604772" cy="11430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609076" y="6092951"/>
              <a:ext cx="993648" cy="76504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398252" y="0"/>
              <a:ext cx="765048" cy="120853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0437876" y="0"/>
              <a:ext cx="685800" cy="1143000"/>
            </a:xfrm>
            <a:custGeom>
              <a:avLst/>
              <a:gdLst/>
              <a:ahLst/>
              <a:cxnLst/>
              <a:rect l="l" t="t" r="r" b="b"/>
              <a:pathLst>
                <a:path w="685800" h="1143000">
                  <a:moveTo>
                    <a:pt x="685800" y="0"/>
                  </a:moveTo>
                  <a:lnTo>
                    <a:pt x="0" y="0"/>
                  </a:lnTo>
                  <a:lnTo>
                    <a:pt x="0" y="1143000"/>
                  </a:lnTo>
                  <a:lnTo>
                    <a:pt x="685800" y="1143000"/>
                  </a:lnTo>
                  <a:lnTo>
                    <a:pt x="685800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" name="object 1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609076" y="1676400"/>
            <a:ext cx="2819400" cy="2819400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chemeClr val="tx1"/>
                </a:solidFill>
              </a:rPr>
              <a:t>Hyperplasia</a:t>
            </a:r>
            <a:r>
              <a:rPr spc="500" dirty="0">
                <a:solidFill>
                  <a:schemeClr val="tx1"/>
                </a:solidFill>
              </a:rPr>
              <a:t> </a:t>
            </a:r>
            <a:r>
              <a:rPr spc="-10" dirty="0">
                <a:solidFill>
                  <a:schemeClr val="tx1"/>
                </a:solidFill>
              </a:rPr>
              <a:t>classification</a:t>
            </a:r>
          </a:p>
        </p:txBody>
      </p:sp>
      <p:graphicFrame>
        <p:nvGraphicFramePr>
          <p:cNvPr id="12" name="object 12"/>
          <p:cNvGraphicFramePr>
            <a:graphicFrameLocks noGrp="1"/>
          </p:cNvGraphicFramePr>
          <p:nvPr/>
        </p:nvGraphicFramePr>
        <p:xfrm>
          <a:off x="141287" y="1379600"/>
          <a:ext cx="11931650" cy="49371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13150"/>
                <a:gridCol w="4100195"/>
                <a:gridCol w="4218305"/>
              </a:tblGrid>
              <a:tr h="457200">
                <a:tc gridSpan="2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2400" b="1" spc="-10" dirty="0">
                          <a:latin typeface="Calibri"/>
                          <a:cs typeface="Calibri"/>
                        </a:rPr>
                        <a:t>Physiologic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5A30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2400" b="1" spc="-10" dirty="0">
                          <a:latin typeface="Calibri"/>
                          <a:cs typeface="Calibri"/>
                        </a:rPr>
                        <a:t>Pathologic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5A308"/>
                    </a:solidFill>
                  </a:tcPr>
                </a:tc>
              </a:tr>
              <a:tr h="4479925">
                <a:tc>
                  <a:txBody>
                    <a:bodyPr/>
                    <a:lstStyle/>
                    <a:p>
                      <a:pPr marL="91440">
                        <a:lnSpc>
                          <a:spcPts val="2940"/>
                        </a:lnSpc>
                      </a:pPr>
                      <a:r>
                        <a:rPr sz="2500" b="1" i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Hormonal</a:t>
                      </a:r>
                      <a:endParaRPr sz="2500">
                        <a:latin typeface="Calibri"/>
                        <a:cs typeface="Calibri"/>
                      </a:endParaRPr>
                    </a:p>
                    <a:p>
                      <a:pPr marL="91440" marR="413384">
                        <a:lnSpc>
                          <a:spcPts val="2880"/>
                        </a:lnSpc>
                        <a:spcBef>
                          <a:spcPts val="85"/>
                        </a:spcBef>
                      </a:pPr>
                      <a:r>
                        <a:rPr sz="2400" spc="60" dirty="0">
                          <a:latin typeface="Calibri"/>
                          <a:cs typeface="Calibri"/>
                        </a:rPr>
                        <a:t>Occurs</a:t>
                      </a:r>
                      <a:r>
                        <a:rPr sz="2400" spc="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with</a:t>
                      </a:r>
                      <a:r>
                        <a:rPr sz="2400" spc="1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influence</a:t>
                      </a:r>
                      <a:r>
                        <a:rPr sz="2400" spc="1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25" dirty="0">
                          <a:latin typeface="Calibri"/>
                          <a:cs typeface="Calibri"/>
                        </a:rPr>
                        <a:t>of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hormones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91440" marR="312420">
                        <a:lnSpc>
                          <a:spcPct val="100000"/>
                        </a:lnSpc>
                      </a:pPr>
                      <a:r>
                        <a:rPr sz="2400" spc="-55" dirty="0">
                          <a:latin typeface="Calibri"/>
                          <a:cs typeface="Calibri"/>
                        </a:rPr>
                        <a:t>e.g.</a:t>
                      </a:r>
                      <a:r>
                        <a:rPr sz="24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Hyperplasia</a:t>
                      </a:r>
                      <a:r>
                        <a:rPr sz="24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4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25" dirty="0">
                          <a:latin typeface="Calibri"/>
                          <a:cs typeface="Calibri"/>
                        </a:rPr>
                        <a:t>female </a:t>
                      </a:r>
                      <a:r>
                        <a:rPr sz="2400" spc="-30" dirty="0">
                          <a:latin typeface="Calibri"/>
                          <a:cs typeface="Calibri"/>
                        </a:rPr>
                        <a:t>breast</a:t>
                      </a:r>
                      <a:r>
                        <a:rPr sz="2400" spc="-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at</a:t>
                      </a:r>
                      <a:r>
                        <a:rPr sz="2400" spc="-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puberty,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pregnancy</a:t>
                      </a:r>
                      <a:r>
                        <a:rPr sz="2400" spc="1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2400" spc="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lactation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Hyperplasia</a:t>
                      </a:r>
                      <a:r>
                        <a:rPr sz="24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400" spc="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pregnant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uterus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DFCC"/>
                    </a:solidFill>
                  </a:tcPr>
                </a:tc>
                <a:tc>
                  <a:txBody>
                    <a:bodyPr/>
                    <a:lstStyle/>
                    <a:p>
                      <a:pPr marL="166370">
                        <a:lnSpc>
                          <a:spcPts val="2940"/>
                        </a:lnSpc>
                      </a:pPr>
                      <a:r>
                        <a:rPr sz="2500" b="1" i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Compensatory</a:t>
                      </a:r>
                      <a:endParaRPr sz="2500">
                        <a:latin typeface="Calibri"/>
                        <a:cs typeface="Calibri"/>
                      </a:endParaRPr>
                    </a:p>
                    <a:p>
                      <a:pPr marL="91440" marR="113030">
                        <a:lnSpc>
                          <a:spcPts val="2880"/>
                        </a:lnSpc>
                        <a:spcBef>
                          <a:spcPts val="85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Hyperplasia</a:t>
                      </a:r>
                      <a:r>
                        <a:rPr sz="2400" spc="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occurs</a:t>
                      </a:r>
                      <a:r>
                        <a:rPr sz="2400" spc="1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due</a:t>
                      </a:r>
                      <a:r>
                        <a:rPr sz="2400" spc="1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35" dirty="0">
                          <a:latin typeface="Calibri"/>
                          <a:cs typeface="Calibri"/>
                        </a:rPr>
                        <a:t>to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removal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2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damage</a:t>
                      </a:r>
                      <a:r>
                        <a:rPr sz="2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of part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n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organ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91440" marR="243840">
                        <a:lnSpc>
                          <a:spcPct val="100000"/>
                        </a:lnSpc>
                      </a:pPr>
                      <a:r>
                        <a:rPr sz="2400" spc="-55" dirty="0">
                          <a:latin typeface="Calibri"/>
                          <a:cs typeface="Calibri"/>
                        </a:rPr>
                        <a:t>e.g.</a:t>
                      </a:r>
                      <a:r>
                        <a:rPr sz="2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25" dirty="0">
                          <a:latin typeface="Calibri"/>
                          <a:cs typeface="Calibri"/>
                        </a:rPr>
                        <a:t>Regeneration</a:t>
                      </a:r>
                      <a:r>
                        <a:rPr sz="2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liver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following</a:t>
                      </a:r>
                      <a:r>
                        <a:rPr sz="2400" spc="2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partial</a:t>
                      </a:r>
                      <a:r>
                        <a:rPr sz="2400" spc="2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40" dirty="0">
                          <a:latin typeface="Calibri"/>
                          <a:cs typeface="Calibri"/>
                        </a:rPr>
                        <a:t>hepatectomy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400" spc="-20" dirty="0">
                          <a:latin typeface="Calibri"/>
                          <a:cs typeface="Calibri"/>
                        </a:rPr>
                        <a:t>Regeneration</a:t>
                      </a:r>
                      <a:r>
                        <a:rPr sz="2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epidermis</a:t>
                      </a:r>
                      <a:r>
                        <a:rPr sz="2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after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skin</a:t>
                      </a:r>
                      <a:r>
                        <a:rPr sz="2400" spc="2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abrasion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DFCC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26162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Due</a:t>
                      </a:r>
                      <a:r>
                        <a:rPr sz="2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excessive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hormonal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stimulation</a:t>
                      </a:r>
                      <a:r>
                        <a:rPr sz="2400" spc="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24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growth</a:t>
                      </a:r>
                      <a:r>
                        <a:rPr sz="24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factors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acting</a:t>
                      </a:r>
                      <a:r>
                        <a:rPr sz="24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24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target</a:t>
                      </a:r>
                      <a:r>
                        <a:rPr sz="24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cells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92075" marR="591185">
                        <a:lnSpc>
                          <a:spcPct val="100000"/>
                        </a:lnSpc>
                      </a:pPr>
                      <a:r>
                        <a:rPr sz="2400" spc="-55" dirty="0">
                          <a:latin typeface="Calibri"/>
                          <a:cs typeface="Calibri"/>
                        </a:rPr>
                        <a:t>e.g.</a:t>
                      </a:r>
                      <a:r>
                        <a:rPr sz="24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Endometrial</a:t>
                      </a:r>
                      <a:r>
                        <a:rPr sz="24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hyperplasia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following</a:t>
                      </a:r>
                      <a:r>
                        <a:rPr sz="2400" spc="1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35" dirty="0">
                          <a:latin typeface="Calibri"/>
                          <a:cs typeface="Calibri"/>
                        </a:rPr>
                        <a:t>oestrogen</a:t>
                      </a:r>
                      <a:r>
                        <a:rPr sz="2400" spc="1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excess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92075" marR="619760">
                        <a:lnSpc>
                          <a:spcPct val="100000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Formation</a:t>
                      </a:r>
                      <a:r>
                        <a:rPr sz="24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skin</a:t>
                      </a:r>
                      <a:r>
                        <a:rPr sz="24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warts</a:t>
                      </a:r>
                      <a:r>
                        <a:rPr sz="24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25" dirty="0">
                          <a:latin typeface="Calibri"/>
                          <a:cs typeface="Calibri"/>
                        </a:rPr>
                        <a:t>or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lesions</a:t>
                      </a:r>
                      <a:r>
                        <a:rPr sz="24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(hyperplasia</a:t>
                      </a:r>
                      <a:r>
                        <a:rPr sz="24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25" dirty="0">
                          <a:latin typeface="Calibri"/>
                          <a:cs typeface="Calibri"/>
                        </a:rPr>
                        <a:t>of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epidermis)</a:t>
                      </a:r>
                      <a:r>
                        <a:rPr sz="24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due</a:t>
                      </a:r>
                      <a:r>
                        <a:rPr sz="2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35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24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papilloma virus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DFCC"/>
                    </a:solidFill>
                  </a:tcPr>
                </a:tc>
              </a:tr>
            </a:tbl>
          </a:graphicData>
        </a:graphic>
      </p:graphicFrame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33</a:t>
            </a:fld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chemeClr val="tx1"/>
                </a:solidFill>
              </a:rPr>
              <a:t>Hypertrophy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6263" y="1661922"/>
            <a:ext cx="22320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50" spc="175" dirty="0">
                <a:solidFill>
                  <a:srgbClr val="F5A308"/>
                </a:solidFill>
                <a:latin typeface="Lucida Sans Unicode"/>
                <a:cs typeface="Lucida Sans Unicode"/>
              </a:rPr>
              <a:t>▶</a:t>
            </a:r>
            <a:r>
              <a:rPr sz="2250" spc="10" dirty="0">
                <a:solidFill>
                  <a:srgbClr val="F5A308"/>
                </a:solidFill>
                <a:latin typeface="Lucida Sans Unicode"/>
                <a:cs typeface="Lucida Sans Unicode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Hypertrophy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4561" y="3319145"/>
            <a:ext cx="21577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Mechanism-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1.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26263" y="3946347"/>
            <a:ext cx="276860" cy="3683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50" spc="125" dirty="0">
                <a:solidFill>
                  <a:srgbClr val="F5A308"/>
                </a:solidFill>
                <a:latin typeface="Lucida Sans Unicode"/>
                <a:cs typeface="Lucida Sans Unicode"/>
              </a:rPr>
              <a:t>▶</a:t>
            </a:r>
            <a:endParaRPr sz="2250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374392" y="1432560"/>
            <a:ext cx="649605" cy="958850"/>
          </a:xfrm>
          <a:custGeom>
            <a:avLst/>
            <a:gdLst/>
            <a:ahLst/>
            <a:cxnLst/>
            <a:rect l="l" t="t" r="r" b="b"/>
            <a:pathLst>
              <a:path w="649605" h="958850">
                <a:moveTo>
                  <a:pt x="649224" y="958595"/>
                </a:moveTo>
                <a:lnTo>
                  <a:pt x="574779" y="957165"/>
                </a:lnTo>
                <a:lnTo>
                  <a:pt x="506447" y="953090"/>
                </a:lnTo>
                <a:lnTo>
                  <a:pt x="446176" y="946699"/>
                </a:lnTo>
                <a:lnTo>
                  <a:pt x="395911" y="938317"/>
                </a:lnTo>
                <a:lnTo>
                  <a:pt x="357597" y="928271"/>
                </a:lnTo>
                <a:lnTo>
                  <a:pt x="324612" y="904493"/>
                </a:lnTo>
                <a:lnTo>
                  <a:pt x="324612" y="547877"/>
                </a:lnTo>
                <a:lnTo>
                  <a:pt x="316041" y="535483"/>
                </a:lnTo>
                <a:lnTo>
                  <a:pt x="253312" y="514054"/>
                </a:lnTo>
                <a:lnTo>
                  <a:pt x="203047" y="505672"/>
                </a:lnTo>
                <a:lnTo>
                  <a:pt x="142776" y="499281"/>
                </a:lnTo>
                <a:lnTo>
                  <a:pt x="74444" y="495206"/>
                </a:lnTo>
                <a:lnTo>
                  <a:pt x="0" y="493775"/>
                </a:lnTo>
                <a:lnTo>
                  <a:pt x="74444" y="492351"/>
                </a:lnTo>
                <a:lnTo>
                  <a:pt x="142776" y="488293"/>
                </a:lnTo>
                <a:lnTo>
                  <a:pt x="203047" y="481919"/>
                </a:lnTo>
                <a:lnTo>
                  <a:pt x="253312" y="473550"/>
                </a:lnTo>
                <a:lnTo>
                  <a:pt x="291626" y="463507"/>
                </a:lnTo>
                <a:lnTo>
                  <a:pt x="324612" y="439674"/>
                </a:lnTo>
                <a:lnTo>
                  <a:pt x="324612" y="54101"/>
                </a:lnTo>
                <a:lnTo>
                  <a:pt x="333182" y="41707"/>
                </a:lnTo>
                <a:lnTo>
                  <a:pt x="395911" y="20278"/>
                </a:lnTo>
                <a:lnTo>
                  <a:pt x="446176" y="11896"/>
                </a:lnTo>
                <a:lnTo>
                  <a:pt x="506447" y="5505"/>
                </a:lnTo>
                <a:lnTo>
                  <a:pt x="574779" y="1430"/>
                </a:lnTo>
                <a:lnTo>
                  <a:pt x="649224" y="0"/>
                </a:lnTo>
              </a:path>
            </a:pathLst>
          </a:custGeom>
          <a:ln w="9144">
            <a:solidFill>
              <a:srgbClr val="F5A30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024377" y="1213866"/>
            <a:ext cx="2226945" cy="586740"/>
          </a:xfrm>
          <a:prstGeom prst="rect">
            <a:avLst/>
          </a:prstGeom>
          <a:solidFill>
            <a:srgbClr val="F5A308"/>
          </a:solidFill>
          <a:ln w="19811">
            <a:solidFill>
              <a:srgbClr val="B47704"/>
            </a:solidFill>
          </a:ln>
        </p:spPr>
        <p:txBody>
          <a:bodyPr vert="horz" wrap="square" lIns="0" tIns="77470" rIns="0" bIns="0" rtlCol="0">
            <a:spAutoFit/>
          </a:bodyPr>
          <a:lstStyle/>
          <a:p>
            <a:pPr marL="408305">
              <a:lnSpc>
                <a:spcPct val="100000"/>
              </a:lnSpc>
              <a:spcBef>
                <a:spcPts val="610"/>
              </a:spcBef>
            </a:pPr>
            <a:r>
              <a:rPr sz="2400" b="1" spc="-10" dirty="0">
                <a:latin typeface="Calibri"/>
                <a:cs typeface="Calibri"/>
              </a:rPr>
              <a:t>Physiologic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024377" y="2143505"/>
            <a:ext cx="2226945" cy="586740"/>
          </a:xfrm>
          <a:prstGeom prst="rect">
            <a:avLst/>
          </a:prstGeom>
          <a:solidFill>
            <a:srgbClr val="F5A308"/>
          </a:solidFill>
          <a:ln w="19811">
            <a:solidFill>
              <a:srgbClr val="B47704"/>
            </a:solidFill>
          </a:ln>
        </p:spPr>
        <p:txBody>
          <a:bodyPr vert="horz" wrap="square" lIns="0" tIns="78740" rIns="0" bIns="0" rtlCol="0">
            <a:spAutoFit/>
          </a:bodyPr>
          <a:lstStyle/>
          <a:p>
            <a:pPr marL="461645">
              <a:lnSpc>
                <a:spcPct val="100000"/>
              </a:lnSpc>
              <a:spcBef>
                <a:spcPts val="620"/>
              </a:spcBef>
            </a:pPr>
            <a:r>
              <a:rPr sz="2400" b="1" spc="-10" dirty="0">
                <a:latin typeface="Calibri"/>
                <a:cs typeface="Calibri"/>
              </a:rPr>
              <a:t>Pathologic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86918" y="3763517"/>
            <a:ext cx="2788920" cy="917575"/>
          </a:xfrm>
          <a:prstGeom prst="rect">
            <a:avLst/>
          </a:prstGeom>
          <a:solidFill>
            <a:srgbClr val="F5A308"/>
          </a:solidFill>
          <a:ln w="19811">
            <a:solidFill>
              <a:srgbClr val="B47704"/>
            </a:solidFill>
          </a:ln>
        </p:spPr>
        <p:txBody>
          <a:bodyPr vert="horz" wrap="square" lIns="0" tIns="120650" rIns="0" bIns="0" rtlCol="0">
            <a:spAutoFit/>
          </a:bodyPr>
          <a:lstStyle/>
          <a:p>
            <a:pPr marL="377190" marR="383540" indent="-287020">
              <a:lnSpc>
                <a:spcPct val="100000"/>
              </a:lnSpc>
              <a:spcBef>
                <a:spcPts val="950"/>
              </a:spcBef>
              <a:buFont typeface="Arial MT"/>
              <a:buChar char="•"/>
              <a:tabLst>
                <a:tab pos="377190" algn="l"/>
              </a:tabLst>
            </a:pPr>
            <a:r>
              <a:rPr sz="2000" b="1" dirty="0">
                <a:latin typeface="Calibri"/>
                <a:cs typeface="Calibri"/>
              </a:rPr>
              <a:t>Signal</a:t>
            </a:r>
            <a:r>
              <a:rPr sz="2000" b="1" spc="65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transduction </a:t>
            </a:r>
            <a:r>
              <a:rPr sz="2000" b="1" spc="-10" dirty="0">
                <a:latin typeface="Calibri"/>
                <a:cs typeface="Calibri"/>
              </a:rPr>
              <a:t>pathways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422903" y="3913632"/>
            <a:ext cx="640080" cy="504825"/>
            <a:chOff x="3422903" y="3913632"/>
            <a:chExt cx="640080" cy="504825"/>
          </a:xfrm>
        </p:grpSpPr>
        <p:sp>
          <p:nvSpPr>
            <p:cNvPr id="11" name="object 11"/>
            <p:cNvSpPr/>
            <p:nvPr/>
          </p:nvSpPr>
          <p:spPr>
            <a:xfrm>
              <a:off x="3432809" y="3923538"/>
              <a:ext cx="620395" cy="485140"/>
            </a:xfrm>
            <a:custGeom>
              <a:avLst/>
              <a:gdLst/>
              <a:ahLst/>
              <a:cxnLst/>
              <a:rect l="l" t="t" r="r" b="b"/>
              <a:pathLst>
                <a:path w="620395" h="485139">
                  <a:moveTo>
                    <a:pt x="377951" y="0"/>
                  </a:moveTo>
                  <a:lnTo>
                    <a:pt x="377951" y="121157"/>
                  </a:lnTo>
                  <a:lnTo>
                    <a:pt x="0" y="121157"/>
                  </a:lnTo>
                  <a:lnTo>
                    <a:pt x="0" y="363474"/>
                  </a:lnTo>
                  <a:lnTo>
                    <a:pt x="377951" y="363474"/>
                  </a:lnTo>
                  <a:lnTo>
                    <a:pt x="377951" y="484631"/>
                  </a:lnTo>
                  <a:lnTo>
                    <a:pt x="620267" y="242316"/>
                  </a:lnTo>
                  <a:lnTo>
                    <a:pt x="377951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432809" y="3923538"/>
              <a:ext cx="620395" cy="485140"/>
            </a:xfrm>
            <a:custGeom>
              <a:avLst/>
              <a:gdLst/>
              <a:ahLst/>
              <a:cxnLst/>
              <a:rect l="l" t="t" r="r" b="b"/>
              <a:pathLst>
                <a:path w="620395" h="485139">
                  <a:moveTo>
                    <a:pt x="0" y="121157"/>
                  </a:moveTo>
                  <a:lnTo>
                    <a:pt x="377951" y="121157"/>
                  </a:lnTo>
                  <a:lnTo>
                    <a:pt x="377951" y="0"/>
                  </a:lnTo>
                  <a:lnTo>
                    <a:pt x="620267" y="242316"/>
                  </a:lnTo>
                  <a:lnTo>
                    <a:pt x="377951" y="484631"/>
                  </a:lnTo>
                  <a:lnTo>
                    <a:pt x="377951" y="363474"/>
                  </a:lnTo>
                  <a:lnTo>
                    <a:pt x="0" y="363474"/>
                  </a:lnTo>
                  <a:lnTo>
                    <a:pt x="0" y="121157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4122420" y="3517391"/>
            <a:ext cx="3011805" cy="1351915"/>
            <a:chOff x="4122420" y="3517391"/>
            <a:chExt cx="3011805" cy="1351915"/>
          </a:xfrm>
        </p:grpSpPr>
        <p:sp>
          <p:nvSpPr>
            <p:cNvPr id="14" name="object 14"/>
            <p:cNvSpPr/>
            <p:nvPr/>
          </p:nvSpPr>
          <p:spPr>
            <a:xfrm>
              <a:off x="4132326" y="3527297"/>
              <a:ext cx="2992120" cy="1332230"/>
            </a:xfrm>
            <a:custGeom>
              <a:avLst/>
              <a:gdLst/>
              <a:ahLst/>
              <a:cxnLst/>
              <a:rect l="l" t="t" r="r" b="b"/>
              <a:pathLst>
                <a:path w="2992120" h="1332229">
                  <a:moveTo>
                    <a:pt x="1495806" y="0"/>
                  </a:moveTo>
                  <a:lnTo>
                    <a:pt x="1430919" y="615"/>
                  </a:lnTo>
                  <a:lnTo>
                    <a:pt x="1366738" y="2444"/>
                  </a:lnTo>
                  <a:lnTo>
                    <a:pt x="1303320" y="5463"/>
                  </a:lnTo>
                  <a:lnTo>
                    <a:pt x="1240720" y="9645"/>
                  </a:lnTo>
                  <a:lnTo>
                    <a:pt x="1178995" y="14967"/>
                  </a:lnTo>
                  <a:lnTo>
                    <a:pt x="1118201" y="21402"/>
                  </a:lnTo>
                  <a:lnTo>
                    <a:pt x="1058393" y="28927"/>
                  </a:lnTo>
                  <a:lnTo>
                    <a:pt x="999629" y="37516"/>
                  </a:lnTo>
                  <a:lnTo>
                    <a:pt x="941963" y="47144"/>
                  </a:lnTo>
                  <a:lnTo>
                    <a:pt x="885453" y="57786"/>
                  </a:lnTo>
                  <a:lnTo>
                    <a:pt x="830154" y="69416"/>
                  </a:lnTo>
                  <a:lnTo>
                    <a:pt x="776122" y="82012"/>
                  </a:lnTo>
                  <a:lnTo>
                    <a:pt x="723414" y="95546"/>
                  </a:lnTo>
                  <a:lnTo>
                    <a:pt x="672085" y="109994"/>
                  </a:lnTo>
                  <a:lnTo>
                    <a:pt x="622193" y="125331"/>
                  </a:lnTo>
                  <a:lnTo>
                    <a:pt x="573792" y="141533"/>
                  </a:lnTo>
                  <a:lnTo>
                    <a:pt x="526939" y="158573"/>
                  </a:lnTo>
                  <a:lnTo>
                    <a:pt x="481690" y="176428"/>
                  </a:lnTo>
                  <a:lnTo>
                    <a:pt x="438102" y="195071"/>
                  </a:lnTo>
                  <a:lnTo>
                    <a:pt x="396230" y="214479"/>
                  </a:lnTo>
                  <a:lnTo>
                    <a:pt x="356130" y="234626"/>
                  </a:lnTo>
                  <a:lnTo>
                    <a:pt x="317859" y="255487"/>
                  </a:lnTo>
                  <a:lnTo>
                    <a:pt x="281473" y="277038"/>
                  </a:lnTo>
                  <a:lnTo>
                    <a:pt x="247027" y="299252"/>
                  </a:lnTo>
                  <a:lnTo>
                    <a:pt x="214578" y="322105"/>
                  </a:lnTo>
                  <a:lnTo>
                    <a:pt x="184183" y="345573"/>
                  </a:lnTo>
                  <a:lnTo>
                    <a:pt x="129775" y="394250"/>
                  </a:lnTo>
                  <a:lnTo>
                    <a:pt x="84253" y="445085"/>
                  </a:lnTo>
                  <a:lnTo>
                    <a:pt x="48065" y="497875"/>
                  </a:lnTo>
                  <a:lnTo>
                    <a:pt x="21661" y="552423"/>
                  </a:lnTo>
                  <a:lnTo>
                    <a:pt x="5490" y="608527"/>
                  </a:lnTo>
                  <a:lnTo>
                    <a:pt x="0" y="665988"/>
                  </a:lnTo>
                  <a:lnTo>
                    <a:pt x="1381" y="694875"/>
                  </a:lnTo>
                  <a:lnTo>
                    <a:pt x="12269" y="751682"/>
                  </a:lnTo>
                  <a:lnTo>
                    <a:pt x="33612" y="807033"/>
                  </a:lnTo>
                  <a:lnTo>
                    <a:pt x="64964" y="860727"/>
                  </a:lnTo>
                  <a:lnTo>
                    <a:pt x="105875" y="912565"/>
                  </a:lnTo>
                  <a:lnTo>
                    <a:pt x="155896" y="962345"/>
                  </a:lnTo>
                  <a:lnTo>
                    <a:pt x="214578" y="1009870"/>
                  </a:lnTo>
                  <a:lnTo>
                    <a:pt x="247027" y="1032723"/>
                  </a:lnTo>
                  <a:lnTo>
                    <a:pt x="281473" y="1054937"/>
                  </a:lnTo>
                  <a:lnTo>
                    <a:pt x="317859" y="1076488"/>
                  </a:lnTo>
                  <a:lnTo>
                    <a:pt x="356130" y="1097349"/>
                  </a:lnTo>
                  <a:lnTo>
                    <a:pt x="396230" y="1117496"/>
                  </a:lnTo>
                  <a:lnTo>
                    <a:pt x="438102" y="1136903"/>
                  </a:lnTo>
                  <a:lnTo>
                    <a:pt x="481690" y="1155547"/>
                  </a:lnTo>
                  <a:lnTo>
                    <a:pt x="526939" y="1173402"/>
                  </a:lnTo>
                  <a:lnTo>
                    <a:pt x="573792" y="1190442"/>
                  </a:lnTo>
                  <a:lnTo>
                    <a:pt x="622193" y="1206644"/>
                  </a:lnTo>
                  <a:lnTo>
                    <a:pt x="672085" y="1221981"/>
                  </a:lnTo>
                  <a:lnTo>
                    <a:pt x="723414" y="1236429"/>
                  </a:lnTo>
                  <a:lnTo>
                    <a:pt x="776122" y="1249963"/>
                  </a:lnTo>
                  <a:lnTo>
                    <a:pt x="830154" y="1262559"/>
                  </a:lnTo>
                  <a:lnTo>
                    <a:pt x="885453" y="1274189"/>
                  </a:lnTo>
                  <a:lnTo>
                    <a:pt x="941963" y="1284831"/>
                  </a:lnTo>
                  <a:lnTo>
                    <a:pt x="999629" y="1294459"/>
                  </a:lnTo>
                  <a:lnTo>
                    <a:pt x="1058393" y="1303048"/>
                  </a:lnTo>
                  <a:lnTo>
                    <a:pt x="1118201" y="1310573"/>
                  </a:lnTo>
                  <a:lnTo>
                    <a:pt x="1178995" y="1317008"/>
                  </a:lnTo>
                  <a:lnTo>
                    <a:pt x="1240720" y="1322330"/>
                  </a:lnTo>
                  <a:lnTo>
                    <a:pt x="1303320" y="1326512"/>
                  </a:lnTo>
                  <a:lnTo>
                    <a:pt x="1366738" y="1329531"/>
                  </a:lnTo>
                  <a:lnTo>
                    <a:pt x="1430919" y="1331360"/>
                  </a:lnTo>
                  <a:lnTo>
                    <a:pt x="1495806" y="1331976"/>
                  </a:lnTo>
                  <a:lnTo>
                    <a:pt x="1560692" y="1331360"/>
                  </a:lnTo>
                  <a:lnTo>
                    <a:pt x="1624873" y="1329531"/>
                  </a:lnTo>
                  <a:lnTo>
                    <a:pt x="1688291" y="1326512"/>
                  </a:lnTo>
                  <a:lnTo>
                    <a:pt x="1750891" y="1322330"/>
                  </a:lnTo>
                  <a:lnTo>
                    <a:pt x="1812616" y="1317008"/>
                  </a:lnTo>
                  <a:lnTo>
                    <a:pt x="1873410" y="1310573"/>
                  </a:lnTo>
                  <a:lnTo>
                    <a:pt x="1933218" y="1303048"/>
                  </a:lnTo>
                  <a:lnTo>
                    <a:pt x="1991982" y="1294459"/>
                  </a:lnTo>
                  <a:lnTo>
                    <a:pt x="2049648" y="1284831"/>
                  </a:lnTo>
                  <a:lnTo>
                    <a:pt x="2106158" y="1274189"/>
                  </a:lnTo>
                  <a:lnTo>
                    <a:pt x="2161457" y="1262559"/>
                  </a:lnTo>
                  <a:lnTo>
                    <a:pt x="2215489" y="1249963"/>
                  </a:lnTo>
                  <a:lnTo>
                    <a:pt x="2268197" y="1236429"/>
                  </a:lnTo>
                  <a:lnTo>
                    <a:pt x="2319526" y="1221981"/>
                  </a:lnTo>
                  <a:lnTo>
                    <a:pt x="2369418" y="1206644"/>
                  </a:lnTo>
                  <a:lnTo>
                    <a:pt x="2417819" y="1190442"/>
                  </a:lnTo>
                  <a:lnTo>
                    <a:pt x="2464672" y="1173402"/>
                  </a:lnTo>
                  <a:lnTo>
                    <a:pt x="2509921" y="1155547"/>
                  </a:lnTo>
                  <a:lnTo>
                    <a:pt x="2553509" y="1136904"/>
                  </a:lnTo>
                  <a:lnTo>
                    <a:pt x="2595381" y="1117496"/>
                  </a:lnTo>
                  <a:lnTo>
                    <a:pt x="2635481" y="1097349"/>
                  </a:lnTo>
                  <a:lnTo>
                    <a:pt x="2673752" y="1076488"/>
                  </a:lnTo>
                  <a:lnTo>
                    <a:pt x="2710138" y="1054937"/>
                  </a:lnTo>
                  <a:lnTo>
                    <a:pt x="2744584" y="1032723"/>
                  </a:lnTo>
                  <a:lnTo>
                    <a:pt x="2777033" y="1009870"/>
                  </a:lnTo>
                  <a:lnTo>
                    <a:pt x="2807428" y="986402"/>
                  </a:lnTo>
                  <a:lnTo>
                    <a:pt x="2861836" y="937725"/>
                  </a:lnTo>
                  <a:lnTo>
                    <a:pt x="2907358" y="886890"/>
                  </a:lnTo>
                  <a:lnTo>
                    <a:pt x="2943546" y="834100"/>
                  </a:lnTo>
                  <a:lnTo>
                    <a:pt x="2969950" y="779552"/>
                  </a:lnTo>
                  <a:lnTo>
                    <a:pt x="2986121" y="723448"/>
                  </a:lnTo>
                  <a:lnTo>
                    <a:pt x="2991612" y="665988"/>
                  </a:lnTo>
                  <a:lnTo>
                    <a:pt x="2990230" y="637100"/>
                  </a:lnTo>
                  <a:lnTo>
                    <a:pt x="2979342" y="580293"/>
                  </a:lnTo>
                  <a:lnTo>
                    <a:pt x="2957999" y="524942"/>
                  </a:lnTo>
                  <a:lnTo>
                    <a:pt x="2926647" y="471248"/>
                  </a:lnTo>
                  <a:lnTo>
                    <a:pt x="2885736" y="419410"/>
                  </a:lnTo>
                  <a:lnTo>
                    <a:pt x="2835715" y="369630"/>
                  </a:lnTo>
                  <a:lnTo>
                    <a:pt x="2777033" y="322105"/>
                  </a:lnTo>
                  <a:lnTo>
                    <a:pt x="2744584" y="299252"/>
                  </a:lnTo>
                  <a:lnTo>
                    <a:pt x="2710138" y="277038"/>
                  </a:lnTo>
                  <a:lnTo>
                    <a:pt x="2673752" y="255487"/>
                  </a:lnTo>
                  <a:lnTo>
                    <a:pt x="2635481" y="234626"/>
                  </a:lnTo>
                  <a:lnTo>
                    <a:pt x="2595381" y="214479"/>
                  </a:lnTo>
                  <a:lnTo>
                    <a:pt x="2553509" y="195071"/>
                  </a:lnTo>
                  <a:lnTo>
                    <a:pt x="2509921" y="176428"/>
                  </a:lnTo>
                  <a:lnTo>
                    <a:pt x="2464672" y="158573"/>
                  </a:lnTo>
                  <a:lnTo>
                    <a:pt x="2417819" y="141533"/>
                  </a:lnTo>
                  <a:lnTo>
                    <a:pt x="2369418" y="125331"/>
                  </a:lnTo>
                  <a:lnTo>
                    <a:pt x="2319526" y="109994"/>
                  </a:lnTo>
                  <a:lnTo>
                    <a:pt x="2268197" y="95546"/>
                  </a:lnTo>
                  <a:lnTo>
                    <a:pt x="2215489" y="82012"/>
                  </a:lnTo>
                  <a:lnTo>
                    <a:pt x="2161457" y="69416"/>
                  </a:lnTo>
                  <a:lnTo>
                    <a:pt x="2106158" y="57786"/>
                  </a:lnTo>
                  <a:lnTo>
                    <a:pt x="2049648" y="47144"/>
                  </a:lnTo>
                  <a:lnTo>
                    <a:pt x="1991982" y="37516"/>
                  </a:lnTo>
                  <a:lnTo>
                    <a:pt x="1933218" y="28927"/>
                  </a:lnTo>
                  <a:lnTo>
                    <a:pt x="1873410" y="21402"/>
                  </a:lnTo>
                  <a:lnTo>
                    <a:pt x="1812616" y="14967"/>
                  </a:lnTo>
                  <a:lnTo>
                    <a:pt x="1750891" y="9645"/>
                  </a:lnTo>
                  <a:lnTo>
                    <a:pt x="1688291" y="5463"/>
                  </a:lnTo>
                  <a:lnTo>
                    <a:pt x="1624873" y="2444"/>
                  </a:lnTo>
                  <a:lnTo>
                    <a:pt x="1560692" y="615"/>
                  </a:lnTo>
                  <a:lnTo>
                    <a:pt x="1495806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132326" y="3527297"/>
              <a:ext cx="2992120" cy="1332230"/>
            </a:xfrm>
            <a:custGeom>
              <a:avLst/>
              <a:gdLst/>
              <a:ahLst/>
              <a:cxnLst/>
              <a:rect l="l" t="t" r="r" b="b"/>
              <a:pathLst>
                <a:path w="2992120" h="1332229">
                  <a:moveTo>
                    <a:pt x="0" y="665988"/>
                  </a:moveTo>
                  <a:lnTo>
                    <a:pt x="5490" y="608527"/>
                  </a:lnTo>
                  <a:lnTo>
                    <a:pt x="21661" y="552423"/>
                  </a:lnTo>
                  <a:lnTo>
                    <a:pt x="48065" y="497875"/>
                  </a:lnTo>
                  <a:lnTo>
                    <a:pt x="84253" y="445085"/>
                  </a:lnTo>
                  <a:lnTo>
                    <a:pt x="129775" y="394250"/>
                  </a:lnTo>
                  <a:lnTo>
                    <a:pt x="184183" y="345573"/>
                  </a:lnTo>
                  <a:lnTo>
                    <a:pt x="214578" y="322105"/>
                  </a:lnTo>
                  <a:lnTo>
                    <a:pt x="247027" y="299252"/>
                  </a:lnTo>
                  <a:lnTo>
                    <a:pt x="281473" y="277038"/>
                  </a:lnTo>
                  <a:lnTo>
                    <a:pt x="317859" y="255487"/>
                  </a:lnTo>
                  <a:lnTo>
                    <a:pt x="356130" y="234626"/>
                  </a:lnTo>
                  <a:lnTo>
                    <a:pt x="396230" y="214479"/>
                  </a:lnTo>
                  <a:lnTo>
                    <a:pt x="438102" y="195071"/>
                  </a:lnTo>
                  <a:lnTo>
                    <a:pt x="481690" y="176428"/>
                  </a:lnTo>
                  <a:lnTo>
                    <a:pt x="526939" y="158573"/>
                  </a:lnTo>
                  <a:lnTo>
                    <a:pt x="573792" y="141533"/>
                  </a:lnTo>
                  <a:lnTo>
                    <a:pt x="622193" y="125331"/>
                  </a:lnTo>
                  <a:lnTo>
                    <a:pt x="672085" y="109994"/>
                  </a:lnTo>
                  <a:lnTo>
                    <a:pt x="723414" y="95546"/>
                  </a:lnTo>
                  <a:lnTo>
                    <a:pt x="776122" y="82012"/>
                  </a:lnTo>
                  <a:lnTo>
                    <a:pt x="830154" y="69416"/>
                  </a:lnTo>
                  <a:lnTo>
                    <a:pt x="885453" y="57786"/>
                  </a:lnTo>
                  <a:lnTo>
                    <a:pt x="941963" y="47144"/>
                  </a:lnTo>
                  <a:lnTo>
                    <a:pt x="999629" y="37516"/>
                  </a:lnTo>
                  <a:lnTo>
                    <a:pt x="1058393" y="28927"/>
                  </a:lnTo>
                  <a:lnTo>
                    <a:pt x="1118201" y="21402"/>
                  </a:lnTo>
                  <a:lnTo>
                    <a:pt x="1178995" y="14967"/>
                  </a:lnTo>
                  <a:lnTo>
                    <a:pt x="1240720" y="9645"/>
                  </a:lnTo>
                  <a:lnTo>
                    <a:pt x="1303320" y="5463"/>
                  </a:lnTo>
                  <a:lnTo>
                    <a:pt x="1366738" y="2444"/>
                  </a:lnTo>
                  <a:lnTo>
                    <a:pt x="1430919" y="615"/>
                  </a:lnTo>
                  <a:lnTo>
                    <a:pt x="1495806" y="0"/>
                  </a:lnTo>
                  <a:lnTo>
                    <a:pt x="1560692" y="615"/>
                  </a:lnTo>
                  <a:lnTo>
                    <a:pt x="1624873" y="2444"/>
                  </a:lnTo>
                  <a:lnTo>
                    <a:pt x="1688291" y="5463"/>
                  </a:lnTo>
                  <a:lnTo>
                    <a:pt x="1750891" y="9645"/>
                  </a:lnTo>
                  <a:lnTo>
                    <a:pt x="1812616" y="14967"/>
                  </a:lnTo>
                  <a:lnTo>
                    <a:pt x="1873410" y="21402"/>
                  </a:lnTo>
                  <a:lnTo>
                    <a:pt x="1933218" y="28927"/>
                  </a:lnTo>
                  <a:lnTo>
                    <a:pt x="1991982" y="37516"/>
                  </a:lnTo>
                  <a:lnTo>
                    <a:pt x="2049648" y="47144"/>
                  </a:lnTo>
                  <a:lnTo>
                    <a:pt x="2106158" y="57786"/>
                  </a:lnTo>
                  <a:lnTo>
                    <a:pt x="2161457" y="69416"/>
                  </a:lnTo>
                  <a:lnTo>
                    <a:pt x="2215489" y="82012"/>
                  </a:lnTo>
                  <a:lnTo>
                    <a:pt x="2268197" y="95546"/>
                  </a:lnTo>
                  <a:lnTo>
                    <a:pt x="2319526" y="109994"/>
                  </a:lnTo>
                  <a:lnTo>
                    <a:pt x="2369418" y="125331"/>
                  </a:lnTo>
                  <a:lnTo>
                    <a:pt x="2417819" y="141533"/>
                  </a:lnTo>
                  <a:lnTo>
                    <a:pt x="2464672" y="158573"/>
                  </a:lnTo>
                  <a:lnTo>
                    <a:pt x="2509921" y="176428"/>
                  </a:lnTo>
                  <a:lnTo>
                    <a:pt x="2553509" y="195071"/>
                  </a:lnTo>
                  <a:lnTo>
                    <a:pt x="2595381" y="214479"/>
                  </a:lnTo>
                  <a:lnTo>
                    <a:pt x="2635481" y="234626"/>
                  </a:lnTo>
                  <a:lnTo>
                    <a:pt x="2673752" y="255487"/>
                  </a:lnTo>
                  <a:lnTo>
                    <a:pt x="2710138" y="277038"/>
                  </a:lnTo>
                  <a:lnTo>
                    <a:pt x="2744584" y="299252"/>
                  </a:lnTo>
                  <a:lnTo>
                    <a:pt x="2777033" y="322105"/>
                  </a:lnTo>
                  <a:lnTo>
                    <a:pt x="2807428" y="345573"/>
                  </a:lnTo>
                  <a:lnTo>
                    <a:pt x="2861836" y="394250"/>
                  </a:lnTo>
                  <a:lnTo>
                    <a:pt x="2907358" y="445085"/>
                  </a:lnTo>
                  <a:lnTo>
                    <a:pt x="2943546" y="497875"/>
                  </a:lnTo>
                  <a:lnTo>
                    <a:pt x="2969950" y="552423"/>
                  </a:lnTo>
                  <a:lnTo>
                    <a:pt x="2986121" y="608527"/>
                  </a:lnTo>
                  <a:lnTo>
                    <a:pt x="2991612" y="665988"/>
                  </a:lnTo>
                  <a:lnTo>
                    <a:pt x="2990230" y="694875"/>
                  </a:lnTo>
                  <a:lnTo>
                    <a:pt x="2979342" y="751682"/>
                  </a:lnTo>
                  <a:lnTo>
                    <a:pt x="2957999" y="807033"/>
                  </a:lnTo>
                  <a:lnTo>
                    <a:pt x="2926647" y="860727"/>
                  </a:lnTo>
                  <a:lnTo>
                    <a:pt x="2885736" y="912565"/>
                  </a:lnTo>
                  <a:lnTo>
                    <a:pt x="2835715" y="962345"/>
                  </a:lnTo>
                  <a:lnTo>
                    <a:pt x="2777033" y="1009870"/>
                  </a:lnTo>
                  <a:lnTo>
                    <a:pt x="2744584" y="1032723"/>
                  </a:lnTo>
                  <a:lnTo>
                    <a:pt x="2710138" y="1054937"/>
                  </a:lnTo>
                  <a:lnTo>
                    <a:pt x="2673752" y="1076488"/>
                  </a:lnTo>
                  <a:lnTo>
                    <a:pt x="2635481" y="1097349"/>
                  </a:lnTo>
                  <a:lnTo>
                    <a:pt x="2595381" y="1117496"/>
                  </a:lnTo>
                  <a:lnTo>
                    <a:pt x="2553509" y="1136904"/>
                  </a:lnTo>
                  <a:lnTo>
                    <a:pt x="2509921" y="1155547"/>
                  </a:lnTo>
                  <a:lnTo>
                    <a:pt x="2464672" y="1173402"/>
                  </a:lnTo>
                  <a:lnTo>
                    <a:pt x="2417819" y="1190442"/>
                  </a:lnTo>
                  <a:lnTo>
                    <a:pt x="2369418" y="1206644"/>
                  </a:lnTo>
                  <a:lnTo>
                    <a:pt x="2319526" y="1221981"/>
                  </a:lnTo>
                  <a:lnTo>
                    <a:pt x="2268197" y="1236429"/>
                  </a:lnTo>
                  <a:lnTo>
                    <a:pt x="2215489" y="1249963"/>
                  </a:lnTo>
                  <a:lnTo>
                    <a:pt x="2161457" y="1262559"/>
                  </a:lnTo>
                  <a:lnTo>
                    <a:pt x="2106158" y="1274189"/>
                  </a:lnTo>
                  <a:lnTo>
                    <a:pt x="2049648" y="1284831"/>
                  </a:lnTo>
                  <a:lnTo>
                    <a:pt x="1991982" y="1294459"/>
                  </a:lnTo>
                  <a:lnTo>
                    <a:pt x="1933218" y="1303048"/>
                  </a:lnTo>
                  <a:lnTo>
                    <a:pt x="1873410" y="1310573"/>
                  </a:lnTo>
                  <a:lnTo>
                    <a:pt x="1812616" y="1317008"/>
                  </a:lnTo>
                  <a:lnTo>
                    <a:pt x="1750891" y="1322330"/>
                  </a:lnTo>
                  <a:lnTo>
                    <a:pt x="1688291" y="1326512"/>
                  </a:lnTo>
                  <a:lnTo>
                    <a:pt x="1624873" y="1329531"/>
                  </a:lnTo>
                  <a:lnTo>
                    <a:pt x="1560692" y="1331360"/>
                  </a:lnTo>
                  <a:lnTo>
                    <a:pt x="1495806" y="1331976"/>
                  </a:lnTo>
                  <a:lnTo>
                    <a:pt x="1430919" y="1331360"/>
                  </a:lnTo>
                  <a:lnTo>
                    <a:pt x="1366738" y="1329531"/>
                  </a:lnTo>
                  <a:lnTo>
                    <a:pt x="1303320" y="1326512"/>
                  </a:lnTo>
                  <a:lnTo>
                    <a:pt x="1240720" y="1322330"/>
                  </a:lnTo>
                  <a:lnTo>
                    <a:pt x="1178995" y="1317008"/>
                  </a:lnTo>
                  <a:lnTo>
                    <a:pt x="1118201" y="1310573"/>
                  </a:lnTo>
                  <a:lnTo>
                    <a:pt x="1058393" y="1303048"/>
                  </a:lnTo>
                  <a:lnTo>
                    <a:pt x="999629" y="1294459"/>
                  </a:lnTo>
                  <a:lnTo>
                    <a:pt x="941963" y="1284831"/>
                  </a:lnTo>
                  <a:lnTo>
                    <a:pt x="885453" y="1274189"/>
                  </a:lnTo>
                  <a:lnTo>
                    <a:pt x="830154" y="1262559"/>
                  </a:lnTo>
                  <a:lnTo>
                    <a:pt x="776122" y="1249963"/>
                  </a:lnTo>
                  <a:lnTo>
                    <a:pt x="723414" y="1236429"/>
                  </a:lnTo>
                  <a:lnTo>
                    <a:pt x="672085" y="1221981"/>
                  </a:lnTo>
                  <a:lnTo>
                    <a:pt x="622193" y="1206644"/>
                  </a:lnTo>
                  <a:lnTo>
                    <a:pt x="573792" y="1190442"/>
                  </a:lnTo>
                  <a:lnTo>
                    <a:pt x="526939" y="1173402"/>
                  </a:lnTo>
                  <a:lnTo>
                    <a:pt x="481690" y="1155547"/>
                  </a:lnTo>
                  <a:lnTo>
                    <a:pt x="438102" y="1136903"/>
                  </a:lnTo>
                  <a:lnTo>
                    <a:pt x="396230" y="1117496"/>
                  </a:lnTo>
                  <a:lnTo>
                    <a:pt x="356130" y="1097349"/>
                  </a:lnTo>
                  <a:lnTo>
                    <a:pt x="317859" y="1076488"/>
                  </a:lnTo>
                  <a:lnTo>
                    <a:pt x="281473" y="1054937"/>
                  </a:lnTo>
                  <a:lnTo>
                    <a:pt x="247027" y="1032723"/>
                  </a:lnTo>
                  <a:lnTo>
                    <a:pt x="214578" y="1009870"/>
                  </a:lnTo>
                  <a:lnTo>
                    <a:pt x="184183" y="986402"/>
                  </a:lnTo>
                  <a:lnTo>
                    <a:pt x="129775" y="937725"/>
                  </a:lnTo>
                  <a:lnTo>
                    <a:pt x="84253" y="886890"/>
                  </a:lnTo>
                  <a:lnTo>
                    <a:pt x="48065" y="834100"/>
                  </a:lnTo>
                  <a:lnTo>
                    <a:pt x="21661" y="779552"/>
                  </a:lnTo>
                  <a:lnTo>
                    <a:pt x="5490" y="723448"/>
                  </a:lnTo>
                  <a:lnTo>
                    <a:pt x="0" y="665988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4724146" y="3842130"/>
            <a:ext cx="180467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11505" marR="5080" indent="-59944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Calibri"/>
                <a:cs typeface="Calibri"/>
              </a:rPr>
              <a:t>Induction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new </a:t>
            </a:r>
            <a:r>
              <a:rPr sz="2000" b="1" spc="-10" dirty="0">
                <a:latin typeface="Calibri"/>
                <a:cs typeface="Calibri"/>
              </a:rPr>
              <a:t>genes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7191120" y="3761740"/>
            <a:ext cx="648970" cy="486409"/>
            <a:chOff x="7191120" y="3761740"/>
            <a:chExt cx="648970" cy="486409"/>
          </a:xfrm>
        </p:grpSpPr>
        <p:sp>
          <p:nvSpPr>
            <p:cNvPr id="18" name="object 18"/>
            <p:cNvSpPr/>
            <p:nvPr/>
          </p:nvSpPr>
          <p:spPr>
            <a:xfrm>
              <a:off x="7200645" y="3771265"/>
              <a:ext cx="629920" cy="467359"/>
            </a:xfrm>
            <a:custGeom>
              <a:avLst/>
              <a:gdLst/>
              <a:ahLst/>
              <a:cxnLst/>
              <a:rect l="l" t="t" r="r" b="b"/>
              <a:pathLst>
                <a:path w="629920" h="467360">
                  <a:moveTo>
                    <a:pt x="331597" y="0"/>
                  </a:moveTo>
                  <a:lnTo>
                    <a:pt x="363727" y="116840"/>
                  </a:lnTo>
                  <a:lnTo>
                    <a:pt x="0" y="216916"/>
                  </a:lnTo>
                  <a:lnTo>
                    <a:pt x="64261" y="450596"/>
                  </a:lnTo>
                  <a:lnTo>
                    <a:pt x="427989" y="350520"/>
                  </a:lnTo>
                  <a:lnTo>
                    <a:pt x="460121" y="467360"/>
                  </a:lnTo>
                  <a:lnTo>
                    <a:pt x="629411" y="169418"/>
                  </a:lnTo>
                  <a:lnTo>
                    <a:pt x="331597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200645" y="3771265"/>
              <a:ext cx="629920" cy="467359"/>
            </a:xfrm>
            <a:custGeom>
              <a:avLst/>
              <a:gdLst/>
              <a:ahLst/>
              <a:cxnLst/>
              <a:rect l="l" t="t" r="r" b="b"/>
              <a:pathLst>
                <a:path w="629920" h="467360">
                  <a:moveTo>
                    <a:pt x="0" y="216916"/>
                  </a:moveTo>
                  <a:lnTo>
                    <a:pt x="363727" y="116840"/>
                  </a:lnTo>
                  <a:lnTo>
                    <a:pt x="331597" y="0"/>
                  </a:lnTo>
                  <a:lnTo>
                    <a:pt x="629411" y="169418"/>
                  </a:lnTo>
                  <a:lnTo>
                    <a:pt x="460121" y="467360"/>
                  </a:lnTo>
                  <a:lnTo>
                    <a:pt x="427989" y="350520"/>
                  </a:lnTo>
                  <a:lnTo>
                    <a:pt x="64261" y="450596"/>
                  </a:lnTo>
                  <a:lnTo>
                    <a:pt x="0" y="216916"/>
                  </a:lnTo>
                  <a:close/>
                </a:path>
              </a:pathLst>
            </a:custGeom>
            <a:ln w="19050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7885176" y="2971800"/>
            <a:ext cx="3182620" cy="1630680"/>
            <a:chOff x="7885176" y="2971800"/>
            <a:chExt cx="3182620" cy="1630680"/>
          </a:xfrm>
        </p:grpSpPr>
        <p:sp>
          <p:nvSpPr>
            <p:cNvPr id="21" name="object 21"/>
            <p:cNvSpPr/>
            <p:nvPr/>
          </p:nvSpPr>
          <p:spPr>
            <a:xfrm>
              <a:off x="7895082" y="2981705"/>
              <a:ext cx="3162300" cy="1610995"/>
            </a:xfrm>
            <a:custGeom>
              <a:avLst/>
              <a:gdLst/>
              <a:ahLst/>
              <a:cxnLst/>
              <a:rect l="l" t="t" r="r" b="b"/>
              <a:pathLst>
                <a:path w="3162300" h="1610995">
                  <a:moveTo>
                    <a:pt x="1581150" y="0"/>
                  </a:moveTo>
                  <a:lnTo>
                    <a:pt x="1519063" y="609"/>
                  </a:lnTo>
                  <a:lnTo>
                    <a:pt x="1457583" y="2422"/>
                  </a:lnTo>
                  <a:lnTo>
                    <a:pt x="1396753" y="5418"/>
                  </a:lnTo>
                  <a:lnTo>
                    <a:pt x="1336617" y="9572"/>
                  </a:lnTo>
                  <a:lnTo>
                    <a:pt x="1277220" y="14863"/>
                  </a:lnTo>
                  <a:lnTo>
                    <a:pt x="1218604" y="21269"/>
                  </a:lnTo>
                  <a:lnTo>
                    <a:pt x="1160815" y="28767"/>
                  </a:lnTo>
                  <a:lnTo>
                    <a:pt x="1103895" y="37334"/>
                  </a:lnTo>
                  <a:lnTo>
                    <a:pt x="1047890" y="46950"/>
                  </a:lnTo>
                  <a:lnTo>
                    <a:pt x="992842" y="57590"/>
                  </a:lnTo>
                  <a:lnTo>
                    <a:pt x="938797" y="69233"/>
                  </a:lnTo>
                  <a:lnTo>
                    <a:pt x="885797" y="81856"/>
                  </a:lnTo>
                  <a:lnTo>
                    <a:pt x="833886" y="95437"/>
                  </a:lnTo>
                  <a:lnTo>
                    <a:pt x="783110" y="109953"/>
                  </a:lnTo>
                  <a:lnTo>
                    <a:pt x="733511" y="125383"/>
                  </a:lnTo>
                  <a:lnTo>
                    <a:pt x="685133" y="141704"/>
                  </a:lnTo>
                  <a:lnTo>
                    <a:pt x="638021" y="158893"/>
                  </a:lnTo>
                  <a:lnTo>
                    <a:pt x="592218" y="176928"/>
                  </a:lnTo>
                  <a:lnTo>
                    <a:pt x="547768" y="195787"/>
                  </a:lnTo>
                  <a:lnTo>
                    <a:pt x="504716" y="215447"/>
                  </a:lnTo>
                  <a:lnTo>
                    <a:pt x="463105" y="235886"/>
                  </a:lnTo>
                  <a:lnTo>
                    <a:pt x="422979" y="257082"/>
                  </a:lnTo>
                  <a:lnTo>
                    <a:pt x="384382" y="279012"/>
                  </a:lnTo>
                  <a:lnTo>
                    <a:pt x="347358" y="301654"/>
                  </a:lnTo>
                  <a:lnTo>
                    <a:pt x="311951" y="324985"/>
                  </a:lnTo>
                  <a:lnTo>
                    <a:pt x="278205" y="348984"/>
                  </a:lnTo>
                  <a:lnTo>
                    <a:pt x="246164" y="373627"/>
                  </a:lnTo>
                  <a:lnTo>
                    <a:pt x="215871" y="398892"/>
                  </a:lnTo>
                  <a:lnTo>
                    <a:pt x="187371" y="424758"/>
                  </a:lnTo>
                  <a:lnTo>
                    <a:pt x="135926" y="478200"/>
                  </a:lnTo>
                  <a:lnTo>
                    <a:pt x="92178" y="533773"/>
                  </a:lnTo>
                  <a:lnTo>
                    <a:pt x="56479" y="591299"/>
                  </a:lnTo>
                  <a:lnTo>
                    <a:pt x="29182" y="650599"/>
                  </a:lnTo>
                  <a:lnTo>
                    <a:pt x="10637" y="711493"/>
                  </a:lnTo>
                  <a:lnTo>
                    <a:pt x="1196" y="773803"/>
                  </a:lnTo>
                  <a:lnTo>
                    <a:pt x="0" y="805434"/>
                  </a:lnTo>
                  <a:lnTo>
                    <a:pt x="1196" y="837064"/>
                  </a:lnTo>
                  <a:lnTo>
                    <a:pt x="10637" y="899374"/>
                  </a:lnTo>
                  <a:lnTo>
                    <a:pt x="29182" y="960268"/>
                  </a:lnTo>
                  <a:lnTo>
                    <a:pt x="56479" y="1019568"/>
                  </a:lnTo>
                  <a:lnTo>
                    <a:pt x="92178" y="1077094"/>
                  </a:lnTo>
                  <a:lnTo>
                    <a:pt x="135926" y="1132667"/>
                  </a:lnTo>
                  <a:lnTo>
                    <a:pt x="187371" y="1186109"/>
                  </a:lnTo>
                  <a:lnTo>
                    <a:pt x="215871" y="1211975"/>
                  </a:lnTo>
                  <a:lnTo>
                    <a:pt x="246164" y="1237240"/>
                  </a:lnTo>
                  <a:lnTo>
                    <a:pt x="278205" y="1261883"/>
                  </a:lnTo>
                  <a:lnTo>
                    <a:pt x="311951" y="1285882"/>
                  </a:lnTo>
                  <a:lnTo>
                    <a:pt x="347358" y="1309213"/>
                  </a:lnTo>
                  <a:lnTo>
                    <a:pt x="384382" y="1331855"/>
                  </a:lnTo>
                  <a:lnTo>
                    <a:pt x="422979" y="1353785"/>
                  </a:lnTo>
                  <a:lnTo>
                    <a:pt x="463105" y="1374981"/>
                  </a:lnTo>
                  <a:lnTo>
                    <a:pt x="504716" y="1395420"/>
                  </a:lnTo>
                  <a:lnTo>
                    <a:pt x="547768" y="1415080"/>
                  </a:lnTo>
                  <a:lnTo>
                    <a:pt x="592218" y="1433939"/>
                  </a:lnTo>
                  <a:lnTo>
                    <a:pt x="638021" y="1451974"/>
                  </a:lnTo>
                  <a:lnTo>
                    <a:pt x="685133" y="1469163"/>
                  </a:lnTo>
                  <a:lnTo>
                    <a:pt x="733511" y="1485484"/>
                  </a:lnTo>
                  <a:lnTo>
                    <a:pt x="783110" y="1500914"/>
                  </a:lnTo>
                  <a:lnTo>
                    <a:pt x="833886" y="1515430"/>
                  </a:lnTo>
                  <a:lnTo>
                    <a:pt x="885797" y="1529011"/>
                  </a:lnTo>
                  <a:lnTo>
                    <a:pt x="938797" y="1541634"/>
                  </a:lnTo>
                  <a:lnTo>
                    <a:pt x="992842" y="1553277"/>
                  </a:lnTo>
                  <a:lnTo>
                    <a:pt x="1047890" y="1563917"/>
                  </a:lnTo>
                  <a:lnTo>
                    <a:pt x="1103895" y="1573533"/>
                  </a:lnTo>
                  <a:lnTo>
                    <a:pt x="1160815" y="1582100"/>
                  </a:lnTo>
                  <a:lnTo>
                    <a:pt x="1218604" y="1589598"/>
                  </a:lnTo>
                  <a:lnTo>
                    <a:pt x="1277220" y="1596004"/>
                  </a:lnTo>
                  <a:lnTo>
                    <a:pt x="1336617" y="1601295"/>
                  </a:lnTo>
                  <a:lnTo>
                    <a:pt x="1396753" y="1605449"/>
                  </a:lnTo>
                  <a:lnTo>
                    <a:pt x="1457583" y="1608445"/>
                  </a:lnTo>
                  <a:lnTo>
                    <a:pt x="1519063" y="1610258"/>
                  </a:lnTo>
                  <a:lnTo>
                    <a:pt x="1581150" y="1610868"/>
                  </a:lnTo>
                  <a:lnTo>
                    <a:pt x="1643236" y="1610258"/>
                  </a:lnTo>
                  <a:lnTo>
                    <a:pt x="1704716" y="1608445"/>
                  </a:lnTo>
                  <a:lnTo>
                    <a:pt x="1765546" y="1605449"/>
                  </a:lnTo>
                  <a:lnTo>
                    <a:pt x="1825682" y="1601295"/>
                  </a:lnTo>
                  <a:lnTo>
                    <a:pt x="1885079" y="1596004"/>
                  </a:lnTo>
                  <a:lnTo>
                    <a:pt x="1943695" y="1589598"/>
                  </a:lnTo>
                  <a:lnTo>
                    <a:pt x="2001484" y="1582100"/>
                  </a:lnTo>
                  <a:lnTo>
                    <a:pt x="2058404" y="1573533"/>
                  </a:lnTo>
                  <a:lnTo>
                    <a:pt x="2114409" y="1563917"/>
                  </a:lnTo>
                  <a:lnTo>
                    <a:pt x="2169457" y="1553277"/>
                  </a:lnTo>
                  <a:lnTo>
                    <a:pt x="2223502" y="1541634"/>
                  </a:lnTo>
                  <a:lnTo>
                    <a:pt x="2276502" y="1529011"/>
                  </a:lnTo>
                  <a:lnTo>
                    <a:pt x="2328413" y="1515430"/>
                  </a:lnTo>
                  <a:lnTo>
                    <a:pt x="2379189" y="1500914"/>
                  </a:lnTo>
                  <a:lnTo>
                    <a:pt x="2428788" y="1485484"/>
                  </a:lnTo>
                  <a:lnTo>
                    <a:pt x="2477166" y="1469163"/>
                  </a:lnTo>
                  <a:lnTo>
                    <a:pt x="2524278" y="1451974"/>
                  </a:lnTo>
                  <a:lnTo>
                    <a:pt x="2570081" y="1433939"/>
                  </a:lnTo>
                  <a:lnTo>
                    <a:pt x="2614531" y="1415080"/>
                  </a:lnTo>
                  <a:lnTo>
                    <a:pt x="2657583" y="1395420"/>
                  </a:lnTo>
                  <a:lnTo>
                    <a:pt x="2699194" y="1374981"/>
                  </a:lnTo>
                  <a:lnTo>
                    <a:pt x="2739320" y="1353785"/>
                  </a:lnTo>
                  <a:lnTo>
                    <a:pt x="2777917" y="1331855"/>
                  </a:lnTo>
                  <a:lnTo>
                    <a:pt x="2814941" y="1309213"/>
                  </a:lnTo>
                  <a:lnTo>
                    <a:pt x="2850348" y="1285882"/>
                  </a:lnTo>
                  <a:lnTo>
                    <a:pt x="2884094" y="1261883"/>
                  </a:lnTo>
                  <a:lnTo>
                    <a:pt x="2916135" y="1237240"/>
                  </a:lnTo>
                  <a:lnTo>
                    <a:pt x="2946428" y="1211975"/>
                  </a:lnTo>
                  <a:lnTo>
                    <a:pt x="2974928" y="1186109"/>
                  </a:lnTo>
                  <a:lnTo>
                    <a:pt x="3026373" y="1132667"/>
                  </a:lnTo>
                  <a:lnTo>
                    <a:pt x="3070121" y="1077094"/>
                  </a:lnTo>
                  <a:lnTo>
                    <a:pt x="3105820" y="1019568"/>
                  </a:lnTo>
                  <a:lnTo>
                    <a:pt x="3133117" y="960268"/>
                  </a:lnTo>
                  <a:lnTo>
                    <a:pt x="3151662" y="899374"/>
                  </a:lnTo>
                  <a:lnTo>
                    <a:pt x="3161103" y="837064"/>
                  </a:lnTo>
                  <a:lnTo>
                    <a:pt x="3162300" y="805434"/>
                  </a:lnTo>
                  <a:lnTo>
                    <a:pt x="3161103" y="773803"/>
                  </a:lnTo>
                  <a:lnTo>
                    <a:pt x="3151662" y="711493"/>
                  </a:lnTo>
                  <a:lnTo>
                    <a:pt x="3133117" y="650599"/>
                  </a:lnTo>
                  <a:lnTo>
                    <a:pt x="3105820" y="591299"/>
                  </a:lnTo>
                  <a:lnTo>
                    <a:pt x="3070121" y="533773"/>
                  </a:lnTo>
                  <a:lnTo>
                    <a:pt x="3026373" y="478200"/>
                  </a:lnTo>
                  <a:lnTo>
                    <a:pt x="2974928" y="424758"/>
                  </a:lnTo>
                  <a:lnTo>
                    <a:pt x="2946428" y="398892"/>
                  </a:lnTo>
                  <a:lnTo>
                    <a:pt x="2916135" y="373627"/>
                  </a:lnTo>
                  <a:lnTo>
                    <a:pt x="2884094" y="348984"/>
                  </a:lnTo>
                  <a:lnTo>
                    <a:pt x="2850348" y="324985"/>
                  </a:lnTo>
                  <a:lnTo>
                    <a:pt x="2814941" y="301654"/>
                  </a:lnTo>
                  <a:lnTo>
                    <a:pt x="2777917" y="279012"/>
                  </a:lnTo>
                  <a:lnTo>
                    <a:pt x="2739320" y="257082"/>
                  </a:lnTo>
                  <a:lnTo>
                    <a:pt x="2699194" y="235886"/>
                  </a:lnTo>
                  <a:lnTo>
                    <a:pt x="2657583" y="215447"/>
                  </a:lnTo>
                  <a:lnTo>
                    <a:pt x="2614531" y="195787"/>
                  </a:lnTo>
                  <a:lnTo>
                    <a:pt x="2570081" y="176928"/>
                  </a:lnTo>
                  <a:lnTo>
                    <a:pt x="2524278" y="158893"/>
                  </a:lnTo>
                  <a:lnTo>
                    <a:pt x="2477166" y="141704"/>
                  </a:lnTo>
                  <a:lnTo>
                    <a:pt x="2428788" y="125383"/>
                  </a:lnTo>
                  <a:lnTo>
                    <a:pt x="2379189" y="109953"/>
                  </a:lnTo>
                  <a:lnTo>
                    <a:pt x="2328413" y="95437"/>
                  </a:lnTo>
                  <a:lnTo>
                    <a:pt x="2276502" y="81856"/>
                  </a:lnTo>
                  <a:lnTo>
                    <a:pt x="2223502" y="69233"/>
                  </a:lnTo>
                  <a:lnTo>
                    <a:pt x="2169457" y="57590"/>
                  </a:lnTo>
                  <a:lnTo>
                    <a:pt x="2114409" y="46950"/>
                  </a:lnTo>
                  <a:lnTo>
                    <a:pt x="2058404" y="37334"/>
                  </a:lnTo>
                  <a:lnTo>
                    <a:pt x="2001484" y="28767"/>
                  </a:lnTo>
                  <a:lnTo>
                    <a:pt x="1943695" y="21269"/>
                  </a:lnTo>
                  <a:lnTo>
                    <a:pt x="1885079" y="14863"/>
                  </a:lnTo>
                  <a:lnTo>
                    <a:pt x="1825682" y="9572"/>
                  </a:lnTo>
                  <a:lnTo>
                    <a:pt x="1765546" y="5418"/>
                  </a:lnTo>
                  <a:lnTo>
                    <a:pt x="1704716" y="2422"/>
                  </a:lnTo>
                  <a:lnTo>
                    <a:pt x="1643236" y="609"/>
                  </a:lnTo>
                  <a:lnTo>
                    <a:pt x="1581150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895082" y="2981705"/>
              <a:ext cx="3162300" cy="1610995"/>
            </a:xfrm>
            <a:custGeom>
              <a:avLst/>
              <a:gdLst/>
              <a:ahLst/>
              <a:cxnLst/>
              <a:rect l="l" t="t" r="r" b="b"/>
              <a:pathLst>
                <a:path w="3162300" h="1610995">
                  <a:moveTo>
                    <a:pt x="0" y="805434"/>
                  </a:moveTo>
                  <a:lnTo>
                    <a:pt x="4757" y="742483"/>
                  </a:lnTo>
                  <a:lnTo>
                    <a:pt x="18793" y="680858"/>
                  </a:lnTo>
                  <a:lnTo>
                    <a:pt x="41758" y="620738"/>
                  </a:lnTo>
                  <a:lnTo>
                    <a:pt x="73300" y="562303"/>
                  </a:lnTo>
                  <a:lnTo>
                    <a:pt x="113067" y="505731"/>
                  </a:lnTo>
                  <a:lnTo>
                    <a:pt x="160708" y="451201"/>
                  </a:lnTo>
                  <a:lnTo>
                    <a:pt x="215871" y="398892"/>
                  </a:lnTo>
                  <a:lnTo>
                    <a:pt x="246164" y="373627"/>
                  </a:lnTo>
                  <a:lnTo>
                    <a:pt x="278205" y="348984"/>
                  </a:lnTo>
                  <a:lnTo>
                    <a:pt x="311951" y="324985"/>
                  </a:lnTo>
                  <a:lnTo>
                    <a:pt x="347358" y="301654"/>
                  </a:lnTo>
                  <a:lnTo>
                    <a:pt x="384382" y="279012"/>
                  </a:lnTo>
                  <a:lnTo>
                    <a:pt x="422979" y="257082"/>
                  </a:lnTo>
                  <a:lnTo>
                    <a:pt x="463105" y="235886"/>
                  </a:lnTo>
                  <a:lnTo>
                    <a:pt x="504716" y="215447"/>
                  </a:lnTo>
                  <a:lnTo>
                    <a:pt x="547768" y="195787"/>
                  </a:lnTo>
                  <a:lnTo>
                    <a:pt x="592218" y="176928"/>
                  </a:lnTo>
                  <a:lnTo>
                    <a:pt x="638021" y="158893"/>
                  </a:lnTo>
                  <a:lnTo>
                    <a:pt x="685133" y="141704"/>
                  </a:lnTo>
                  <a:lnTo>
                    <a:pt x="733511" y="125383"/>
                  </a:lnTo>
                  <a:lnTo>
                    <a:pt x="783110" y="109953"/>
                  </a:lnTo>
                  <a:lnTo>
                    <a:pt x="833886" y="95437"/>
                  </a:lnTo>
                  <a:lnTo>
                    <a:pt x="885797" y="81856"/>
                  </a:lnTo>
                  <a:lnTo>
                    <a:pt x="938797" y="69233"/>
                  </a:lnTo>
                  <a:lnTo>
                    <a:pt x="992842" y="57590"/>
                  </a:lnTo>
                  <a:lnTo>
                    <a:pt x="1047890" y="46950"/>
                  </a:lnTo>
                  <a:lnTo>
                    <a:pt x="1103895" y="37334"/>
                  </a:lnTo>
                  <a:lnTo>
                    <a:pt x="1160815" y="28767"/>
                  </a:lnTo>
                  <a:lnTo>
                    <a:pt x="1218604" y="21269"/>
                  </a:lnTo>
                  <a:lnTo>
                    <a:pt x="1277220" y="14863"/>
                  </a:lnTo>
                  <a:lnTo>
                    <a:pt x="1336617" y="9572"/>
                  </a:lnTo>
                  <a:lnTo>
                    <a:pt x="1396753" y="5418"/>
                  </a:lnTo>
                  <a:lnTo>
                    <a:pt x="1457583" y="2422"/>
                  </a:lnTo>
                  <a:lnTo>
                    <a:pt x="1519063" y="609"/>
                  </a:lnTo>
                  <a:lnTo>
                    <a:pt x="1581150" y="0"/>
                  </a:lnTo>
                  <a:lnTo>
                    <a:pt x="1643236" y="609"/>
                  </a:lnTo>
                  <a:lnTo>
                    <a:pt x="1704716" y="2422"/>
                  </a:lnTo>
                  <a:lnTo>
                    <a:pt x="1765546" y="5418"/>
                  </a:lnTo>
                  <a:lnTo>
                    <a:pt x="1825682" y="9572"/>
                  </a:lnTo>
                  <a:lnTo>
                    <a:pt x="1885079" y="14863"/>
                  </a:lnTo>
                  <a:lnTo>
                    <a:pt x="1943695" y="21269"/>
                  </a:lnTo>
                  <a:lnTo>
                    <a:pt x="2001484" y="28767"/>
                  </a:lnTo>
                  <a:lnTo>
                    <a:pt x="2058404" y="37334"/>
                  </a:lnTo>
                  <a:lnTo>
                    <a:pt x="2114409" y="46950"/>
                  </a:lnTo>
                  <a:lnTo>
                    <a:pt x="2169457" y="57590"/>
                  </a:lnTo>
                  <a:lnTo>
                    <a:pt x="2223502" y="69233"/>
                  </a:lnTo>
                  <a:lnTo>
                    <a:pt x="2276502" y="81856"/>
                  </a:lnTo>
                  <a:lnTo>
                    <a:pt x="2328413" y="95437"/>
                  </a:lnTo>
                  <a:lnTo>
                    <a:pt x="2379189" y="109953"/>
                  </a:lnTo>
                  <a:lnTo>
                    <a:pt x="2428788" y="125383"/>
                  </a:lnTo>
                  <a:lnTo>
                    <a:pt x="2477166" y="141704"/>
                  </a:lnTo>
                  <a:lnTo>
                    <a:pt x="2524278" y="158893"/>
                  </a:lnTo>
                  <a:lnTo>
                    <a:pt x="2570081" y="176928"/>
                  </a:lnTo>
                  <a:lnTo>
                    <a:pt x="2614531" y="195787"/>
                  </a:lnTo>
                  <a:lnTo>
                    <a:pt x="2657583" y="215447"/>
                  </a:lnTo>
                  <a:lnTo>
                    <a:pt x="2699194" y="235886"/>
                  </a:lnTo>
                  <a:lnTo>
                    <a:pt x="2739320" y="257082"/>
                  </a:lnTo>
                  <a:lnTo>
                    <a:pt x="2777917" y="279012"/>
                  </a:lnTo>
                  <a:lnTo>
                    <a:pt x="2814941" y="301654"/>
                  </a:lnTo>
                  <a:lnTo>
                    <a:pt x="2850348" y="324985"/>
                  </a:lnTo>
                  <a:lnTo>
                    <a:pt x="2884094" y="348984"/>
                  </a:lnTo>
                  <a:lnTo>
                    <a:pt x="2916135" y="373627"/>
                  </a:lnTo>
                  <a:lnTo>
                    <a:pt x="2946428" y="398892"/>
                  </a:lnTo>
                  <a:lnTo>
                    <a:pt x="2974928" y="424758"/>
                  </a:lnTo>
                  <a:lnTo>
                    <a:pt x="3026373" y="478200"/>
                  </a:lnTo>
                  <a:lnTo>
                    <a:pt x="3070121" y="533773"/>
                  </a:lnTo>
                  <a:lnTo>
                    <a:pt x="3105820" y="591299"/>
                  </a:lnTo>
                  <a:lnTo>
                    <a:pt x="3133117" y="650599"/>
                  </a:lnTo>
                  <a:lnTo>
                    <a:pt x="3151662" y="711493"/>
                  </a:lnTo>
                  <a:lnTo>
                    <a:pt x="3161103" y="773803"/>
                  </a:lnTo>
                  <a:lnTo>
                    <a:pt x="3162300" y="805434"/>
                  </a:lnTo>
                  <a:lnTo>
                    <a:pt x="3161103" y="837064"/>
                  </a:lnTo>
                  <a:lnTo>
                    <a:pt x="3151662" y="899374"/>
                  </a:lnTo>
                  <a:lnTo>
                    <a:pt x="3133117" y="960268"/>
                  </a:lnTo>
                  <a:lnTo>
                    <a:pt x="3105820" y="1019568"/>
                  </a:lnTo>
                  <a:lnTo>
                    <a:pt x="3070121" y="1077094"/>
                  </a:lnTo>
                  <a:lnTo>
                    <a:pt x="3026373" y="1132667"/>
                  </a:lnTo>
                  <a:lnTo>
                    <a:pt x="2974928" y="1186109"/>
                  </a:lnTo>
                  <a:lnTo>
                    <a:pt x="2946428" y="1211975"/>
                  </a:lnTo>
                  <a:lnTo>
                    <a:pt x="2916135" y="1237240"/>
                  </a:lnTo>
                  <a:lnTo>
                    <a:pt x="2884094" y="1261883"/>
                  </a:lnTo>
                  <a:lnTo>
                    <a:pt x="2850348" y="1285882"/>
                  </a:lnTo>
                  <a:lnTo>
                    <a:pt x="2814941" y="1309213"/>
                  </a:lnTo>
                  <a:lnTo>
                    <a:pt x="2777917" y="1331855"/>
                  </a:lnTo>
                  <a:lnTo>
                    <a:pt x="2739320" y="1353785"/>
                  </a:lnTo>
                  <a:lnTo>
                    <a:pt x="2699194" y="1374981"/>
                  </a:lnTo>
                  <a:lnTo>
                    <a:pt x="2657583" y="1395420"/>
                  </a:lnTo>
                  <a:lnTo>
                    <a:pt x="2614531" y="1415080"/>
                  </a:lnTo>
                  <a:lnTo>
                    <a:pt x="2570081" y="1433939"/>
                  </a:lnTo>
                  <a:lnTo>
                    <a:pt x="2524278" y="1451974"/>
                  </a:lnTo>
                  <a:lnTo>
                    <a:pt x="2477166" y="1469163"/>
                  </a:lnTo>
                  <a:lnTo>
                    <a:pt x="2428788" y="1485484"/>
                  </a:lnTo>
                  <a:lnTo>
                    <a:pt x="2379189" y="1500914"/>
                  </a:lnTo>
                  <a:lnTo>
                    <a:pt x="2328413" y="1515430"/>
                  </a:lnTo>
                  <a:lnTo>
                    <a:pt x="2276502" y="1529011"/>
                  </a:lnTo>
                  <a:lnTo>
                    <a:pt x="2223502" y="1541634"/>
                  </a:lnTo>
                  <a:lnTo>
                    <a:pt x="2169457" y="1553277"/>
                  </a:lnTo>
                  <a:lnTo>
                    <a:pt x="2114409" y="1563917"/>
                  </a:lnTo>
                  <a:lnTo>
                    <a:pt x="2058404" y="1573533"/>
                  </a:lnTo>
                  <a:lnTo>
                    <a:pt x="2001484" y="1582100"/>
                  </a:lnTo>
                  <a:lnTo>
                    <a:pt x="1943695" y="1589598"/>
                  </a:lnTo>
                  <a:lnTo>
                    <a:pt x="1885079" y="1596004"/>
                  </a:lnTo>
                  <a:lnTo>
                    <a:pt x="1825682" y="1601295"/>
                  </a:lnTo>
                  <a:lnTo>
                    <a:pt x="1765546" y="1605449"/>
                  </a:lnTo>
                  <a:lnTo>
                    <a:pt x="1704716" y="1608445"/>
                  </a:lnTo>
                  <a:lnTo>
                    <a:pt x="1643236" y="1610258"/>
                  </a:lnTo>
                  <a:lnTo>
                    <a:pt x="1581150" y="1610868"/>
                  </a:lnTo>
                  <a:lnTo>
                    <a:pt x="1519063" y="1610258"/>
                  </a:lnTo>
                  <a:lnTo>
                    <a:pt x="1457583" y="1608445"/>
                  </a:lnTo>
                  <a:lnTo>
                    <a:pt x="1396753" y="1605449"/>
                  </a:lnTo>
                  <a:lnTo>
                    <a:pt x="1336617" y="1601295"/>
                  </a:lnTo>
                  <a:lnTo>
                    <a:pt x="1277220" y="1596004"/>
                  </a:lnTo>
                  <a:lnTo>
                    <a:pt x="1218604" y="1589598"/>
                  </a:lnTo>
                  <a:lnTo>
                    <a:pt x="1160815" y="1582100"/>
                  </a:lnTo>
                  <a:lnTo>
                    <a:pt x="1103895" y="1573533"/>
                  </a:lnTo>
                  <a:lnTo>
                    <a:pt x="1047890" y="1563917"/>
                  </a:lnTo>
                  <a:lnTo>
                    <a:pt x="992842" y="1553277"/>
                  </a:lnTo>
                  <a:lnTo>
                    <a:pt x="938797" y="1541634"/>
                  </a:lnTo>
                  <a:lnTo>
                    <a:pt x="885797" y="1529011"/>
                  </a:lnTo>
                  <a:lnTo>
                    <a:pt x="833886" y="1515430"/>
                  </a:lnTo>
                  <a:lnTo>
                    <a:pt x="783110" y="1500914"/>
                  </a:lnTo>
                  <a:lnTo>
                    <a:pt x="733511" y="1485484"/>
                  </a:lnTo>
                  <a:lnTo>
                    <a:pt x="685133" y="1469163"/>
                  </a:lnTo>
                  <a:lnTo>
                    <a:pt x="638021" y="1451974"/>
                  </a:lnTo>
                  <a:lnTo>
                    <a:pt x="592218" y="1433939"/>
                  </a:lnTo>
                  <a:lnTo>
                    <a:pt x="547768" y="1415080"/>
                  </a:lnTo>
                  <a:lnTo>
                    <a:pt x="504716" y="1395420"/>
                  </a:lnTo>
                  <a:lnTo>
                    <a:pt x="463105" y="1374981"/>
                  </a:lnTo>
                  <a:lnTo>
                    <a:pt x="422979" y="1353785"/>
                  </a:lnTo>
                  <a:lnTo>
                    <a:pt x="384382" y="1331855"/>
                  </a:lnTo>
                  <a:lnTo>
                    <a:pt x="347358" y="1309213"/>
                  </a:lnTo>
                  <a:lnTo>
                    <a:pt x="311951" y="1285882"/>
                  </a:lnTo>
                  <a:lnTo>
                    <a:pt x="278205" y="1261883"/>
                  </a:lnTo>
                  <a:lnTo>
                    <a:pt x="246164" y="1237240"/>
                  </a:lnTo>
                  <a:lnTo>
                    <a:pt x="215871" y="1211975"/>
                  </a:lnTo>
                  <a:lnTo>
                    <a:pt x="187371" y="1186109"/>
                  </a:lnTo>
                  <a:lnTo>
                    <a:pt x="135926" y="1132667"/>
                  </a:lnTo>
                  <a:lnTo>
                    <a:pt x="92178" y="1077094"/>
                  </a:lnTo>
                  <a:lnTo>
                    <a:pt x="56479" y="1019568"/>
                  </a:lnTo>
                  <a:lnTo>
                    <a:pt x="29182" y="960268"/>
                  </a:lnTo>
                  <a:lnTo>
                    <a:pt x="10637" y="899374"/>
                  </a:lnTo>
                  <a:lnTo>
                    <a:pt x="1196" y="837064"/>
                  </a:lnTo>
                  <a:lnTo>
                    <a:pt x="0" y="805434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8478393" y="3283711"/>
            <a:ext cx="1995805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z="2000" b="1" spc="-35" dirty="0">
                <a:latin typeface="Calibri"/>
                <a:cs typeface="Calibri"/>
              </a:rPr>
              <a:t>Stimulate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spc="-40" dirty="0">
                <a:latin typeface="Calibri"/>
                <a:cs typeface="Calibri"/>
              </a:rPr>
              <a:t>synthesis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b="1" spc="-9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numerous proteins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4177284" y="4685665"/>
            <a:ext cx="5501640" cy="2174240"/>
            <a:chOff x="4177284" y="4685665"/>
            <a:chExt cx="5501640" cy="2174240"/>
          </a:xfrm>
        </p:grpSpPr>
        <p:sp>
          <p:nvSpPr>
            <p:cNvPr id="25" name="object 25"/>
            <p:cNvSpPr/>
            <p:nvPr/>
          </p:nvSpPr>
          <p:spPr>
            <a:xfrm>
              <a:off x="8999093" y="4695190"/>
              <a:ext cx="517525" cy="567055"/>
            </a:xfrm>
            <a:custGeom>
              <a:avLst/>
              <a:gdLst/>
              <a:ahLst/>
              <a:cxnLst/>
              <a:rect l="l" t="t" r="r" b="b"/>
              <a:pathLst>
                <a:path w="517525" h="567054">
                  <a:moveTo>
                    <a:pt x="324230" y="0"/>
                  </a:moveTo>
                  <a:lnTo>
                    <a:pt x="96520" y="300609"/>
                  </a:lnTo>
                  <a:lnTo>
                    <a:pt x="0" y="227457"/>
                  </a:lnTo>
                  <a:lnTo>
                    <a:pt x="46862" y="566928"/>
                  </a:lnTo>
                  <a:lnTo>
                    <a:pt x="386333" y="520065"/>
                  </a:lnTo>
                  <a:lnTo>
                    <a:pt x="289686" y="446913"/>
                  </a:lnTo>
                  <a:lnTo>
                    <a:pt x="517398" y="146177"/>
                  </a:lnTo>
                  <a:lnTo>
                    <a:pt x="324230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8999093" y="4695190"/>
              <a:ext cx="517525" cy="567055"/>
            </a:xfrm>
            <a:custGeom>
              <a:avLst/>
              <a:gdLst/>
              <a:ahLst/>
              <a:cxnLst/>
              <a:rect l="l" t="t" r="r" b="b"/>
              <a:pathLst>
                <a:path w="517525" h="567054">
                  <a:moveTo>
                    <a:pt x="517398" y="146177"/>
                  </a:moveTo>
                  <a:lnTo>
                    <a:pt x="289686" y="446913"/>
                  </a:lnTo>
                  <a:lnTo>
                    <a:pt x="386333" y="520065"/>
                  </a:lnTo>
                  <a:lnTo>
                    <a:pt x="46862" y="566928"/>
                  </a:lnTo>
                  <a:lnTo>
                    <a:pt x="0" y="227457"/>
                  </a:lnTo>
                  <a:lnTo>
                    <a:pt x="96520" y="300609"/>
                  </a:lnTo>
                  <a:lnTo>
                    <a:pt x="324230" y="0"/>
                  </a:lnTo>
                  <a:lnTo>
                    <a:pt x="517398" y="146177"/>
                  </a:lnTo>
                  <a:close/>
                </a:path>
              </a:pathLst>
            </a:custGeom>
            <a:ln w="19050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187190" y="5228082"/>
              <a:ext cx="5481955" cy="1621790"/>
            </a:xfrm>
            <a:custGeom>
              <a:avLst/>
              <a:gdLst/>
              <a:ahLst/>
              <a:cxnLst/>
              <a:rect l="l" t="t" r="r" b="b"/>
              <a:pathLst>
                <a:path w="5481955" h="1621790">
                  <a:moveTo>
                    <a:pt x="2740914" y="0"/>
                  </a:moveTo>
                  <a:lnTo>
                    <a:pt x="2670172" y="264"/>
                  </a:lnTo>
                  <a:lnTo>
                    <a:pt x="2599871" y="1054"/>
                  </a:lnTo>
                  <a:lnTo>
                    <a:pt x="2530033" y="2364"/>
                  </a:lnTo>
                  <a:lnTo>
                    <a:pt x="2460680" y="4185"/>
                  </a:lnTo>
                  <a:lnTo>
                    <a:pt x="2391832" y="6513"/>
                  </a:lnTo>
                  <a:lnTo>
                    <a:pt x="2323511" y="9341"/>
                  </a:lnTo>
                  <a:lnTo>
                    <a:pt x="2255740" y="12663"/>
                  </a:lnTo>
                  <a:lnTo>
                    <a:pt x="2188539" y="16471"/>
                  </a:lnTo>
                  <a:lnTo>
                    <a:pt x="2121929" y="20761"/>
                  </a:lnTo>
                  <a:lnTo>
                    <a:pt x="2055934" y="25525"/>
                  </a:lnTo>
                  <a:lnTo>
                    <a:pt x="1990573" y="30756"/>
                  </a:lnTo>
                  <a:lnTo>
                    <a:pt x="1925869" y="36450"/>
                  </a:lnTo>
                  <a:lnTo>
                    <a:pt x="1861843" y="42599"/>
                  </a:lnTo>
                  <a:lnTo>
                    <a:pt x="1798516" y="49196"/>
                  </a:lnTo>
                  <a:lnTo>
                    <a:pt x="1735911" y="56237"/>
                  </a:lnTo>
                  <a:lnTo>
                    <a:pt x="1674048" y="63713"/>
                  </a:lnTo>
                  <a:lnTo>
                    <a:pt x="1612949" y="71620"/>
                  </a:lnTo>
                  <a:lnTo>
                    <a:pt x="1552637" y="79950"/>
                  </a:lnTo>
                  <a:lnTo>
                    <a:pt x="1493131" y="88697"/>
                  </a:lnTo>
                  <a:lnTo>
                    <a:pt x="1434454" y="97854"/>
                  </a:lnTo>
                  <a:lnTo>
                    <a:pt x="1376628" y="107417"/>
                  </a:lnTo>
                  <a:lnTo>
                    <a:pt x="1319673" y="117377"/>
                  </a:lnTo>
                  <a:lnTo>
                    <a:pt x="1263612" y="127728"/>
                  </a:lnTo>
                  <a:lnTo>
                    <a:pt x="1208465" y="138465"/>
                  </a:lnTo>
                  <a:lnTo>
                    <a:pt x="1154255" y="149581"/>
                  </a:lnTo>
                  <a:lnTo>
                    <a:pt x="1101003" y="161070"/>
                  </a:lnTo>
                  <a:lnTo>
                    <a:pt x="1048731" y="172924"/>
                  </a:lnTo>
                  <a:lnTo>
                    <a:pt x="997459" y="185139"/>
                  </a:lnTo>
                  <a:lnTo>
                    <a:pt x="947210" y="197707"/>
                  </a:lnTo>
                  <a:lnTo>
                    <a:pt x="898005" y="210622"/>
                  </a:lnTo>
                  <a:lnTo>
                    <a:pt x="849866" y="223877"/>
                  </a:lnTo>
                  <a:lnTo>
                    <a:pt x="802814" y="237467"/>
                  </a:lnTo>
                  <a:lnTo>
                    <a:pt x="756871" y="251385"/>
                  </a:lnTo>
                  <a:lnTo>
                    <a:pt x="712057" y="265625"/>
                  </a:lnTo>
                  <a:lnTo>
                    <a:pt x="668396" y="280179"/>
                  </a:lnTo>
                  <a:lnTo>
                    <a:pt x="625908" y="295043"/>
                  </a:lnTo>
                  <a:lnTo>
                    <a:pt x="584614" y="310209"/>
                  </a:lnTo>
                  <a:lnTo>
                    <a:pt x="544537" y="325671"/>
                  </a:lnTo>
                  <a:lnTo>
                    <a:pt x="505698" y="341423"/>
                  </a:lnTo>
                  <a:lnTo>
                    <a:pt x="468118" y="357459"/>
                  </a:lnTo>
                  <a:lnTo>
                    <a:pt x="431819" y="373771"/>
                  </a:lnTo>
                  <a:lnTo>
                    <a:pt x="396823" y="390354"/>
                  </a:lnTo>
                  <a:lnTo>
                    <a:pt x="330823" y="424307"/>
                  </a:lnTo>
                  <a:lnTo>
                    <a:pt x="270292" y="459265"/>
                  </a:lnTo>
                  <a:lnTo>
                    <a:pt x="215401" y="495179"/>
                  </a:lnTo>
                  <a:lnTo>
                    <a:pt x="166323" y="531998"/>
                  </a:lnTo>
                  <a:lnTo>
                    <a:pt x="123230" y="569669"/>
                  </a:lnTo>
                  <a:lnTo>
                    <a:pt x="86294" y="608143"/>
                  </a:lnTo>
                  <a:lnTo>
                    <a:pt x="55687" y="647369"/>
                  </a:lnTo>
                  <a:lnTo>
                    <a:pt x="31582" y="687295"/>
                  </a:lnTo>
                  <a:lnTo>
                    <a:pt x="14151" y="727871"/>
                  </a:lnTo>
                  <a:lnTo>
                    <a:pt x="3566" y="769045"/>
                  </a:lnTo>
                  <a:lnTo>
                    <a:pt x="0" y="810768"/>
                  </a:lnTo>
                  <a:lnTo>
                    <a:pt x="895" y="831694"/>
                  </a:lnTo>
                  <a:lnTo>
                    <a:pt x="7992" y="873149"/>
                  </a:lnTo>
                  <a:lnTo>
                    <a:pt x="22022" y="914030"/>
                  </a:lnTo>
                  <a:lnTo>
                    <a:pt x="42811" y="954287"/>
                  </a:lnTo>
                  <a:lnTo>
                    <a:pt x="70189" y="993870"/>
                  </a:lnTo>
                  <a:lnTo>
                    <a:pt x="103982" y="1032726"/>
                  </a:lnTo>
                  <a:lnTo>
                    <a:pt x="144018" y="1070805"/>
                  </a:lnTo>
                  <a:lnTo>
                    <a:pt x="190125" y="1108056"/>
                  </a:lnTo>
                  <a:lnTo>
                    <a:pt x="242131" y="1144429"/>
                  </a:lnTo>
                  <a:lnTo>
                    <a:pt x="299864" y="1179872"/>
                  </a:lnTo>
                  <a:lnTo>
                    <a:pt x="363150" y="1214334"/>
                  </a:lnTo>
                  <a:lnTo>
                    <a:pt x="431819" y="1247764"/>
                  </a:lnTo>
                  <a:lnTo>
                    <a:pt x="468118" y="1264076"/>
                  </a:lnTo>
                  <a:lnTo>
                    <a:pt x="505698" y="1280112"/>
                  </a:lnTo>
                  <a:lnTo>
                    <a:pt x="544537" y="1295864"/>
                  </a:lnTo>
                  <a:lnTo>
                    <a:pt x="584614" y="1311326"/>
                  </a:lnTo>
                  <a:lnTo>
                    <a:pt x="625908" y="1326492"/>
                  </a:lnTo>
                  <a:lnTo>
                    <a:pt x="668396" y="1341355"/>
                  </a:lnTo>
                  <a:lnTo>
                    <a:pt x="712057" y="1355910"/>
                  </a:lnTo>
                  <a:lnTo>
                    <a:pt x="756871" y="1370150"/>
                  </a:lnTo>
                  <a:lnTo>
                    <a:pt x="802814" y="1384068"/>
                  </a:lnTo>
                  <a:lnTo>
                    <a:pt x="849866" y="1397657"/>
                  </a:lnTo>
                  <a:lnTo>
                    <a:pt x="898005" y="1410913"/>
                  </a:lnTo>
                  <a:lnTo>
                    <a:pt x="947210" y="1423828"/>
                  </a:lnTo>
                  <a:lnTo>
                    <a:pt x="997459" y="1436396"/>
                  </a:lnTo>
                  <a:lnTo>
                    <a:pt x="1048731" y="1448610"/>
                  </a:lnTo>
                  <a:lnTo>
                    <a:pt x="1101003" y="1460465"/>
                  </a:lnTo>
                  <a:lnTo>
                    <a:pt x="1154255" y="1471953"/>
                  </a:lnTo>
                  <a:lnTo>
                    <a:pt x="1208465" y="1483069"/>
                  </a:lnTo>
                  <a:lnTo>
                    <a:pt x="1263612" y="1493806"/>
                  </a:lnTo>
                  <a:lnTo>
                    <a:pt x="1319673" y="1504158"/>
                  </a:lnTo>
                  <a:lnTo>
                    <a:pt x="1376628" y="1514118"/>
                  </a:lnTo>
                  <a:lnTo>
                    <a:pt x="1434454" y="1523680"/>
                  </a:lnTo>
                  <a:lnTo>
                    <a:pt x="1493131" y="1532838"/>
                  </a:lnTo>
                  <a:lnTo>
                    <a:pt x="1552637" y="1541585"/>
                  </a:lnTo>
                  <a:lnTo>
                    <a:pt x="1612949" y="1549915"/>
                  </a:lnTo>
                  <a:lnTo>
                    <a:pt x="1674048" y="1557821"/>
                  </a:lnTo>
                  <a:lnTo>
                    <a:pt x="1735911" y="1565298"/>
                  </a:lnTo>
                  <a:lnTo>
                    <a:pt x="1798516" y="1572338"/>
                  </a:lnTo>
                  <a:lnTo>
                    <a:pt x="1861843" y="1578936"/>
                  </a:lnTo>
                  <a:lnTo>
                    <a:pt x="1925869" y="1585085"/>
                  </a:lnTo>
                  <a:lnTo>
                    <a:pt x="1990573" y="1590778"/>
                  </a:lnTo>
                  <a:lnTo>
                    <a:pt x="2055934" y="1596010"/>
                  </a:lnTo>
                  <a:lnTo>
                    <a:pt x="2121929" y="1600774"/>
                  </a:lnTo>
                  <a:lnTo>
                    <a:pt x="2188539" y="1605063"/>
                  </a:lnTo>
                  <a:lnTo>
                    <a:pt x="2255740" y="1608872"/>
                  </a:lnTo>
                  <a:lnTo>
                    <a:pt x="2323511" y="1612193"/>
                  </a:lnTo>
                  <a:lnTo>
                    <a:pt x="2391832" y="1615021"/>
                  </a:lnTo>
                  <a:lnTo>
                    <a:pt x="2460680" y="1617349"/>
                  </a:lnTo>
                  <a:lnTo>
                    <a:pt x="2530033" y="1619171"/>
                  </a:lnTo>
                  <a:lnTo>
                    <a:pt x="2599871" y="1620480"/>
                  </a:lnTo>
                  <a:lnTo>
                    <a:pt x="2670172" y="1621270"/>
                  </a:lnTo>
                  <a:lnTo>
                    <a:pt x="2740914" y="1621535"/>
                  </a:lnTo>
                  <a:lnTo>
                    <a:pt x="2811655" y="1621270"/>
                  </a:lnTo>
                  <a:lnTo>
                    <a:pt x="2881956" y="1620480"/>
                  </a:lnTo>
                  <a:lnTo>
                    <a:pt x="2951794" y="1619171"/>
                  </a:lnTo>
                  <a:lnTo>
                    <a:pt x="3021147" y="1617349"/>
                  </a:lnTo>
                  <a:lnTo>
                    <a:pt x="3089995" y="1615021"/>
                  </a:lnTo>
                  <a:lnTo>
                    <a:pt x="3158316" y="1612193"/>
                  </a:lnTo>
                  <a:lnTo>
                    <a:pt x="3226087" y="1608872"/>
                  </a:lnTo>
                  <a:lnTo>
                    <a:pt x="3293288" y="1605063"/>
                  </a:lnTo>
                  <a:lnTo>
                    <a:pt x="3359898" y="1600774"/>
                  </a:lnTo>
                  <a:lnTo>
                    <a:pt x="3425893" y="1596010"/>
                  </a:lnTo>
                  <a:lnTo>
                    <a:pt x="3491254" y="1590778"/>
                  </a:lnTo>
                  <a:lnTo>
                    <a:pt x="3555958" y="1585085"/>
                  </a:lnTo>
                  <a:lnTo>
                    <a:pt x="3619984" y="1578936"/>
                  </a:lnTo>
                  <a:lnTo>
                    <a:pt x="3683311" y="1572338"/>
                  </a:lnTo>
                  <a:lnTo>
                    <a:pt x="3745916" y="1565298"/>
                  </a:lnTo>
                  <a:lnTo>
                    <a:pt x="3807779" y="1557821"/>
                  </a:lnTo>
                  <a:lnTo>
                    <a:pt x="3868878" y="1549915"/>
                  </a:lnTo>
                  <a:lnTo>
                    <a:pt x="3929190" y="1541585"/>
                  </a:lnTo>
                  <a:lnTo>
                    <a:pt x="3988696" y="1532838"/>
                  </a:lnTo>
                  <a:lnTo>
                    <a:pt x="4047373" y="1523680"/>
                  </a:lnTo>
                  <a:lnTo>
                    <a:pt x="4105199" y="1514118"/>
                  </a:lnTo>
                  <a:lnTo>
                    <a:pt x="4162154" y="1504158"/>
                  </a:lnTo>
                  <a:lnTo>
                    <a:pt x="4218215" y="1493806"/>
                  </a:lnTo>
                  <a:lnTo>
                    <a:pt x="4273362" y="1483069"/>
                  </a:lnTo>
                  <a:lnTo>
                    <a:pt x="4327572" y="1471953"/>
                  </a:lnTo>
                  <a:lnTo>
                    <a:pt x="4380824" y="1460465"/>
                  </a:lnTo>
                  <a:lnTo>
                    <a:pt x="4433096" y="1448610"/>
                  </a:lnTo>
                  <a:lnTo>
                    <a:pt x="4484368" y="1436396"/>
                  </a:lnTo>
                  <a:lnTo>
                    <a:pt x="4534617" y="1423828"/>
                  </a:lnTo>
                  <a:lnTo>
                    <a:pt x="4583822" y="1410913"/>
                  </a:lnTo>
                  <a:lnTo>
                    <a:pt x="4631961" y="1397657"/>
                  </a:lnTo>
                  <a:lnTo>
                    <a:pt x="4679013" y="1384068"/>
                  </a:lnTo>
                  <a:lnTo>
                    <a:pt x="4724956" y="1370150"/>
                  </a:lnTo>
                  <a:lnTo>
                    <a:pt x="4769770" y="1355910"/>
                  </a:lnTo>
                  <a:lnTo>
                    <a:pt x="4813431" y="1341355"/>
                  </a:lnTo>
                  <a:lnTo>
                    <a:pt x="4855919" y="1326492"/>
                  </a:lnTo>
                  <a:lnTo>
                    <a:pt x="4897213" y="1311326"/>
                  </a:lnTo>
                  <a:lnTo>
                    <a:pt x="4937290" y="1295864"/>
                  </a:lnTo>
                  <a:lnTo>
                    <a:pt x="4976129" y="1280112"/>
                  </a:lnTo>
                  <a:lnTo>
                    <a:pt x="5013709" y="1264076"/>
                  </a:lnTo>
                  <a:lnTo>
                    <a:pt x="5050008" y="1247764"/>
                  </a:lnTo>
                  <a:lnTo>
                    <a:pt x="5085004" y="1231181"/>
                  </a:lnTo>
                  <a:lnTo>
                    <a:pt x="5151004" y="1197228"/>
                  </a:lnTo>
                  <a:lnTo>
                    <a:pt x="5211535" y="1162270"/>
                  </a:lnTo>
                  <a:lnTo>
                    <a:pt x="5266426" y="1126356"/>
                  </a:lnTo>
                  <a:lnTo>
                    <a:pt x="5315504" y="1089537"/>
                  </a:lnTo>
                  <a:lnTo>
                    <a:pt x="5358597" y="1051866"/>
                  </a:lnTo>
                  <a:lnTo>
                    <a:pt x="5395533" y="1013392"/>
                  </a:lnTo>
                  <a:lnTo>
                    <a:pt x="5426140" y="974166"/>
                  </a:lnTo>
                  <a:lnTo>
                    <a:pt x="5450245" y="934240"/>
                  </a:lnTo>
                  <a:lnTo>
                    <a:pt x="5467676" y="893664"/>
                  </a:lnTo>
                  <a:lnTo>
                    <a:pt x="5478261" y="852490"/>
                  </a:lnTo>
                  <a:lnTo>
                    <a:pt x="5481828" y="810768"/>
                  </a:lnTo>
                  <a:lnTo>
                    <a:pt x="5480932" y="789841"/>
                  </a:lnTo>
                  <a:lnTo>
                    <a:pt x="5473835" y="748386"/>
                  </a:lnTo>
                  <a:lnTo>
                    <a:pt x="5459805" y="707505"/>
                  </a:lnTo>
                  <a:lnTo>
                    <a:pt x="5439016" y="667248"/>
                  </a:lnTo>
                  <a:lnTo>
                    <a:pt x="5411638" y="627665"/>
                  </a:lnTo>
                  <a:lnTo>
                    <a:pt x="5377845" y="588809"/>
                  </a:lnTo>
                  <a:lnTo>
                    <a:pt x="5337809" y="550730"/>
                  </a:lnTo>
                  <a:lnTo>
                    <a:pt x="5291702" y="513479"/>
                  </a:lnTo>
                  <a:lnTo>
                    <a:pt x="5239696" y="477106"/>
                  </a:lnTo>
                  <a:lnTo>
                    <a:pt x="5181963" y="441663"/>
                  </a:lnTo>
                  <a:lnTo>
                    <a:pt x="5118677" y="407201"/>
                  </a:lnTo>
                  <a:lnTo>
                    <a:pt x="5050008" y="373771"/>
                  </a:lnTo>
                  <a:lnTo>
                    <a:pt x="5013709" y="357459"/>
                  </a:lnTo>
                  <a:lnTo>
                    <a:pt x="4976129" y="341423"/>
                  </a:lnTo>
                  <a:lnTo>
                    <a:pt x="4937290" y="325671"/>
                  </a:lnTo>
                  <a:lnTo>
                    <a:pt x="4897213" y="310209"/>
                  </a:lnTo>
                  <a:lnTo>
                    <a:pt x="4855919" y="295043"/>
                  </a:lnTo>
                  <a:lnTo>
                    <a:pt x="4813431" y="280179"/>
                  </a:lnTo>
                  <a:lnTo>
                    <a:pt x="4769770" y="265625"/>
                  </a:lnTo>
                  <a:lnTo>
                    <a:pt x="4724956" y="251385"/>
                  </a:lnTo>
                  <a:lnTo>
                    <a:pt x="4679013" y="237467"/>
                  </a:lnTo>
                  <a:lnTo>
                    <a:pt x="4631961" y="223877"/>
                  </a:lnTo>
                  <a:lnTo>
                    <a:pt x="4583822" y="210622"/>
                  </a:lnTo>
                  <a:lnTo>
                    <a:pt x="4534617" y="197707"/>
                  </a:lnTo>
                  <a:lnTo>
                    <a:pt x="4484368" y="185139"/>
                  </a:lnTo>
                  <a:lnTo>
                    <a:pt x="4433096" y="172924"/>
                  </a:lnTo>
                  <a:lnTo>
                    <a:pt x="4380824" y="161070"/>
                  </a:lnTo>
                  <a:lnTo>
                    <a:pt x="4327572" y="149581"/>
                  </a:lnTo>
                  <a:lnTo>
                    <a:pt x="4273362" y="138465"/>
                  </a:lnTo>
                  <a:lnTo>
                    <a:pt x="4218215" y="127728"/>
                  </a:lnTo>
                  <a:lnTo>
                    <a:pt x="4162154" y="117377"/>
                  </a:lnTo>
                  <a:lnTo>
                    <a:pt x="4105199" y="107417"/>
                  </a:lnTo>
                  <a:lnTo>
                    <a:pt x="4047373" y="97854"/>
                  </a:lnTo>
                  <a:lnTo>
                    <a:pt x="3988696" y="88697"/>
                  </a:lnTo>
                  <a:lnTo>
                    <a:pt x="3929190" y="79950"/>
                  </a:lnTo>
                  <a:lnTo>
                    <a:pt x="3868878" y="71620"/>
                  </a:lnTo>
                  <a:lnTo>
                    <a:pt x="3807779" y="63713"/>
                  </a:lnTo>
                  <a:lnTo>
                    <a:pt x="3745916" y="56237"/>
                  </a:lnTo>
                  <a:lnTo>
                    <a:pt x="3683311" y="49196"/>
                  </a:lnTo>
                  <a:lnTo>
                    <a:pt x="3619984" y="42599"/>
                  </a:lnTo>
                  <a:lnTo>
                    <a:pt x="3555958" y="36450"/>
                  </a:lnTo>
                  <a:lnTo>
                    <a:pt x="3491254" y="30756"/>
                  </a:lnTo>
                  <a:lnTo>
                    <a:pt x="3425893" y="25525"/>
                  </a:lnTo>
                  <a:lnTo>
                    <a:pt x="3359898" y="20761"/>
                  </a:lnTo>
                  <a:lnTo>
                    <a:pt x="3293288" y="16471"/>
                  </a:lnTo>
                  <a:lnTo>
                    <a:pt x="3226087" y="12663"/>
                  </a:lnTo>
                  <a:lnTo>
                    <a:pt x="3158316" y="9341"/>
                  </a:lnTo>
                  <a:lnTo>
                    <a:pt x="3089995" y="6513"/>
                  </a:lnTo>
                  <a:lnTo>
                    <a:pt x="3021147" y="4185"/>
                  </a:lnTo>
                  <a:lnTo>
                    <a:pt x="2951794" y="2364"/>
                  </a:lnTo>
                  <a:lnTo>
                    <a:pt x="2881956" y="1054"/>
                  </a:lnTo>
                  <a:lnTo>
                    <a:pt x="2811655" y="264"/>
                  </a:lnTo>
                  <a:lnTo>
                    <a:pt x="2740914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187190" y="5228082"/>
              <a:ext cx="5481955" cy="1621790"/>
            </a:xfrm>
            <a:custGeom>
              <a:avLst/>
              <a:gdLst/>
              <a:ahLst/>
              <a:cxnLst/>
              <a:rect l="l" t="t" r="r" b="b"/>
              <a:pathLst>
                <a:path w="5481955" h="1621790">
                  <a:moveTo>
                    <a:pt x="0" y="810768"/>
                  </a:moveTo>
                  <a:lnTo>
                    <a:pt x="3566" y="769045"/>
                  </a:lnTo>
                  <a:lnTo>
                    <a:pt x="14151" y="727871"/>
                  </a:lnTo>
                  <a:lnTo>
                    <a:pt x="31582" y="687295"/>
                  </a:lnTo>
                  <a:lnTo>
                    <a:pt x="55687" y="647369"/>
                  </a:lnTo>
                  <a:lnTo>
                    <a:pt x="86294" y="608143"/>
                  </a:lnTo>
                  <a:lnTo>
                    <a:pt x="123230" y="569669"/>
                  </a:lnTo>
                  <a:lnTo>
                    <a:pt x="166323" y="531998"/>
                  </a:lnTo>
                  <a:lnTo>
                    <a:pt x="215401" y="495179"/>
                  </a:lnTo>
                  <a:lnTo>
                    <a:pt x="270292" y="459265"/>
                  </a:lnTo>
                  <a:lnTo>
                    <a:pt x="330823" y="424307"/>
                  </a:lnTo>
                  <a:lnTo>
                    <a:pt x="396823" y="390354"/>
                  </a:lnTo>
                  <a:lnTo>
                    <a:pt x="431819" y="373771"/>
                  </a:lnTo>
                  <a:lnTo>
                    <a:pt x="468118" y="357459"/>
                  </a:lnTo>
                  <a:lnTo>
                    <a:pt x="505698" y="341423"/>
                  </a:lnTo>
                  <a:lnTo>
                    <a:pt x="544537" y="325671"/>
                  </a:lnTo>
                  <a:lnTo>
                    <a:pt x="584614" y="310209"/>
                  </a:lnTo>
                  <a:lnTo>
                    <a:pt x="625908" y="295043"/>
                  </a:lnTo>
                  <a:lnTo>
                    <a:pt x="668396" y="280179"/>
                  </a:lnTo>
                  <a:lnTo>
                    <a:pt x="712057" y="265625"/>
                  </a:lnTo>
                  <a:lnTo>
                    <a:pt x="756871" y="251385"/>
                  </a:lnTo>
                  <a:lnTo>
                    <a:pt x="802814" y="237467"/>
                  </a:lnTo>
                  <a:lnTo>
                    <a:pt x="849866" y="223877"/>
                  </a:lnTo>
                  <a:lnTo>
                    <a:pt x="898005" y="210622"/>
                  </a:lnTo>
                  <a:lnTo>
                    <a:pt x="947210" y="197707"/>
                  </a:lnTo>
                  <a:lnTo>
                    <a:pt x="997459" y="185139"/>
                  </a:lnTo>
                  <a:lnTo>
                    <a:pt x="1048731" y="172924"/>
                  </a:lnTo>
                  <a:lnTo>
                    <a:pt x="1101003" y="161070"/>
                  </a:lnTo>
                  <a:lnTo>
                    <a:pt x="1154255" y="149581"/>
                  </a:lnTo>
                  <a:lnTo>
                    <a:pt x="1208465" y="138465"/>
                  </a:lnTo>
                  <a:lnTo>
                    <a:pt x="1263612" y="127728"/>
                  </a:lnTo>
                  <a:lnTo>
                    <a:pt x="1319673" y="117377"/>
                  </a:lnTo>
                  <a:lnTo>
                    <a:pt x="1376628" y="107417"/>
                  </a:lnTo>
                  <a:lnTo>
                    <a:pt x="1434454" y="97854"/>
                  </a:lnTo>
                  <a:lnTo>
                    <a:pt x="1493131" y="88697"/>
                  </a:lnTo>
                  <a:lnTo>
                    <a:pt x="1552637" y="79950"/>
                  </a:lnTo>
                  <a:lnTo>
                    <a:pt x="1612949" y="71620"/>
                  </a:lnTo>
                  <a:lnTo>
                    <a:pt x="1674048" y="63713"/>
                  </a:lnTo>
                  <a:lnTo>
                    <a:pt x="1735911" y="56237"/>
                  </a:lnTo>
                  <a:lnTo>
                    <a:pt x="1798516" y="49196"/>
                  </a:lnTo>
                  <a:lnTo>
                    <a:pt x="1861843" y="42599"/>
                  </a:lnTo>
                  <a:lnTo>
                    <a:pt x="1925869" y="36450"/>
                  </a:lnTo>
                  <a:lnTo>
                    <a:pt x="1990573" y="30756"/>
                  </a:lnTo>
                  <a:lnTo>
                    <a:pt x="2055934" y="25525"/>
                  </a:lnTo>
                  <a:lnTo>
                    <a:pt x="2121929" y="20761"/>
                  </a:lnTo>
                  <a:lnTo>
                    <a:pt x="2188539" y="16471"/>
                  </a:lnTo>
                  <a:lnTo>
                    <a:pt x="2255740" y="12663"/>
                  </a:lnTo>
                  <a:lnTo>
                    <a:pt x="2323511" y="9341"/>
                  </a:lnTo>
                  <a:lnTo>
                    <a:pt x="2391832" y="6513"/>
                  </a:lnTo>
                  <a:lnTo>
                    <a:pt x="2460680" y="4185"/>
                  </a:lnTo>
                  <a:lnTo>
                    <a:pt x="2530033" y="2364"/>
                  </a:lnTo>
                  <a:lnTo>
                    <a:pt x="2599871" y="1054"/>
                  </a:lnTo>
                  <a:lnTo>
                    <a:pt x="2670172" y="264"/>
                  </a:lnTo>
                  <a:lnTo>
                    <a:pt x="2740914" y="0"/>
                  </a:lnTo>
                  <a:lnTo>
                    <a:pt x="2811655" y="264"/>
                  </a:lnTo>
                  <a:lnTo>
                    <a:pt x="2881956" y="1054"/>
                  </a:lnTo>
                  <a:lnTo>
                    <a:pt x="2951794" y="2364"/>
                  </a:lnTo>
                  <a:lnTo>
                    <a:pt x="3021147" y="4185"/>
                  </a:lnTo>
                  <a:lnTo>
                    <a:pt x="3089995" y="6513"/>
                  </a:lnTo>
                  <a:lnTo>
                    <a:pt x="3158316" y="9341"/>
                  </a:lnTo>
                  <a:lnTo>
                    <a:pt x="3226087" y="12663"/>
                  </a:lnTo>
                  <a:lnTo>
                    <a:pt x="3293288" y="16471"/>
                  </a:lnTo>
                  <a:lnTo>
                    <a:pt x="3359898" y="20761"/>
                  </a:lnTo>
                  <a:lnTo>
                    <a:pt x="3425893" y="25525"/>
                  </a:lnTo>
                  <a:lnTo>
                    <a:pt x="3491254" y="30756"/>
                  </a:lnTo>
                  <a:lnTo>
                    <a:pt x="3555958" y="36450"/>
                  </a:lnTo>
                  <a:lnTo>
                    <a:pt x="3619984" y="42599"/>
                  </a:lnTo>
                  <a:lnTo>
                    <a:pt x="3683311" y="49196"/>
                  </a:lnTo>
                  <a:lnTo>
                    <a:pt x="3745916" y="56237"/>
                  </a:lnTo>
                  <a:lnTo>
                    <a:pt x="3807779" y="63713"/>
                  </a:lnTo>
                  <a:lnTo>
                    <a:pt x="3868878" y="71620"/>
                  </a:lnTo>
                  <a:lnTo>
                    <a:pt x="3929190" y="79950"/>
                  </a:lnTo>
                  <a:lnTo>
                    <a:pt x="3988696" y="88697"/>
                  </a:lnTo>
                  <a:lnTo>
                    <a:pt x="4047373" y="97854"/>
                  </a:lnTo>
                  <a:lnTo>
                    <a:pt x="4105199" y="107417"/>
                  </a:lnTo>
                  <a:lnTo>
                    <a:pt x="4162154" y="117377"/>
                  </a:lnTo>
                  <a:lnTo>
                    <a:pt x="4218215" y="127728"/>
                  </a:lnTo>
                  <a:lnTo>
                    <a:pt x="4273362" y="138465"/>
                  </a:lnTo>
                  <a:lnTo>
                    <a:pt x="4327572" y="149581"/>
                  </a:lnTo>
                  <a:lnTo>
                    <a:pt x="4380824" y="161070"/>
                  </a:lnTo>
                  <a:lnTo>
                    <a:pt x="4433096" y="172924"/>
                  </a:lnTo>
                  <a:lnTo>
                    <a:pt x="4484368" y="185139"/>
                  </a:lnTo>
                  <a:lnTo>
                    <a:pt x="4534617" y="197707"/>
                  </a:lnTo>
                  <a:lnTo>
                    <a:pt x="4583822" y="210622"/>
                  </a:lnTo>
                  <a:lnTo>
                    <a:pt x="4631961" y="223877"/>
                  </a:lnTo>
                  <a:lnTo>
                    <a:pt x="4679013" y="237467"/>
                  </a:lnTo>
                  <a:lnTo>
                    <a:pt x="4724956" y="251385"/>
                  </a:lnTo>
                  <a:lnTo>
                    <a:pt x="4769770" y="265625"/>
                  </a:lnTo>
                  <a:lnTo>
                    <a:pt x="4813431" y="280179"/>
                  </a:lnTo>
                  <a:lnTo>
                    <a:pt x="4855919" y="295043"/>
                  </a:lnTo>
                  <a:lnTo>
                    <a:pt x="4897213" y="310209"/>
                  </a:lnTo>
                  <a:lnTo>
                    <a:pt x="4937290" y="325671"/>
                  </a:lnTo>
                  <a:lnTo>
                    <a:pt x="4976129" y="341423"/>
                  </a:lnTo>
                  <a:lnTo>
                    <a:pt x="5013709" y="357459"/>
                  </a:lnTo>
                  <a:lnTo>
                    <a:pt x="5050008" y="373771"/>
                  </a:lnTo>
                  <a:lnTo>
                    <a:pt x="5085004" y="390354"/>
                  </a:lnTo>
                  <a:lnTo>
                    <a:pt x="5151004" y="424307"/>
                  </a:lnTo>
                  <a:lnTo>
                    <a:pt x="5211535" y="459265"/>
                  </a:lnTo>
                  <a:lnTo>
                    <a:pt x="5266426" y="495179"/>
                  </a:lnTo>
                  <a:lnTo>
                    <a:pt x="5315504" y="531998"/>
                  </a:lnTo>
                  <a:lnTo>
                    <a:pt x="5358597" y="569669"/>
                  </a:lnTo>
                  <a:lnTo>
                    <a:pt x="5395533" y="608143"/>
                  </a:lnTo>
                  <a:lnTo>
                    <a:pt x="5426140" y="647369"/>
                  </a:lnTo>
                  <a:lnTo>
                    <a:pt x="5450245" y="687295"/>
                  </a:lnTo>
                  <a:lnTo>
                    <a:pt x="5467676" y="727871"/>
                  </a:lnTo>
                  <a:lnTo>
                    <a:pt x="5478261" y="769045"/>
                  </a:lnTo>
                  <a:lnTo>
                    <a:pt x="5481828" y="810768"/>
                  </a:lnTo>
                  <a:lnTo>
                    <a:pt x="5480932" y="831694"/>
                  </a:lnTo>
                  <a:lnTo>
                    <a:pt x="5473835" y="873149"/>
                  </a:lnTo>
                  <a:lnTo>
                    <a:pt x="5459805" y="914030"/>
                  </a:lnTo>
                  <a:lnTo>
                    <a:pt x="5439016" y="954287"/>
                  </a:lnTo>
                  <a:lnTo>
                    <a:pt x="5411638" y="993870"/>
                  </a:lnTo>
                  <a:lnTo>
                    <a:pt x="5377845" y="1032726"/>
                  </a:lnTo>
                  <a:lnTo>
                    <a:pt x="5337809" y="1070805"/>
                  </a:lnTo>
                  <a:lnTo>
                    <a:pt x="5291702" y="1108056"/>
                  </a:lnTo>
                  <a:lnTo>
                    <a:pt x="5239696" y="1144429"/>
                  </a:lnTo>
                  <a:lnTo>
                    <a:pt x="5181963" y="1179872"/>
                  </a:lnTo>
                  <a:lnTo>
                    <a:pt x="5118677" y="1214334"/>
                  </a:lnTo>
                  <a:lnTo>
                    <a:pt x="5050008" y="1247764"/>
                  </a:lnTo>
                  <a:lnTo>
                    <a:pt x="5013709" y="1264076"/>
                  </a:lnTo>
                  <a:lnTo>
                    <a:pt x="4976129" y="1280112"/>
                  </a:lnTo>
                  <a:lnTo>
                    <a:pt x="4937290" y="1295864"/>
                  </a:lnTo>
                  <a:lnTo>
                    <a:pt x="4897213" y="1311326"/>
                  </a:lnTo>
                  <a:lnTo>
                    <a:pt x="4855919" y="1326492"/>
                  </a:lnTo>
                  <a:lnTo>
                    <a:pt x="4813431" y="1341355"/>
                  </a:lnTo>
                  <a:lnTo>
                    <a:pt x="4769770" y="1355910"/>
                  </a:lnTo>
                  <a:lnTo>
                    <a:pt x="4724956" y="1370150"/>
                  </a:lnTo>
                  <a:lnTo>
                    <a:pt x="4679013" y="1384068"/>
                  </a:lnTo>
                  <a:lnTo>
                    <a:pt x="4631961" y="1397657"/>
                  </a:lnTo>
                  <a:lnTo>
                    <a:pt x="4583822" y="1410913"/>
                  </a:lnTo>
                  <a:lnTo>
                    <a:pt x="4534617" y="1423828"/>
                  </a:lnTo>
                  <a:lnTo>
                    <a:pt x="4484368" y="1436396"/>
                  </a:lnTo>
                  <a:lnTo>
                    <a:pt x="4433096" y="1448610"/>
                  </a:lnTo>
                  <a:lnTo>
                    <a:pt x="4380824" y="1460465"/>
                  </a:lnTo>
                  <a:lnTo>
                    <a:pt x="4327572" y="1471953"/>
                  </a:lnTo>
                  <a:lnTo>
                    <a:pt x="4273362" y="1483069"/>
                  </a:lnTo>
                  <a:lnTo>
                    <a:pt x="4218215" y="1493806"/>
                  </a:lnTo>
                  <a:lnTo>
                    <a:pt x="4162154" y="1504158"/>
                  </a:lnTo>
                  <a:lnTo>
                    <a:pt x="4105199" y="1514118"/>
                  </a:lnTo>
                  <a:lnTo>
                    <a:pt x="4047373" y="1523680"/>
                  </a:lnTo>
                  <a:lnTo>
                    <a:pt x="3988696" y="1532838"/>
                  </a:lnTo>
                  <a:lnTo>
                    <a:pt x="3929190" y="1541585"/>
                  </a:lnTo>
                  <a:lnTo>
                    <a:pt x="3868878" y="1549915"/>
                  </a:lnTo>
                  <a:lnTo>
                    <a:pt x="3807779" y="1557821"/>
                  </a:lnTo>
                  <a:lnTo>
                    <a:pt x="3745916" y="1565298"/>
                  </a:lnTo>
                  <a:lnTo>
                    <a:pt x="3683311" y="1572338"/>
                  </a:lnTo>
                  <a:lnTo>
                    <a:pt x="3619984" y="1578936"/>
                  </a:lnTo>
                  <a:lnTo>
                    <a:pt x="3555958" y="1585085"/>
                  </a:lnTo>
                  <a:lnTo>
                    <a:pt x="3491254" y="1590778"/>
                  </a:lnTo>
                  <a:lnTo>
                    <a:pt x="3425893" y="1596010"/>
                  </a:lnTo>
                  <a:lnTo>
                    <a:pt x="3359898" y="1600774"/>
                  </a:lnTo>
                  <a:lnTo>
                    <a:pt x="3293288" y="1605063"/>
                  </a:lnTo>
                  <a:lnTo>
                    <a:pt x="3226087" y="1608872"/>
                  </a:lnTo>
                  <a:lnTo>
                    <a:pt x="3158316" y="1612193"/>
                  </a:lnTo>
                  <a:lnTo>
                    <a:pt x="3089995" y="1615021"/>
                  </a:lnTo>
                  <a:lnTo>
                    <a:pt x="3021147" y="1617349"/>
                  </a:lnTo>
                  <a:lnTo>
                    <a:pt x="2951794" y="1619171"/>
                  </a:lnTo>
                  <a:lnTo>
                    <a:pt x="2881956" y="1620480"/>
                  </a:lnTo>
                  <a:lnTo>
                    <a:pt x="2811655" y="1621270"/>
                  </a:lnTo>
                  <a:lnTo>
                    <a:pt x="2740914" y="1621535"/>
                  </a:lnTo>
                  <a:lnTo>
                    <a:pt x="2670172" y="1621270"/>
                  </a:lnTo>
                  <a:lnTo>
                    <a:pt x="2599871" y="1620480"/>
                  </a:lnTo>
                  <a:lnTo>
                    <a:pt x="2530033" y="1619171"/>
                  </a:lnTo>
                  <a:lnTo>
                    <a:pt x="2460680" y="1617349"/>
                  </a:lnTo>
                  <a:lnTo>
                    <a:pt x="2391832" y="1615021"/>
                  </a:lnTo>
                  <a:lnTo>
                    <a:pt x="2323511" y="1612193"/>
                  </a:lnTo>
                  <a:lnTo>
                    <a:pt x="2255740" y="1608872"/>
                  </a:lnTo>
                  <a:lnTo>
                    <a:pt x="2188539" y="1605063"/>
                  </a:lnTo>
                  <a:lnTo>
                    <a:pt x="2121929" y="1600774"/>
                  </a:lnTo>
                  <a:lnTo>
                    <a:pt x="2055934" y="1596010"/>
                  </a:lnTo>
                  <a:lnTo>
                    <a:pt x="1990573" y="1590778"/>
                  </a:lnTo>
                  <a:lnTo>
                    <a:pt x="1925869" y="1585085"/>
                  </a:lnTo>
                  <a:lnTo>
                    <a:pt x="1861843" y="1578936"/>
                  </a:lnTo>
                  <a:lnTo>
                    <a:pt x="1798516" y="1572338"/>
                  </a:lnTo>
                  <a:lnTo>
                    <a:pt x="1735911" y="1565298"/>
                  </a:lnTo>
                  <a:lnTo>
                    <a:pt x="1674048" y="1557821"/>
                  </a:lnTo>
                  <a:lnTo>
                    <a:pt x="1612949" y="1549915"/>
                  </a:lnTo>
                  <a:lnTo>
                    <a:pt x="1552637" y="1541585"/>
                  </a:lnTo>
                  <a:lnTo>
                    <a:pt x="1493131" y="1532838"/>
                  </a:lnTo>
                  <a:lnTo>
                    <a:pt x="1434454" y="1523680"/>
                  </a:lnTo>
                  <a:lnTo>
                    <a:pt x="1376628" y="1514118"/>
                  </a:lnTo>
                  <a:lnTo>
                    <a:pt x="1319673" y="1504158"/>
                  </a:lnTo>
                  <a:lnTo>
                    <a:pt x="1263612" y="1493806"/>
                  </a:lnTo>
                  <a:lnTo>
                    <a:pt x="1208465" y="1483069"/>
                  </a:lnTo>
                  <a:lnTo>
                    <a:pt x="1154255" y="1471953"/>
                  </a:lnTo>
                  <a:lnTo>
                    <a:pt x="1101003" y="1460465"/>
                  </a:lnTo>
                  <a:lnTo>
                    <a:pt x="1048731" y="1448610"/>
                  </a:lnTo>
                  <a:lnTo>
                    <a:pt x="997459" y="1436396"/>
                  </a:lnTo>
                  <a:lnTo>
                    <a:pt x="947210" y="1423828"/>
                  </a:lnTo>
                  <a:lnTo>
                    <a:pt x="898005" y="1410913"/>
                  </a:lnTo>
                  <a:lnTo>
                    <a:pt x="849866" y="1397657"/>
                  </a:lnTo>
                  <a:lnTo>
                    <a:pt x="802814" y="1384068"/>
                  </a:lnTo>
                  <a:lnTo>
                    <a:pt x="756871" y="1370150"/>
                  </a:lnTo>
                  <a:lnTo>
                    <a:pt x="712057" y="1355910"/>
                  </a:lnTo>
                  <a:lnTo>
                    <a:pt x="668396" y="1341355"/>
                  </a:lnTo>
                  <a:lnTo>
                    <a:pt x="625908" y="1326492"/>
                  </a:lnTo>
                  <a:lnTo>
                    <a:pt x="584614" y="1311326"/>
                  </a:lnTo>
                  <a:lnTo>
                    <a:pt x="544537" y="1295864"/>
                  </a:lnTo>
                  <a:lnTo>
                    <a:pt x="505698" y="1280112"/>
                  </a:lnTo>
                  <a:lnTo>
                    <a:pt x="468118" y="1264076"/>
                  </a:lnTo>
                  <a:lnTo>
                    <a:pt x="431819" y="1247764"/>
                  </a:lnTo>
                  <a:lnTo>
                    <a:pt x="396823" y="1231181"/>
                  </a:lnTo>
                  <a:lnTo>
                    <a:pt x="330823" y="1197228"/>
                  </a:lnTo>
                  <a:lnTo>
                    <a:pt x="270292" y="1162270"/>
                  </a:lnTo>
                  <a:lnTo>
                    <a:pt x="215401" y="1126356"/>
                  </a:lnTo>
                  <a:lnTo>
                    <a:pt x="166323" y="1089537"/>
                  </a:lnTo>
                  <a:lnTo>
                    <a:pt x="123230" y="1051866"/>
                  </a:lnTo>
                  <a:lnTo>
                    <a:pt x="86294" y="1013392"/>
                  </a:lnTo>
                  <a:lnTo>
                    <a:pt x="55687" y="974166"/>
                  </a:lnTo>
                  <a:lnTo>
                    <a:pt x="31582" y="934240"/>
                  </a:lnTo>
                  <a:lnTo>
                    <a:pt x="14151" y="893664"/>
                  </a:lnTo>
                  <a:lnTo>
                    <a:pt x="3566" y="852490"/>
                  </a:lnTo>
                  <a:lnTo>
                    <a:pt x="0" y="810768"/>
                  </a:lnTo>
                  <a:close/>
                </a:path>
              </a:pathLst>
            </a:custGeom>
            <a:ln w="19811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5177409" y="5535879"/>
            <a:ext cx="3500754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7744" marR="5080" indent="-995680">
              <a:lnSpc>
                <a:spcPct val="100000"/>
              </a:lnSpc>
              <a:spcBef>
                <a:spcPts val="100"/>
              </a:spcBef>
            </a:pPr>
            <a:r>
              <a:rPr sz="2000" b="1" spc="-20" dirty="0">
                <a:latin typeface="Calibri"/>
                <a:cs typeface="Calibri"/>
              </a:rPr>
              <a:t>Increase</a:t>
            </a:r>
            <a:r>
              <a:rPr sz="2000" b="1" spc="8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organelle-</a:t>
            </a:r>
            <a:r>
              <a:rPr sz="2000" b="1" spc="-20" dirty="0">
                <a:latin typeface="Calibri"/>
                <a:cs typeface="Calibri"/>
              </a:rPr>
              <a:t>mitochondria, </a:t>
            </a:r>
            <a:r>
              <a:rPr sz="2000" b="1" spc="-10" dirty="0">
                <a:latin typeface="Calibri"/>
                <a:cs typeface="Calibri"/>
              </a:rPr>
              <a:t>ER,</a:t>
            </a:r>
            <a:r>
              <a:rPr sz="2000" b="1" spc="-10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myofibrils.</a:t>
            </a:r>
            <a:endParaRPr sz="2000">
              <a:latin typeface="Calibri"/>
              <a:cs typeface="Calibri"/>
            </a:endParaRPr>
          </a:p>
          <a:p>
            <a:pPr marL="30480">
              <a:lnSpc>
                <a:spcPct val="100000"/>
              </a:lnSpc>
              <a:spcBef>
                <a:spcPts val="5"/>
              </a:spcBef>
            </a:pPr>
            <a:r>
              <a:rPr sz="2000" b="1" spc="-20" dirty="0">
                <a:latin typeface="Calibri"/>
                <a:cs typeface="Calibri"/>
              </a:rPr>
              <a:t>Increase</a:t>
            </a:r>
            <a:r>
              <a:rPr sz="2000" b="1" spc="-70" dirty="0">
                <a:latin typeface="Calibri"/>
                <a:cs typeface="Calibri"/>
              </a:rPr>
              <a:t> </a:t>
            </a:r>
            <a:r>
              <a:rPr sz="2000" b="1" spc="-40" dirty="0">
                <a:latin typeface="Calibri"/>
                <a:cs typeface="Calibri"/>
              </a:rPr>
              <a:t>synthesis</a:t>
            </a:r>
            <a:r>
              <a:rPr sz="2000" b="1" spc="-7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spc="60" dirty="0">
                <a:latin typeface="Calibri"/>
                <a:cs typeface="Calibri"/>
              </a:rPr>
              <a:t>DNA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&amp;</a:t>
            </a:r>
            <a:r>
              <a:rPr sz="2000" b="1" spc="-25" dirty="0">
                <a:latin typeface="Calibri"/>
                <a:cs typeface="Calibri"/>
              </a:rPr>
              <a:t> RNA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0" name="Footer Placeholder 2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34</a:t>
            </a:fld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6263" y="279908"/>
            <a:ext cx="2952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2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6263" y="4282211"/>
            <a:ext cx="7699375" cy="207137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Genes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that</a:t>
            </a:r>
            <a:r>
              <a:rPr sz="28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are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induced</a:t>
            </a:r>
            <a:r>
              <a:rPr sz="2800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70" dirty="0">
                <a:solidFill>
                  <a:schemeClr val="tx1"/>
                </a:solidFill>
                <a:latin typeface="Calibri"/>
                <a:cs typeface="Calibri"/>
              </a:rPr>
              <a:t>during</a:t>
            </a:r>
            <a:r>
              <a:rPr sz="2800" spc="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hypertrophy</a:t>
            </a:r>
            <a:r>
              <a:rPr sz="2800" spc="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70" dirty="0">
                <a:solidFill>
                  <a:schemeClr val="tx1"/>
                </a:solidFill>
                <a:latin typeface="Calibri"/>
                <a:cs typeface="Calibri"/>
              </a:rPr>
              <a:t>include-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675"/>
              </a:spcBef>
              <a:buClr>
                <a:srgbClr val="F5A308"/>
              </a:buClr>
              <a:buSzPct val="80357"/>
              <a:buAutoNum type="arabicPeriod"/>
              <a:tabLst>
                <a:tab pos="527685" algn="l"/>
              </a:tabLst>
            </a:pP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Encoding</a:t>
            </a:r>
            <a:r>
              <a:rPr sz="2800" spc="26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transcription</a:t>
            </a:r>
            <a:r>
              <a:rPr sz="2800" spc="29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factors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660"/>
              </a:spcBef>
              <a:buClr>
                <a:srgbClr val="F5A308"/>
              </a:buClr>
              <a:buSzPct val="80357"/>
              <a:buAutoNum type="arabicPeriod"/>
              <a:tabLst>
                <a:tab pos="527685" algn="l"/>
              </a:tabLst>
            </a:pP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Growth</a:t>
            </a:r>
            <a:r>
              <a:rPr sz="2800" spc="17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factors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660"/>
              </a:spcBef>
              <a:buClr>
                <a:srgbClr val="F5A308"/>
              </a:buClr>
              <a:buSzPct val="80357"/>
              <a:buAutoNum type="arabicPeriod"/>
              <a:tabLst>
                <a:tab pos="527685" algn="l"/>
              </a:tabLst>
            </a:pP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Vasoactive</a:t>
            </a:r>
            <a:r>
              <a:rPr sz="2800" spc="-1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substances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728722" y="654558"/>
            <a:ext cx="3850004" cy="1056640"/>
          </a:xfrm>
          <a:prstGeom prst="rect">
            <a:avLst/>
          </a:prstGeom>
          <a:solidFill>
            <a:srgbClr val="F5A308"/>
          </a:solidFill>
          <a:ln w="19811">
            <a:solidFill>
              <a:srgbClr val="B47704"/>
            </a:solidFill>
          </a:ln>
        </p:spPr>
        <p:txBody>
          <a:bodyPr vert="horz" wrap="square" lIns="0" tIns="189865" rIns="0" bIns="0" rtlCol="0">
            <a:spAutoFit/>
          </a:bodyPr>
          <a:lstStyle/>
          <a:p>
            <a:pPr marL="377825" indent="-286385">
              <a:lnSpc>
                <a:spcPct val="100000"/>
              </a:lnSpc>
              <a:spcBef>
                <a:spcPts val="1495"/>
              </a:spcBef>
              <a:buFont typeface="Arial MT"/>
              <a:buChar char="•"/>
              <a:tabLst>
                <a:tab pos="377825" algn="l"/>
              </a:tabLst>
            </a:pPr>
            <a:r>
              <a:rPr sz="2000" b="1" dirty="0">
                <a:latin typeface="Calibri"/>
                <a:cs typeface="Calibri"/>
              </a:rPr>
              <a:t>Early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spc="-55" dirty="0">
                <a:latin typeface="Calibri"/>
                <a:cs typeface="Calibri"/>
              </a:rPr>
              <a:t>development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spc="-40" dirty="0">
                <a:latin typeface="Calibri"/>
                <a:cs typeface="Calibri"/>
              </a:rPr>
              <a:t>genes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spc="65" dirty="0">
                <a:latin typeface="Calibri"/>
                <a:cs typeface="Calibri"/>
              </a:rPr>
              <a:t>re-</a:t>
            </a:r>
            <a:endParaRPr sz="2000">
              <a:latin typeface="Calibri"/>
              <a:cs typeface="Calibri"/>
            </a:endParaRPr>
          </a:p>
          <a:p>
            <a:pPr marL="377825">
              <a:lnSpc>
                <a:spcPct val="100000"/>
              </a:lnSpc>
            </a:pPr>
            <a:r>
              <a:rPr sz="2000" b="1" spc="-45" dirty="0">
                <a:latin typeface="Calibri"/>
                <a:cs typeface="Calibri"/>
              </a:rPr>
              <a:t>expressed</a:t>
            </a:r>
            <a:r>
              <a:rPr sz="2000" b="1" dirty="0">
                <a:latin typeface="Calibri"/>
                <a:cs typeface="Calibri"/>
              </a:rPr>
              <a:t> in</a:t>
            </a:r>
            <a:r>
              <a:rPr sz="2000" b="1" spc="2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hypertrophic</a:t>
            </a:r>
            <a:r>
              <a:rPr sz="2000" b="1" spc="15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cells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206240" y="1700783"/>
            <a:ext cx="504825" cy="640080"/>
            <a:chOff x="4206240" y="1700783"/>
            <a:chExt cx="504825" cy="640080"/>
          </a:xfrm>
        </p:grpSpPr>
        <p:sp>
          <p:nvSpPr>
            <p:cNvPr id="6" name="object 6"/>
            <p:cNvSpPr/>
            <p:nvPr/>
          </p:nvSpPr>
          <p:spPr>
            <a:xfrm>
              <a:off x="4216146" y="1710689"/>
              <a:ext cx="485140" cy="620395"/>
            </a:xfrm>
            <a:custGeom>
              <a:avLst/>
              <a:gdLst/>
              <a:ahLst/>
              <a:cxnLst/>
              <a:rect l="l" t="t" r="r" b="b"/>
              <a:pathLst>
                <a:path w="485139" h="620394">
                  <a:moveTo>
                    <a:pt x="363474" y="0"/>
                  </a:moveTo>
                  <a:lnTo>
                    <a:pt x="121157" y="0"/>
                  </a:lnTo>
                  <a:lnTo>
                    <a:pt x="121157" y="377951"/>
                  </a:lnTo>
                  <a:lnTo>
                    <a:pt x="0" y="377951"/>
                  </a:lnTo>
                  <a:lnTo>
                    <a:pt x="242315" y="620268"/>
                  </a:lnTo>
                  <a:lnTo>
                    <a:pt x="484631" y="377951"/>
                  </a:lnTo>
                  <a:lnTo>
                    <a:pt x="363474" y="377951"/>
                  </a:lnTo>
                  <a:lnTo>
                    <a:pt x="363474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216146" y="1710689"/>
              <a:ext cx="485140" cy="620395"/>
            </a:xfrm>
            <a:custGeom>
              <a:avLst/>
              <a:gdLst/>
              <a:ahLst/>
              <a:cxnLst/>
              <a:rect l="l" t="t" r="r" b="b"/>
              <a:pathLst>
                <a:path w="485139" h="620394">
                  <a:moveTo>
                    <a:pt x="363474" y="0"/>
                  </a:moveTo>
                  <a:lnTo>
                    <a:pt x="363474" y="377951"/>
                  </a:lnTo>
                  <a:lnTo>
                    <a:pt x="484631" y="377951"/>
                  </a:lnTo>
                  <a:lnTo>
                    <a:pt x="242315" y="620268"/>
                  </a:lnTo>
                  <a:lnTo>
                    <a:pt x="0" y="377951"/>
                  </a:lnTo>
                  <a:lnTo>
                    <a:pt x="121157" y="377951"/>
                  </a:lnTo>
                  <a:lnTo>
                    <a:pt x="121157" y="0"/>
                  </a:lnTo>
                  <a:lnTo>
                    <a:pt x="363474" y="0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1979676" y="2389632"/>
            <a:ext cx="4956175" cy="1534795"/>
            <a:chOff x="1979676" y="2389632"/>
            <a:chExt cx="4956175" cy="1534795"/>
          </a:xfrm>
        </p:grpSpPr>
        <p:sp>
          <p:nvSpPr>
            <p:cNvPr id="9" name="object 9"/>
            <p:cNvSpPr/>
            <p:nvPr/>
          </p:nvSpPr>
          <p:spPr>
            <a:xfrm>
              <a:off x="1989582" y="2399538"/>
              <a:ext cx="4936490" cy="1515110"/>
            </a:xfrm>
            <a:custGeom>
              <a:avLst/>
              <a:gdLst/>
              <a:ahLst/>
              <a:cxnLst/>
              <a:rect l="l" t="t" r="r" b="b"/>
              <a:pathLst>
                <a:path w="4936490" h="1515110">
                  <a:moveTo>
                    <a:pt x="2468118" y="0"/>
                  </a:moveTo>
                  <a:lnTo>
                    <a:pt x="2397847" y="301"/>
                  </a:lnTo>
                  <a:lnTo>
                    <a:pt x="2328063" y="1198"/>
                  </a:lnTo>
                  <a:lnTo>
                    <a:pt x="2258792" y="2685"/>
                  </a:lnTo>
                  <a:lnTo>
                    <a:pt x="2190059" y="4753"/>
                  </a:lnTo>
                  <a:lnTo>
                    <a:pt x="2121890" y="7393"/>
                  </a:lnTo>
                  <a:lnTo>
                    <a:pt x="2054312" y="10598"/>
                  </a:lnTo>
                  <a:lnTo>
                    <a:pt x="1987350" y="14360"/>
                  </a:lnTo>
                  <a:lnTo>
                    <a:pt x="1921031" y="18671"/>
                  </a:lnTo>
                  <a:lnTo>
                    <a:pt x="1855381" y="23523"/>
                  </a:lnTo>
                  <a:lnTo>
                    <a:pt x="1790425" y="28908"/>
                  </a:lnTo>
                  <a:lnTo>
                    <a:pt x="1726190" y="34817"/>
                  </a:lnTo>
                  <a:lnTo>
                    <a:pt x="1662702" y="41244"/>
                  </a:lnTo>
                  <a:lnTo>
                    <a:pt x="1599987" y="48179"/>
                  </a:lnTo>
                  <a:lnTo>
                    <a:pt x="1538071" y="55615"/>
                  </a:lnTo>
                  <a:lnTo>
                    <a:pt x="1476979" y="63545"/>
                  </a:lnTo>
                  <a:lnTo>
                    <a:pt x="1416738" y="71959"/>
                  </a:lnTo>
                  <a:lnTo>
                    <a:pt x="1357375" y="80850"/>
                  </a:lnTo>
                  <a:lnTo>
                    <a:pt x="1298914" y="90210"/>
                  </a:lnTo>
                  <a:lnTo>
                    <a:pt x="1241383" y="100031"/>
                  </a:lnTo>
                  <a:lnTo>
                    <a:pt x="1184807" y="110305"/>
                  </a:lnTo>
                  <a:lnTo>
                    <a:pt x="1129212" y="121024"/>
                  </a:lnTo>
                  <a:lnTo>
                    <a:pt x="1074624" y="132180"/>
                  </a:lnTo>
                  <a:lnTo>
                    <a:pt x="1021069" y="143765"/>
                  </a:lnTo>
                  <a:lnTo>
                    <a:pt x="968574" y="155771"/>
                  </a:lnTo>
                  <a:lnTo>
                    <a:pt x="917164" y="168190"/>
                  </a:lnTo>
                  <a:lnTo>
                    <a:pt x="866866" y="181014"/>
                  </a:lnTo>
                  <a:lnTo>
                    <a:pt x="817705" y="194235"/>
                  </a:lnTo>
                  <a:lnTo>
                    <a:pt x="769707" y="207846"/>
                  </a:lnTo>
                  <a:lnTo>
                    <a:pt x="722899" y="221837"/>
                  </a:lnTo>
                  <a:lnTo>
                    <a:pt x="677307" y="236201"/>
                  </a:lnTo>
                  <a:lnTo>
                    <a:pt x="632956" y="250930"/>
                  </a:lnTo>
                  <a:lnTo>
                    <a:pt x="589873" y="266017"/>
                  </a:lnTo>
                  <a:lnTo>
                    <a:pt x="548084" y="281453"/>
                  </a:lnTo>
                  <a:lnTo>
                    <a:pt x="507615" y="297229"/>
                  </a:lnTo>
                  <a:lnTo>
                    <a:pt x="468491" y="313339"/>
                  </a:lnTo>
                  <a:lnTo>
                    <a:pt x="430739" y="329774"/>
                  </a:lnTo>
                  <a:lnTo>
                    <a:pt x="394385" y="346526"/>
                  </a:lnTo>
                  <a:lnTo>
                    <a:pt x="359455" y="363587"/>
                  </a:lnTo>
                  <a:lnTo>
                    <a:pt x="293972" y="398605"/>
                  </a:lnTo>
                  <a:lnTo>
                    <a:pt x="234496" y="434764"/>
                  </a:lnTo>
                  <a:lnTo>
                    <a:pt x="181238" y="471999"/>
                  </a:lnTo>
                  <a:lnTo>
                    <a:pt x="134404" y="510248"/>
                  </a:lnTo>
                  <a:lnTo>
                    <a:pt x="94204" y="549445"/>
                  </a:lnTo>
                  <a:lnTo>
                    <a:pt x="60846" y="589527"/>
                  </a:lnTo>
                  <a:lnTo>
                    <a:pt x="34538" y="630430"/>
                  </a:lnTo>
                  <a:lnTo>
                    <a:pt x="15489" y="672091"/>
                  </a:lnTo>
                  <a:lnTo>
                    <a:pt x="3907" y="714445"/>
                  </a:lnTo>
                  <a:lnTo>
                    <a:pt x="0" y="757427"/>
                  </a:lnTo>
                  <a:lnTo>
                    <a:pt x="981" y="778994"/>
                  </a:lnTo>
                  <a:lnTo>
                    <a:pt x="8751" y="821670"/>
                  </a:lnTo>
                  <a:lnTo>
                    <a:pt x="24093" y="863685"/>
                  </a:lnTo>
                  <a:lnTo>
                    <a:pt x="46798" y="904975"/>
                  </a:lnTo>
                  <a:lnTo>
                    <a:pt x="76657" y="945476"/>
                  </a:lnTo>
                  <a:lnTo>
                    <a:pt x="113462" y="985123"/>
                  </a:lnTo>
                  <a:lnTo>
                    <a:pt x="157005" y="1023854"/>
                  </a:lnTo>
                  <a:lnTo>
                    <a:pt x="207077" y="1061604"/>
                  </a:lnTo>
                  <a:lnTo>
                    <a:pt x="263470" y="1098309"/>
                  </a:lnTo>
                  <a:lnTo>
                    <a:pt x="325976" y="1133905"/>
                  </a:lnTo>
                  <a:lnTo>
                    <a:pt x="394385" y="1168329"/>
                  </a:lnTo>
                  <a:lnTo>
                    <a:pt x="430739" y="1185081"/>
                  </a:lnTo>
                  <a:lnTo>
                    <a:pt x="468491" y="1201516"/>
                  </a:lnTo>
                  <a:lnTo>
                    <a:pt x="507615" y="1217626"/>
                  </a:lnTo>
                  <a:lnTo>
                    <a:pt x="548084" y="1233402"/>
                  </a:lnTo>
                  <a:lnTo>
                    <a:pt x="589873" y="1248838"/>
                  </a:lnTo>
                  <a:lnTo>
                    <a:pt x="632956" y="1263925"/>
                  </a:lnTo>
                  <a:lnTo>
                    <a:pt x="677307" y="1278654"/>
                  </a:lnTo>
                  <a:lnTo>
                    <a:pt x="722899" y="1293018"/>
                  </a:lnTo>
                  <a:lnTo>
                    <a:pt x="769707" y="1307009"/>
                  </a:lnTo>
                  <a:lnTo>
                    <a:pt x="817705" y="1320620"/>
                  </a:lnTo>
                  <a:lnTo>
                    <a:pt x="866866" y="1333841"/>
                  </a:lnTo>
                  <a:lnTo>
                    <a:pt x="917164" y="1346665"/>
                  </a:lnTo>
                  <a:lnTo>
                    <a:pt x="968574" y="1359084"/>
                  </a:lnTo>
                  <a:lnTo>
                    <a:pt x="1021069" y="1371090"/>
                  </a:lnTo>
                  <a:lnTo>
                    <a:pt x="1074624" y="1382675"/>
                  </a:lnTo>
                  <a:lnTo>
                    <a:pt x="1129212" y="1393831"/>
                  </a:lnTo>
                  <a:lnTo>
                    <a:pt x="1184807" y="1404550"/>
                  </a:lnTo>
                  <a:lnTo>
                    <a:pt x="1241383" y="1414824"/>
                  </a:lnTo>
                  <a:lnTo>
                    <a:pt x="1298914" y="1424645"/>
                  </a:lnTo>
                  <a:lnTo>
                    <a:pt x="1357375" y="1434005"/>
                  </a:lnTo>
                  <a:lnTo>
                    <a:pt x="1416738" y="1442896"/>
                  </a:lnTo>
                  <a:lnTo>
                    <a:pt x="1476979" y="1451310"/>
                  </a:lnTo>
                  <a:lnTo>
                    <a:pt x="1538071" y="1459240"/>
                  </a:lnTo>
                  <a:lnTo>
                    <a:pt x="1599987" y="1466676"/>
                  </a:lnTo>
                  <a:lnTo>
                    <a:pt x="1662702" y="1473611"/>
                  </a:lnTo>
                  <a:lnTo>
                    <a:pt x="1726190" y="1480038"/>
                  </a:lnTo>
                  <a:lnTo>
                    <a:pt x="1790425" y="1485947"/>
                  </a:lnTo>
                  <a:lnTo>
                    <a:pt x="1855381" y="1491332"/>
                  </a:lnTo>
                  <a:lnTo>
                    <a:pt x="1921031" y="1496184"/>
                  </a:lnTo>
                  <a:lnTo>
                    <a:pt x="1987350" y="1500495"/>
                  </a:lnTo>
                  <a:lnTo>
                    <a:pt x="2054312" y="1504257"/>
                  </a:lnTo>
                  <a:lnTo>
                    <a:pt x="2121890" y="1507462"/>
                  </a:lnTo>
                  <a:lnTo>
                    <a:pt x="2190059" y="1510102"/>
                  </a:lnTo>
                  <a:lnTo>
                    <a:pt x="2258792" y="1512170"/>
                  </a:lnTo>
                  <a:lnTo>
                    <a:pt x="2328063" y="1513657"/>
                  </a:lnTo>
                  <a:lnTo>
                    <a:pt x="2397847" y="1514554"/>
                  </a:lnTo>
                  <a:lnTo>
                    <a:pt x="2468118" y="1514856"/>
                  </a:lnTo>
                  <a:lnTo>
                    <a:pt x="2538388" y="1514554"/>
                  </a:lnTo>
                  <a:lnTo>
                    <a:pt x="2608172" y="1513657"/>
                  </a:lnTo>
                  <a:lnTo>
                    <a:pt x="2677443" y="1512170"/>
                  </a:lnTo>
                  <a:lnTo>
                    <a:pt x="2746176" y="1510102"/>
                  </a:lnTo>
                  <a:lnTo>
                    <a:pt x="2814345" y="1507462"/>
                  </a:lnTo>
                  <a:lnTo>
                    <a:pt x="2881923" y="1504257"/>
                  </a:lnTo>
                  <a:lnTo>
                    <a:pt x="2948885" y="1500495"/>
                  </a:lnTo>
                  <a:lnTo>
                    <a:pt x="3015204" y="1496184"/>
                  </a:lnTo>
                  <a:lnTo>
                    <a:pt x="3080854" y="1491332"/>
                  </a:lnTo>
                  <a:lnTo>
                    <a:pt x="3145810" y="1485947"/>
                  </a:lnTo>
                  <a:lnTo>
                    <a:pt x="3210045" y="1480038"/>
                  </a:lnTo>
                  <a:lnTo>
                    <a:pt x="3273533" y="1473611"/>
                  </a:lnTo>
                  <a:lnTo>
                    <a:pt x="3336248" y="1466676"/>
                  </a:lnTo>
                  <a:lnTo>
                    <a:pt x="3398164" y="1459240"/>
                  </a:lnTo>
                  <a:lnTo>
                    <a:pt x="3459256" y="1451310"/>
                  </a:lnTo>
                  <a:lnTo>
                    <a:pt x="3519497" y="1442896"/>
                  </a:lnTo>
                  <a:lnTo>
                    <a:pt x="3578860" y="1434005"/>
                  </a:lnTo>
                  <a:lnTo>
                    <a:pt x="3637321" y="1424645"/>
                  </a:lnTo>
                  <a:lnTo>
                    <a:pt x="3694852" y="1414824"/>
                  </a:lnTo>
                  <a:lnTo>
                    <a:pt x="3751428" y="1404550"/>
                  </a:lnTo>
                  <a:lnTo>
                    <a:pt x="3807023" y="1393831"/>
                  </a:lnTo>
                  <a:lnTo>
                    <a:pt x="3861611" y="1382675"/>
                  </a:lnTo>
                  <a:lnTo>
                    <a:pt x="3915166" y="1371090"/>
                  </a:lnTo>
                  <a:lnTo>
                    <a:pt x="3967661" y="1359084"/>
                  </a:lnTo>
                  <a:lnTo>
                    <a:pt x="4019071" y="1346665"/>
                  </a:lnTo>
                  <a:lnTo>
                    <a:pt x="4069369" y="1333841"/>
                  </a:lnTo>
                  <a:lnTo>
                    <a:pt x="4118530" y="1320620"/>
                  </a:lnTo>
                  <a:lnTo>
                    <a:pt x="4166528" y="1307009"/>
                  </a:lnTo>
                  <a:lnTo>
                    <a:pt x="4213336" y="1293018"/>
                  </a:lnTo>
                  <a:lnTo>
                    <a:pt x="4258928" y="1278654"/>
                  </a:lnTo>
                  <a:lnTo>
                    <a:pt x="4303279" y="1263925"/>
                  </a:lnTo>
                  <a:lnTo>
                    <a:pt x="4346362" y="1248838"/>
                  </a:lnTo>
                  <a:lnTo>
                    <a:pt x="4388151" y="1233402"/>
                  </a:lnTo>
                  <a:lnTo>
                    <a:pt x="4428620" y="1217626"/>
                  </a:lnTo>
                  <a:lnTo>
                    <a:pt x="4467744" y="1201516"/>
                  </a:lnTo>
                  <a:lnTo>
                    <a:pt x="4505496" y="1185081"/>
                  </a:lnTo>
                  <a:lnTo>
                    <a:pt x="4541850" y="1168329"/>
                  </a:lnTo>
                  <a:lnTo>
                    <a:pt x="4576780" y="1151268"/>
                  </a:lnTo>
                  <a:lnTo>
                    <a:pt x="4642263" y="1116250"/>
                  </a:lnTo>
                  <a:lnTo>
                    <a:pt x="4701739" y="1080091"/>
                  </a:lnTo>
                  <a:lnTo>
                    <a:pt x="4754997" y="1042856"/>
                  </a:lnTo>
                  <a:lnTo>
                    <a:pt x="4801831" y="1004607"/>
                  </a:lnTo>
                  <a:lnTo>
                    <a:pt x="4842031" y="965410"/>
                  </a:lnTo>
                  <a:lnTo>
                    <a:pt x="4875389" y="925328"/>
                  </a:lnTo>
                  <a:lnTo>
                    <a:pt x="4901697" y="884425"/>
                  </a:lnTo>
                  <a:lnTo>
                    <a:pt x="4920746" y="842764"/>
                  </a:lnTo>
                  <a:lnTo>
                    <a:pt x="4932328" y="800410"/>
                  </a:lnTo>
                  <a:lnTo>
                    <a:pt x="4936236" y="757427"/>
                  </a:lnTo>
                  <a:lnTo>
                    <a:pt x="4935254" y="735861"/>
                  </a:lnTo>
                  <a:lnTo>
                    <a:pt x="4927484" y="693185"/>
                  </a:lnTo>
                  <a:lnTo>
                    <a:pt x="4912142" y="651170"/>
                  </a:lnTo>
                  <a:lnTo>
                    <a:pt x="4889437" y="609880"/>
                  </a:lnTo>
                  <a:lnTo>
                    <a:pt x="4859578" y="569379"/>
                  </a:lnTo>
                  <a:lnTo>
                    <a:pt x="4822773" y="529732"/>
                  </a:lnTo>
                  <a:lnTo>
                    <a:pt x="4779230" y="491001"/>
                  </a:lnTo>
                  <a:lnTo>
                    <a:pt x="4729158" y="453251"/>
                  </a:lnTo>
                  <a:lnTo>
                    <a:pt x="4672765" y="416546"/>
                  </a:lnTo>
                  <a:lnTo>
                    <a:pt x="4610259" y="380950"/>
                  </a:lnTo>
                  <a:lnTo>
                    <a:pt x="4541850" y="346526"/>
                  </a:lnTo>
                  <a:lnTo>
                    <a:pt x="4505496" y="329774"/>
                  </a:lnTo>
                  <a:lnTo>
                    <a:pt x="4467744" y="313339"/>
                  </a:lnTo>
                  <a:lnTo>
                    <a:pt x="4428620" y="297229"/>
                  </a:lnTo>
                  <a:lnTo>
                    <a:pt x="4388151" y="281453"/>
                  </a:lnTo>
                  <a:lnTo>
                    <a:pt x="4346362" y="266017"/>
                  </a:lnTo>
                  <a:lnTo>
                    <a:pt x="4303279" y="250930"/>
                  </a:lnTo>
                  <a:lnTo>
                    <a:pt x="4258928" y="236201"/>
                  </a:lnTo>
                  <a:lnTo>
                    <a:pt x="4213336" y="221837"/>
                  </a:lnTo>
                  <a:lnTo>
                    <a:pt x="4166528" y="207846"/>
                  </a:lnTo>
                  <a:lnTo>
                    <a:pt x="4118530" y="194235"/>
                  </a:lnTo>
                  <a:lnTo>
                    <a:pt x="4069369" y="181014"/>
                  </a:lnTo>
                  <a:lnTo>
                    <a:pt x="4019071" y="168190"/>
                  </a:lnTo>
                  <a:lnTo>
                    <a:pt x="3967661" y="155771"/>
                  </a:lnTo>
                  <a:lnTo>
                    <a:pt x="3915166" y="143765"/>
                  </a:lnTo>
                  <a:lnTo>
                    <a:pt x="3861611" y="132180"/>
                  </a:lnTo>
                  <a:lnTo>
                    <a:pt x="3807023" y="121024"/>
                  </a:lnTo>
                  <a:lnTo>
                    <a:pt x="3751428" y="110305"/>
                  </a:lnTo>
                  <a:lnTo>
                    <a:pt x="3694852" y="100031"/>
                  </a:lnTo>
                  <a:lnTo>
                    <a:pt x="3637321" y="90210"/>
                  </a:lnTo>
                  <a:lnTo>
                    <a:pt x="3578860" y="80850"/>
                  </a:lnTo>
                  <a:lnTo>
                    <a:pt x="3519497" y="71959"/>
                  </a:lnTo>
                  <a:lnTo>
                    <a:pt x="3459256" y="63545"/>
                  </a:lnTo>
                  <a:lnTo>
                    <a:pt x="3398164" y="55615"/>
                  </a:lnTo>
                  <a:lnTo>
                    <a:pt x="3336248" y="48179"/>
                  </a:lnTo>
                  <a:lnTo>
                    <a:pt x="3273533" y="41244"/>
                  </a:lnTo>
                  <a:lnTo>
                    <a:pt x="3210045" y="34817"/>
                  </a:lnTo>
                  <a:lnTo>
                    <a:pt x="3145810" y="28908"/>
                  </a:lnTo>
                  <a:lnTo>
                    <a:pt x="3080854" y="23523"/>
                  </a:lnTo>
                  <a:lnTo>
                    <a:pt x="3015204" y="18671"/>
                  </a:lnTo>
                  <a:lnTo>
                    <a:pt x="2948885" y="14360"/>
                  </a:lnTo>
                  <a:lnTo>
                    <a:pt x="2881923" y="10598"/>
                  </a:lnTo>
                  <a:lnTo>
                    <a:pt x="2814345" y="7393"/>
                  </a:lnTo>
                  <a:lnTo>
                    <a:pt x="2746176" y="4753"/>
                  </a:lnTo>
                  <a:lnTo>
                    <a:pt x="2677443" y="2685"/>
                  </a:lnTo>
                  <a:lnTo>
                    <a:pt x="2608172" y="1198"/>
                  </a:lnTo>
                  <a:lnTo>
                    <a:pt x="2538388" y="301"/>
                  </a:lnTo>
                  <a:lnTo>
                    <a:pt x="2468118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989582" y="2399538"/>
              <a:ext cx="4936490" cy="1515110"/>
            </a:xfrm>
            <a:custGeom>
              <a:avLst/>
              <a:gdLst/>
              <a:ahLst/>
              <a:cxnLst/>
              <a:rect l="l" t="t" r="r" b="b"/>
              <a:pathLst>
                <a:path w="4936490" h="1515110">
                  <a:moveTo>
                    <a:pt x="0" y="757427"/>
                  </a:moveTo>
                  <a:lnTo>
                    <a:pt x="3907" y="714445"/>
                  </a:lnTo>
                  <a:lnTo>
                    <a:pt x="15489" y="672091"/>
                  </a:lnTo>
                  <a:lnTo>
                    <a:pt x="34538" y="630430"/>
                  </a:lnTo>
                  <a:lnTo>
                    <a:pt x="60846" y="589527"/>
                  </a:lnTo>
                  <a:lnTo>
                    <a:pt x="94204" y="549445"/>
                  </a:lnTo>
                  <a:lnTo>
                    <a:pt x="134404" y="510248"/>
                  </a:lnTo>
                  <a:lnTo>
                    <a:pt x="181238" y="471999"/>
                  </a:lnTo>
                  <a:lnTo>
                    <a:pt x="234496" y="434764"/>
                  </a:lnTo>
                  <a:lnTo>
                    <a:pt x="293972" y="398605"/>
                  </a:lnTo>
                  <a:lnTo>
                    <a:pt x="359455" y="363587"/>
                  </a:lnTo>
                  <a:lnTo>
                    <a:pt x="394385" y="346526"/>
                  </a:lnTo>
                  <a:lnTo>
                    <a:pt x="430739" y="329774"/>
                  </a:lnTo>
                  <a:lnTo>
                    <a:pt x="468491" y="313339"/>
                  </a:lnTo>
                  <a:lnTo>
                    <a:pt x="507615" y="297229"/>
                  </a:lnTo>
                  <a:lnTo>
                    <a:pt x="548084" y="281453"/>
                  </a:lnTo>
                  <a:lnTo>
                    <a:pt x="589873" y="266017"/>
                  </a:lnTo>
                  <a:lnTo>
                    <a:pt x="632956" y="250930"/>
                  </a:lnTo>
                  <a:lnTo>
                    <a:pt x="677307" y="236201"/>
                  </a:lnTo>
                  <a:lnTo>
                    <a:pt x="722899" y="221837"/>
                  </a:lnTo>
                  <a:lnTo>
                    <a:pt x="769707" y="207846"/>
                  </a:lnTo>
                  <a:lnTo>
                    <a:pt x="817705" y="194235"/>
                  </a:lnTo>
                  <a:lnTo>
                    <a:pt x="866866" y="181014"/>
                  </a:lnTo>
                  <a:lnTo>
                    <a:pt x="917164" y="168190"/>
                  </a:lnTo>
                  <a:lnTo>
                    <a:pt x="968574" y="155771"/>
                  </a:lnTo>
                  <a:lnTo>
                    <a:pt x="1021069" y="143765"/>
                  </a:lnTo>
                  <a:lnTo>
                    <a:pt x="1074624" y="132180"/>
                  </a:lnTo>
                  <a:lnTo>
                    <a:pt x="1129212" y="121024"/>
                  </a:lnTo>
                  <a:lnTo>
                    <a:pt x="1184807" y="110305"/>
                  </a:lnTo>
                  <a:lnTo>
                    <a:pt x="1241383" y="100031"/>
                  </a:lnTo>
                  <a:lnTo>
                    <a:pt x="1298914" y="90210"/>
                  </a:lnTo>
                  <a:lnTo>
                    <a:pt x="1357375" y="80850"/>
                  </a:lnTo>
                  <a:lnTo>
                    <a:pt x="1416738" y="71959"/>
                  </a:lnTo>
                  <a:lnTo>
                    <a:pt x="1476979" y="63545"/>
                  </a:lnTo>
                  <a:lnTo>
                    <a:pt x="1538071" y="55615"/>
                  </a:lnTo>
                  <a:lnTo>
                    <a:pt x="1599987" y="48179"/>
                  </a:lnTo>
                  <a:lnTo>
                    <a:pt x="1662702" y="41244"/>
                  </a:lnTo>
                  <a:lnTo>
                    <a:pt x="1726190" y="34817"/>
                  </a:lnTo>
                  <a:lnTo>
                    <a:pt x="1790425" y="28908"/>
                  </a:lnTo>
                  <a:lnTo>
                    <a:pt x="1855381" y="23523"/>
                  </a:lnTo>
                  <a:lnTo>
                    <a:pt x="1921031" y="18671"/>
                  </a:lnTo>
                  <a:lnTo>
                    <a:pt x="1987350" y="14360"/>
                  </a:lnTo>
                  <a:lnTo>
                    <a:pt x="2054312" y="10598"/>
                  </a:lnTo>
                  <a:lnTo>
                    <a:pt x="2121890" y="7393"/>
                  </a:lnTo>
                  <a:lnTo>
                    <a:pt x="2190059" y="4753"/>
                  </a:lnTo>
                  <a:lnTo>
                    <a:pt x="2258792" y="2685"/>
                  </a:lnTo>
                  <a:lnTo>
                    <a:pt x="2328063" y="1198"/>
                  </a:lnTo>
                  <a:lnTo>
                    <a:pt x="2397847" y="301"/>
                  </a:lnTo>
                  <a:lnTo>
                    <a:pt x="2468118" y="0"/>
                  </a:lnTo>
                  <a:lnTo>
                    <a:pt x="2538388" y="301"/>
                  </a:lnTo>
                  <a:lnTo>
                    <a:pt x="2608172" y="1198"/>
                  </a:lnTo>
                  <a:lnTo>
                    <a:pt x="2677443" y="2685"/>
                  </a:lnTo>
                  <a:lnTo>
                    <a:pt x="2746176" y="4753"/>
                  </a:lnTo>
                  <a:lnTo>
                    <a:pt x="2814345" y="7393"/>
                  </a:lnTo>
                  <a:lnTo>
                    <a:pt x="2881923" y="10598"/>
                  </a:lnTo>
                  <a:lnTo>
                    <a:pt x="2948885" y="14360"/>
                  </a:lnTo>
                  <a:lnTo>
                    <a:pt x="3015204" y="18671"/>
                  </a:lnTo>
                  <a:lnTo>
                    <a:pt x="3080854" y="23523"/>
                  </a:lnTo>
                  <a:lnTo>
                    <a:pt x="3145810" y="28908"/>
                  </a:lnTo>
                  <a:lnTo>
                    <a:pt x="3210045" y="34817"/>
                  </a:lnTo>
                  <a:lnTo>
                    <a:pt x="3273533" y="41244"/>
                  </a:lnTo>
                  <a:lnTo>
                    <a:pt x="3336248" y="48179"/>
                  </a:lnTo>
                  <a:lnTo>
                    <a:pt x="3398164" y="55615"/>
                  </a:lnTo>
                  <a:lnTo>
                    <a:pt x="3459256" y="63545"/>
                  </a:lnTo>
                  <a:lnTo>
                    <a:pt x="3519497" y="71959"/>
                  </a:lnTo>
                  <a:lnTo>
                    <a:pt x="3578860" y="80850"/>
                  </a:lnTo>
                  <a:lnTo>
                    <a:pt x="3637321" y="90210"/>
                  </a:lnTo>
                  <a:lnTo>
                    <a:pt x="3694852" y="100031"/>
                  </a:lnTo>
                  <a:lnTo>
                    <a:pt x="3751428" y="110305"/>
                  </a:lnTo>
                  <a:lnTo>
                    <a:pt x="3807023" y="121024"/>
                  </a:lnTo>
                  <a:lnTo>
                    <a:pt x="3861611" y="132180"/>
                  </a:lnTo>
                  <a:lnTo>
                    <a:pt x="3915166" y="143765"/>
                  </a:lnTo>
                  <a:lnTo>
                    <a:pt x="3967661" y="155771"/>
                  </a:lnTo>
                  <a:lnTo>
                    <a:pt x="4019071" y="168190"/>
                  </a:lnTo>
                  <a:lnTo>
                    <a:pt x="4069369" y="181014"/>
                  </a:lnTo>
                  <a:lnTo>
                    <a:pt x="4118530" y="194235"/>
                  </a:lnTo>
                  <a:lnTo>
                    <a:pt x="4166528" y="207846"/>
                  </a:lnTo>
                  <a:lnTo>
                    <a:pt x="4213336" y="221837"/>
                  </a:lnTo>
                  <a:lnTo>
                    <a:pt x="4258928" y="236201"/>
                  </a:lnTo>
                  <a:lnTo>
                    <a:pt x="4303279" y="250930"/>
                  </a:lnTo>
                  <a:lnTo>
                    <a:pt x="4346362" y="266017"/>
                  </a:lnTo>
                  <a:lnTo>
                    <a:pt x="4388151" y="281453"/>
                  </a:lnTo>
                  <a:lnTo>
                    <a:pt x="4428620" y="297229"/>
                  </a:lnTo>
                  <a:lnTo>
                    <a:pt x="4467744" y="313339"/>
                  </a:lnTo>
                  <a:lnTo>
                    <a:pt x="4505496" y="329774"/>
                  </a:lnTo>
                  <a:lnTo>
                    <a:pt x="4541850" y="346526"/>
                  </a:lnTo>
                  <a:lnTo>
                    <a:pt x="4576780" y="363587"/>
                  </a:lnTo>
                  <a:lnTo>
                    <a:pt x="4642263" y="398605"/>
                  </a:lnTo>
                  <a:lnTo>
                    <a:pt x="4701739" y="434764"/>
                  </a:lnTo>
                  <a:lnTo>
                    <a:pt x="4754997" y="471999"/>
                  </a:lnTo>
                  <a:lnTo>
                    <a:pt x="4801831" y="510248"/>
                  </a:lnTo>
                  <a:lnTo>
                    <a:pt x="4842031" y="549445"/>
                  </a:lnTo>
                  <a:lnTo>
                    <a:pt x="4875389" y="589527"/>
                  </a:lnTo>
                  <a:lnTo>
                    <a:pt x="4901697" y="630430"/>
                  </a:lnTo>
                  <a:lnTo>
                    <a:pt x="4920746" y="672091"/>
                  </a:lnTo>
                  <a:lnTo>
                    <a:pt x="4932328" y="714445"/>
                  </a:lnTo>
                  <a:lnTo>
                    <a:pt x="4936236" y="757427"/>
                  </a:lnTo>
                  <a:lnTo>
                    <a:pt x="4935254" y="778994"/>
                  </a:lnTo>
                  <a:lnTo>
                    <a:pt x="4927484" y="821670"/>
                  </a:lnTo>
                  <a:lnTo>
                    <a:pt x="4912142" y="863685"/>
                  </a:lnTo>
                  <a:lnTo>
                    <a:pt x="4889437" y="904975"/>
                  </a:lnTo>
                  <a:lnTo>
                    <a:pt x="4859578" y="945476"/>
                  </a:lnTo>
                  <a:lnTo>
                    <a:pt x="4822773" y="985123"/>
                  </a:lnTo>
                  <a:lnTo>
                    <a:pt x="4779230" y="1023854"/>
                  </a:lnTo>
                  <a:lnTo>
                    <a:pt x="4729158" y="1061604"/>
                  </a:lnTo>
                  <a:lnTo>
                    <a:pt x="4672765" y="1098309"/>
                  </a:lnTo>
                  <a:lnTo>
                    <a:pt x="4610259" y="1133905"/>
                  </a:lnTo>
                  <a:lnTo>
                    <a:pt x="4541850" y="1168329"/>
                  </a:lnTo>
                  <a:lnTo>
                    <a:pt x="4505496" y="1185081"/>
                  </a:lnTo>
                  <a:lnTo>
                    <a:pt x="4467744" y="1201516"/>
                  </a:lnTo>
                  <a:lnTo>
                    <a:pt x="4428620" y="1217626"/>
                  </a:lnTo>
                  <a:lnTo>
                    <a:pt x="4388151" y="1233402"/>
                  </a:lnTo>
                  <a:lnTo>
                    <a:pt x="4346362" y="1248838"/>
                  </a:lnTo>
                  <a:lnTo>
                    <a:pt x="4303279" y="1263925"/>
                  </a:lnTo>
                  <a:lnTo>
                    <a:pt x="4258928" y="1278654"/>
                  </a:lnTo>
                  <a:lnTo>
                    <a:pt x="4213336" y="1293018"/>
                  </a:lnTo>
                  <a:lnTo>
                    <a:pt x="4166528" y="1307009"/>
                  </a:lnTo>
                  <a:lnTo>
                    <a:pt x="4118530" y="1320620"/>
                  </a:lnTo>
                  <a:lnTo>
                    <a:pt x="4069369" y="1333841"/>
                  </a:lnTo>
                  <a:lnTo>
                    <a:pt x="4019071" y="1346665"/>
                  </a:lnTo>
                  <a:lnTo>
                    <a:pt x="3967661" y="1359084"/>
                  </a:lnTo>
                  <a:lnTo>
                    <a:pt x="3915166" y="1371090"/>
                  </a:lnTo>
                  <a:lnTo>
                    <a:pt x="3861611" y="1382675"/>
                  </a:lnTo>
                  <a:lnTo>
                    <a:pt x="3807023" y="1393831"/>
                  </a:lnTo>
                  <a:lnTo>
                    <a:pt x="3751428" y="1404550"/>
                  </a:lnTo>
                  <a:lnTo>
                    <a:pt x="3694852" y="1414824"/>
                  </a:lnTo>
                  <a:lnTo>
                    <a:pt x="3637321" y="1424645"/>
                  </a:lnTo>
                  <a:lnTo>
                    <a:pt x="3578860" y="1434005"/>
                  </a:lnTo>
                  <a:lnTo>
                    <a:pt x="3519497" y="1442896"/>
                  </a:lnTo>
                  <a:lnTo>
                    <a:pt x="3459256" y="1451310"/>
                  </a:lnTo>
                  <a:lnTo>
                    <a:pt x="3398164" y="1459240"/>
                  </a:lnTo>
                  <a:lnTo>
                    <a:pt x="3336248" y="1466676"/>
                  </a:lnTo>
                  <a:lnTo>
                    <a:pt x="3273533" y="1473611"/>
                  </a:lnTo>
                  <a:lnTo>
                    <a:pt x="3210045" y="1480038"/>
                  </a:lnTo>
                  <a:lnTo>
                    <a:pt x="3145810" y="1485947"/>
                  </a:lnTo>
                  <a:lnTo>
                    <a:pt x="3080854" y="1491332"/>
                  </a:lnTo>
                  <a:lnTo>
                    <a:pt x="3015204" y="1496184"/>
                  </a:lnTo>
                  <a:lnTo>
                    <a:pt x="2948885" y="1500495"/>
                  </a:lnTo>
                  <a:lnTo>
                    <a:pt x="2881923" y="1504257"/>
                  </a:lnTo>
                  <a:lnTo>
                    <a:pt x="2814345" y="1507462"/>
                  </a:lnTo>
                  <a:lnTo>
                    <a:pt x="2746176" y="1510102"/>
                  </a:lnTo>
                  <a:lnTo>
                    <a:pt x="2677443" y="1512170"/>
                  </a:lnTo>
                  <a:lnTo>
                    <a:pt x="2608172" y="1513657"/>
                  </a:lnTo>
                  <a:lnTo>
                    <a:pt x="2538388" y="1514554"/>
                  </a:lnTo>
                  <a:lnTo>
                    <a:pt x="2468118" y="1514856"/>
                  </a:lnTo>
                  <a:lnTo>
                    <a:pt x="2397847" y="1514554"/>
                  </a:lnTo>
                  <a:lnTo>
                    <a:pt x="2328063" y="1513657"/>
                  </a:lnTo>
                  <a:lnTo>
                    <a:pt x="2258792" y="1512170"/>
                  </a:lnTo>
                  <a:lnTo>
                    <a:pt x="2190059" y="1510102"/>
                  </a:lnTo>
                  <a:lnTo>
                    <a:pt x="2121890" y="1507462"/>
                  </a:lnTo>
                  <a:lnTo>
                    <a:pt x="2054312" y="1504257"/>
                  </a:lnTo>
                  <a:lnTo>
                    <a:pt x="1987350" y="1500495"/>
                  </a:lnTo>
                  <a:lnTo>
                    <a:pt x="1921031" y="1496184"/>
                  </a:lnTo>
                  <a:lnTo>
                    <a:pt x="1855381" y="1491332"/>
                  </a:lnTo>
                  <a:lnTo>
                    <a:pt x="1790425" y="1485947"/>
                  </a:lnTo>
                  <a:lnTo>
                    <a:pt x="1726190" y="1480038"/>
                  </a:lnTo>
                  <a:lnTo>
                    <a:pt x="1662702" y="1473611"/>
                  </a:lnTo>
                  <a:lnTo>
                    <a:pt x="1599987" y="1466676"/>
                  </a:lnTo>
                  <a:lnTo>
                    <a:pt x="1538071" y="1459240"/>
                  </a:lnTo>
                  <a:lnTo>
                    <a:pt x="1476979" y="1451310"/>
                  </a:lnTo>
                  <a:lnTo>
                    <a:pt x="1416738" y="1442896"/>
                  </a:lnTo>
                  <a:lnTo>
                    <a:pt x="1357375" y="1434005"/>
                  </a:lnTo>
                  <a:lnTo>
                    <a:pt x="1298914" y="1424645"/>
                  </a:lnTo>
                  <a:lnTo>
                    <a:pt x="1241383" y="1414824"/>
                  </a:lnTo>
                  <a:lnTo>
                    <a:pt x="1184807" y="1404550"/>
                  </a:lnTo>
                  <a:lnTo>
                    <a:pt x="1129212" y="1393831"/>
                  </a:lnTo>
                  <a:lnTo>
                    <a:pt x="1074624" y="1382675"/>
                  </a:lnTo>
                  <a:lnTo>
                    <a:pt x="1021069" y="1371090"/>
                  </a:lnTo>
                  <a:lnTo>
                    <a:pt x="968574" y="1359084"/>
                  </a:lnTo>
                  <a:lnTo>
                    <a:pt x="917164" y="1346665"/>
                  </a:lnTo>
                  <a:lnTo>
                    <a:pt x="866866" y="1333841"/>
                  </a:lnTo>
                  <a:lnTo>
                    <a:pt x="817705" y="1320620"/>
                  </a:lnTo>
                  <a:lnTo>
                    <a:pt x="769707" y="1307009"/>
                  </a:lnTo>
                  <a:lnTo>
                    <a:pt x="722899" y="1293018"/>
                  </a:lnTo>
                  <a:lnTo>
                    <a:pt x="677307" y="1278654"/>
                  </a:lnTo>
                  <a:lnTo>
                    <a:pt x="632956" y="1263925"/>
                  </a:lnTo>
                  <a:lnTo>
                    <a:pt x="589873" y="1248838"/>
                  </a:lnTo>
                  <a:lnTo>
                    <a:pt x="548084" y="1233402"/>
                  </a:lnTo>
                  <a:lnTo>
                    <a:pt x="507615" y="1217626"/>
                  </a:lnTo>
                  <a:lnTo>
                    <a:pt x="468491" y="1201516"/>
                  </a:lnTo>
                  <a:lnTo>
                    <a:pt x="430739" y="1185081"/>
                  </a:lnTo>
                  <a:lnTo>
                    <a:pt x="394385" y="1168329"/>
                  </a:lnTo>
                  <a:lnTo>
                    <a:pt x="359455" y="1151268"/>
                  </a:lnTo>
                  <a:lnTo>
                    <a:pt x="293972" y="1116250"/>
                  </a:lnTo>
                  <a:lnTo>
                    <a:pt x="234496" y="1080091"/>
                  </a:lnTo>
                  <a:lnTo>
                    <a:pt x="181238" y="1042856"/>
                  </a:lnTo>
                  <a:lnTo>
                    <a:pt x="134404" y="1004607"/>
                  </a:lnTo>
                  <a:lnTo>
                    <a:pt x="94204" y="965410"/>
                  </a:lnTo>
                  <a:lnTo>
                    <a:pt x="60846" y="925328"/>
                  </a:lnTo>
                  <a:lnTo>
                    <a:pt x="34538" y="884425"/>
                  </a:lnTo>
                  <a:lnTo>
                    <a:pt x="15489" y="842764"/>
                  </a:lnTo>
                  <a:lnTo>
                    <a:pt x="3907" y="800410"/>
                  </a:lnTo>
                  <a:lnTo>
                    <a:pt x="0" y="757427"/>
                  </a:lnTo>
                  <a:close/>
                </a:path>
              </a:pathLst>
            </a:custGeom>
            <a:ln w="19811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2838957" y="2653030"/>
            <a:ext cx="3234690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270" algn="ctr">
              <a:lnSpc>
                <a:spcPct val="100000"/>
              </a:lnSpc>
              <a:spcBef>
                <a:spcPts val="105"/>
              </a:spcBef>
            </a:pPr>
            <a:r>
              <a:rPr sz="2000" b="1" spc="-20" dirty="0">
                <a:latin typeface="Calibri"/>
                <a:cs typeface="Calibri"/>
              </a:rPr>
              <a:t>Product</a:t>
            </a:r>
            <a:r>
              <a:rPr sz="2000" b="1" spc="-7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spc="-90" dirty="0">
                <a:latin typeface="Calibri"/>
                <a:cs typeface="Calibri"/>
              </a:rPr>
              <a:t>these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genes </a:t>
            </a:r>
            <a:r>
              <a:rPr sz="2000" b="1" spc="-20" dirty="0">
                <a:latin typeface="Calibri"/>
                <a:cs typeface="Calibri"/>
              </a:rPr>
              <a:t>participate</a:t>
            </a:r>
            <a:r>
              <a:rPr sz="2000" b="1" spc="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in</a:t>
            </a:r>
            <a:r>
              <a:rPr sz="2000" b="1" spc="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cellular</a:t>
            </a:r>
            <a:r>
              <a:rPr sz="2000" b="1" spc="35" dirty="0">
                <a:latin typeface="Calibri"/>
                <a:cs typeface="Calibri"/>
              </a:rPr>
              <a:t> </a:t>
            </a:r>
            <a:r>
              <a:rPr sz="2000" b="1" spc="-45" dirty="0">
                <a:latin typeface="Calibri"/>
                <a:cs typeface="Calibri"/>
              </a:rPr>
              <a:t>response </a:t>
            </a:r>
            <a:r>
              <a:rPr sz="2000" b="1" spc="-75" dirty="0">
                <a:latin typeface="Calibri"/>
                <a:cs typeface="Calibri"/>
              </a:rPr>
              <a:t>to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stress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35</a:t>
            </a:fld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670047"/>
              <a:ext cx="4037075" cy="418795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2892551"/>
              <a:ext cx="1522475" cy="236524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999476" y="0"/>
              <a:ext cx="1604772" cy="11430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609076" y="6092951"/>
              <a:ext cx="993648" cy="76504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398252" y="0"/>
              <a:ext cx="765048" cy="120853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0437876" y="0"/>
              <a:ext cx="685800" cy="1143000"/>
            </a:xfrm>
            <a:custGeom>
              <a:avLst/>
              <a:gdLst/>
              <a:ahLst/>
              <a:cxnLst/>
              <a:rect l="l" t="t" r="r" b="b"/>
              <a:pathLst>
                <a:path w="685800" h="1143000">
                  <a:moveTo>
                    <a:pt x="685800" y="0"/>
                  </a:moveTo>
                  <a:lnTo>
                    <a:pt x="0" y="0"/>
                  </a:lnTo>
                  <a:lnTo>
                    <a:pt x="0" y="1143000"/>
                  </a:lnTo>
                  <a:lnTo>
                    <a:pt x="685800" y="1143000"/>
                  </a:lnTo>
                  <a:lnTo>
                    <a:pt x="685800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" name="object 1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609076" y="1676400"/>
            <a:ext cx="2819400" cy="2819400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314655" y="-37388"/>
            <a:ext cx="578358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chemeClr val="tx1"/>
                </a:solidFill>
              </a:rPr>
              <a:t>Hypertrophy</a:t>
            </a:r>
            <a:r>
              <a:rPr spc="300" dirty="0">
                <a:solidFill>
                  <a:schemeClr val="tx1"/>
                </a:solidFill>
              </a:rPr>
              <a:t> </a:t>
            </a:r>
            <a:r>
              <a:rPr spc="-10" dirty="0">
                <a:solidFill>
                  <a:schemeClr val="tx1"/>
                </a:solidFill>
              </a:rPr>
              <a:t>classification</a:t>
            </a:r>
          </a:p>
        </p:txBody>
      </p:sp>
      <p:graphicFrame>
        <p:nvGraphicFramePr>
          <p:cNvPr id="12" name="object 12"/>
          <p:cNvGraphicFramePr>
            <a:graphicFrameLocks noGrp="1"/>
          </p:cNvGraphicFramePr>
          <p:nvPr/>
        </p:nvGraphicFramePr>
        <p:xfrm>
          <a:off x="229628" y="1320546"/>
          <a:ext cx="11725275" cy="457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839460"/>
                <a:gridCol w="5885815"/>
              </a:tblGrid>
              <a:tr h="4572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2400" b="1" spc="-10" dirty="0">
                          <a:latin typeface="Calibri"/>
                          <a:cs typeface="Calibri"/>
                        </a:rPr>
                        <a:t>Physiologic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5A30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2400" b="1" spc="-10" dirty="0">
                          <a:latin typeface="Calibri"/>
                          <a:cs typeface="Calibri"/>
                        </a:rPr>
                        <a:t>Pathologic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5A308"/>
                    </a:solidFill>
                  </a:tcPr>
                </a:tc>
              </a:tr>
              <a:tr h="41148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Most</a:t>
                      </a:r>
                      <a:r>
                        <a:rPr sz="24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common</a:t>
                      </a:r>
                      <a:r>
                        <a:rPr sz="24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stimulus</a:t>
                      </a:r>
                      <a:r>
                        <a:rPr sz="2400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24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work</a:t>
                      </a:r>
                      <a:r>
                        <a:rPr sz="24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load.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90805" marR="124460">
                        <a:lnSpc>
                          <a:spcPct val="100000"/>
                        </a:lnSpc>
                      </a:pPr>
                      <a:r>
                        <a:rPr sz="2400" spc="75" dirty="0">
                          <a:latin typeface="Calibri"/>
                          <a:cs typeface="Calibri"/>
                        </a:rPr>
                        <a:t>Work</a:t>
                      </a:r>
                      <a:r>
                        <a:rPr sz="2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load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shared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by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greater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mass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25" dirty="0">
                          <a:latin typeface="Calibri"/>
                          <a:cs typeface="Calibri"/>
                        </a:rPr>
                        <a:t>of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cellular</a:t>
                      </a:r>
                      <a:r>
                        <a:rPr sz="2400" spc="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components</a:t>
                      </a:r>
                      <a:r>
                        <a:rPr sz="24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2400" spc="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each</a:t>
                      </a:r>
                      <a:r>
                        <a:rPr sz="240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muscle</a:t>
                      </a:r>
                      <a:r>
                        <a:rPr sz="24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fiber</a:t>
                      </a:r>
                      <a:r>
                        <a:rPr sz="24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25" dirty="0">
                          <a:latin typeface="Calibri"/>
                          <a:cs typeface="Calibri"/>
                        </a:rPr>
                        <a:t>is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spared</a:t>
                      </a:r>
                      <a:r>
                        <a:rPr sz="2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excess</a:t>
                      </a:r>
                      <a:r>
                        <a:rPr sz="2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work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50" dirty="0">
                          <a:latin typeface="Calibri"/>
                          <a:cs typeface="Calibri"/>
                        </a:rPr>
                        <a:t>&amp;so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35" dirty="0">
                          <a:latin typeface="Calibri"/>
                          <a:cs typeface="Calibri"/>
                        </a:rPr>
                        <a:t>escapes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45" dirty="0">
                          <a:latin typeface="Calibri"/>
                          <a:cs typeface="Calibri"/>
                        </a:rPr>
                        <a:t>injury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90805" marR="37528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400" spc="-55" dirty="0">
                          <a:latin typeface="Calibri"/>
                          <a:cs typeface="Calibri"/>
                        </a:rPr>
                        <a:t>e.g.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 Enlarged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size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uterus</a:t>
                      </a:r>
                      <a:r>
                        <a:rPr sz="2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50" dirty="0">
                          <a:latin typeface="Calibri"/>
                          <a:cs typeface="Calibri"/>
                        </a:rPr>
                        <a:t>in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pregnancy(hormone</a:t>
                      </a:r>
                      <a:r>
                        <a:rPr sz="2400" spc="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induced</a:t>
                      </a:r>
                      <a:r>
                        <a:rPr sz="2400" spc="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hypertrophy)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90805" marR="377825">
                        <a:lnSpc>
                          <a:spcPct val="100000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Hypertrophy</a:t>
                      </a:r>
                      <a:r>
                        <a:rPr sz="2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30" dirty="0">
                          <a:latin typeface="Calibri"/>
                          <a:cs typeface="Calibri"/>
                        </a:rPr>
                        <a:t>breast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55" dirty="0">
                          <a:latin typeface="Calibri"/>
                          <a:cs typeface="Calibri"/>
                        </a:rPr>
                        <a:t>during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 lactation</a:t>
                      </a:r>
                      <a:r>
                        <a:rPr sz="2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25" dirty="0">
                          <a:latin typeface="Calibri"/>
                          <a:cs typeface="Calibri"/>
                        </a:rPr>
                        <a:t>due 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240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prolactin</a:t>
                      </a:r>
                      <a:r>
                        <a:rPr sz="2400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24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estrogen.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DFCC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57531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Hypertrophy</a:t>
                      </a:r>
                      <a:r>
                        <a:rPr sz="2400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400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cardiac</a:t>
                      </a:r>
                      <a:r>
                        <a:rPr sz="24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muscle</a:t>
                      </a:r>
                      <a:r>
                        <a:rPr sz="2400" spc="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due</a:t>
                      </a:r>
                      <a:r>
                        <a:rPr sz="2400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25" dirty="0">
                          <a:latin typeface="Calibri"/>
                          <a:cs typeface="Calibri"/>
                        </a:rPr>
                        <a:t>to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chronic</a:t>
                      </a:r>
                      <a:r>
                        <a:rPr sz="2400" spc="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hemodynamic</a:t>
                      </a:r>
                      <a:r>
                        <a:rPr sz="2400" spc="1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overload,</a:t>
                      </a:r>
                      <a:r>
                        <a:rPr sz="2400" spc="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resulting 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from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Hypertension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Aortic</a:t>
                      </a:r>
                      <a:r>
                        <a:rPr sz="24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valve</a:t>
                      </a:r>
                      <a:r>
                        <a:rPr sz="24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35" dirty="0">
                          <a:latin typeface="Calibri"/>
                          <a:cs typeface="Calibri"/>
                        </a:rPr>
                        <a:t>disease</a:t>
                      </a:r>
                      <a:r>
                        <a:rPr sz="24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(stenosis)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DFCC"/>
                    </a:solidFill>
                  </a:tcPr>
                </a:tc>
              </a:tr>
            </a:tbl>
          </a:graphicData>
        </a:graphic>
      </p:graphicFrame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36</a:t>
            </a:fld>
            <a:endParaRPr 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chemeClr val="tx1"/>
                </a:solidFill>
              </a:rPr>
              <a:t>Atrophy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6263" y="3030473"/>
            <a:ext cx="15532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1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Atrophy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034539" y="2008632"/>
            <a:ext cx="649605" cy="2473960"/>
          </a:xfrm>
          <a:custGeom>
            <a:avLst/>
            <a:gdLst/>
            <a:ahLst/>
            <a:cxnLst/>
            <a:rect l="l" t="t" r="r" b="b"/>
            <a:pathLst>
              <a:path w="649605" h="2473960">
                <a:moveTo>
                  <a:pt x="649224" y="2473451"/>
                </a:moveTo>
                <a:lnTo>
                  <a:pt x="574779" y="2472021"/>
                </a:lnTo>
                <a:lnTo>
                  <a:pt x="506447" y="2467946"/>
                </a:lnTo>
                <a:lnTo>
                  <a:pt x="446176" y="2461555"/>
                </a:lnTo>
                <a:lnTo>
                  <a:pt x="395911" y="2453173"/>
                </a:lnTo>
                <a:lnTo>
                  <a:pt x="357597" y="2443127"/>
                </a:lnTo>
                <a:lnTo>
                  <a:pt x="324612" y="2419349"/>
                </a:lnTo>
                <a:lnTo>
                  <a:pt x="324612" y="1328292"/>
                </a:lnTo>
                <a:lnTo>
                  <a:pt x="316041" y="1315898"/>
                </a:lnTo>
                <a:lnTo>
                  <a:pt x="253312" y="1294469"/>
                </a:lnTo>
                <a:lnTo>
                  <a:pt x="203047" y="1286087"/>
                </a:lnTo>
                <a:lnTo>
                  <a:pt x="142776" y="1279696"/>
                </a:lnTo>
                <a:lnTo>
                  <a:pt x="74444" y="1275621"/>
                </a:lnTo>
                <a:lnTo>
                  <a:pt x="0" y="1274190"/>
                </a:lnTo>
                <a:lnTo>
                  <a:pt x="74444" y="1272760"/>
                </a:lnTo>
                <a:lnTo>
                  <a:pt x="142776" y="1268685"/>
                </a:lnTo>
                <a:lnTo>
                  <a:pt x="203047" y="1262294"/>
                </a:lnTo>
                <a:lnTo>
                  <a:pt x="253312" y="1253912"/>
                </a:lnTo>
                <a:lnTo>
                  <a:pt x="291626" y="1243866"/>
                </a:lnTo>
                <a:lnTo>
                  <a:pt x="324612" y="1220089"/>
                </a:lnTo>
                <a:lnTo>
                  <a:pt x="324612" y="54101"/>
                </a:lnTo>
                <a:lnTo>
                  <a:pt x="333182" y="41707"/>
                </a:lnTo>
                <a:lnTo>
                  <a:pt x="395911" y="20278"/>
                </a:lnTo>
                <a:lnTo>
                  <a:pt x="446176" y="11896"/>
                </a:lnTo>
                <a:lnTo>
                  <a:pt x="506447" y="5505"/>
                </a:lnTo>
                <a:lnTo>
                  <a:pt x="574779" y="1430"/>
                </a:lnTo>
                <a:lnTo>
                  <a:pt x="649224" y="0"/>
                </a:lnTo>
              </a:path>
            </a:pathLst>
          </a:custGeom>
          <a:ln w="9144">
            <a:solidFill>
              <a:srgbClr val="F5A30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861310" y="1349502"/>
            <a:ext cx="4302760" cy="1318260"/>
          </a:xfrm>
          <a:prstGeom prst="rect">
            <a:avLst/>
          </a:prstGeom>
          <a:solidFill>
            <a:srgbClr val="F5A308"/>
          </a:solidFill>
          <a:ln w="19811">
            <a:solidFill>
              <a:srgbClr val="B47704"/>
            </a:solidFill>
          </a:ln>
        </p:spPr>
        <p:txBody>
          <a:bodyPr vert="horz" wrap="square" lIns="0" tIns="13144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35"/>
              </a:spcBef>
            </a:pPr>
            <a:r>
              <a:rPr sz="2400" b="1" spc="-10" dirty="0">
                <a:latin typeface="Calibri"/>
                <a:cs typeface="Calibri"/>
              </a:rPr>
              <a:t>Physiologic</a:t>
            </a:r>
            <a:endParaRPr sz="2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0"/>
              </a:spcBef>
            </a:pPr>
            <a:r>
              <a:rPr sz="2000" b="1" spc="-25" dirty="0">
                <a:latin typeface="Calibri"/>
                <a:cs typeface="Calibri"/>
              </a:rPr>
              <a:t>Decrease</a:t>
            </a:r>
            <a:r>
              <a:rPr sz="2000" b="1" spc="-8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uterus</a:t>
            </a:r>
            <a:r>
              <a:rPr sz="2000" b="1" spc="-8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size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after</a:t>
            </a:r>
            <a:endParaRPr sz="2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60"/>
              </a:spcBef>
            </a:pPr>
            <a:r>
              <a:rPr sz="2000" b="1" spc="-10" dirty="0">
                <a:latin typeface="Calibri"/>
                <a:cs typeface="Calibri"/>
              </a:rPr>
              <a:t>parturition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861310" y="3736085"/>
            <a:ext cx="4337685" cy="1216660"/>
          </a:xfrm>
          <a:prstGeom prst="rect">
            <a:avLst/>
          </a:prstGeom>
          <a:solidFill>
            <a:srgbClr val="F5A308"/>
          </a:solidFill>
          <a:ln w="19811">
            <a:solidFill>
              <a:srgbClr val="B47704"/>
            </a:solidFill>
          </a:ln>
        </p:spPr>
        <p:txBody>
          <a:bodyPr vert="horz" wrap="square" lIns="0" tIns="23304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835"/>
              </a:spcBef>
            </a:pPr>
            <a:r>
              <a:rPr sz="2400" b="1" spc="-10" dirty="0">
                <a:latin typeface="Calibri"/>
                <a:cs typeface="Calibri"/>
              </a:rPr>
              <a:t>Pathologic</a:t>
            </a:r>
            <a:endParaRPr sz="2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15"/>
              </a:spcBef>
            </a:pPr>
            <a:r>
              <a:rPr sz="2000" b="1" spc="-25" dirty="0">
                <a:latin typeface="Calibri"/>
                <a:cs typeface="Calibri"/>
              </a:rPr>
              <a:t>Depends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on</a:t>
            </a:r>
            <a:r>
              <a:rPr sz="2000" b="1" spc="-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underlying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cause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37</a:t>
            </a:fld>
            <a:endParaRPr 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7294" y="410767"/>
            <a:ext cx="902144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chemeClr val="tx1"/>
                </a:solidFill>
              </a:rPr>
              <a:t>Mechanism</a:t>
            </a:r>
            <a:r>
              <a:rPr spc="75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of</a:t>
            </a:r>
            <a:r>
              <a:rPr spc="100" dirty="0">
                <a:solidFill>
                  <a:schemeClr val="tx1"/>
                </a:solidFill>
              </a:rPr>
              <a:t> </a:t>
            </a:r>
            <a:r>
              <a:rPr spc="-10" dirty="0">
                <a:solidFill>
                  <a:schemeClr val="tx1"/>
                </a:solidFill>
              </a:rPr>
              <a:t>atrophy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6263" y="1247038"/>
            <a:ext cx="4743450" cy="1685289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Results</a:t>
            </a:r>
            <a:r>
              <a:rPr sz="2800" spc="-1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from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85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Decreased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protein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synthesis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65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Increased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protein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degradation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638038" y="3435858"/>
            <a:ext cx="3975100" cy="998219"/>
          </a:xfrm>
          <a:prstGeom prst="rect">
            <a:avLst/>
          </a:prstGeom>
          <a:solidFill>
            <a:srgbClr val="F5A308"/>
          </a:solidFill>
          <a:ln w="19811">
            <a:solidFill>
              <a:srgbClr val="B47704"/>
            </a:solidFill>
          </a:ln>
        </p:spPr>
        <p:txBody>
          <a:bodyPr vert="horz" wrap="square" lIns="0" tIns="27559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170"/>
              </a:spcBef>
            </a:pPr>
            <a:r>
              <a:rPr sz="2400" b="1" spc="-30" dirty="0">
                <a:latin typeface="Calibri"/>
                <a:cs typeface="Calibri"/>
              </a:rPr>
              <a:t>Decreased</a:t>
            </a:r>
            <a:r>
              <a:rPr sz="2400" b="1" spc="-85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protein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synthesis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710684" y="3561588"/>
            <a:ext cx="638810" cy="504825"/>
            <a:chOff x="4710684" y="3561588"/>
            <a:chExt cx="638810" cy="504825"/>
          </a:xfrm>
        </p:grpSpPr>
        <p:sp>
          <p:nvSpPr>
            <p:cNvPr id="6" name="object 6"/>
            <p:cNvSpPr/>
            <p:nvPr/>
          </p:nvSpPr>
          <p:spPr>
            <a:xfrm>
              <a:off x="4720590" y="3571494"/>
              <a:ext cx="619125" cy="485140"/>
            </a:xfrm>
            <a:custGeom>
              <a:avLst/>
              <a:gdLst/>
              <a:ahLst/>
              <a:cxnLst/>
              <a:rect l="l" t="t" r="r" b="b"/>
              <a:pathLst>
                <a:path w="619125" h="485139">
                  <a:moveTo>
                    <a:pt x="376427" y="0"/>
                  </a:moveTo>
                  <a:lnTo>
                    <a:pt x="376427" y="121157"/>
                  </a:lnTo>
                  <a:lnTo>
                    <a:pt x="0" y="121157"/>
                  </a:lnTo>
                  <a:lnTo>
                    <a:pt x="0" y="363473"/>
                  </a:lnTo>
                  <a:lnTo>
                    <a:pt x="376427" y="363473"/>
                  </a:lnTo>
                  <a:lnTo>
                    <a:pt x="376427" y="484631"/>
                  </a:lnTo>
                  <a:lnTo>
                    <a:pt x="618744" y="242315"/>
                  </a:lnTo>
                  <a:lnTo>
                    <a:pt x="376427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720590" y="3571494"/>
              <a:ext cx="619125" cy="485140"/>
            </a:xfrm>
            <a:custGeom>
              <a:avLst/>
              <a:gdLst/>
              <a:ahLst/>
              <a:cxnLst/>
              <a:rect l="l" t="t" r="r" b="b"/>
              <a:pathLst>
                <a:path w="619125" h="485139">
                  <a:moveTo>
                    <a:pt x="0" y="121157"/>
                  </a:moveTo>
                  <a:lnTo>
                    <a:pt x="376427" y="121157"/>
                  </a:lnTo>
                  <a:lnTo>
                    <a:pt x="376427" y="0"/>
                  </a:lnTo>
                  <a:lnTo>
                    <a:pt x="618744" y="242315"/>
                  </a:lnTo>
                  <a:lnTo>
                    <a:pt x="376427" y="484631"/>
                  </a:lnTo>
                  <a:lnTo>
                    <a:pt x="376427" y="363473"/>
                  </a:lnTo>
                  <a:lnTo>
                    <a:pt x="0" y="363473"/>
                  </a:lnTo>
                  <a:lnTo>
                    <a:pt x="0" y="121157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47294" y="3435858"/>
            <a:ext cx="3975100" cy="998219"/>
          </a:xfrm>
          <a:prstGeom prst="rect">
            <a:avLst/>
          </a:prstGeom>
          <a:solidFill>
            <a:srgbClr val="F5A308"/>
          </a:solidFill>
          <a:ln w="19811">
            <a:solidFill>
              <a:srgbClr val="B47704"/>
            </a:solidFill>
          </a:ln>
        </p:spPr>
        <p:txBody>
          <a:bodyPr vert="horz" wrap="square" lIns="0" tIns="92710" rIns="0" bIns="0" rtlCol="0">
            <a:spAutoFit/>
          </a:bodyPr>
          <a:lstStyle/>
          <a:p>
            <a:pPr marL="90170" marR="450850">
              <a:lnSpc>
                <a:spcPct val="100000"/>
              </a:lnSpc>
              <a:spcBef>
                <a:spcPts val="730"/>
              </a:spcBef>
            </a:pPr>
            <a:r>
              <a:rPr sz="2400" b="1" dirty="0">
                <a:latin typeface="Calibri"/>
                <a:cs typeface="Calibri"/>
              </a:rPr>
              <a:t>Due</a:t>
            </a:r>
            <a:r>
              <a:rPr sz="2400" b="1" spc="-15" dirty="0">
                <a:latin typeface="Calibri"/>
                <a:cs typeface="Calibri"/>
              </a:rPr>
              <a:t> </a:t>
            </a:r>
            <a:r>
              <a:rPr sz="2400" b="1" spc="-90" dirty="0">
                <a:latin typeface="Calibri"/>
                <a:cs typeface="Calibri"/>
              </a:rPr>
              <a:t>to</a:t>
            </a:r>
            <a:r>
              <a:rPr sz="2400" b="1" spc="-5" dirty="0">
                <a:latin typeface="Calibri"/>
                <a:cs typeface="Calibri"/>
              </a:rPr>
              <a:t> </a:t>
            </a:r>
            <a:r>
              <a:rPr sz="2400" b="1" spc="-55" dirty="0">
                <a:latin typeface="Calibri"/>
                <a:cs typeface="Calibri"/>
              </a:rPr>
              <a:t>decreased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spc="-35" dirty="0">
                <a:latin typeface="Calibri"/>
                <a:cs typeface="Calibri"/>
              </a:rPr>
              <a:t>metabolic </a:t>
            </a:r>
            <a:r>
              <a:rPr sz="2400" b="1" spc="-10" dirty="0">
                <a:latin typeface="Calibri"/>
                <a:cs typeface="Calibri"/>
              </a:rPr>
              <a:t>activity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38</a:t>
            </a:fld>
            <a:endParaRPr 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6263" y="415797"/>
            <a:ext cx="4972050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chemeClr val="tx1"/>
                </a:solidFill>
              </a:rPr>
              <a:t>Mechanism</a:t>
            </a:r>
            <a:r>
              <a:rPr spc="75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of</a:t>
            </a:r>
            <a:r>
              <a:rPr spc="100" dirty="0">
                <a:solidFill>
                  <a:schemeClr val="tx1"/>
                </a:solidFill>
              </a:rPr>
              <a:t> </a:t>
            </a:r>
            <a:r>
              <a:rPr spc="-10" dirty="0">
                <a:solidFill>
                  <a:schemeClr val="tx1"/>
                </a:solidFill>
              </a:rPr>
              <a:t>atrophy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6263" y="1081174"/>
            <a:ext cx="4507865" cy="1226185"/>
          </a:xfrm>
          <a:prstGeom prst="rect">
            <a:avLst/>
          </a:prstGeom>
        </p:spPr>
        <p:txBody>
          <a:bodyPr vert="horz" wrap="square" lIns="0" tIns="1657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5"/>
              </a:spcBef>
            </a:pPr>
            <a:r>
              <a:rPr sz="3200" spc="-20" dirty="0">
                <a:solidFill>
                  <a:schemeClr val="tx1"/>
                </a:solidFill>
                <a:latin typeface="Calibri"/>
                <a:cs typeface="Calibri"/>
              </a:rPr>
              <a:t>Protein</a:t>
            </a:r>
            <a:r>
              <a:rPr sz="3200" spc="-1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chemeClr val="tx1"/>
                </a:solidFill>
                <a:latin typeface="Calibri"/>
                <a:cs typeface="Calibri"/>
              </a:rPr>
              <a:t>degradation</a:t>
            </a:r>
            <a:endParaRPr sz="32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45"/>
              </a:spcBef>
            </a:pPr>
            <a:r>
              <a:rPr sz="2800" b="1" dirty="0">
                <a:solidFill>
                  <a:schemeClr val="tx1"/>
                </a:solidFill>
                <a:latin typeface="Calibri"/>
                <a:cs typeface="Calibri"/>
              </a:rPr>
              <a:t>1.</a:t>
            </a:r>
            <a:r>
              <a:rPr sz="2800" b="1" spc="-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b="1" spc="50" dirty="0">
                <a:solidFill>
                  <a:schemeClr val="tx1"/>
                </a:solidFill>
                <a:latin typeface="Calibri"/>
                <a:cs typeface="Calibri"/>
              </a:rPr>
              <a:t>Ubiquitin-</a:t>
            </a:r>
            <a:r>
              <a:rPr sz="2800" b="1" spc="-90" dirty="0">
                <a:solidFill>
                  <a:schemeClr val="tx1"/>
                </a:solidFill>
                <a:latin typeface="Calibri"/>
                <a:cs typeface="Calibri"/>
              </a:rPr>
              <a:t>protease</a:t>
            </a:r>
            <a:r>
              <a:rPr sz="2800" b="1" spc="-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chemeClr val="tx1"/>
                </a:solidFill>
                <a:latin typeface="Calibri"/>
                <a:cs typeface="Calibri"/>
              </a:rPr>
              <a:t>pathway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86605" y="2795777"/>
            <a:ext cx="3476625" cy="998219"/>
          </a:xfrm>
          <a:prstGeom prst="rect">
            <a:avLst/>
          </a:prstGeom>
          <a:solidFill>
            <a:srgbClr val="F5A308"/>
          </a:solidFill>
          <a:ln w="19811">
            <a:solidFill>
              <a:srgbClr val="B47704"/>
            </a:solidFill>
          </a:ln>
        </p:spPr>
        <p:txBody>
          <a:bodyPr vert="horz" wrap="square" lIns="0" tIns="275590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2170"/>
              </a:spcBef>
            </a:pPr>
            <a:r>
              <a:rPr sz="2400" b="1" spc="-35" dirty="0">
                <a:latin typeface="Calibri"/>
                <a:cs typeface="Calibri"/>
              </a:rPr>
              <a:t>Activate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ubiquitin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ligases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7552943" y="3041904"/>
            <a:ext cx="640080" cy="504825"/>
            <a:chOff x="7552943" y="3041904"/>
            <a:chExt cx="640080" cy="504825"/>
          </a:xfrm>
        </p:grpSpPr>
        <p:sp>
          <p:nvSpPr>
            <p:cNvPr id="6" name="object 6"/>
            <p:cNvSpPr/>
            <p:nvPr/>
          </p:nvSpPr>
          <p:spPr>
            <a:xfrm>
              <a:off x="7562849" y="3051810"/>
              <a:ext cx="620395" cy="485140"/>
            </a:xfrm>
            <a:custGeom>
              <a:avLst/>
              <a:gdLst/>
              <a:ahLst/>
              <a:cxnLst/>
              <a:rect l="l" t="t" r="r" b="b"/>
              <a:pathLst>
                <a:path w="620395" h="485139">
                  <a:moveTo>
                    <a:pt x="377951" y="0"/>
                  </a:moveTo>
                  <a:lnTo>
                    <a:pt x="377951" y="121157"/>
                  </a:lnTo>
                  <a:lnTo>
                    <a:pt x="0" y="121157"/>
                  </a:lnTo>
                  <a:lnTo>
                    <a:pt x="0" y="363474"/>
                  </a:lnTo>
                  <a:lnTo>
                    <a:pt x="377951" y="363474"/>
                  </a:lnTo>
                  <a:lnTo>
                    <a:pt x="377951" y="484631"/>
                  </a:lnTo>
                  <a:lnTo>
                    <a:pt x="620268" y="242315"/>
                  </a:lnTo>
                  <a:lnTo>
                    <a:pt x="377951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562849" y="3051810"/>
              <a:ext cx="620395" cy="485140"/>
            </a:xfrm>
            <a:custGeom>
              <a:avLst/>
              <a:gdLst/>
              <a:ahLst/>
              <a:cxnLst/>
              <a:rect l="l" t="t" r="r" b="b"/>
              <a:pathLst>
                <a:path w="620395" h="485139">
                  <a:moveTo>
                    <a:pt x="0" y="121157"/>
                  </a:moveTo>
                  <a:lnTo>
                    <a:pt x="377951" y="121157"/>
                  </a:lnTo>
                  <a:lnTo>
                    <a:pt x="377951" y="0"/>
                  </a:lnTo>
                  <a:lnTo>
                    <a:pt x="620268" y="242315"/>
                  </a:lnTo>
                  <a:lnTo>
                    <a:pt x="377951" y="484631"/>
                  </a:lnTo>
                  <a:lnTo>
                    <a:pt x="377951" y="363474"/>
                  </a:lnTo>
                  <a:lnTo>
                    <a:pt x="0" y="363474"/>
                  </a:lnTo>
                  <a:lnTo>
                    <a:pt x="0" y="121157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47294" y="2798826"/>
            <a:ext cx="3019425" cy="998219"/>
          </a:xfrm>
          <a:prstGeom prst="rect">
            <a:avLst/>
          </a:prstGeom>
          <a:solidFill>
            <a:srgbClr val="F5A308"/>
          </a:solidFill>
          <a:ln w="19811">
            <a:solidFill>
              <a:srgbClr val="B47704"/>
            </a:solidFill>
          </a:ln>
        </p:spPr>
        <p:txBody>
          <a:bodyPr vert="horz" wrap="square" lIns="0" tIns="93980" rIns="0" bIns="0" rtlCol="0">
            <a:spAutoFit/>
          </a:bodyPr>
          <a:lstStyle/>
          <a:p>
            <a:pPr marL="90170" marR="418465">
              <a:lnSpc>
                <a:spcPct val="100000"/>
              </a:lnSpc>
              <a:spcBef>
                <a:spcPts val="740"/>
              </a:spcBef>
            </a:pPr>
            <a:r>
              <a:rPr sz="2400" b="1" dirty="0">
                <a:latin typeface="Calibri"/>
                <a:cs typeface="Calibri"/>
              </a:rPr>
              <a:t>Nutrition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deficiency </a:t>
            </a:r>
            <a:r>
              <a:rPr sz="2400" b="1" dirty="0">
                <a:latin typeface="Calibri"/>
                <a:cs typeface="Calibri"/>
              </a:rPr>
              <a:t>and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disuse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456432" y="3041904"/>
            <a:ext cx="640080" cy="504825"/>
            <a:chOff x="3456432" y="3041904"/>
            <a:chExt cx="640080" cy="504825"/>
          </a:xfrm>
        </p:grpSpPr>
        <p:sp>
          <p:nvSpPr>
            <p:cNvPr id="10" name="object 10"/>
            <p:cNvSpPr/>
            <p:nvPr/>
          </p:nvSpPr>
          <p:spPr>
            <a:xfrm>
              <a:off x="3466338" y="3051810"/>
              <a:ext cx="620395" cy="485140"/>
            </a:xfrm>
            <a:custGeom>
              <a:avLst/>
              <a:gdLst/>
              <a:ahLst/>
              <a:cxnLst/>
              <a:rect l="l" t="t" r="r" b="b"/>
              <a:pathLst>
                <a:path w="620395" h="485139">
                  <a:moveTo>
                    <a:pt x="377951" y="0"/>
                  </a:moveTo>
                  <a:lnTo>
                    <a:pt x="377951" y="121157"/>
                  </a:lnTo>
                  <a:lnTo>
                    <a:pt x="0" y="121157"/>
                  </a:lnTo>
                  <a:lnTo>
                    <a:pt x="0" y="363474"/>
                  </a:lnTo>
                  <a:lnTo>
                    <a:pt x="377951" y="363474"/>
                  </a:lnTo>
                  <a:lnTo>
                    <a:pt x="377951" y="484631"/>
                  </a:lnTo>
                  <a:lnTo>
                    <a:pt x="620267" y="242315"/>
                  </a:lnTo>
                  <a:lnTo>
                    <a:pt x="377951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466338" y="3051810"/>
              <a:ext cx="620395" cy="485140"/>
            </a:xfrm>
            <a:custGeom>
              <a:avLst/>
              <a:gdLst/>
              <a:ahLst/>
              <a:cxnLst/>
              <a:rect l="l" t="t" r="r" b="b"/>
              <a:pathLst>
                <a:path w="620395" h="485139">
                  <a:moveTo>
                    <a:pt x="0" y="121157"/>
                  </a:moveTo>
                  <a:lnTo>
                    <a:pt x="377951" y="121157"/>
                  </a:lnTo>
                  <a:lnTo>
                    <a:pt x="377951" y="0"/>
                  </a:lnTo>
                  <a:lnTo>
                    <a:pt x="620267" y="242315"/>
                  </a:lnTo>
                  <a:lnTo>
                    <a:pt x="377951" y="484631"/>
                  </a:lnTo>
                  <a:lnTo>
                    <a:pt x="377951" y="363474"/>
                  </a:lnTo>
                  <a:lnTo>
                    <a:pt x="0" y="363474"/>
                  </a:lnTo>
                  <a:lnTo>
                    <a:pt x="0" y="121157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8183118" y="2795777"/>
            <a:ext cx="3764279" cy="1511935"/>
          </a:xfrm>
          <a:prstGeom prst="rect">
            <a:avLst/>
          </a:prstGeom>
          <a:solidFill>
            <a:srgbClr val="F5A308"/>
          </a:solidFill>
          <a:ln w="19811">
            <a:solidFill>
              <a:srgbClr val="B47704"/>
            </a:solidFill>
          </a:ln>
        </p:spPr>
        <p:txBody>
          <a:bodyPr vert="horz" wrap="square" lIns="0" tIns="167005" rIns="0" bIns="0" rtlCol="0">
            <a:spAutoFit/>
          </a:bodyPr>
          <a:lstStyle/>
          <a:p>
            <a:pPr marL="90805" marR="257810">
              <a:lnSpc>
                <a:spcPct val="100000"/>
              </a:lnSpc>
              <a:spcBef>
                <a:spcPts val="1315"/>
              </a:spcBef>
            </a:pPr>
            <a:r>
              <a:rPr sz="2400" b="1" spc="-25" dirty="0">
                <a:latin typeface="Calibri"/>
                <a:cs typeface="Calibri"/>
              </a:rPr>
              <a:t>Attach</a:t>
            </a:r>
            <a:r>
              <a:rPr sz="2400" b="1" spc="-90" dirty="0">
                <a:latin typeface="Calibri"/>
                <a:cs typeface="Calibri"/>
              </a:rPr>
              <a:t> to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multiple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copies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of </a:t>
            </a:r>
            <a:r>
              <a:rPr sz="2400" b="1" dirty="0">
                <a:latin typeface="Calibri"/>
                <a:cs typeface="Calibri"/>
              </a:rPr>
              <a:t>small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spc="-55" dirty="0">
                <a:latin typeface="Calibri"/>
                <a:cs typeface="Calibri"/>
              </a:rPr>
              <a:t>peptide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ubiquitin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spc="-35" dirty="0">
                <a:latin typeface="Calibri"/>
                <a:cs typeface="Calibri"/>
              </a:rPr>
              <a:t>to </a:t>
            </a:r>
            <a:r>
              <a:rPr sz="2400" b="1" dirty="0">
                <a:latin typeface="Calibri"/>
                <a:cs typeface="Calibri"/>
              </a:rPr>
              <a:t>cellular</a:t>
            </a:r>
            <a:r>
              <a:rPr sz="2400" b="1" spc="18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proteins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9813035" y="4297679"/>
            <a:ext cx="504825" cy="638810"/>
            <a:chOff x="9813035" y="4297679"/>
            <a:chExt cx="504825" cy="638810"/>
          </a:xfrm>
        </p:grpSpPr>
        <p:sp>
          <p:nvSpPr>
            <p:cNvPr id="14" name="object 14"/>
            <p:cNvSpPr/>
            <p:nvPr/>
          </p:nvSpPr>
          <p:spPr>
            <a:xfrm>
              <a:off x="9822941" y="4307585"/>
              <a:ext cx="485140" cy="619125"/>
            </a:xfrm>
            <a:custGeom>
              <a:avLst/>
              <a:gdLst/>
              <a:ahLst/>
              <a:cxnLst/>
              <a:rect l="l" t="t" r="r" b="b"/>
              <a:pathLst>
                <a:path w="485140" h="619125">
                  <a:moveTo>
                    <a:pt x="363474" y="0"/>
                  </a:moveTo>
                  <a:lnTo>
                    <a:pt x="121157" y="0"/>
                  </a:lnTo>
                  <a:lnTo>
                    <a:pt x="121157" y="376427"/>
                  </a:lnTo>
                  <a:lnTo>
                    <a:pt x="0" y="376427"/>
                  </a:lnTo>
                  <a:lnTo>
                    <a:pt x="242315" y="618744"/>
                  </a:lnTo>
                  <a:lnTo>
                    <a:pt x="484631" y="376427"/>
                  </a:lnTo>
                  <a:lnTo>
                    <a:pt x="363474" y="376427"/>
                  </a:lnTo>
                  <a:lnTo>
                    <a:pt x="363474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822941" y="4307585"/>
              <a:ext cx="485140" cy="619125"/>
            </a:xfrm>
            <a:custGeom>
              <a:avLst/>
              <a:gdLst/>
              <a:ahLst/>
              <a:cxnLst/>
              <a:rect l="l" t="t" r="r" b="b"/>
              <a:pathLst>
                <a:path w="485140" h="619125">
                  <a:moveTo>
                    <a:pt x="363474" y="0"/>
                  </a:moveTo>
                  <a:lnTo>
                    <a:pt x="363474" y="376427"/>
                  </a:lnTo>
                  <a:lnTo>
                    <a:pt x="484631" y="376427"/>
                  </a:lnTo>
                  <a:lnTo>
                    <a:pt x="242315" y="618744"/>
                  </a:lnTo>
                  <a:lnTo>
                    <a:pt x="0" y="376427"/>
                  </a:lnTo>
                  <a:lnTo>
                    <a:pt x="121157" y="376427"/>
                  </a:lnTo>
                  <a:lnTo>
                    <a:pt x="121157" y="0"/>
                  </a:lnTo>
                  <a:lnTo>
                    <a:pt x="363474" y="0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8183118" y="5017770"/>
            <a:ext cx="3764279" cy="1708785"/>
          </a:xfrm>
          <a:prstGeom prst="rect">
            <a:avLst/>
          </a:prstGeom>
          <a:solidFill>
            <a:srgbClr val="F5A308"/>
          </a:solidFill>
          <a:ln w="19811">
            <a:solidFill>
              <a:srgbClr val="B47704"/>
            </a:solidFill>
          </a:ln>
        </p:spPr>
        <p:txBody>
          <a:bodyPr vert="horz" wrap="square" lIns="0" tIns="9842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775"/>
              </a:spcBef>
            </a:pPr>
            <a:endParaRPr sz="2400">
              <a:latin typeface="Times New Roman"/>
              <a:cs typeface="Times New Roman"/>
            </a:endParaRPr>
          </a:p>
          <a:p>
            <a:pPr marL="90805" marR="209550">
              <a:lnSpc>
                <a:spcPct val="100000"/>
              </a:lnSpc>
            </a:pPr>
            <a:r>
              <a:rPr sz="2400" b="1" spc="-10" dirty="0">
                <a:latin typeface="Calibri"/>
                <a:cs typeface="Calibri"/>
              </a:rPr>
              <a:t>Target</a:t>
            </a:r>
            <a:r>
              <a:rPr sz="2400" b="1" spc="-85" dirty="0">
                <a:latin typeface="Calibri"/>
                <a:cs typeface="Calibri"/>
              </a:rPr>
              <a:t> </a:t>
            </a:r>
            <a:r>
              <a:rPr sz="2400" b="1" spc="-100" dirty="0">
                <a:latin typeface="Calibri"/>
                <a:cs typeface="Calibri"/>
              </a:rPr>
              <a:t>these</a:t>
            </a:r>
            <a:r>
              <a:rPr sz="2400" b="1" spc="-35" dirty="0">
                <a:latin typeface="Calibri"/>
                <a:cs typeface="Calibri"/>
              </a:rPr>
              <a:t> proteins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for </a:t>
            </a:r>
            <a:r>
              <a:rPr sz="2400" b="1" spc="-35" dirty="0">
                <a:latin typeface="Calibri"/>
                <a:cs typeface="Calibri"/>
              </a:rPr>
              <a:t>degradation</a:t>
            </a:r>
            <a:r>
              <a:rPr sz="2400" b="1" spc="3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in</a:t>
            </a:r>
            <a:r>
              <a:rPr sz="2400" b="1" spc="80" dirty="0">
                <a:latin typeface="Calibri"/>
                <a:cs typeface="Calibri"/>
              </a:rPr>
              <a:t> </a:t>
            </a:r>
            <a:r>
              <a:rPr sz="2400" b="1" spc="-80" dirty="0">
                <a:latin typeface="Calibri"/>
                <a:cs typeface="Calibri"/>
              </a:rPr>
              <a:t>proteosomes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39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6263" y="1927351"/>
            <a:ext cx="16992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527685" algn="l"/>
              </a:tabLst>
            </a:pPr>
            <a:r>
              <a:rPr sz="2250" spc="-25" dirty="0">
                <a:solidFill>
                  <a:srgbClr val="F5A308"/>
                </a:solidFill>
                <a:latin typeface="Calibri"/>
                <a:cs typeface="Calibri"/>
              </a:rPr>
              <a:t>1.</a:t>
            </a:r>
            <a:r>
              <a:rPr sz="2250" dirty="0">
                <a:solidFill>
                  <a:srgbClr val="F5A308"/>
                </a:solidFill>
                <a:latin typeface="Calibri"/>
                <a:cs typeface="Calibri"/>
              </a:rPr>
              <a:t>	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Etiology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057400" y="1386839"/>
            <a:ext cx="457200" cy="1504315"/>
          </a:xfrm>
          <a:custGeom>
            <a:avLst/>
            <a:gdLst/>
            <a:ahLst/>
            <a:cxnLst/>
            <a:rect l="l" t="t" r="r" b="b"/>
            <a:pathLst>
              <a:path w="457200" h="1504314">
                <a:moveTo>
                  <a:pt x="457200" y="1504188"/>
                </a:moveTo>
                <a:lnTo>
                  <a:pt x="384950" y="1502249"/>
                </a:lnTo>
                <a:lnTo>
                  <a:pt x="322197" y="1496848"/>
                </a:lnTo>
                <a:lnTo>
                  <a:pt x="272710" y="1488606"/>
                </a:lnTo>
                <a:lnTo>
                  <a:pt x="228600" y="1466088"/>
                </a:lnTo>
                <a:lnTo>
                  <a:pt x="228600" y="790194"/>
                </a:lnTo>
                <a:lnTo>
                  <a:pt x="216944" y="778136"/>
                </a:lnTo>
                <a:lnTo>
                  <a:pt x="184489" y="767675"/>
                </a:lnTo>
                <a:lnTo>
                  <a:pt x="135002" y="759433"/>
                </a:lnTo>
                <a:lnTo>
                  <a:pt x="72249" y="754032"/>
                </a:lnTo>
                <a:lnTo>
                  <a:pt x="0" y="752094"/>
                </a:lnTo>
                <a:lnTo>
                  <a:pt x="72249" y="750155"/>
                </a:lnTo>
                <a:lnTo>
                  <a:pt x="135002" y="744754"/>
                </a:lnTo>
                <a:lnTo>
                  <a:pt x="184489" y="736512"/>
                </a:lnTo>
                <a:lnTo>
                  <a:pt x="216944" y="726051"/>
                </a:lnTo>
                <a:lnTo>
                  <a:pt x="228600" y="713994"/>
                </a:lnTo>
                <a:lnTo>
                  <a:pt x="228600" y="38100"/>
                </a:lnTo>
                <a:lnTo>
                  <a:pt x="240255" y="26042"/>
                </a:lnTo>
                <a:lnTo>
                  <a:pt x="272710" y="15581"/>
                </a:lnTo>
                <a:lnTo>
                  <a:pt x="322197" y="7339"/>
                </a:lnTo>
                <a:lnTo>
                  <a:pt x="384950" y="1938"/>
                </a:lnTo>
                <a:lnTo>
                  <a:pt x="457200" y="0"/>
                </a:lnTo>
              </a:path>
            </a:pathLst>
          </a:custGeom>
          <a:ln w="9144">
            <a:solidFill>
              <a:srgbClr val="F5A30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2801111" y="1162811"/>
            <a:ext cx="4075429" cy="448309"/>
            <a:chOff x="2801111" y="1162811"/>
            <a:chExt cx="4075429" cy="448309"/>
          </a:xfrm>
        </p:grpSpPr>
        <p:sp>
          <p:nvSpPr>
            <p:cNvPr id="5" name="object 5"/>
            <p:cNvSpPr/>
            <p:nvPr/>
          </p:nvSpPr>
          <p:spPr>
            <a:xfrm>
              <a:off x="2811017" y="1172717"/>
              <a:ext cx="4055745" cy="428625"/>
            </a:xfrm>
            <a:custGeom>
              <a:avLst/>
              <a:gdLst/>
              <a:ahLst/>
              <a:cxnLst/>
              <a:rect l="l" t="t" r="r" b="b"/>
              <a:pathLst>
                <a:path w="4055745" h="428625">
                  <a:moveTo>
                    <a:pt x="3983989" y="0"/>
                  </a:moveTo>
                  <a:lnTo>
                    <a:pt x="71374" y="0"/>
                  </a:lnTo>
                  <a:lnTo>
                    <a:pt x="43612" y="5615"/>
                  </a:lnTo>
                  <a:lnTo>
                    <a:pt x="20923" y="20923"/>
                  </a:lnTo>
                  <a:lnTo>
                    <a:pt x="5615" y="43612"/>
                  </a:lnTo>
                  <a:lnTo>
                    <a:pt x="0" y="71374"/>
                  </a:lnTo>
                  <a:lnTo>
                    <a:pt x="0" y="356870"/>
                  </a:lnTo>
                  <a:lnTo>
                    <a:pt x="5615" y="384631"/>
                  </a:lnTo>
                  <a:lnTo>
                    <a:pt x="20923" y="407320"/>
                  </a:lnTo>
                  <a:lnTo>
                    <a:pt x="43612" y="422628"/>
                  </a:lnTo>
                  <a:lnTo>
                    <a:pt x="71374" y="428244"/>
                  </a:lnTo>
                  <a:lnTo>
                    <a:pt x="3983989" y="428244"/>
                  </a:lnTo>
                  <a:lnTo>
                    <a:pt x="4011751" y="422628"/>
                  </a:lnTo>
                  <a:lnTo>
                    <a:pt x="4034440" y="407320"/>
                  </a:lnTo>
                  <a:lnTo>
                    <a:pt x="4049748" y="384631"/>
                  </a:lnTo>
                  <a:lnTo>
                    <a:pt x="4055363" y="356870"/>
                  </a:lnTo>
                  <a:lnTo>
                    <a:pt x="4055363" y="71374"/>
                  </a:lnTo>
                  <a:lnTo>
                    <a:pt x="4049748" y="43612"/>
                  </a:lnTo>
                  <a:lnTo>
                    <a:pt x="4034440" y="20923"/>
                  </a:lnTo>
                  <a:lnTo>
                    <a:pt x="4011751" y="5615"/>
                  </a:lnTo>
                  <a:lnTo>
                    <a:pt x="3983989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811017" y="1172717"/>
              <a:ext cx="4055745" cy="428625"/>
            </a:xfrm>
            <a:custGeom>
              <a:avLst/>
              <a:gdLst/>
              <a:ahLst/>
              <a:cxnLst/>
              <a:rect l="l" t="t" r="r" b="b"/>
              <a:pathLst>
                <a:path w="4055745" h="428625">
                  <a:moveTo>
                    <a:pt x="0" y="71374"/>
                  </a:moveTo>
                  <a:lnTo>
                    <a:pt x="5615" y="43612"/>
                  </a:lnTo>
                  <a:lnTo>
                    <a:pt x="20923" y="20923"/>
                  </a:lnTo>
                  <a:lnTo>
                    <a:pt x="43612" y="5615"/>
                  </a:lnTo>
                  <a:lnTo>
                    <a:pt x="71374" y="0"/>
                  </a:lnTo>
                  <a:lnTo>
                    <a:pt x="3983989" y="0"/>
                  </a:lnTo>
                  <a:lnTo>
                    <a:pt x="4011751" y="5615"/>
                  </a:lnTo>
                  <a:lnTo>
                    <a:pt x="4034440" y="20923"/>
                  </a:lnTo>
                  <a:lnTo>
                    <a:pt x="4049748" y="43612"/>
                  </a:lnTo>
                  <a:lnTo>
                    <a:pt x="4055363" y="71374"/>
                  </a:lnTo>
                  <a:lnTo>
                    <a:pt x="4055363" y="356870"/>
                  </a:lnTo>
                  <a:lnTo>
                    <a:pt x="4049748" y="384631"/>
                  </a:lnTo>
                  <a:lnTo>
                    <a:pt x="4034440" y="407320"/>
                  </a:lnTo>
                  <a:lnTo>
                    <a:pt x="4011751" y="422628"/>
                  </a:lnTo>
                  <a:lnTo>
                    <a:pt x="3983989" y="428244"/>
                  </a:lnTo>
                  <a:lnTo>
                    <a:pt x="71374" y="428244"/>
                  </a:lnTo>
                  <a:lnTo>
                    <a:pt x="43612" y="422628"/>
                  </a:lnTo>
                  <a:lnTo>
                    <a:pt x="20923" y="407320"/>
                  </a:lnTo>
                  <a:lnTo>
                    <a:pt x="5615" y="384631"/>
                  </a:lnTo>
                  <a:lnTo>
                    <a:pt x="0" y="356870"/>
                  </a:lnTo>
                  <a:lnTo>
                    <a:pt x="0" y="71374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271009" y="1114501"/>
            <a:ext cx="11328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35" dirty="0">
                <a:solidFill>
                  <a:srgbClr val="000000"/>
                </a:solidFill>
                <a:latin typeface="Calibri"/>
                <a:cs typeface="Calibri"/>
              </a:rPr>
              <a:t>Genetic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801111" y="2667000"/>
            <a:ext cx="4075429" cy="448309"/>
            <a:chOff x="2801111" y="2667000"/>
            <a:chExt cx="4075429" cy="448309"/>
          </a:xfrm>
        </p:grpSpPr>
        <p:sp>
          <p:nvSpPr>
            <p:cNvPr id="9" name="object 9"/>
            <p:cNvSpPr/>
            <p:nvPr/>
          </p:nvSpPr>
          <p:spPr>
            <a:xfrm>
              <a:off x="2811017" y="2676905"/>
              <a:ext cx="4055745" cy="428625"/>
            </a:xfrm>
            <a:custGeom>
              <a:avLst/>
              <a:gdLst/>
              <a:ahLst/>
              <a:cxnLst/>
              <a:rect l="l" t="t" r="r" b="b"/>
              <a:pathLst>
                <a:path w="4055745" h="428625">
                  <a:moveTo>
                    <a:pt x="3983989" y="0"/>
                  </a:moveTo>
                  <a:lnTo>
                    <a:pt x="71374" y="0"/>
                  </a:lnTo>
                  <a:lnTo>
                    <a:pt x="43612" y="5615"/>
                  </a:lnTo>
                  <a:lnTo>
                    <a:pt x="20923" y="20923"/>
                  </a:lnTo>
                  <a:lnTo>
                    <a:pt x="5615" y="43612"/>
                  </a:lnTo>
                  <a:lnTo>
                    <a:pt x="0" y="71374"/>
                  </a:lnTo>
                  <a:lnTo>
                    <a:pt x="0" y="356870"/>
                  </a:lnTo>
                  <a:lnTo>
                    <a:pt x="5615" y="384631"/>
                  </a:lnTo>
                  <a:lnTo>
                    <a:pt x="20923" y="407320"/>
                  </a:lnTo>
                  <a:lnTo>
                    <a:pt x="43612" y="422628"/>
                  </a:lnTo>
                  <a:lnTo>
                    <a:pt x="71374" y="428244"/>
                  </a:lnTo>
                  <a:lnTo>
                    <a:pt x="3983989" y="428244"/>
                  </a:lnTo>
                  <a:lnTo>
                    <a:pt x="4011751" y="422628"/>
                  </a:lnTo>
                  <a:lnTo>
                    <a:pt x="4034440" y="407320"/>
                  </a:lnTo>
                  <a:lnTo>
                    <a:pt x="4049748" y="384631"/>
                  </a:lnTo>
                  <a:lnTo>
                    <a:pt x="4055363" y="356870"/>
                  </a:lnTo>
                  <a:lnTo>
                    <a:pt x="4055363" y="71374"/>
                  </a:lnTo>
                  <a:lnTo>
                    <a:pt x="4049748" y="43612"/>
                  </a:lnTo>
                  <a:lnTo>
                    <a:pt x="4034440" y="20923"/>
                  </a:lnTo>
                  <a:lnTo>
                    <a:pt x="4011751" y="5615"/>
                  </a:lnTo>
                  <a:lnTo>
                    <a:pt x="3983989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811017" y="2676905"/>
              <a:ext cx="4055745" cy="428625"/>
            </a:xfrm>
            <a:custGeom>
              <a:avLst/>
              <a:gdLst/>
              <a:ahLst/>
              <a:cxnLst/>
              <a:rect l="l" t="t" r="r" b="b"/>
              <a:pathLst>
                <a:path w="4055745" h="428625">
                  <a:moveTo>
                    <a:pt x="0" y="71374"/>
                  </a:moveTo>
                  <a:lnTo>
                    <a:pt x="5615" y="43612"/>
                  </a:lnTo>
                  <a:lnTo>
                    <a:pt x="20923" y="20923"/>
                  </a:lnTo>
                  <a:lnTo>
                    <a:pt x="43612" y="5615"/>
                  </a:lnTo>
                  <a:lnTo>
                    <a:pt x="71374" y="0"/>
                  </a:lnTo>
                  <a:lnTo>
                    <a:pt x="3983989" y="0"/>
                  </a:lnTo>
                  <a:lnTo>
                    <a:pt x="4011751" y="5615"/>
                  </a:lnTo>
                  <a:lnTo>
                    <a:pt x="4034440" y="20923"/>
                  </a:lnTo>
                  <a:lnTo>
                    <a:pt x="4049748" y="43612"/>
                  </a:lnTo>
                  <a:lnTo>
                    <a:pt x="4055363" y="71374"/>
                  </a:lnTo>
                  <a:lnTo>
                    <a:pt x="4055363" y="356870"/>
                  </a:lnTo>
                  <a:lnTo>
                    <a:pt x="4049748" y="384631"/>
                  </a:lnTo>
                  <a:lnTo>
                    <a:pt x="4034440" y="407320"/>
                  </a:lnTo>
                  <a:lnTo>
                    <a:pt x="4011751" y="422628"/>
                  </a:lnTo>
                  <a:lnTo>
                    <a:pt x="3983989" y="428244"/>
                  </a:lnTo>
                  <a:lnTo>
                    <a:pt x="71374" y="428244"/>
                  </a:lnTo>
                  <a:lnTo>
                    <a:pt x="43612" y="422628"/>
                  </a:lnTo>
                  <a:lnTo>
                    <a:pt x="20923" y="407320"/>
                  </a:lnTo>
                  <a:lnTo>
                    <a:pt x="5615" y="384631"/>
                  </a:lnTo>
                  <a:lnTo>
                    <a:pt x="0" y="356870"/>
                  </a:lnTo>
                  <a:lnTo>
                    <a:pt x="0" y="71374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226263" y="2656078"/>
            <a:ext cx="11725910" cy="3346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2496185" algn="ctr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latin typeface="Calibri"/>
                <a:cs typeface="Calibri"/>
              </a:rPr>
              <a:t>Acquired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30"/>
              </a:spcBef>
            </a:pPr>
            <a:endParaRPr sz="2400" dirty="0"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buClr>
                <a:srgbClr val="F5A308"/>
              </a:buClr>
              <a:buSzPct val="80357"/>
              <a:buAutoNum type="arabicPeriod" startAt="2"/>
              <a:tabLst>
                <a:tab pos="527685" algn="l"/>
              </a:tabLst>
            </a:pPr>
            <a:r>
              <a:rPr sz="2800" spc="-50" dirty="0">
                <a:solidFill>
                  <a:schemeClr val="tx1"/>
                </a:solidFill>
                <a:latin typeface="Calibri"/>
                <a:cs typeface="Calibri"/>
              </a:rPr>
              <a:t>Pathogenesis:</a:t>
            </a:r>
            <a:r>
              <a:rPr sz="2800" spc="-35" dirty="0">
                <a:solidFill>
                  <a:schemeClr val="tx1"/>
                </a:solidFill>
                <a:latin typeface="Calibri"/>
                <a:cs typeface="Calibri"/>
              </a:rPr>
              <a:t> sequence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-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55" dirty="0">
                <a:solidFill>
                  <a:schemeClr val="tx1"/>
                </a:solidFill>
                <a:latin typeface="Calibri"/>
                <a:cs typeface="Calibri"/>
              </a:rPr>
              <a:t>events</a:t>
            </a:r>
            <a:r>
              <a:rPr sz="2800" spc="-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80" dirty="0">
                <a:solidFill>
                  <a:schemeClr val="tx1"/>
                </a:solidFill>
                <a:latin typeface="Calibri"/>
                <a:cs typeface="Calibri"/>
              </a:rPr>
              <a:t>in</a:t>
            </a:r>
            <a:r>
              <a:rPr sz="2800" spc="-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response</a:t>
            </a:r>
            <a:r>
              <a:rPr sz="2800" spc="-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-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35" dirty="0">
                <a:solidFill>
                  <a:schemeClr val="tx1"/>
                </a:solidFill>
                <a:latin typeface="Calibri"/>
                <a:cs typeface="Calibri"/>
              </a:rPr>
              <a:t>cell/tissue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to</a:t>
            </a:r>
            <a:r>
              <a:rPr sz="2800" spc="-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etiological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agent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527685" marR="309880" indent="-515620">
              <a:lnSpc>
                <a:spcPct val="100000"/>
              </a:lnSpc>
              <a:spcBef>
                <a:spcPts val="1000"/>
              </a:spcBef>
              <a:buClr>
                <a:srgbClr val="F5A308"/>
              </a:buClr>
              <a:buSzPct val="80357"/>
              <a:buAutoNum type="arabicPeriod" startAt="2"/>
              <a:tabLst>
                <a:tab pos="527685" algn="l"/>
              </a:tabLst>
            </a:pP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Morphologic</a:t>
            </a:r>
            <a:r>
              <a:rPr sz="2800" spc="8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changes:</a:t>
            </a:r>
            <a:r>
              <a:rPr sz="2800" spc="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structural</a:t>
            </a:r>
            <a:r>
              <a:rPr sz="2800" spc="6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alterations</a:t>
            </a:r>
            <a:r>
              <a:rPr sz="2800" spc="8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80" dirty="0">
                <a:solidFill>
                  <a:schemeClr val="tx1"/>
                </a:solidFill>
                <a:latin typeface="Calibri"/>
                <a:cs typeface="Calibri"/>
              </a:rPr>
              <a:t>in</a:t>
            </a:r>
            <a:r>
              <a:rPr sz="2800" spc="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cells</a:t>
            </a:r>
            <a:r>
              <a:rPr sz="2800" spc="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or</a:t>
            </a:r>
            <a:r>
              <a:rPr sz="2800" spc="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tissues</a:t>
            </a:r>
            <a:r>
              <a:rPr sz="2800" spc="9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characterstic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-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disease.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527685" marR="5080" indent="-515620">
              <a:lnSpc>
                <a:spcPct val="100000"/>
              </a:lnSpc>
              <a:spcBef>
                <a:spcPts val="1005"/>
              </a:spcBef>
              <a:buClr>
                <a:srgbClr val="F5A308"/>
              </a:buClr>
              <a:buSzPct val="80357"/>
              <a:buAutoNum type="arabicPeriod" startAt="2"/>
              <a:tabLst>
                <a:tab pos="527685" algn="l"/>
              </a:tabLst>
            </a:pPr>
            <a:r>
              <a:rPr sz="2800" spc="90" dirty="0">
                <a:solidFill>
                  <a:schemeClr val="tx1"/>
                </a:solidFill>
                <a:latin typeface="Calibri"/>
                <a:cs typeface="Calibri"/>
              </a:rPr>
              <a:t>Clinical</a:t>
            </a:r>
            <a:r>
              <a:rPr sz="2800" spc="16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manifestations:</a:t>
            </a:r>
            <a:r>
              <a:rPr sz="2800" spc="1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morphologic</a:t>
            </a:r>
            <a:r>
              <a:rPr sz="2800" spc="17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changes</a:t>
            </a:r>
            <a:r>
              <a:rPr sz="2800" spc="1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influence</a:t>
            </a:r>
            <a:r>
              <a:rPr sz="2800" spc="1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normal</a:t>
            </a:r>
            <a:r>
              <a:rPr sz="2800" spc="16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function</a:t>
            </a:r>
            <a:r>
              <a:rPr sz="2800" spc="1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and determine</a:t>
            </a:r>
            <a:r>
              <a:rPr sz="2800" spc="-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800" spc="-6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70" dirty="0">
                <a:solidFill>
                  <a:schemeClr val="tx1"/>
                </a:solidFill>
                <a:latin typeface="Calibri"/>
                <a:cs typeface="Calibri"/>
              </a:rPr>
              <a:t>clinical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features</a:t>
            </a:r>
            <a:r>
              <a:rPr sz="2800" spc="-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(symptoms</a:t>
            </a:r>
            <a:r>
              <a:rPr sz="2800" spc="-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and</a:t>
            </a:r>
            <a:r>
              <a:rPr sz="2800" spc="-5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signs)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6263" y="415797"/>
            <a:ext cx="4972050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chemeClr val="tx1"/>
                </a:solidFill>
              </a:rPr>
              <a:t>Mechanism</a:t>
            </a:r>
            <a:r>
              <a:rPr spc="75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of</a:t>
            </a:r>
            <a:r>
              <a:rPr spc="100" dirty="0">
                <a:solidFill>
                  <a:schemeClr val="tx1"/>
                </a:solidFill>
              </a:rPr>
              <a:t> </a:t>
            </a:r>
            <a:r>
              <a:rPr spc="-10" dirty="0">
                <a:solidFill>
                  <a:schemeClr val="tx1"/>
                </a:solidFill>
              </a:rPr>
              <a:t>atrophy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7294" y="1094853"/>
            <a:ext cx="5199380" cy="1226185"/>
          </a:xfrm>
          <a:prstGeom prst="rect">
            <a:avLst/>
          </a:prstGeom>
        </p:spPr>
        <p:txBody>
          <a:bodyPr vert="horz" wrap="square" lIns="0" tIns="1657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5"/>
              </a:spcBef>
            </a:pPr>
            <a:r>
              <a:rPr sz="3200" spc="-20" dirty="0">
                <a:solidFill>
                  <a:schemeClr val="tx1"/>
                </a:solidFill>
                <a:latin typeface="Calibri"/>
                <a:cs typeface="Calibri"/>
              </a:rPr>
              <a:t>Protein</a:t>
            </a:r>
            <a:r>
              <a:rPr sz="3200" spc="-1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chemeClr val="tx1"/>
                </a:solidFill>
                <a:latin typeface="Calibri"/>
                <a:cs typeface="Calibri"/>
              </a:rPr>
              <a:t>degradation</a:t>
            </a:r>
            <a:endParaRPr sz="32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45"/>
              </a:spcBef>
            </a:pPr>
            <a:r>
              <a:rPr sz="2800" b="1" dirty="0">
                <a:solidFill>
                  <a:schemeClr val="tx1"/>
                </a:solidFill>
                <a:latin typeface="Calibri"/>
                <a:cs typeface="Calibri"/>
              </a:rPr>
              <a:t>2.</a:t>
            </a:r>
            <a:r>
              <a:rPr sz="2800" b="1" spc="-8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chemeClr val="tx1"/>
                </a:solidFill>
                <a:latin typeface="Calibri"/>
                <a:cs typeface="Calibri"/>
              </a:rPr>
              <a:t>Increased</a:t>
            </a:r>
            <a:r>
              <a:rPr sz="2800" b="1" spc="-9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b="1" spc="-25" dirty="0">
                <a:solidFill>
                  <a:schemeClr val="tx1"/>
                </a:solidFill>
                <a:latin typeface="Calibri"/>
                <a:cs typeface="Calibri"/>
              </a:rPr>
              <a:t>autophagy</a:t>
            </a:r>
            <a:r>
              <a:rPr sz="2800" b="1" spc="-8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chemeClr val="tx1"/>
                </a:solidFill>
                <a:latin typeface="Calibri"/>
                <a:cs typeface="Calibri"/>
              </a:rPr>
              <a:t>(self</a:t>
            </a:r>
            <a:r>
              <a:rPr sz="2800" b="1" spc="-8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chemeClr val="tx1"/>
                </a:solidFill>
                <a:latin typeface="Calibri"/>
                <a:cs typeface="Calibri"/>
              </a:rPr>
              <a:t>eating)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6263" y="4624781"/>
            <a:ext cx="1150175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40" dirty="0">
                <a:solidFill>
                  <a:schemeClr val="tx1"/>
                </a:solidFill>
                <a:latin typeface="Calibri"/>
                <a:cs typeface="Calibri"/>
              </a:rPr>
              <a:t>Autophagy:</a:t>
            </a:r>
            <a:r>
              <a:rPr sz="2800" b="1" spc="-8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b="1" spc="-50" dirty="0">
                <a:solidFill>
                  <a:schemeClr val="tx1"/>
                </a:solidFill>
                <a:latin typeface="Calibri"/>
                <a:cs typeface="Calibri"/>
              </a:rPr>
              <a:t>starved</a:t>
            </a:r>
            <a:r>
              <a:rPr sz="2800" b="1" spc="-6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chemeClr val="tx1"/>
                </a:solidFill>
                <a:latin typeface="Calibri"/>
                <a:cs typeface="Calibri"/>
              </a:rPr>
              <a:t>cells</a:t>
            </a:r>
            <a:r>
              <a:rPr sz="2800" b="1" spc="-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b="1" spc="-110" dirty="0">
                <a:solidFill>
                  <a:schemeClr val="tx1"/>
                </a:solidFill>
                <a:latin typeface="Calibri"/>
                <a:cs typeface="Calibri"/>
              </a:rPr>
              <a:t>eats</a:t>
            </a:r>
            <a:r>
              <a:rPr sz="2800" b="1" spc="-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chemeClr val="tx1"/>
                </a:solidFill>
                <a:latin typeface="Calibri"/>
                <a:cs typeface="Calibri"/>
              </a:rPr>
              <a:t>its</a:t>
            </a:r>
            <a:r>
              <a:rPr sz="2800" b="1" spc="-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chemeClr val="tx1"/>
                </a:solidFill>
                <a:latin typeface="Calibri"/>
                <a:cs typeface="Calibri"/>
              </a:rPr>
              <a:t>own</a:t>
            </a:r>
            <a:r>
              <a:rPr sz="2800" b="1" spc="-5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b="1" spc="-50" dirty="0">
                <a:solidFill>
                  <a:schemeClr val="tx1"/>
                </a:solidFill>
                <a:latin typeface="Calibri"/>
                <a:cs typeface="Calibri"/>
              </a:rPr>
              <a:t>components</a:t>
            </a:r>
            <a:r>
              <a:rPr sz="2800" b="1" spc="-7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b="1" spc="-100" dirty="0">
                <a:solidFill>
                  <a:schemeClr val="tx1"/>
                </a:solidFill>
                <a:latin typeface="Calibri"/>
                <a:cs typeface="Calibri"/>
              </a:rPr>
              <a:t>to</a:t>
            </a:r>
            <a:r>
              <a:rPr sz="2800" b="1" spc="-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chemeClr val="tx1"/>
                </a:solidFill>
                <a:latin typeface="Calibri"/>
                <a:cs typeface="Calibri"/>
              </a:rPr>
              <a:t>find</a:t>
            </a:r>
            <a:r>
              <a:rPr sz="2800" b="1" spc="-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chemeClr val="tx1"/>
                </a:solidFill>
                <a:latin typeface="Calibri"/>
                <a:cs typeface="Calibri"/>
              </a:rPr>
              <a:t>nutrients</a:t>
            </a:r>
            <a:r>
              <a:rPr sz="2800" b="1" spc="-5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chemeClr val="tx1"/>
                </a:solidFill>
                <a:latin typeface="Calibri"/>
                <a:cs typeface="Calibri"/>
              </a:rPr>
              <a:t>and</a:t>
            </a:r>
            <a:r>
              <a:rPr sz="2800" b="1" spc="-5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chemeClr val="tx1"/>
                </a:solidFill>
                <a:latin typeface="Calibri"/>
                <a:cs typeface="Calibri"/>
              </a:rPr>
              <a:t>survive.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86605" y="2795777"/>
            <a:ext cx="3476625" cy="998219"/>
          </a:xfrm>
          <a:prstGeom prst="rect">
            <a:avLst/>
          </a:prstGeom>
          <a:solidFill>
            <a:srgbClr val="F5A308"/>
          </a:solidFill>
          <a:ln w="19811">
            <a:solidFill>
              <a:srgbClr val="B47704"/>
            </a:solidFill>
          </a:ln>
        </p:spPr>
        <p:txBody>
          <a:bodyPr vert="horz" wrap="square" lIns="0" tIns="92710" rIns="0" bIns="0" rtlCol="0">
            <a:spAutoFit/>
          </a:bodyPr>
          <a:lstStyle/>
          <a:p>
            <a:pPr marL="90170" marR="710565">
              <a:lnSpc>
                <a:spcPct val="100000"/>
              </a:lnSpc>
              <a:spcBef>
                <a:spcPts val="730"/>
              </a:spcBef>
            </a:pPr>
            <a:r>
              <a:rPr sz="2400" b="1" spc="-25" dirty="0">
                <a:latin typeface="Calibri"/>
                <a:cs typeface="Calibri"/>
              </a:rPr>
              <a:t>Increased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autophagic vacuoles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47294" y="2798826"/>
            <a:ext cx="3019425" cy="998219"/>
          </a:xfrm>
          <a:prstGeom prst="rect">
            <a:avLst/>
          </a:prstGeom>
          <a:solidFill>
            <a:srgbClr val="F5A308"/>
          </a:solidFill>
          <a:ln w="19811">
            <a:solidFill>
              <a:srgbClr val="B47704"/>
            </a:solidFill>
          </a:ln>
        </p:spPr>
        <p:txBody>
          <a:bodyPr vert="horz" wrap="square" lIns="0" tIns="276860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2180"/>
              </a:spcBef>
            </a:pPr>
            <a:r>
              <a:rPr sz="2400" b="1" spc="-25" dirty="0">
                <a:latin typeface="Calibri"/>
                <a:cs typeface="Calibri"/>
              </a:rPr>
              <a:t>Increased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autophagy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456432" y="3041904"/>
            <a:ext cx="640080" cy="504825"/>
            <a:chOff x="3456432" y="3041904"/>
            <a:chExt cx="640080" cy="504825"/>
          </a:xfrm>
        </p:grpSpPr>
        <p:sp>
          <p:nvSpPr>
            <p:cNvPr id="8" name="object 8"/>
            <p:cNvSpPr/>
            <p:nvPr/>
          </p:nvSpPr>
          <p:spPr>
            <a:xfrm>
              <a:off x="3466338" y="3051810"/>
              <a:ext cx="620395" cy="485140"/>
            </a:xfrm>
            <a:custGeom>
              <a:avLst/>
              <a:gdLst/>
              <a:ahLst/>
              <a:cxnLst/>
              <a:rect l="l" t="t" r="r" b="b"/>
              <a:pathLst>
                <a:path w="620395" h="485139">
                  <a:moveTo>
                    <a:pt x="377951" y="0"/>
                  </a:moveTo>
                  <a:lnTo>
                    <a:pt x="377951" y="121157"/>
                  </a:lnTo>
                  <a:lnTo>
                    <a:pt x="0" y="121157"/>
                  </a:lnTo>
                  <a:lnTo>
                    <a:pt x="0" y="363474"/>
                  </a:lnTo>
                  <a:lnTo>
                    <a:pt x="377951" y="363474"/>
                  </a:lnTo>
                  <a:lnTo>
                    <a:pt x="377951" y="484631"/>
                  </a:lnTo>
                  <a:lnTo>
                    <a:pt x="620267" y="242315"/>
                  </a:lnTo>
                  <a:lnTo>
                    <a:pt x="377951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466338" y="3051810"/>
              <a:ext cx="620395" cy="485140"/>
            </a:xfrm>
            <a:custGeom>
              <a:avLst/>
              <a:gdLst/>
              <a:ahLst/>
              <a:cxnLst/>
              <a:rect l="l" t="t" r="r" b="b"/>
              <a:pathLst>
                <a:path w="620395" h="485139">
                  <a:moveTo>
                    <a:pt x="0" y="121157"/>
                  </a:moveTo>
                  <a:lnTo>
                    <a:pt x="377951" y="121157"/>
                  </a:lnTo>
                  <a:lnTo>
                    <a:pt x="377951" y="0"/>
                  </a:lnTo>
                  <a:lnTo>
                    <a:pt x="620267" y="242315"/>
                  </a:lnTo>
                  <a:lnTo>
                    <a:pt x="377951" y="484631"/>
                  </a:lnTo>
                  <a:lnTo>
                    <a:pt x="377951" y="363474"/>
                  </a:lnTo>
                  <a:lnTo>
                    <a:pt x="0" y="363474"/>
                  </a:lnTo>
                  <a:lnTo>
                    <a:pt x="0" y="121157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40</a:t>
            </a:fld>
            <a:endParaRPr 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6568" y="14173"/>
            <a:ext cx="705993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>
                <a:solidFill>
                  <a:schemeClr val="tx1"/>
                </a:solidFill>
              </a:rPr>
              <a:t>Causes of</a:t>
            </a:r>
            <a:r>
              <a:rPr sz="4400" spc="25" dirty="0">
                <a:solidFill>
                  <a:schemeClr val="tx1"/>
                </a:solidFill>
              </a:rPr>
              <a:t> </a:t>
            </a:r>
            <a:r>
              <a:rPr sz="4400" dirty="0">
                <a:solidFill>
                  <a:schemeClr val="tx1"/>
                </a:solidFill>
              </a:rPr>
              <a:t>pathological</a:t>
            </a:r>
            <a:r>
              <a:rPr sz="4400" spc="5" dirty="0">
                <a:solidFill>
                  <a:schemeClr val="tx1"/>
                </a:solidFill>
              </a:rPr>
              <a:t> </a:t>
            </a:r>
            <a:r>
              <a:rPr sz="4400" spc="-10" dirty="0">
                <a:solidFill>
                  <a:schemeClr val="tx1"/>
                </a:solidFill>
              </a:rPr>
              <a:t>atrophy</a:t>
            </a:r>
            <a:endParaRPr sz="4400" dirty="0">
              <a:solidFill>
                <a:schemeClr val="tx1"/>
              </a:solidFill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38684" y="816863"/>
            <a:ext cx="11951335" cy="5919470"/>
            <a:chOff x="138684" y="816863"/>
            <a:chExt cx="11951335" cy="5919470"/>
          </a:xfrm>
        </p:grpSpPr>
        <p:sp>
          <p:nvSpPr>
            <p:cNvPr id="4" name="object 4"/>
            <p:cNvSpPr/>
            <p:nvPr/>
          </p:nvSpPr>
          <p:spPr>
            <a:xfrm>
              <a:off x="148590" y="826769"/>
              <a:ext cx="11931650" cy="5899785"/>
            </a:xfrm>
            <a:custGeom>
              <a:avLst/>
              <a:gdLst/>
              <a:ahLst/>
              <a:cxnLst/>
              <a:rect l="l" t="t" r="r" b="b"/>
              <a:pathLst>
                <a:path w="11931650" h="5899784">
                  <a:moveTo>
                    <a:pt x="11931396" y="0"/>
                  </a:moveTo>
                  <a:lnTo>
                    <a:pt x="0" y="0"/>
                  </a:lnTo>
                  <a:lnTo>
                    <a:pt x="0" y="5899404"/>
                  </a:lnTo>
                  <a:lnTo>
                    <a:pt x="11931396" y="5899404"/>
                  </a:lnTo>
                  <a:lnTo>
                    <a:pt x="11931396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48590" y="826769"/>
              <a:ext cx="11931650" cy="5899785"/>
            </a:xfrm>
            <a:custGeom>
              <a:avLst/>
              <a:gdLst/>
              <a:ahLst/>
              <a:cxnLst/>
              <a:rect l="l" t="t" r="r" b="b"/>
              <a:pathLst>
                <a:path w="11931650" h="5899784">
                  <a:moveTo>
                    <a:pt x="0" y="5899404"/>
                  </a:moveTo>
                  <a:lnTo>
                    <a:pt x="11931396" y="5899404"/>
                  </a:lnTo>
                  <a:lnTo>
                    <a:pt x="11931396" y="0"/>
                  </a:lnTo>
                  <a:lnTo>
                    <a:pt x="0" y="0"/>
                  </a:lnTo>
                  <a:lnTo>
                    <a:pt x="0" y="5899404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26568" y="1020266"/>
            <a:ext cx="11073765" cy="444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SzPct val="79166"/>
              <a:buFont typeface="Wingdings"/>
              <a:buChar char=""/>
              <a:tabLst>
                <a:tab pos="354965" algn="l"/>
              </a:tabLst>
            </a:pPr>
            <a:r>
              <a:rPr sz="2400" b="1" dirty="0">
                <a:latin typeface="Calibri"/>
                <a:cs typeface="Calibri"/>
              </a:rPr>
              <a:t>Disuse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atrophy-wasting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or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muscle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atrophy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spc="50" dirty="0">
                <a:latin typeface="Calibri"/>
                <a:cs typeface="Calibri"/>
              </a:rPr>
              <a:t>in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spc="-55" dirty="0">
                <a:latin typeface="Calibri"/>
                <a:cs typeface="Calibri"/>
              </a:rPr>
              <a:t>complete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spc="-55" dirty="0">
                <a:latin typeface="Calibri"/>
                <a:cs typeface="Calibri"/>
              </a:rPr>
              <a:t>bed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rest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45"/>
              </a:spcBef>
              <a:buFont typeface="Wingdings"/>
              <a:buChar char=""/>
            </a:pPr>
            <a:endParaRPr sz="2400">
              <a:latin typeface="Calibri"/>
              <a:cs typeface="Calibri"/>
            </a:endParaRPr>
          </a:p>
          <a:p>
            <a:pPr marL="355600" marR="364490" indent="-342900">
              <a:lnSpc>
                <a:spcPct val="100000"/>
              </a:lnSpc>
              <a:buSzPct val="79166"/>
              <a:buFont typeface="Wingdings"/>
              <a:buChar char=""/>
              <a:tabLst>
                <a:tab pos="355600" algn="l"/>
              </a:tabLst>
            </a:pPr>
            <a:r>
              <a:rPr sz="2400" b="1" spc="-20" dirty="0">
                <a:latin typeface="Calibri"/>
                <a:cs typeface="Calibri"/>
              </a:rPr>
              <a:t>Denervation</a:t>
            </a:r>
            <a:r>
              <a:rPr sz="2400" b="1" spc="-8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atrophy-rapid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atrophy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of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muscle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fibers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due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spc="-90" dirty="0">
                <a:latin typeface="Calibri"/>
                <a:cs typeface="Calibri"/>
              </a:rPr>
              <a:t>to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spc="-35" dirty="0">
                <a:latin typeface="Calibri"/>
                <a:cs typeface="Calibri"/>
              </a:rPr>
              <a:t>damage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of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nerve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which </a:t>
            </a:r>
            <a:r>
              <a:rPr sz="2400" b="1" spc="-30" dirty="0">
                <a:latin typeface="Calibri"/>
                <a:cs typeface="Calibri"/>
              </a:rPr>
              <a:t>innervated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them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55"/>
              </a:spcBef>
              <a:buFont typeface="Wingdings"/>
              <a:buChar char=""/>
            </a:pPr>
            <a:endParaRPr sz="24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5"/>
              </a:spcBef>
              <a:buSzPct val="79166"/>
              <a:buFont typeface="Wingdings"/>
              <a:buChar char=""/>
              <a:tabLst>
                <a:tab pos="355600" algn="l"/>
              </a:tabLst>
            </a:pPr>
            <a:r>
              <a:rPr sz="2400" b="1" dirty="0">
                <a:latin typeface="Calibri"/>
                <a:cs typeface="Calibri"/>
              </a:rPr>
              <a:t>Ischemic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atrophy-</a:t>
            </a:r>
            <a:r>
              <a:rPr sz="2400" b="1" spc="-20" dirty="0">
                <a:latin typeface="Calibri"/>
                <a:cs typeface="Calibri"/>
              </a:rPr>
              <a:t>atrophy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due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spc="-90" dirty="0">
                <a:latin typeface="Calibri"/>
                <a:cs typeface="Calibri"/>
              </a:rPr>
              <a:t>to</a:t>
            </a:r>
            <a:r>
              <a:rPr sz="2400" b="1" spc="-15" dirty="0">
                <a:latin typeface="Calibri"/>
                <a:cs typeface="Calibri"/>
              </a:rPr>
              <a:t> </a:t>
            </a:r>
            <a:r>
              <a:rPr sz="2400" b="1" spc="-55" dirty="0">
                <a:latin typeface="Calibri"/>
                <a:cs typeface="Calibri"/>
              </a:rPr>
              <a:t>decreased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spc="-40" dirty="0">
                <a:latin typeface="Calibri"/>
                <a:cs typeface="Calibri"/>
              </a:rPr>
              <a:t>blood </a:t>
            </a:r>
            <a:r>
              <a:rPr sz="2400" b="1" dirty="0">
                <a:latin typeface="Calibri"/>
                <a:cs typeface="Calibri"/>
              </a:rPr>
              <a:t>supply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spc="-90" dirty="0">
                <a:latin typeface="Calibri"/>
                <a:cs typeface="Calibri"/>
              </a:rPr>
              <a:t>to</a:t>
            </a:r>
            <a:r>
              <a:rPr sz="2400" b="1" spc="-20" dirty="0">
                <a:latin typeface="Calibri"/>
                <a:cs typeface="Calibri"/>
              </a:rPr>
              <a:t> </a:t>
            </a:r>
            <a:r>
              <a:rPr sz="2400" b="1" spc="-55" dirty="0">
                <a:latin typeface="Calibri"/>
                <a:cs typeface="Calibri"/>
              </a:rPr>
              <a:t>tissue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(atrophy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of</a:t>
            </a:r>
            <a:r>
              <a:rPr sz="2400" b="1" spc="-2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brain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in </a:t>
            </a:r>
            <a:r>
              <a:rPr sz="2400" b="1" dirty="0">
                <a:latin typeface="Calibri"/>
                <a:cs typeface="Calibri"/>
              </a:rPr>
              <a:t>cerebral</a:t>
            </a:r>
            <a:r>
              <a:rPr sz="2400" b="1" spc="-12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atherosclerosis)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55"/>
              </a:spcBef>
              <a:buFont typeface="Wingdings"/>
              <a:buChar char=""/>
            </a:pPr>
            <a:endParaRPr sz="2400">
              <a:latin typeface="Calibri"/>
              <a:cs typeface="Calibri"/>
            </a:endParaRPr>
          </a:p>
          <a:p>
            <a:pPr marL="355600" marR="64769" indent="-342900">
              <a:lnSpc>
                <a:spcPct val="100000"/>
              </a:lnSpc>
              <a:buSzPct val="79166"/>
              <a:buFont typeface="Wingdings"/>
              <a:buChar char=""/>
              <a:tabLst>
                <a:tab pos="355600" algn="l"/>
              </a:tabLst>
            </a:pPr>
            <a:r>
              <a:rPr sz="2400" b="1" spc="-50" dirty="0">
                <a:latin typeface="Calibri"/>
                <a:cs typeface="Calibri"/>
              </a:rPr>
              <a:t>Inadequate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nutrition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spc="-70" dirty="0">
                <a:latin typeface="Calibri"/>
                <a:cs typeface="Calibri"/>
              </a:rPr>
              <a:t>/starvation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atrophy-muscle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wasting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due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spc="-90" dirty="0">
                <a:latin typeface="Calibri"/>
                <a:cs typeface="Calibri"/>
              </a:rPr>
              <a:t>to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malnutrition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spc="-65" dirty="0">
                <a:latin typeface="Calibri"/>
                <a:cs typeface="Calibri"/>
              </a:rPr>
              <a:t>(seen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in </a:t>
            </a:r>
            <a:r>
              <a:rPr sz="2400" b="1" dirty="0">
                <a:latin typeface="Calibri"/>
                <a:cs typeface="Calibri"/>
              </a:rPr>
              <a:t>cancer</a:t>
            </a:r>
            <a:r>
              <a:rPr sz="2400" b="1" spc="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and</a:t>
            </a:r>
            <a:r>
              <a:rPr sz="2400" b="1" spc="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chronic</a:t>
            </a:r>
            <a:r>
              <a:rPr sz="2400" b="1" spc="3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inflammatory</a:t>
            </a:r>
            <a:r>
              <a:rPr sz="2400" b="1" spc="4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disease)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41</a:t>
            </a:fld>
            <a:endParaRPr 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6568" y="14173"/>
            <a:ext cx="705993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>
                <a:solidFill>
                  <a:schemeClr val="tx1"/>
                </a:solidFill>
              </a:rPr>
              <a:t>Causes of</a:t>
            </a:r>
            <a:r>
              <a:rPr sz="4400" spc="25" dirty="0">
                <a:solidFill>
                  <a:schemeClr val="tx1"/>
                </a:solidFill>
              </a:rPr>
              <a:t> </a:t>
            </a:r>
            <a:r>
              <a:rPr sz="4400" dirty="0">
                <a:solidFill>
                  <a:schemeClr val="tx1"/>
                </a:solidFill>
              </a:rPr>
              <a:t>pathological</a:t>
            </a:r>
            <a:r>
              <a:rPr sz="4400" spc="5" dirty="0">
                <a:solidFill>
                  <a:schemeClr val="tx1"/>
                </a:solidFill>
              </a:rPr>
              <a:t> </a:t>
            </a:r>
            <a:r>
              <a:rPr sz="4400" spc="-10" dirty="0">
                <a:solidFill>
                  <a:schemeClr val="tx1"/>
                </a:solidFill>
              </a:rPr>
              <a:t>atrophy</a:t>
            </a:r>
            <a:endParaRPr sz="4400" dirty="0">
              <a:solidFill>
                <a:schemeClr val="tx1"/>
              </a:solidFill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38684" y="816863"/>
            <a:ext cx="11951335" cy="5919470"/>
            <a:chOff x="138684" y="816863"/>
            <a:chExt cx="11951335" cy="5919470"/>
          </a:xfrm>
        </p:grpSpPr>
        <p:sp>
          <p:nvSpPr>
            <p:cNvPr id="4" name="object 4"/>
            <p:cNvSpPr/>
            <p:nvPr/>
          </p:nvSpPr>
          <p:spPr>
            <a:xfrm>
              <a:off x="148590" y="826769"/>
              <a:ext cx="11931650" cy="5899785"/>
            </a:xfrm>
            <a:custGeom>
              <a:avLst/>
              <a:gdLst/>
              <a:ahLst/>
              <a:cxnLst/>
              <a:rect l="l" t="t" r="r" b="b"/>
              <a:pathLst>
                <a:path w="11931650" h="5899784">
                  <a:moveTo>
                    <a:pt x="11931396" y="0"/>
                  </a:moveTo>
                  <a:lnTo>
                    <a:pt x="0" y="0"/>
                  </a:lnTo>
                  <a:lnTo>
                    <a:pt x="0" y="5899404"/>
                  </a:lnTo>
                  <a:lnTo>
                    <a:pt x="11931396" y="5899404"/>
                  </a:lnTo>
                  <a:lnTo>
                    <a:pt x="11931396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48590" y="826769"/>
              <a:ext cx="11931650" cy="5899785"/>
            </a:xfrm>
            <a:custGeom>
              <a:avLst/>
              <a:gdLst/>
              <a:ahLst/>
              <a:cxnLst/>
              <a:rect l="l" t="t" r="r" b="b"/>
              <a:pathLst>
                <a:path w="11931650" h="5899784">
                  <a:moveTo>
                    <a:pt x="0" y="5899404"/>
                  </a:moveTo>
                  <a:lnTo>
                    <a:pt x="11931396" y="5899404"/>
                  </a:lnTo>
                  <a:lnTo>
                    <a:pt x="11931396" y="0"/>
                  </a:lnTo>
                  <a:lnTo>
                    <a:pt x="0" y="0"/>
                  </a:lnTo>
                  <a:lnTo>
                    <a:pt x="0" y="5899404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26568" y="1696592"/>
            <a:ext cx="11315065" cy="3093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SzPct val="79166"/>
              <a:buFont typeface="Wingdings"/>
              <a:buChar char=""/>
              <a:tabLst>
                <a:tab pos="355600" algn="l"/>
              </a:tabLst>
            </a:pPr>
            <a:r>
              <a:rPr sz="2400" b="1" dirty="0">
                <a:latin typeface="Calibri"/>
                <a:cs typeface="Calibri"/>
              </a:rPr>
              <a:t>Endocrine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atrophy-</a:t>
            </a:r>
            <a:r>
              <a:rPr sz="2400" b="1" spc="-45" dirty="0">
                <a:latin typeface="Calibri"/>
                <a:cs typeface="Calibri"/>
              </a:rPr>
              <a:t>loss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of</a:t>
            </a:r>
            <a:r>
              <a:rPr sz="2400" b="1" spc="-15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endocrine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spc="-30" dirty="0">
                <a:latin typeface="Calibri"/>
                <a:cs typeface="Calibri"/>
              </a:rPr>
              <a:t>stimulation</a:t>
            </a:r>
            <a:r>
              <a:rPr sz="2400" b="1" spc="-45" dirty="0">
                <a:latin typeface="Calibri"/>
                <a:cs typeface="Calibri"/>
              </a:rPr>
              <a:t> leads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spc="-90" dirty="0">
                <a:latin typeface="Calibri"/>
                <a:cs typeface="Calibri"/>
              </a:rPr>
              <a:t>to</a:t>
            </a:r>
            <a:r>
              <a:rPr sz="2400" b="1" spc="-15" dirty="0">
                <a:latin typeface="Calibri"/>
                <a:cs typeface="Calibri"/>
              </a:rPr>
              <a:t> </a:t>
            </a:r>
            <a:r>
              <a:rPr sz="2400" b="1" spc="-55" dirty="0">
                <a:latin typeface="Calibri"/>
                <a:cs typeface="Calibri"/>
              </a:rPr>
              <a:t>decreased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spc="-35" dirty="0">
                <a:latin typeface="Calibri"/>
                <a:cs typeface="Calibri"/>
              </a:rPr>
              <a:t>metabolic </a:t>
            </a:r>
            <a:r>
              <a:rPr sz="2400" b="1" spc="-10" dirty="0">
                <a:latin typeface="Calibri"/>
                <a:cs typeface="Calibri"/>
              </a:rPr>
              <a:t>activity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of </a:t>
            </a:r>
            <a:r>
              <a:rPr sz="2400" b="1" spc="-60" dirty="0">
                <a:latin typeface="Calibri"/>
                <a:cs typeface="Calibri"/>
              </a:rPr>
              <a:t>tissue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(hypopituitarism</a:t>
            </a:r>
            <a:r>
              <a:rPr sz="2400" b="1" spc="-114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may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lead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spc="-90" dirty="0">
                <a:latin typeface="Calibri"/>
                <a:cs typeface="Calibri"/>
              </a:rPr>
              <a:t>to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atrophy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of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thyroid,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adrenal</a:t>
            </a:r>
            <a:r>
              <a:rPr sz="2400" b="1" spc="-9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&amp;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gonads)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39"/>
              </a:spcBef>
              <a:buFont typeface="Wingdings"/>
              <a:buChar char=""/>
            </a:pP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SzPct val="79166"/>
              <a:buFont typeface="Wingdings"/>
              <a:buChar char=""/>
              <a:tabLst>
                <a:tab pos="354965" algn="l"/>
              </a:tabLst>
            </a:pPr>
            <a:r>
              <a:rPr sz="2400" b="1" spc="-40" dirty="0">
                <a:latin typeface="Calibri"/>
                <a:cs typeface="Calibri"/>
              </a:rPr>
              <a:t>Pressure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atrophy-</a:t>
            </a:r>
            <a:r>
              <a:rPr sz="2400" b="1" spc="15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Tissue</a:t>
            </a:r>
            <a:r>
              <a:rPr sz="2400" b="1" spc="5" dirty="0">
                <a:latin typeface="Calibri"/>
                <a:cs typeface="Calibri"/>
              </a:rPr>
              <a:t> </a:t>
            </a:r>
            <a:r>
              <a:rPr sz="2400" b="1" spc="-30" dirty="0">
                <a:latin typeface="Calibri"/>
                <a:cs typeface="Calibri"/>
              </a:rPr>
              <a:t>compression</a:t>
            </a:r>
            <a:r>
              <a:rPr sz="2400" b="1" spc="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for long</a:t>
            </a:r>
            <a:r>
              <a:rPr sz="2400" b="1" spc="20" dirty="0">
                <a:latin typeface="Calibri"/>
                <a:cs typeface="Calibri"/>
              </a:rPr>
              <a:t> </a:t>
            </a:r>
            <a:r>
              <a:rPr sz="2400" b="1" spc="-45" dirty="0">
                <a:latin typeface="Calibri"/>
                <a:cs typeface="Calibri"/>
              </a:rPr>
              <a:t>time</a:t>
            </a:r>
            <a:r>
              <a:rPr sz="2400" b="1" spc="1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(enlarging</a:t>
            </a:r>
            <a:r>
              <a:rPr sz="2400" b="1" spc="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benign</a:t>
            </a:r>
            <a:r>
              <a:rPr sz="2400" b="1" spc="1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tumor</a:t>
            </a:r>
            <a:r>
              <a:rPr sz="2400" b="1" dirty="0">
                <a:latin typeface="Calibri"/>
                <a:cs typeface="Calibri"/>
              </a:rPr>
              <a:t> can</a:t>
            </a:r>
            <a:r>
              <a:rPr sz="2400" b="1" spc="1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cause</a:t>
            </a:r>
            <a:endParaRPr sz="24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2400" b="1" spc="-10" dirty="0">
                <a:latin typeface="Calibri"/>
                <a:cs typeface="Calibri"/>
              </a:rPr>
              <a:t>atrophy</a:t>
            </a:r>
            <a:r>
              <a:rPr sz="2400" b="1" spc="2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in</a:t>
            </a:r>
            <a:r>
              <a:rPr sz="2400" b="1" spc="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surrounding</a:t>
            </a:r>
            <a:r>
              <a:rPr sz="2400" b="1" spc="20" dirty="0">
                <a:latin typeface="Calibri"/>
                <a:cs typeface="Calibri"/>
              </a:rPr>
              <a:t> </a:t>
            </a:r>
            <a:r>
              <a:rPr sz="2400" b="1" spc="-50" dirty="0">
                <a:latin typeface="Calibri"/>
                <a:cs typeface="Calibri"/>
              </a:rPr>
              <a:t>compressed</a:t>
            </a:r>
            <a:r>
              <a:rPr sz="2400" b="1" spc="3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tissues)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50"/>
              </a:spcBef>
            </a:pP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5"/>
              </a:spcBef>
              <a:buSzPct val="79166"/>
              <a:buFont typeface="Wingdings"/>
              <a:buChar char=""/>
              <a:tabLst>
                <a:tab pos="354965" algn="l"/>
              </a:tabLst>
            </a:pPr>
            <a:r>
              <a:rPr sz="2400" b="1" dirty="0">
                <a:latin typeface="Calibri"/>
                <a:cs typeface="Calibri"/>
              </a:rPr>
              <a:t>Idiopathic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atrophy-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No</a:t>
            </a:r>
            <a:r>
              <a:rPr sz="2400" b="1" spc="5" dirty="0">
                <a:latin typeface="Calibri"/>
                <a:cs typeface="Calibri"/>
              </a:rPr>
              <a:t> </a:t>
            </a:r>
            <a:r>
              <a:rPr sz="2400" b="1" spc="-30" dirty="0">
                <a:latin typeface="Calibri"/>
                <a:cs typeface="Calibri"/>
              </a:rPr>
              <a:t>obvious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cause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spc="-65" dirty="0">
                <a:latin typeface="Calibri"/>
                <a:cs typeface="Calibri"/>
              </a:rPr>
              <a:t>(e.g.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spc="-60" dirty="0">
                <a:latin typeface="Calibri"/>
                <a:cs typeface="Calibri"/>
              </a:rPr>
              <a:t>myopathies,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testicular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atrophy)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42</a:t>
            </a:fld>
            <a:endParaRPr 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6263" y="415797"/>
            <a:ext cx="2405380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>
                <a:solidFill>
                  <a:schemeClr val="tx1"/>
                </a:solidFill>
              </a:rPr>
              <a:t>Metaplasia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6263" y="1661922"/>
            <a:ext cx="195135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50" spc="175" dirty="0">
                <a:solidFill>
                  <a:srgbClr val="F5A308"/>
                </a:solidFill>
                <a:latin typeface="Lucida Sans Unicode"/>
                <a:cs typeface="Lucida Sans Unicode"/>
              </a:rPr>
              <a:t>▶</a:t>
            </a:r>
            <a:r>
              <a:rPr sz="2250" spc="10" dirty="0">
                <a:solidFill>
                  <a:srgbClr val="F5A308"/>
                </a:solidFill>
                <a:latin typeface="Lucida Sans Unicode"/>
                <a:cs typeface="Lucida Sans Unicode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Metaplasia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374392" y="1432560"/>
            <a:ext cx="649605" cy="1591310"/>
          </a:xfrm>
          <a:custGeom>
            <a:avLst/>
            <a:gdLst/>
            <a:ahLst/>
            <a:cxnLst/>
            <a:rect l="l" t="t" r="r" b="b"/>
            <a:pathLst>
              <a:path w="649605" h="1591310">
                <a:moveTo>
                  <a:pt x="649224" y="1591055"/>
                </a:moveTo>
                <a:lnTo>
                  <a:pt x="574779" y="1589625"/>
                </a:lnTo>
                <a:lnTo>
                  <a:pt x="506447" y="1585550"/>
                </a:lnTo>
                <a:lnTo>
                  <a:pt x="446176" y="1579159"/>
                </a:lnTo>
                <a:lnTo>
                  <a:pt x="395911" y="1570777"/>
                </a:lnTo>
                <a:lnTo>
                  <a:pt x="357597" y="1560731"/>
                </a:lnTo>
                <a:lnTo>
                  <a:pt x="324612" y="1536953"/>
                </a:lnTo>
                <a:lnTo>
                  <a:pt x="324612" y="873760"/>
                </a:lnTo>
                <a:lnTo>
                  <a:pt x="316041" y="861365"/>
                </a:lnTo>
                <a:lnTo>
                  <a:pt x="253312" y="839936"/>
                </a:lnTo>
                <a:lnTo>
                  <a:pt x="203047" y="831554"/>
                </a:lnTo>
                <a:lnTo>
                  <a:pt x="142776" y="825163"/>
                </a:lnTo>
                <a:lnTo>
                  <a:pt x="74444" y="821088"/>
                </a:lnTo>
                <a:lnTo>
                  <a:pt x="0" y="819657"/>
                </a:lnTo>
                <a:lnTo>
                  <a:pt x="74444" y="818227"/>
                </a:lnTo>
                <a:lnTo>
                  <a:pt x="142776" y="814152"/>
                </a:lnTo>
                <a:lnTo>
                  <a:pt x="203047" y="807761"/>
                </a:lnTo>
                <a:lnTo>
                  <a:pt x="253312" y="799379"/>
                </a:lnTo>
                <a:lnTo>
                  <a:pt x="291626" y="789333"/>
                </a:lnTo>
                <a:lnTo>
                  <a:pt x="324612" y="765555"/>
                </a:lnTo>
                <a:lnTo>
                  <a:pt x="324612" y="54101"/>
                </a:lnTo>
                <a:lnTo>
                  <a:pt x="333182" y="41707"/>
                </a:lnTo>
                <a:lnTo>
                  <a:pt x="395911" y="20278"/>
                </a:lnTo>
                <a:lnTo>
                  <a:pt x="446176" y="11896"/>
                </a:lnTo>
                <a:lnTo>
                  <a:pt x="506447" y="5505"/>
                </a:lnTo>
                <a:lnTo>
                  <a:pt x="574779" y="1430"/>
                </a:lnTo>
                <a:lnTo>
                  <a:pt x="649224" y="0"/>
                </a:lnTo>
              </a:path>
            </a:pathLst>
          </a:custGeom>
          <a:ln w="9144">
            <a:solidFill>
              <a:srgbClr val="F5A30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079242" y="840486"/>
            <a:ext cx="2537460" cy="821690"/>
          </a:xfrm>
          <a:prstGeom prst="rect">
            <a:avLst/>
          </a:prstGeom>
          <a:solidFill>
            <a:srgbClr val="F5A308"/>
          </a:solidFill>
          <a:ln w="19811">
            <a:solidFill>
              <a:srgbClr val="B47704"/>
            </a:solidFill>
          </a:ln>
        </p:spPr>
        <p:txBody>
          <a:bodyPr vert="horz" wrap="square" lIns="0" tIns="10795" rIns="0" bIns="0" rtlCol="0">
            <a:spAutoFit/>
          </a:bodyPr>
          <a:lstStyle/>
          <a:p>
            <a:pPr marL="599440" marR="592455" indent="80645">
              <a:lnSpc>
                <a:spcPts val="2940"/>
              </a:lnSpc>
              <a:spcBef>
                <a:spcPts val="85"/>
              </a:spcBef>
            </a:pPr>
            <a:r>
              <a:rPr sz="2400" b="1" spc="-10" dirty="0">
                <a:latin typeface="Calibri"/>
                <a:cs typeface="Calibri"/>
              </a:rPr>
              <a:t>Epithelial </a:t>
            </a:r>
            <a:r>
              <a:rPr sz="2400" b="1" spc="-55" dirty="0">
                <a:latin typeface="Calibri"/>
                <a:cs typeface="Calibri"/>
              </a:rPr>
              <a:t>metaplasia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34105" y="2870454"/>
            <a:ext cx="2537460" cy="838200"/>
          </a:xfrm>
          <a:prstGeom prst="rect">
            <a:avLst/>
          </a:prstGeom>
          <a:solidFill>
            <a:srgbClr val="F5A308"/>
          </a:solidFill>
          <a:ln w="19811">
            <a:solidFill>
              <a:srgbClr val="B47704"/>
            </a:solidFill>
          </a:ln>
        </p:spPr>
        <p:txBody>
          <a:bodyPr vert="horz" wrap="square" lIns="0" tIns="5080" rIns="0" bIns="0" rtlCol="0">
            <a:spAutoFit/>
          </a:bodyPr>
          <a:lstStyle/>
          <a:p>
            <a:pPr marL="599440" marR="177800" indent="-416559">
              <a:lnSpc>
                <a:spcPct val="102099"/>
              </a:lnSpc>
              <a:spcBef>
                <a:spcPts val="40"/>
              </a:spcBef>
            </a:pPr>
            <a:r>
              <a:rPr sz="2400" b="1" spc="-10" dirty="0">
                <a:latin typeface="Calibri"/>
                <a:cs typeface="Calibri"/>
              </a:rPr>
              <a:t>Connective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spc="-60" dirty="0">
                <a:latin typeface="Calibri"/>
                <a:cs typeface="Calibri"/>
              </a:rPr>
              <a:t>tissue </a:t>
            </a:r>
            <a:r>
              <a:rPr sz="2400" b="1" spc="-10" dirty="0">
                <a:latin typeface="Calibri"/>
                <a:cs typeface="Calibri"/>
              </a:rPr>
              <a:t>metaplasia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670803" y="673608"/>
            <a:ext cx="685800" cy="1028700"/>
          </a:xfrm>
          <a:custGeom>
            <a:avLst/>
            <a:gdLst/>
            <a:ahLst/>
            <a:cxnLst/>
            <a:rect l="l" t="t" r="r" b="b"/>
            <a:pathLst>
              <a:path w="685800" h="1028700">
                <a:moveTo>
                  <a:pt x="685800" y="1028700"/>
                </a:moveTo>
                <a:lnTo>
                  <a:pt x="607182" y="1027193"/>
                </a:lnTo>
                <a:lnTo>
                  <a:pt x="535010" y="1022901"/>
                </a:lnTo>
                <a:lnTo>
                  <a:pt x="471342" y="1016163"/>
                </a:lnTo>
                <a:lnTo>
                  <a:pt x="418238" y="1007319"/>
                </a:lnTo>
                <a:lnTo>
                  <a:pt x="377756" y="996709"/>
                </a:lnTo>
                <a:lnTo>
                  <a:pt x="342900" y="971550"/>
                </a:lnTo>
                <a:lnTo>
                  <a:pt x="342900" y="587120"/>
                </a:lnTo>
                <a:lnTo>
                  <a:pt x="333842" y="573998"/>
                </a:lnTo>
                <a:lnTo>
                  <a:pt x="267561" y="551351"/>
                </a:lnTo>
                <a:lnTo>
                  <a:pt x="214457" y="542507"/>
                </a:lnTo>
                <a:lnTo>
                  <a:pt x="150789" y="535769"/>
                </a:lnTo>
                <a:lnTo>
                  <a:pt x="78617" y="531477"/>
                </a:lnTo>
                <a:lnTo>
                  <a:pt x="0" y="529970"/>
                </a:lnTo>
                <a:lnTo>
                  <a:pt x="78617" y="528458"/>
                </a:lnTo>
                <a:lnTo>
                  <a:pt x="150789" y="524150"/>
                </a:lnTo>
                <a:lnTo>
                  <a:pt x="214457" y="517394"/>
                </a:lnTo>
                <a:lnTo>
                  <a:pt x="267561" y="508537"/>
                </a:lnTo>
                <a:lnTo>
                  <a:pt x="308043" y="497924"/>
                </a:lnTo>
                <a:lnTo>
                  <a:pt x="342900" y="472820"/>
                </a:lnTo>
                <a:lnTo>
                  <a:pt x="342900" y="57150"/>
                </a:lnTo>
                <a:lnTo>
                  <a:pt x="351957" y="44027"/>
                </a:lnTo>
                <a:lnTo>
                  <a:pt x="418238" y="21380"/>
                </a:lnTo>
                <a:lnTo>
                  <a:pt x="471342" y="12536"/>
                </a:lnTo>
                <a:lnTo>
                  <a:pt x="535010" y="5798"/>
                </a:lnTo>
                <a:lnTo>
                  <a:pt x="607182" y="1506"/>
                </a:lnTo>
                <a:lnTo>
                  <a:pt x="685800" y="0"/>
                </a:lnTo>
              </a:path>
            </a:pathLst>
          </a:custGeom>
          <a:ln w="9144">
            <a:solidFill>
              <a:srgbClr val="F5A30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627114" y="179070"/>
            <a:ext cx="2536190" cy="821690"/>
          </a:xfrm>
          <a:prstGeom prst="rect">
            <a:avLst/>
          </a:prstGeom>
          <a:solidFill>
            <a:srgbClr val="F5A308"/>
          </a:solidFill>
          <a:ln w="19811">
            <a:solidFill>
              <a:srgbClr val="B47704"/>
            </a:solidFill>
          </a:ln>
        </p:spPr>
        <p:txBody>
          <a:bodyPr vert="horz" wrap="square" lIns="0" tIns="10160" rIns="0" bIns="0" rtlCol="0">
            <a:spAutoFit/>
          </a:bodyPr>
          <a:lstStyle/>
          <a:p>
            <a:pPr marL="638810" marR="473709" indent="-160020">
              <a:lnSpc>
                <a:spcPts val="2940"/>
              </a:lnSpc>
              <a:spcBef>
                <a:spcPts val="80"/>
              </a:spcBef>
            </a:pPr>
            <a:r>
              <a:rPr sz="2400" b="1" dirty="0">
                <a:latin typeface="Calibri"/>
                <a:cs typeface="Calibri"/>
              </a:rPr>
              <a:t>Columnar</a:t>
            </a:r>
            <a:r>
              <a:rPr sz="2400" b="1" spc="225" dirty="0">
                <a:latin typeface="Calibri"/>
                <a:cs typeface="Calibri"/>
              </a:rPr>
              <a:t> </a:t>
            </a:r>
            <a:r>
              <a:rPr sz="2400" b="1" spc="-125" dirty="0">
                <a:latin typeface="Calibri"/>
                <a:cs typeface="Calibri"/>
              </a:rPr>
              <a:t>to </a:t>
            </a:r>
            <a:r>
              <a:rPr sz="2400" b="1" spc="-10" dirty="0">
                <a:latin typeface="Calibri"/>
                <a:cs typeface="Calibri"/>
              </a:rPr>
              <a:t>squamous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627114" y="1315974"/>
            <a:ext cx="2536190" cy="820419"/>
          </a:xfrm>
          <a:prstGeom prst="rect">
            <a:avLst/>
          </a:prstGeom>
          <a:solidFill>
            <a:srgbClr val="F5A308"/>
          </a:solidFill>
          <a:ln w="19811">
            <a:solidFill>
              <a:srgbClr val="B47704"/>
            </a:solidFill>
          </a:ln>
        </p:spPr>
        <p:txBody>
          <a:bodyPr vert="horz" wrap="square" lIns="0" tIns="10160" rIns="0" bIns="0" rtlCol="0">
            <a:spAutoFit/>
          </a:bodyPr>
          <a:lstStyle/>
          <a:p>
            <a:pPr marL="658495" marR="464820" indent="-189230">
              <a:lnSpc>
                <a:spcPts val="2940"/>
              </a:lnSpc>
              <a:spcBef>
                <a:spcPts val="80"/>
              </a:spcBef>
            </a:pPr>
            <a:r>
              <a:rPr sz="2400" b="1" spc="-30" dirty="0">
                <a:latin typeface="Calibri"/>
                <a:cs typeface="Calibri"/>
              </a:rPr>
              <a:t>Squamous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spc="-114" dirty="0">
                <a:latin typeface="Calibri"/>
                <a:cs typeface="Calibri"/>
              </a:rPr>
              <a:t>to </a:t>
            </a:r>
            <a:r>
              <a:rPr sz="2400" b="1" spc="-10" dirty="0">
                <a:latin typeface="Calibri"/>
                <a:cs typeface="Calibri"/>
              </a:rPr>
              <a:t>columnar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782055" y="2659379"/>
            <a:ext cx="678180" cy="1251585"/>
          </a:xfrm>
          <a:custGeom>
            <a:avLst/>
            <a:gdLst/>
            <a:ahLst/>
            <a:cxnLst/>
            <a:rect l="l" t="t" r="r" b="b"/>
            <a:pathLst>
              <a:path w="678179" h="1251585">
                <a:moveTo>
                  <a:pt x="678180" y="1251204"/>
                </a:moveTo>
                <a:lnTo>
                  <a:pt x="600413" y="1249712"/>
                </a:lnTo>
                <a:lnTo>
                  <a:pt x="529034" y="1245464"/>
                </a:lnTo>
                <a:lnTo>
                  <a:pt x="466075" y="1238797"/>
                </a:lnTo>
                <a:lnTo>
                  <a:pt x="413568" y="1230048"/>
                </a:lnTo>
                <a:lnTo>
                  <a:pt x="373546" y="1219555"/>
                </a:lnTo>
                <a:lnTo>
                  <a:pt x="339090" y="1194689"/>
                </a:lnTo>
                <a:lnTo>
                  <a:pt x="339090" y="701040"/>
                </a:lnTo>
                <a:lnTo>
                  <a:pt x="330137" y="688072"/>
                </a:lnTo>
                <a:lnTo>
                  <a:pt x="264611" y="665680"/>
                </a:lnTo>
                <a:lnTo>
                  <a:pt x="212104" y="656931"/>
                </a:lnTo>
                <a:lnTo>
                  <a:pt x="149145" y="650264"/>
                </a:lnTo>
                <a:lnTo>
                  <a:pt x="77766" y="646016"/>
                </a:lnTo>
                <a:lnTo>
                  <a:pt x="0" y="644525"/>
                </a:lnTo>
                <a:lnTo>
                  <a:pt x="77766" y="643033"/>
                </a:lnTo>
                <a:lnTo>
                  <a:pt x="149145" y="638785"/>
                </a:lnTo>
                <a:lnTo>
                  <a:pt x="212104" y="632118"/>
                </a:lnTo>
                <a:lnTo>
                  <a:pt x="264611" y="623369"/>
                </a:lnTo>
                <a:lnTo>
                  <a:pt x="304633" y="612876"/>
                </a:lnTo>
                <a:lnTo>
                  <a:pt x="339090" y="588010"/>
                </a:lnTo>
                <a:lnTo>
                  <a:pt x="339090" y="56515"/>
                </a:lnTo>
                <a:lnTo>
                  <a:pt x="348042" y="43547"/>
                </a:lnTo>
                <a:lnTo>
                  <a:pt x="413568" y="21155"/>
                </a:lnTo>
                <a:lnTo>
                  <a:pt x="466075" y="12406"/>
                </a:lnTo>
                <a:lnTo>
                  <a:pt x="529034" y="5739"/>
                </a:lnTo>
                <a:lnTo>
                  <a:pt x="600413" y="1491"/>
                </a:lnTo>
                <a:lnTo>
                  <a:pt x="678180" y="0"/>
                </a:lnTo>
              </a:path>
            </a:pathLst>
          </a:custGeom>
          <a:ln w="9144">
            <a:solidFill>
              <a:srgbClr val="F5A30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616445" y="2434589"/>
            <a:ext cx="2536190" cy="820419"/>
          </a:xfrm>
          <a:prstGeom prst="rect">
            <a:avLst/>
          </a:prstGeom>
          <a:solidFill>
            <a:srgbClr val="F5A308"/>
          </a:solidFill>
          <a:ln w="19811">
            <a:solidFill>
              <a:srgbClr val="B47704"/>
            </a:solidFill>
          </a:ln>
        </p:spPr>
        <p:txBody>
          <a:bodyPr vert="horz" wrap="square" lIns="0" tIns="10160" rIns="0" bIns="0" rtlCol="0">
            <a:spAutoFit/>
          </a:bodyPr>
          <a:lstStyle/>
          <a:p>
            <a:pPr marL="598805" marR="591820" indent="162560">
              <a:lnSpc>
                <a:spcPts val="2940"/>
              </a:lnSpc>
              <a:spcBef>
                <a:spcPts val="80"/>
              </a:spcBef>
            </a:pPr>
            <a:r>
              <a:rPr sz="2400" b="1" spc="-10" dirty="0">
                <a:latin typeface="Calibri"/>
                <a:cs typeface="Calibri"/>
              </a:rPr>
              <a:t>Osseous </a:t>
            </a:r>
            <a:r>
              <a:rPr sz="2400" b="1" spc="-55" dirty="0">
                <a:latin typeface="Calibri"/>
                <a:cs typeface="Calibri"/>
              </a:rPr>
              <a:t>metaplasia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616445" y="3676650"/>
            <a:ext cx="2536190" cy="820419"/>
          </a:xfrm>
          <a:prstGeom prst="rect">
            <a:avLst/>
          </a:prstGeom>
          <a:solidFill>
            <a:srgbClr val="F5A308"/>
          </a:solidFill>
          <a:ln w="19811">
            <a:solidFill>
              <a:srgbClr val="B47704"/>
            </a:solidFill>
          </a:ln>
        </p:spPr>
        <p:txBody>
          <a:bodyPr vert="horz" wrap="square" lIns="0" tIns="10795" rIns="0" bIns="0" rtlCol="0">
            <a:spAutoFit/>
          </a:bodyPr>
          <a:lstStyle/>
          <a:p>
            <a:pPr marL="598805" marR="419734" indent="-173990">
              <a:lnSpc>
                <a:spcPts val="2940"/>
              </a:lnSpc>
              <a:spcBef>
                <a:spcPts val="85"/>
              </a:spcBef>
            </a:pPr>
            <a:r>
              <a:rPr sz="2400" b="1" spc="-10" dirty="0">
                <a:latin typeface="Calibri"/>
                <a:cs typeface="Calibri"/>
              </a:rPr>
              <a:t>Cartilaginous metaplasia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43</a:t>
            </a:fld>
            <a:endParaRPr lang="en-US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8589" y="1386077"/>
            <a:ext cx="3502660" cy="2581910"/>
          </a:xfrm>
          <a:prstGeom prst="rect">
            <a:avLst/>
          </a:prstGeom>
          <a:solidFill>
            <a:srgbClr val="F5A308"/>
          </a:solidFill>
          <a:ln w="19811">
            <a:solidFill>
              <a:srgbClr val="B47704"/>
            </a:solidFill>
          </a:ln>
        </p:spPr>
        <p:txBody>
          <a:bodyPr vert="horz" wrap="square" lIns="0" tIns="1689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30"/>
              </a:spcBef>
            </a:pPr>
            <a:endParaRPr sz="2400">
              <a:latin typeface="Times New Roman"/>
              <a:cs typeface="Times New Roman"/>
            </a:endParaRPr>
          </a:p>
          <a:p>
            <a:pPr marL="433070" marR="483870">
              <a:lnSpc>
                <a:spcPct val="100000"/>
              </a:lnSpc>
            </a:pPr>
            <a:r>
              <a:rPr sz="2400" b="1" dirty="0">
                <a:latin typeface="Calibri"/>
                <a:cs typeface="Calibri"/>
              </a:rPr>
              <a:t>Signals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spc="-55" dirty="0">
                <a:latin typeface="Calibri"/>
                <a:cs typeface="Calibri"/>
              </a:rPr>
              <a:t>generated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by </a:t>
            </a:r>
            <a:r>
              <a:rPr sz="2400" b="1" spc="-40" dirty="0">
                <a:latin typeface="Calibri"/>
                <a:cs typeface="Calibri"/>
              </a:rPr>
              <a:t>cytokines,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growth </a:t>
            </a:r>
            <a:r>
              <a:rPr sz="2400" b="1" spc="-40" dirty="0">
                <a:latin typeface="Calibri"/>
                <a:cs typeface="Calibri"/>
              </a:rPr>
              <a:t>factors,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extracellular </a:t>
            </a:r>
            <a:r>
              <a:rPr sz="2400" b="1" dirty="0">
                <a:latin typeface="Calibri"/>
                <a:cs typeface="Calibri"/>
              </a:rPr>
              <a:t>matrix</a:t>
            </a:r>
            <a:r>
              <a:rPr sz="2400" b="1" spc="6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components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640835" y="2055876"/>
            <a:ext cx="998219" cy="504825"/>
            <a:chOff x="3640835" y="2055876"/>
            <a:chExt cx="998219" cy="504825"/>
          </a:xfrm>
        </p:grpSpPr>
        <p:sp>
          <p:nvSpPr>
            <p:cNvPr id="4" name="object 4"/>
            <p:cNvSpPr/>
            <p:nvPr/>
          </p:nvSpPr>
          <p:spPr>
            <a:xfrm>
              <a:off x="3650741" y="2065782"/>
              <a:ext cx="978535" cy="485140"/>
            </a:xfrm>
            <a:custGeom>
              <a:avLst/>
              <a:gdLst/>
              <a:ahLst/>
              <a:cxnLst/>
              <a:rect l="l" t="t" r="r" b="b"/>
              <a:pathLst>
                <a:path w="978535" h="485139">
                  <a:moveTo>
                    <a:pt x="736092" y="0"/>
                  </a:moveTo>
                  <a:lnTo>
                    <a:pt x="736092" y="121157"/>
                  </a:lnTo>
                  <a:lnTo>
                    <a:pt x="0" y="121157"/>
                  </a:lnTo>
                  <a:lnTo>
                    <a:pt x="0" y="363473"/>
                  </a:lnTo>
                  <a:lnTo>
                    <a:pt x="736092" y="363473"/>
                  </a:lnTo>
                  <a:lnTo>
                    <a:pt x="736092" y="484631"/>
                  </a:lnTo>
                  <a:lnTo>
                    <a:pt x="978408" y="242315"/>
                  </a:lnTo>
                  <a:lnTo>
                    <a:pt x="736092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650741" y="2065782"/>
              <a:ext cx="978535" cy="485140"/>
            </a:xfrm>
            <a:custGeom>
              <a:avLst/>
              <a:gdLst/>
              <a:ahLst/>
              <a:cxnLst/>
              <a:rect l="l" t="t" r="r" b="b"/>
              <a:pathLst>
                <a:path w="978535" h="485139">
                  <a:moveTo>
                    <a:pt x="0" y="121157"/>
                  </a:moveTo>
                  <a:lnTo>
                    <a:pt x="736092" y="121157"/>
                  </a:lnTo>
                  <a:lnTo>
                    <a:pt x="736092" y="0"/>
                  </a:lnTo>
                  <a:lnTo>
                    <a:pt x="978408" y="242315"/>
                  </a:lnTo>
                  <a:lnTo>
                    <a:pt x="736092" y="484631"/>
                  </a:lnTo>
                  <a:lnTo>
                    <a:pt x="736092" y="363473"/>
                  </a:lnTo>
                  <a:lnTo>
                    <a:pt x="0" y="363473"/>
                  </a:lnTo>
                  <a:lnTo>
                    <a:pt x="0" y="121157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4615434" y="1735073"/>
            <a:ext cx="2964180" cy="988060"/>
          </a:xfrm>
          <a:prstGeom prst="rect">
            <a:avLst/>
          </a:prstGeom>
          <a:solidFill>
            <a:srgbClr val="F5A308"/>
          </a:solidFill>
          <a:ln w="19811">
            <a:solidFill>
              <a:srgbClr val="B47704"/>
            </a:solidFill>
          </a:ln>
        </p:spPr>
        <p:txBody>
          <a:bodyPr vert="horz" wrap="square" lIns="0" tIns="80645" rIns="0" bIns="0" rtlCol="0">
            <a:spAutoFit/>
          </a:bodyPr>
          <a:lstStyle/>
          <a:p>
            <a:pPr marL="1050925" marR="128270" indent="-579755">
              <a:lnSpc>
                <a:spcPct val="102099"/>
              </a:lnSpc>
              <a:spcBef>
                <a:spcPts val="635"/>
              </a:spcBef>
            </a:pPr>
            <a:r>
              <a:rPr sz="2400" b="1" spc="-10" dirty="0">
                <a:latin typeface="Calibri"/>
                <a:cs typeface="Calibri"/>
              </a:rPr>
              <a:t>Reprogramming</a:t>
            </a:r>
            <a:r>
              <a:rPr sz="2400" b="1" spc="-5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of </a:t>
            </a:r>
            <a:r>
              <a:rPr sz="2400" b="1" spc="-90" dirty="0">
                <a:latin typeface="Calibri"/>
                <a:cs typeface="Calibri"/>
              </a:rPr>
              <a:t>stem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cells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868918" y="1735073"/>
            <a:ext cx="2964180" cy="988060"/>
          </a:xfrm>
          <a:prstGeom prst="rect">
            <a:avLst/>
          </a:prstGeom>
          <a:solidFill>
            <a:srgbClr val="F5A308"/>
          </a:solidFill>
          <a:ln w="19811">
            <a:solidFill>
              <a:srgbClr val="B47704"/>
            </a:solidFill>
          </a:ln>
        </p:spPr>
        <p:txBody>
          <a:bodyPr vert="horz" wrap="square" lIns="0" tIns="278765" rIns="0" bIns="0" rtlCol="0">
            <a:spAutoFit/>
          </a:bodyPr>
          <a:lstStyle/>
          <a:p>
            <a:pPr marL="971550">
              <a:lnSpc>
                <a:spcPct val="100000"/>
              </a:lnSpc>
              <a:spcBef>
                <a:spcPts val="2195"/>
              </a:spcBef>
            </a:pPr>
            <a:r>
              <a:rPr sz="2400" b="1" spc="-10" dirty="0">
                <a:latin typeface="Calibri"/>
                <a:cs typeface="Calibri"/>
              </a:rPr>
              <a:t>Metaplasia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7687056" y="1976627"/>
            <a:ext cx="998219" cy="504825"/>
            <a:chOff x="7687056" y="1976627"/>
            <a:chExt cx="998219" cy="504825"/>
          </a:xfrm>
        </p:grpSpPr>
        <p:sp>
          <p:nvSpPr>
            <p:cNvPr id="9" name="object 9"/>
            <p:cNvSpPr/>
            <p:nvPr/>
          </p:nvSpPr>
          <p:spPr>
            <a:xfrm>
              <a:off x="7696962" y="1986533"/>
              <a:ext cx="978535" cy="485140"/>
            </a:xfrm>
            <a:custGeom>
              <a:avLst/>
              <a:gdLst/>
              <a:ahLst/>
              <a:cxnLst/>
              <a:rect l="l" t="t" r="r" b="b"/>
              <a:pathLst>
                <a:path w="978534" h="485139">
                  <a:moveTo>
                    <a:pt x="736092" y="0"/>
                  </a:moveTo>
                  <a:lnTo>
                    <a:pt x="736092" y="121157"/>
                  </a:lnTo>
                  <a:lnTo>
                    <a:pt x="0" y="121157"/>
                  </a:lnTo>
                  <a:lnTo>
                    <a:pt x="0" y="363474"/>
                  </a:lnTo>
                  <a:lnTo>
                    <a:pt x="736092" y="363474"/>
                  </a:lnTo>
                  <a:lnTo>
                    <a:pt x="736092" y="484631"/>
                  </a:lnTo>
                  <a:lnTo>
                    <a:pt x="978408" y="242315"/>
                  </a:lnTo>
                  <a:lnTo>
                    <a:pt x="736092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696962" y="1986533"/>
              <a:ext cx="978535" cy="485140"/>
            </a:xfrm>
            <a:custGeom>
              <a:avLst/>
              <a:gdLst/>
              <a:ahLst/>
              <a:cxnLst/>
              <a:rect l="l" t="t" r="r" b="b"/>
              <a:pathLst>
                <a:path w="978534" h="485139">
                  <a:moveTo>
                    <a:pt x="0" y="121157"/>
                  </a:moveTo>
                  <a:lnTo>
                    <a:pt x="736092" y="121157"/>
                  </a:lnTo>
                  <a:lnTo>
                    <a:pt x="736092" y="0"/>
                  </a:lnTo>
                  <a:lnTo>
                    <a:pt x="978408" y="242315"/>
                  </a:lnTo>
                  <a:lnTo>
                    <a:pt x="736092" y="484631"/>
                  </a:lnTo>
                  <a:lnTo>
                    <a:pt x="736092" y="363474"/>
                  </a:lnTo>
                  <a:lnTo>
                    <a:pt x="0" y="363474"/>
                  </a:lnTo>
                  <a:lnTo>
                    <a:pt x="0" y="121157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727659" y="415797"/>
            <a:ext cx="565467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dirty="0">
                <a:solidFill>
                  <a:schemeClr val="tx1"/>
                </a:solidFill>
                <a:latin typeface="Calibri"/>
                <a:cs typeface="Calibri"/>
              </a:rPr>
              <a:t>Mechanism</a:t>
            </a:r>
            <a:r>
              <a:rPr b="1" spc="-17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b="1" spc="-15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b="1" spc="-50" dirty="0">
                <a:solidFill>
                  <a:schemeClr val="tx1"/>
                </a:solidFill>
                <a:latin typeface="Calibri"/>
                <a:cs typeface="Calibri"/>
              </a:rPr>
              <a:t>Metaplasia</a:t>
            </a: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44</a:t>
            </a:fld>
            <a:endParaRPr lang="en-US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6263" y="427989"/>
            <a:ext cx="476631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dirty="0">
                <a:solidFill>
                  <a:schemeClr val="tx1"/>
                </a:solidFill>
                <a:latin typeface="Calibri"/>
                <a:cs typeface="Calibri"/>
              </a:rPr>
              <a:t>Epithelial</a:t>
            </a:r>
            <a:r>
              <a:rPr sz="4400" b="1" spc="-1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4400" b="1" spc="-75" dirty="0">
                <a:solidFill>
                  <a:schemeClr val="tx1"/>
                </a:solidFill>
                <a:latin typeface="Calibri"/>
                <a:cs typeface="Calibri"/>
              </a:rPr>
              <a:t>metaplasia</a:t>
            </a:r>
            <a:endParaRPr sz="44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51459" y="4255008"/>
            <a:ext cx="11951335" cy="2306320"/>
            <a:chOff x="251459" y="4255008"/>
            <a:chExt cx="11951335" cy="2306320"/>
          </a:xfrm>
        </p:grpSpPr>
        <p:sp>
          <p:nvSpPr>
            <p:cNvPr id="4" name="object 4"/>
            <p:cNvSpPr/>
            <p:nvPr/>
          </p:nvSpPr>
          <p:spPr>
            <a:xfrm>
              <a:off x="261365" y="4264914"/>
              <a:ext cx="11931650" cy="2286000"/>
            </a:xfrm>
            <a:custGeom>
              <a:avLst/>
              <a:gdLst/>
              <a:ahLst/>
              <a:cxnLst/>
              <a:rect l="l" t="t" r="r" b="b"/>
              <a:pathLst>
                <a:path w="11931650" h="2286000">
                  <a:moveTo>
                    <a:pt x="11931396" y="0"/>
                  </a:moveTo>
                  <a:lnTo>
                    <a:pt x="0" y="0"/>
                  </a:lnTo>
                  <a:lnTo>
                    <a:pt x="0" y="2286000"/>
                  </a:lnTo>
                  <a:lnTo>
                    <a:pt x="11931396" y="2286000"/>
                  </a:lnTo>
                  <a:lnTo>
                    <a:pt x="11931396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61365" y="4264914"/>
              <a:ext cx="11931650" cy="2286000"/>
            </a:xfrm>
            <a:custGeom>
              <a:avLst/>
              <a:gdLst/>
              <a:ahLst/>
              <a:cxnLst/>
              <a:rect l="l" t="t" r="r" b="b"/>
              <a:pathLst>
                <a:path w="11931650" h="2286000">
                  <a:moveTo>
                    <a:pt x="0" y="2286000"/>
                  </a:moveTo>
                  <a:lnTo>
                    <a:pt x="11931396" y="2286000"/>
                  </a:lnTo>
                  <a:lnTo>
                    <a:pt x="11931396" y="0"/>
                  </a:lnTo>
                  <a:lnTo>
                    <a:pt x="0" y="0"/>
                  </a:lnTo>
                  <a:lnTo>
                    <a:pt x="0" y="2286000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71272" y="4632833"/>
            <a:ext cx="11921490" cy="1370330"/>
          </a:xfrm>
          <a:prstGeom prst="rect">
            <a:avLst/>
          </a:prstGeom>
        </p:spPr>
        <p:txBody>
          <a:bodyPr vert="horz" wrap="square" lIns="0" tIns="131445" rIns="0" bIns="0" rtlCol="0">
            <a:spAutoFit/>
          </a:bodyPr>
          <a:lstStyle/>
          <a:p>
            <a:pPr marL="329565" algn="ctr">
              <a:lnSpc>
                <a:spcPct val="100000"/>
              </a:lnSpc>
              <a:spcBef>
                <a:spcPts val="1035"/>
              </a:spcBef>
            </a:pPr>
            <a:r>
              <a:rPr sz="2400" b="1" spc="-30" dirty="0">
                <a:latin typeface="Calibri"/>
                <a:cs typeface="Calibri"/>
              </a:rPr>
              <a:t>Squamous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spc="-90" dirty="0">
                <a:latin typeface="Calibri"/>
                <a:cs typeface="Calibri"/>
              </a:rPr>
              <a:t>to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columnar</a:t>
            </a:r>
            <a:endParaRPr sz="2400">
              <a:latin typeface="Calibri"/>
              <a:cs typeface="Calibri"/>
            </a:endParaRPr>
          </a:p>
          <a:p>
            <a:pPr marL="922019" marR="585470" algn="ctr">
              <a:lnSpc>
                <a:spcPct val="102499"/>
              </a:lnSpc>
              <a:spcBef>
                <a:spcPts val="870"/>
              </a:spcBef>
            </a:pPr>
            <a:r>
              <a:rPr sz="2400" spc="90" dirty="0">
                <a:latin typeface="Calibri"/>
                <a:cs typeface="Calibri"/>
              </a:rPr>
              <a:t>In</a:t>
            </a:r>
            <a:r>
              <a:rPr sz="2400" spc="25" dirty="0">
                <a:latin typeface="Calibri"/>
                <a:cs typeface="Calibri"/>
              </a:rPr>
              <a:t> </a:t>
            </a:r>
            <a:r>
              <a:rPr sz="2400" spc="-30" dirty="0">
                <a:latin typeface="Calibri"/>
                <a:cs typeface="Calibri"/>
              </a:rPr>
              <a:t>barett</a:t>
            </a:r>
            <a:r>
              <a:rPr sz="2400" spc="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esophagus</a:t>
            </a:r>
            <a:r>
              <a:rPr sz="2400" spc="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squamous</a:t>
            </a:r>
            <a:r>
              <a:rPr sz="2400" spc="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</a:t>
            </a:r>
            <a:r>
              <a:rPr sz="2400" spc="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replaced</a:t>
            </a:r>
            <a:r>
              <a:rPr sz="2400" spc="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by</a:t>
            </a:r>
            <a:r>
              <a:rPr sz="2400" spc="2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intestine</a:t>
            </a:r>
            <a:r>
              <a:rPr sz="2400" spc="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like</a:t>
            </a:r>
            <a:r>
              <a:rPr sz="2400" spc="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columnar</a:t>
            </a:r>
            <a:r>
              <a:rPr sz="2400" spc="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cells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under</a:t>
            </a:r>
            <a:r>
              <a:rPr sz="2400" spc="4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the </a:t>
            </a:r>
            <a:r>
              <a:rPr sz="2400" dirty="0">
                <a:latin typeface="Calibri"/>
                <a:cs typeface="Calibri"/>
              </a:rPr>
              <a:t>influence</a:t>
            </a:r>
            <a:r>
              <a:rPr sz="2400" spc="114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1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refluxed</a:t>
            </a:r>
            <a:r>
              <a:rPr sz="2400" spc="10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gastric</a:t>
            </a:r>
            <a:r>
              <a:rPr sz="2400" spc="10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acid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67690" y="1831085"/>
            <a:ext cx="11318875" cy="1990725"/>
          </a:xfrm>
          <a:prstGeom prst="rect">
            <a:avLst/>
          </a:prstGeom>
          <a:solidFill>
            <a:srgbClr val="F5A308"/>
          </a:solidFill>
          <a:ln w="19811">
            <a:solidFill>
              <a:srgbClr val="B47704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605790" marR="604520" algn="ctr">
              <a:lnSpc>
                <a:spcPct val="100000"/>
              </a:lnSpc>
              <a:spcBef>
                <a:spcPts val="320"/>
              </a:spcBef>
            </a:pPr>
            <a:r>
              <a:rPr sz="2400" b="1" dirty="0">
                <a:latin typeface="Calibri"/>
                <a:cs typeface="Calibri"/>
              </a:rPr>
              <a:t>Columnar </a:t>
            </a:r>
            <a:r>
              <a:rPr sz="2400" b="1" spc="-90" dirty="0">
                <a:latin typeface="Calibri"/>
                <a:cs typeface="Calibri"/>
              </a:rPr>
              <a:t>to</a:t>
            </a:r>
            <a:r>
              <a:rPr sz="2400" b="1" spc="3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squamous-</a:t>
            </a:r>
            <a:r>
              <a:rPr sz="2400" b="1" spc="15" dirty="0">
                <a:latin typeface="Calibri"/>
                <a:cs typeface="Calibri"/>
              </a:rPr>
              <a:t> </a:t>
            </a:r>
            <a:r>
              <a:rPr sz="2400" spc="90" dirty="0">
                <a:latin typeface="Calibri"/>
                <a:cs typeface="Calibri"/>
              </a:rPr>
              <a:t>In</a:t>
            </a:r>
            <a:r>
              <a:rPr sz="2400" spc="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cigarette</a:t>
            </a:r>
            <a:r>
              <a:rPr sz="2400" spc="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smoking</a:t>
            </a:r>
            <a:r>
              <a:rPr sz="2400" spc="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ciliated</a:t>
            </a:r>
            <a:r>
              <a:rPr sz="2400" spc="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epithelial</a:t>
            </a:r>
            <a:r>
              <a:rPr sz="2400" spc="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cells</a:t>
            </a:r>
            <a:r>
              <a:rPr sz="2400" spc="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trachea</a:t>
            </a:r>
            <a:r>
              <a:rPr sz="2400" spc="40" dirty="0">
                <a:latin typeface="Calibri"/>
                <a:cs typeface="Calibri"/>
              </a:rPr>
              <a:t> </a:t>
            </a:r>
            <a:r>
              <a:rPr sz="2400" spc="-50" dirty="0">
                <a:latin typeface="Calibri"/>
                <a:cs typeface="Calibri"/>
              </a:rPr>
              <a:t>&amp; </a:t>
            </a:r>
            <a:r>
              <a:rPr sz="2400" dirty="0">
                <a:latin typeface="Calibri"/>
                <a:cs typeface="Calibri"/>
              </a:rPr>
              <a:t>bronchi</a:t>
            </a:r>
            <a:r>
              <a:rPr sz="2400" spc="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replaced</a:t>
            </a:r>
            <a:r>
              <a:rPr sz="2400" spc="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by</a:t>
            </a:r>
            <a:r>
              <a:rPr sz="2400" spc="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stratified</a:t>
            </a:r>
            <a:r>
              <a:rPr sz="2400" spc="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squamous</a:t>
            </a:r>
            <a:r>
              <a:rPr sz="2400" spc="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epithelial</a:t>
            </a:r>
            <a:r>
              <a:rPr sz="2400" spc="3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cells</a:t>
            </a:r>
            <a:endParaRPr sz="2400">
              <a:latin typeface="Calibri"/>
              <a:cs typeface="Calibri"/>
            </a:endParaRPr>
          </a:p>
          <a:p>
            <a:pPr marL="758825" marR="754380" algn="ctr">
              <a:lnSpc>
                <a:spcPct val="102099"/>
              </a:lnSpc>
              <a:spcBef>
                <a:spcPts val="2825"/>
              </a:spcBef>
            </a:pPr>
            <a:r>
              <a:rPr sz="2400" spc="90" dirty="0">
                <a:latin typeface="Calibri"/>
                <a:cs typeface="Calibri"/>
              </a:rPr>
              <a:t>In </a:t>
            </a:r>
            <a:r>
              <a:rPr sz="2400" dirty="0">
                <a:latin typeface="Calibri"/>
                <a:cs typeface="Calibri"/>
              </a:rPr>
              <a:t>cholelithiasis-</a:t>
            </a:r>
            <a:r>
              <a:rPr sz="2400" spc="-10" dirty="0">
                <a:latin typeface="Calibri"/>
                <a:cs typeface="Calibri"/>
              </a:rPr>
              <a:t>replacement</a:t>
            </a:r>
            <a:r>
              <a:rPr sz="2400" spc="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normal</a:t>
            </a:r>
            <a:r>
              <a:rPr sz="2400" spc="11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secretory</a:t>
            </a:r>
            <a:r>
              <a:rPr sz="2400" spc="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columnar</a:t>
            </a:r>
            <a:r>
              <a:rPr sz="2400" spc="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epithelium</a:t>
            </a:r>
            <a:r>
              <a:rPr sz="2400" spc="1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by</a:t>
            </a:r>
            <a:r>
              <a:rPr sz="2400" spc="9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non </a:t>
            </a:r>
            <a:r>
              <a:rPr sz="2400" dirty="0">
                <a:latin typeface="Calibri"/>
                <a:cs typeface="Calibri"/>
              </a:rPr>
              <a:t>functioning</a:t>
            </a:r>
            <a:r>
              <a:rPr sz="2400" spc="9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stratified</a:t>
            </a:r>
            <a:r>
              <a:rPr sz="2400" spc="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squamous</a:t>
            </a:r>
            <a:r>
              <a:rPr sz="2400" spc="9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epithelium.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45</a:t>
            </a:fld>
            <a:endParaRPr lang="en-US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6263" y="415797"/>
            <a:ext cx="9021445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5"/>
              </a:spcBef>
            </a:pPr>
            <a:r>
              <a:rPr sz="4400" b="1" spc="-10" dirty="0">
                <a:solidFill>
                  <a:schemeClr val="tx1"/>
                </a:solidFill>
                <a:latin typeface="Calibri"/>
                <a:cs typeface="Calibri"/>
              </a:rPr>
              <a:t>Connective</a:t>
            </a:r>
            <a:r>
              <a:rPr sz="4400" b="1" spc="-1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4400" b="1" spc="-75" dirty="0">
                <a:solidFill>
                  <a:schemeClr val="tx1"/>
                </a:solidFill>
                <a:latin typeface="Calibri"/>
                <a:cs typeface="Calibri"/>
              </a:rPr>
              <a:t>tissue</a:t>
            </a:r>
            <a:r>
              <a:rPr sz="4400" b="1" spc="-1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4400" b="1" spc="-65" dirty="0">
                <a:solidFill>
                  <a:schemeClr val="tx1"/>
                </a:solidFill>
                <a:latin typeface="Calibri"/>
                <a:cs typeface="Calibri"/>
              </a:rPr>
              <a:t>metaplasia</a:t>
            </a:r>
            <a:endParaRPr sz="44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38684" y="1376172"/>
            <a:ext cx="11951335" cy="4417060"/>
            <a:chOff x="138684" y="1376172"/>
            <a:chExt cx="11951335" cy="4417060"/>
          </a:xfrm>
        </p:grpSpPr>
        <p:sp>
          <p:nvSpPr>
            <p:cNvPr id="4" name="object 4"/>
            <p:cNvSpPr/>
            <p:nvPr/>
          </p:nvSpPr>
          <p:spPr>
            <a:xfrm>
              <a:off x="148590" y="1386078"/>
              <a:ext cx="11931650" cy="4396740"/>
            </a:xfrm>
            <a:custGeom>
              <a:avLst/>
              <a:gdLst/>
              <a:ahLst/>
              <a:cxnLst/>
              <a:rect l="l" t="t" r="r" b="b"/>
              <a:pathLst>
                <a:path w="11931650" h="4396740">
                  <a:moveTo>
                    <a:pt x="11931396" y="0"/>
                  </a:moveTo>
                  <a:lnTo>
                    <a:pt x="0" y="0"/>
                  </a:lnTo>
                  <a:lnTo>
                    <a:pt x="0" y="4396740"/>
                  </a:lnTo>
                  <a:lnTo>
                    <a:pt x="11931396" y="4396740"/>
                  </a:lnTo>
                  <a:lnTo>
                    <a:pt x="11931396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48590" y="1386078"/>
              <a:ext cx="11931650" cy="4396740"/>
            </a:xfrm>
            <a:custGeom>
              <a:avLst/>
              <a:gdLst/>
              <a:ahLst/>
              <a:cxnLst/>
              <a:rect l="l" t="t" r="r" b="b"/>
              <a:pathLst>
                <a:path w="11931650" h="4396740">
                  <a:moveTo>
                    <a:pt x="0" y="4396740"/>
                  </a:moveTo>
                  <a:lnTo>
                    <a:pt x="11931396" y="4396740"/>
                  </a:lnTo>
                  <a:lnTo>
                    <a:pt x="11931396" y="0"/>
                  </a:lnTo>
                  <a:lnTo>
                    <a:pt x="0" y="0"/>
                  </a:lnTo>
                  <a:lnTo>
                    <a:pt x="0" y="4396740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65861" y="1751203"/>
            <a:ext cx="11491595" cy="2601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11125">
              <a:lnSpc>
                <a:spcPct val="100000"/>
              </a:lnSpc>
              <a:spcBef>
                <a:spcPts val="100"/>
              </a:spcBef>
            </a:pPr>
            <a:r>
              <a:rPr sz="2400" b="1" spc="-55" dirty="0">
                <a:latin typeface="Calibri"/>
                <a:cs typeface="Calibri"/>
              </a:rPr>
              <a:t>Osseous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spc="-55" dirty="0">
                <a:latin typeface="Calibri"/>
                <a:cs typeface="Calibri"/>
              </a:rPr>
              <a:t>metaplasia</a:t>
            </a:r>
            <a:r>
              <a:rPr sz="2400" spc="-55" dirty="0">
                <a:latin typeface="Calibri"/>
                <a:cs typeface="Calibri"/>
              </a:rPr>
              <a:t>: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Formation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cartilage,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35" dirty="0">
                <a:latin typeface="Calibri"/>
                <a:cs typeface="Calibri"/>
              </a:rPr>
              <a:t>bone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or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adipose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tissue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(mesenchymal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tissue)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50" dirty="0">
                <a:latin typeface="Calibri"/>
                <a:cs typeface="Calibri"/>
              </a:rPr>
              <a:t>in </a:t>
            </a:r>
            <a:r>
              <a:rPr sz="2400" spc="-25" dirty="0">
                <a:latin typeface="Calibri"/>
                <a:cs typeface="Calibri"/>
              </a:rPr>
              <a:t>tissues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that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generally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don’t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contain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45" dirty="0">
                <a:latin typeface="Calibri"/>
                <a:cs typeface="Calibri"/>
              </a:rPr>
              <a:t>them.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Formation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bone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75" dirty="0">
                <a:latin typeface="Calibri"/>
                <a:cs typeface="Calibri"/>
              </a:rPr>
              <a:t>in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muscle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75" dirty="0">
                <a:latin typeface="Calibri"/>
                <a:cs typeface="Calibri"/>
              </a:rPr>
              <a:t>in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myositis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ossificans.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935"/>
              </a:spcBef>
            </a:pPr>
            <a:endParaRPr sz="2400">
              <a:latin typeface="Calibri"/>
              <a:cs typeface="Calibri"/>
            </a:endParaRPr>
          </a:p>
          <a:p>
            <a:pPr marL="38100" marR="30480" algn="ctr">
              <a:lnSpc>
                <a:spcPct val="135000"/>
              </a:lnSpc>
            </a:pPr>
            <a:r>
              <a:rPr sz="2400" b="1" dirty="0">
                <a:latin typeface="Calibri"/>
                <a:cs typeface="Calibri"/>
              </a:rPr>
              <a:t>Cartilaginous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spc="-55" dirty="0">
                <a:latin typeface="Calibri"/>
                <a:cs typeface="Calibri"/>
              </a:rPr>
              <a:t>metaplasia</a:t>
            </a:r>
            <a:r>
              <a:rPr sz="2400" spc="-55" dirty="0">
                <a:latin typeface="Calibri"/>
                <a:cs typeface="Calibri"/>
              </a:rPr>
              <a:t>:</a:t>
            </a:r>
            <a:r>
              <a:rPr sz="2400" dirty="0">
                <a:latin typeface="Calibri"/>
                <a:cs typeface="Calibri"/>
              </a:rPr>
              <a:t> occurs</a:t>
            </a:r>
            <a:r>
              <a:rPr sz="2400" spc="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where</a:t>
            </a:r>
            <a:r>
              <a:rPr sz="2400" spc="2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there</a:t>
            </a:r>
            <a:r>
              <a:rPr sz="2400" spc="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</a:t>
            </a:r>
            <a:r>
              <a:rPr sz="2400" spc="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less</a:t>
            </a:r>
            <a:r>
              <a:rPr sz="2400" spc="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mobility</a:t>
            </a:r>
            <a:r>
              <a:rPr sz="2400" spc="40" dirty="0">
                <a:latin typeface="Calibri"/>
                <a:cs typeface="Calibri"/>
              </a:rPr>
              <a:t> </a:t>
            </a:r>
            <a:r>
              <a:rPr sz="2400" spc="55" dirty="0">
                <a:latin typeface="Calibri"/>
                <a:cs typeface="Calibri"/>
              </a:rPr>
              <a:t>during</a:t>
            </a:r>
            <a:r>
              <a:rPr sz="2400" spc="4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the</a:t>
            </a:r>
            <a:r>
              <a:rPr sz="2400" spc="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healing</a:t>
            </a:r>
            <a:r>
              <a:rPr sz="2400" spc="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fractures </a:t>
            </a:r>
            <a:r>
              <a:rPr sz="2400" spc="90" dirty="0">
                <a:latin typeface="Calibri"/>
                <a:cs typeface="Calibri"/>
              </a:rPr>
              <a:t>In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synovial</a:t>
            </a:r>
            <a:r>
              <a:rPr sz="2400" spc="1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chondromatosis,</a:t>
            </a:r>
            <a:r>
              <a:rPr sz="2400" spc="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cells</a:t>
            </a:r>
            <a:r>
              <a:rPr sz="2400" spc="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30" dirty="0">
                <a:latin typeface="Calibri"/>
                <a:cs typeface="Calibri"/>
              </a:rPr>
              <a:t>the</a:t>
            </a:r>
            <a:r>
              <a:rPr sz="2400" spc="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synovial</a:t>
            </a:r>
            <a:r>
              <a:rPr sz="2400" spc="1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membrane</a:t>
            </a:r>
            <a:r>
              <a:rPr sz="2400" spc="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undergo</a:t>
            </a:r>
            <a:r>
              <a:rPr sz="2400" spc="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metaplasia</a:t>
            </a:r>
            <a:r>
              <a:rPr sz="2400" spc="1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to</a:t>
            </a:r>
            <a:r>
              <a:rPr sz="2400" spc="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become</a:t>
            </a:r>
            <a:endParaRPr sz="2400">
              <a:latin typeface="Calibri"/>
              <a:cs typeface="Calibri"/>
            </a:endParaRPr>
          </a:p>
          <a:p>
            <a:pPr marL="3175" algn="ctr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latin typeface="Calibri"/>
                <a:cs typeface="Calibri"/>
              </a:rPr>
              <a:t>cartilage-producing</a:t>
            </a:r>
            <a:r>
              <a:rPr sz="2400" spc="37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chondrocytes.</a:t>
            </a:r>
            <a:r>
              <a:rPr sz="2400" spc="355" dirty="0">
                <a:latin typeface="Calibri"/>
                <a:cs typeface="Calibri"/>
              </a:rPr>
              <a:t> </a:t>
            </a:r>
            <a:r>
              <a:rPr sz="2400" spc="-50" dirty="0"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46</a:t>
            </a:fld>
            <a:endParaRPr lang="en-US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40" dirty="0">
                <a:solidFill>
                  <a:schemeClr val="tx1"/>
                </a:solidFill>
              </a:rPr>
              <a:t>Dysplasia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wrap="square" lIns="0" tIns="564953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0"/>
              </a:spcBef>
            </a:pPr>
            <a:r>
              <a:rPr sz="2250" spc="175" dirty="0">
                <a:solidFill>
                  <a:srgbClr val="F5A308"/>
                </a:solidFill>
                <a:latin typeface="Lucida Sans Unicode"/>
                <a:cs typeface="Lucida Sans Unicode"/>
              </a:rPr>
              <a:t>▶</a:t>
            </a:r>
            <a:r>
              <a:rPr sz="2250" spc="25" dirty="0">
                <a:solidFill>
                  <a:srgbClr val="F5A308"/>
                </a:solidFill>
                <a:latin typeface="Lucida Sans Unicode"/>
                <a:cs typeface="Lucida Sans Unicode"/>
              </a:rPr>
              <a:t> </a:t>
            </a:r>
            <a:r>
              <a:rPr dirty="0">
                <a:solidFill>
                  <a:schemeClr val="tx1"/>
                </a:solidFill>
              </a:rPr>
              <a:t>Disordered</a:t>
            </a:r>
            <a:r>
              <a:rPr spc="130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cellular</a:t>
            </a:r>
            <a:r>
              <a:rPr spc="100" dirty="0">
                <a:solidFill>
                  <a:schemeClr val="tx1"/>
                </a:solidFill>
              </a:rPr>
              <a:t> </a:t>
            </a:r>
            <a:r>
              <a:rPr spc="-40" dirty="0">
                <a:solidFill>
                  <a:schemeClr val="tx1"/>
                </a:solidFill>
              </a:rPr>
              <a:t>development</a:t>
            </a:r>
            <a:r>
              <a:rPr spc="105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also</a:t>
            </a:r>
            <a:r>
              <a:rPr spc="75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called</a:t>
            </a:r>
            <a:r>
              <a:rPr spc="95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as</a:t>
            </a:r>
            <a:r>
              <a:rPr spc="75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atypical</a:t>
            </a:r>
            <a:r>
              <a:rPr spc="80" dirty="0">
                <a:solidFill>
                  <a:schemeClr val="tx1"/>
                </a:solidFill>
              </a:rPr>
              <a:t> </a:t>
            </a:r>
            <a:r>
              <a:rPr spc="-10" dirty="0">
                <a:solidFill>
                  <a:schemeClr val="tx1"/>
                </a:solidFill>
              </a:rPr>
              <a:t>hyperplasia</a:t>
            </a:r>
            <a:endParaRPr sz="2250" dirty="0">
              <a:solidFill>
                <a:schemeClr val="tx1"/>
              </a:solidFill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4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dirty="0">
                <a:solidFill>
                  <a:schemeClr val="tx1"/>
                </a:solidFill>
              </a:rPr>
              <a:t>Both</a:t>
            </a:r>
            <a:r>
              <a:rPr spc="15" dirty="0">
                <a:solidFill>
                  <a:schemeClr val="tx1"/>
                </a:solidFill>
              </a:rPr>
              <a:t> </a:t>
            </a:r>
            <a:r>
              <a:rPr spc="-10" dirty="0">
                <a:solidFill>
                  <a:schemeClr val="tx1"/>
                </a:solidFill>
              </a:rPr>
              <a:t>metaplasia</a:t>
            </a:r>
            <a:r>
              <a:rPr spc="30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and</a:t>
            </a:r>
            <a:r>
              <a:rPr spc="15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hyperplasia</a:t>
            </a:r>
            <a:r>
              <a:rPr spc="30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are</a:t>
            </a:r>
            <a:r>
              <a:rPr spc="25" dirty="0">
                <a:solidFill>
                  <a:schemeClr val="tx1"/>
                </a:solidFill>
              </a:rPr>
              <a:t> </a:t>
            </a:r>
            <a:r>
              <a:rPr spc="-20" dirty="0">
                <a:solidFill>
                  <a:schemeClr val="tx1"/>
                </a:solidFill>
              </a:rPr>
              <a:t>seen</a:t>
            </a:r>
            <a:endParaRPr sz="2250" dirty="0">
              <a:solidFill>
                <a:schemeClr val="tx1"/>
              </a:solidFill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9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dirty="0">
                <a:solidFill>
                  <a:schemeClr val="tx1"/>
                </a:solidFill>
              </a:rPr>
              <a:t>Caused</a:t>
            </a:r>
            <a:r>
              <a:rPr spc="160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by</a:t>
            </a:r>
            <a:r>
              <a:rPr spc="125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chronic</a:t>
            </a:r>
            <a:r>
              <a:rPr spc="155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irritation</a:t>
            </a:r>
            <a:r>
              <a:rPr spc="175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and</a:t>
            </a:r>
            <a:r>
              <a:rPr spc="150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prolonged</a:t>
            </a:r>
            <a:r>
              <a:rPr spc="165" dirty="0">
                <a:solidFill>
                  <a:schemeClr val="tx1"/>
                </a:solidFill>
              </a:rPr>
              <a:t> </a:t>
            </a:r>
            <a:r>
              <a:rPr spc="-10" dirty="0">
                <a:solidFill>
                  <a:schemeClr val="tx1"/>
                </a:solidFill>
              </a:rPr>
              <a:t>inflammation.</a:t>
            </a:r>
            <a:endParaRPr sz="2250" dirty="0">
              <a:solidFill>
                <a:schemeClr val="tx1"/>
              </a:solidFill>
              <a:latin typeface="Lucida Sans Unicode"/>
              <a:cs typeface="Lucida Sans Unicode"/>
            </a:endParaRPr>
          </a:p>
          <a:p>
            <a:pPr marL="355600" marR="5080" indent="-342900">
              <a:lnSpc>
                <a:spcPct val="100000"/>
              </a:lnSpc>
              <a:spcBef>
                <a:spcPts val="994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3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dirty="0">
                <a:solidFill>
                  <a:schemeClr val="tx1"/>
                </a:solidFill>
              </a:rPr>
              <a:t>Epithelial</a:t>
            </a:r>
            <a:r>
              <a:rPr spc="95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dysplasia</a:t>
            </a:r>
            <a:r>
              <a:rPr spc="105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of</a:t>
            </a:r>
            <a:r>
              <a:rPr spc="80" dirty="0">
                <a:solidFill>
                  <a:schemeClr val="tx1"/>
                </a:solidFill>
              </a:rPr>
              <a:t> </a:t>
            </a:r>
            <a:r>
              <a:rPr spc="-10" dirty="0">
                <a:solidFill>
                  <a:schemeClr val="tx1"/>
                </a:solidFill>
              </a:rPr>
              <a:t>the</a:t>
            </a:r>
            <a:r>
              <a:rPr spc="65" dirty="0">
                <a:solidFill>
                  <a:schemeClr val="tx1"/>
                </a:solidFill>
              </a:rPr>
              <a:t> </a:t>
            </a:r>
            <a:r>
              <a:rPr spc="75" dirty="0">
                <a:solidFill>
                  <a:schemeClr val="tx1"/>
                </a:solidFill>
              </a:rPr>
              <a:t>cervix</a:t>
            </a:r>
            <a:r>
              <a:rPr spc="105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(cervical</a:t>
            </a:r>
            <a:r>
              <a:rPr spc="90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intraepithelial</a:t>
            </a:r>
            <a:r>
              <a:rPr spc="105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neoplasia</a:t>
            </a:r>
            <a:r>
              <a:rPr spc="130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–</a:t>
            </a:r>
            <a:r>
              <a:rPr spc="65" dirty="0">
                <a:solidFill>
                  <a:schemeClr val="tx1"/>
                </a:solidFill>
              </a:rPr>
              <a:t> </a:t>
            </a:r>
            <a:r>
              <a:rPr spc="-50" dirty="0">
                <a:solidFill>
                  <a:schemeClr val="tx1"/>
                </a:solidFill>
              </a:rPr>
              <a:t>a </a:t>
            </a:r>
            <a:r>
              <a:rPr dirty="0">
                <a:solidFill>
                  <a:schemeClr val="tx1"/>
                </a:solidFill>
              </a:rPr>
              <a:t>disorder</a:t>
            </a:r>
            <a:r>
              <a:rPr spc="90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commonly</a:t>
            </a:r>
            <a:r>
              <a:rPr spc="75" dirty="0">
                <a:solidFill>
                  <a:schemeClr val="tx1"/>
                </a:solidFill>
              </a:rPr>
              <a:t> </a:t>
            </a:r>
            <a:r>
              <a:rPr spc="-85" dirty="0">
                <a:solidFill>
                  <a:schemeClr val="tx1"/>
                </a:solidFill>
              </a:rPr>
              <a:t>detected</a:t>
            </a:r>
            <a:r>
              <a:rPr spc="50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by</a:t>
            </a:r>
            <a:r>
              <a:rPr spc="40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an</a:t>
            </a:r>
            <a:r>
              <a:rPr spc="45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abnormal</a:t>
            </a:r>
            <a:r>
              <a:rPr spc="70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pap</a:t>
            </a:r>
            <a:r>
              <a:rPr spc="60" dirty="0">
                <a:solidFill>
                  <a:schemeClr val="tx1"/>
                </a:solidFill>
              </a:rPr>
              <a:t> </a:t>
            </a:r>
            <a:r>
              <a:rPr spc="-10" dirty="0">
                <a:solidFill>
                  <a:schemeClr val="tx1"/>
                </a:solidFill>
              </a:rPr>
              <a:t>smear)</a:t>
            </a:r>
            <a:endParaRPr sz="2250" dirty="0">
              <a:solidFill>
                <a:schemeClr val="tx1"/>
              </a:solidFill>
              <a:latin typeface="Lucida Sans Unicode"/>
              <a:cs typeface="Lucida Sans Unicode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47</a:t>
            </a:fld>
            <a:endParaRPr lang="en-US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6263" y="251733"/>
            <a:ext cx="10881360" cy="1791970"/>
          </a:xfrm>
          <a:prstGeom prst="rect">
            <a:avLst/>
          </a:prstGeom>
        </p:spPr>
        <p:txBody>
          <a:bodyPr vert="horz" wrap="square" lIns="0" tIns="1765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90"/>
              </a:spcBef>
            </a:pPr>
            <a:r>
              <a:rPr spc="105" dirty="0">
                <a:solidFill>
                  <a:schemeClr val="tx1"/>
                </a:solidFill>
              </a:rPr>
              <a:t>Cell</a:t>
            </a:r>
            <a:r>
              <a:rPr spc="85" dirty="0">
                <a:solidFill>
                  <a:schemeClr val="tx1"/>
                </a:solidFill>
              </a:rPr>
              <a:t> </a:t>
            </a:r>
            <a:r>
              <a:rPr spc="110" dirty="0">
                <a:solidFill>
                  <a:schemeClr val="tx1"/>
                </a:solidFill>
              </a:rPr>
              <a:t>injury</a:t>
            </a:r>
            <a:r>
              <a:rPr spc="90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and</a:t>
            </a:r>
            <a:r>
              <a:rPr spc="105" dirty="0">
                <a:solidFill>
                  <a:schemeClr val="tx1"/>
                </a:solidFill>
              </a:rPr>
              <a:t> </a:t>
            </a:r>
            <a:r>
              <a:rPr spc="-10" dirty="0">
                <a:solidFill>
                  <a:schemeClr val="tx1"/>
                </a:solidFill>
              </a:rPr>
              <a:t>death</a:t>
            </a:r>
          </a:p>
          <a:p>
            <a:pPr marL="355600" marR="5080" indent="-342900">
              <a:lnSpc>
                <a:spcPct val="100000"/>
              </a:lnSpc>
              <a:spcBef>
                <a:spcPts val="855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85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spc="-20" dirty="0">
                <a:solidFill>
                  <a:schemeClr val="tx1"/>
                </a:solidFill>
              </a:rPr>
              <a:t>Results</a:t>
            </a:r>
            <a:r>
              <a:rPr sz="2800" spc="-2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when</a:t>
            </a:r>
            <a:r>
              <a:rPr sz="2800" spc="-3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cells</a:t>
            </a:r>
            <a:r>
              <a:rPr sz="2800" spc="-2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are</a:t>
            </a:r>
            <a:r>
              <a:rPr sz="2800" spc="-15" dirty="0">
                <a:solidFill>
                  <a:schemeClr val="tx1"/>
                </a:solidFill>
              </a:rPr>
              <a:t> </a:t>
            </a:r>
            <a:r>
              <a:rPr sz="2800" spc="-70" dirty="0">
                <a:solidFill>
                  <a:schemeClr val="tx1"/>
                </a:solidFill>
              </a:rPr>
              <a:t>stressed</a:t>
            </a:r>
            <a:r>
              <a:rPr sz="2800" spc="-2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so</a:t>
            </a:r>
            <a:r>
              <a:rPr sz="2800" spc="-35" dirty="0">
                <a:solidFill>
                  <a:schemeClr val="tx1"/>
                </a:solidFill>
              </a:rPr>
              <a:t> </a:t>
            </a:r>
            <a:r>
              <a:rPr sz="2800" spc="-10" dirty="0">
                <a:solidFill>
                  <a:schemeClr val="tx1"/>
                </a:solidFill>
              </a:rPr>
              <a:t>severely</a:t>
            </a:r>
            <a:r>
              <a:rPr sz="2800" spc="-25" dirty="0">
                <a:solidFill>
                  <a:schemeClr val="tx1"/>
                </a:solidFill>
              </a:rPr>
              <a:t> </a:t>
            </a:r>
            <a:r>
              <a:rPr sz="2800" spc="-10" dirty="0">
                <a:solidFill>
                  <a:schemeClr val="tx1"/>
                </a:solidFill>
              </a:rPr>
              <a:t>that</a:t>
            </a:r>
            <a:r>
              <a:rPr sz="2800" spc="-4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they</a:t>
            </a:r>
            <a:r>
              <a:rPr sz="2800" spc="-3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are</a:t>
            </a:r>
            <a:r>
              <a:rPr sz="2800" spc="-3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no</a:t>
            </a:r>
            <a:r>
              <a:rPr sz="2800" spc="-3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longer</a:t>
            </a:r>
            <a:r>
              <a:rPr sz="2800" spc="-2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able</a:t>
            </a:r>
            <a:r>
              <a:rPr sz="2800" spc="-35" dirty="0">
                <a:solidFill>
                  <a:schemeClr val="tx1"/>
                </a:solidFill>
              </a:rPr>
              <a:t> </a:t>
            </a:r>
            <a:r>
              <a:rPr sz="2800" spc="-25" dirty="0">
                <a:solidFill>
                  <a:schemeClr val="tx1"/>
                </a:solidFill>
              </a:rPr>
              <a:t>to </a:t>
            </a:r>
            <a:r>
              <a:rPr sz="2800" dirty="0">
                <a:solidFill>
                  <a:schemeClr val="tx1"/>
                </a:solidFill>
              </a:rPr>
              <a:t>adapt</a:t>
            </a:r>
            <a:r>
              <a:rPr sz="2800" spc="4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or</a:t>
            </a:r>
            <a:r>
              <a:rPr sz="2800" spc="2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when</a:t>
            </a:r>
            <a:r>
              <a:rPr sz="2800" spc="3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cells</a:t>
            </a:r>
            <a:r>
              <a:rPr sz="2800" spc="4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are</a:t>
            </a:r>
            <a:r>
              <a:rPr sz="2800" spc="20" dirty="0">
                <a:solidFill>
                  <a:schemeClr val="tx1"/>
                </a:solidFill>
              </a:rPr>
              <a:t> </a:t>
            </a:r>
            <a:r>
              <a:rPr sz="2800" spc="-10" dirty="0">
                <a:solidFill>
                  <a:schemeClr val="tx1"/>
                </a:solidFill>
              </a:rPr>
              <a:t>exposed</a:t>
            </a:r>
            <a:r>
              <a:rPr sz="2800" spc="65" dirty="0">
                <a:solidFill>
                  <a:schemeClr val="tx1"/>
                </a:solidFill>
              </a:rPr>
              <a:t> </a:t>
            </a:r>
            <a:r>
              <a:rPr sz="2800" spc="-45" dirty="0">
                <a:solidFill>
                  <a:schemeClr val="tx1"/>
                </a:solidFill>
              </a:rPr>
              <a:t>to</a:t>
            </a:r>
            <a:r>
              <a:rPr sz="2800" spc="1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inherently</a:t>
            </a:r>
            <a:r>
              <a:rPr sz="2800" spc="6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damaging</a:t>
            </a:r>
            <a:r>
              <a:rPr sz="2800" spc="45" dirty="0">
                <a:solidFill>
                  <a:schemeClr val="tx1"/>
                </a:solidFill>
              </a:rPr>
              <a:t> </a:t>
            </a:r>
            <a:r>
              <a:rPr sz="2800" spc="-10" dirty="0">
                <a:solidFill>
                  <a:schemeClr val="tx1"/>
                </a:solidFill>
              </a:rPr>
              <a:t>agents.</a:t>
            </a:r>
            <a:endParaRPr sz="2800" dirty="0">
              <a:solidFill>
                <a:schemeClr val="tx1"/>
              </a:solidFill>
              <a:latin typeface="Lucida Sans Unicode"/>
              <a:cs typeface="Lucida Sans Unicode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221864" y="3069082"/>
            <a:ext cx="644525" cy="936625"/>
            <a:chOff x="2221864" y="3069082"/>
            <a:chExt cx="644525" cy="936625"/>
          </a:xfrm>
        </p:grpSpPr>
        <p:sp>
          <p:nvSpPr>
            <p:cNvPr id="4" name="object 4"/>
            <p:cNvSpPr/>
            <p:nvPr/>
          </p:nvSpPr>
          <p:spPr>
            <a:xfrm>
              <a:off x="2231389" y="3078607"/>
              <a:ext cx="625475" cy="917575"/>
            </a:xfrm>
            <a:custGeom>
              <a:avLst/>
              <a:gdLst/>
              <a:ahLst/>
              <a:cxnLst/>
              <a:rect l="l" t="t" r="r" b="b"/>
              <a:pathLst>
                <a:path w="625475" h="917575">
                  <a:moveTo>
                    <a:pt x="324866" y="0"/>
                  </a:moveTo>
                  <a:lnTo>
                    <a:pt x="395859" y="79120"/>
                  </a:lnTo>
                  <a:lnTo>
                    <a:pt x="0" y="433831"/>
                  </a:lnTo>
                  <a:lnTo>
                    <a:pt x="354711" y="829690"/>
                  </a:lnTo>
                  <a:lnTo>
                    <a:pt x="275463" y="900556"/>
                  </a:lnTo>
                  <a:lnTo>
                    <a:pt x="575691" y="917066"/>
                  </a:lnTo>
                  <a:lnTo>
                    <a:pt x="592201" y="616838"/>
                  </a:lnTo>
                  <a:lnTo>
                    <a:pt x="512953" y="687831"/>
                  </a:lnTo>
                  <a:lnTo>
                    <a:pt x="300228" y="450214"/>
                  </a:lnTo>
                  <a:lnTo>
                    <a:pt x="537718" y="237489"/>
                  </a:lnTo>
                  <a:lnTo>
                    <a:pt x="608711" y="316610"/>
                  </a:lnTo>
                  <a:lnTo>
                    <a:pt x="625094" y="16382"/>
                  </a:lnTo>
                  <a:lnTo>
                    <a:pt x="324866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231389" y="3078607"/>
              <a:ext cx="625475" cy="917575"/>
            </a:xfrm>
            <a:custGeom>
              <a:avLst/>
              <a:gdLst/>
              <a:ahLst/>
              <a:cxnLst/>
              <a:rect l="l" t="t" r="r" b="b"/>
              <a:pathLst>
                <a:path w="625475" h="917575">
                  <a:moveTo>
                    <a:pt x="625094" y="16382"/>
                  </a:moveTo>
                  <a:lnTo>
                    <a:pt x="608711" y="316610"/>
                  </a:lnTo>
                  <a:lnTo>
                    <a:pt x="537718" y="237489"/>
                  </a:lnTo>
                  <a:lnTo>
                    <a:pt x="300228" y="450214"/>
                  </a:lnTo>
                  <a:lnTo>
                    <a:pt x="512953" y="687831"/>
                  </a:lnTo>
                  <a:lnTo>
                    <a:pt x="592201" y="616838"/>
                  </a:lnTo>
                  <a:lnTo>
                    <a:pt x="575691" y="917066"/>
                  </a:lnTo>
                  <a:lnTo>
                    <a:pt x="275463" y="900556"/>
                  </a:lnTo>
                  <a:lnTo>
                    <a:pt x="354711" y="829690"/>
                  </a:lnTo>
                  <a:lnTo>
                    <a:pt x="0" y="433831"/>
                  </a:lnTo>
                  <a:lnTo>
                    <a:pt x="395859" y="79120"/>
                  </a:lnTo>
                  <a:lnTo>
                    <a:pt x="324866" y="0"/>
                  </a:lnTo>
                  <a:lnTo>
                    <a:pt x="625094" y="16382"/>
                  </a:lnTo>
                  <a:close/>
                </a:path>
              </a:pathLst>
            </a:custGeom>
            <a:ln w="19050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039617" y="2631185"/>
            <a:ext cx="3317875" cy="612775"/>
          </a:xfrm>
          <a:prstGeom prst="rect">
            <a:avLst/>
          </a:prstGeom>
          <a:solidFill>
            <a:srgbClr val="F5A308"/>
          </a:solidFill>
          <a:ln w="19811">
            <a:solidFill>
              <a:srgbClr val="B47704"/>
            </a:solidFill>
          </a:ln>
        </p:spPr>
        <p:txBody>
          <a:bodyPr vert="horz" wrap="square" lIns="0" tIns="83185" rIns="0" bIns="0" rtlCol="0">
            <a:spAutoFit/>
          </a:bodyPr>
          <a:lstStyle/>
          <a:p>
            <a:pPr marL="352425">
              <a:lnSpc>
                <a:spcPct val="100000"/>
              </a:lnSpc>
              <a:spcBef>
                <a:spcPts val="655"/>
              </a:spcBef>
            </a:pPr>
            <a:r>
              <a:rPr sz="2400" spc="-10" dirty="0">
                <a:latin typeface="Calibri"/>
                <a:cs typeface="Calibri"/>
              </a:rPr>
              <a:t>Reversible</a:t>
            </a:r>
            <a:r>
              <a:rPr sz="2400" spc="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cell</a:t>
            </a:r>
            <a:r>
              <a:rPr sz="2400" spc="45" dirty="0">
                <a:latin typeface="Calibri"/>
                <a:cs typeface="Calibri"/>
              </a:rPr>
              <a:t> </a:t>
            </a:r>
            <a:r>
              <a:rPr sz="2400" spc="50" dirty="0">
                <a:latin typeface="Calibri"/>
                <a:cs typeface="Calibri"/>
              </a:rPr>
              <a:t>injury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029711" y="3810000"/>
            <a:ext cx="3337560" cy="832485"/>
            <a:chOff x="3029711" y="3810000"/>
            <a:chExt cx="3337560" cy="832485"/>
          </a:xfrm>
        </p:grpSpPr>
        <p:sp>
          <p:nvSpPr>
            <p:cNvPr id="8" name="object 8"/>
            <p:cNvSpPr/>
            <p:nvPr/>
          </p:nvSpPr>
          <p:spPr>
            <a:xfrm>
              <a:off x="3039617" y="3819905"/>
              <a:ext cx="3317875" cy="812800"/>
            </a:xfrm>
            <a:custGeom>
              <a:avLst/>
              <a:gdLst/>
              <a:ahLst/>
              <a:cxnLst/>
              <a:rect l="l" t="t" r="r" b="b"/>
              <a:pathLst>
                <a:path w="3317875" h="812800">
                  <a:moveTo>
                    <a:pt x="3317748" y="0"/>
                  </a:moveTo>
                  <a:lnTo>
                    <a:pt x="0" y="0"/>
                  </a:lnTo>
                  <a:lnTo>
                    <a:pt x="0" y="812292"/>
                  </a:lnTo>
                  <a:lnTo>
                    <a:pt x="3317748" y="812292"/>
                  </a:lnTo>
                  <a:lnTo>
                    <a:pt x="3317748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039617" y="3819905"/>
              <a:ext cx="3317875" cy="812800"/>
            </a:xfrm>
            <a:custGeom>
              <a:avLst/>
              <a:gdLst/>
              <a:ahLst/>
              <a:cxnLst/>
              <a:rect l="l" t="t" r="r" b="b"/>
              <a:pathLst>
                <a:path w="3317875" h="812800">
                  <a:moveTo>
                    <a:pt x="0" y="812292"/>
                  </a:moveTo>
                  <a:lnTo>
                    <a:pt x="3317748" y="812292"/>
                  </a:lnTo>
                  <a:lnTo>
                    <a:pt x="3317748" y="0"/>
                  </a:lnTo>
                  <a:lnTo>
                    <a:pt x="0" y="0"/>
                  </a:lnTo>
                  <a:lnTo>
                    <a:pt x="0" y="812292"/>
                  </a:lnTo>
                  <a:close/>
                </a:path>
              </a:pathLst>
            </a:custGeom>
            <a:ln w="19811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226263" y="3103383"/>
            <a:ext cx="5871845" cy="1461770"/>
          </a:xfrm>
          <a:prstGeom prst="rect">
            <a:avLst/>
          </a:prstGeom>
        </p:spPr>
        <p:txBody>
          <a:bodyPr vert="horz" wrap="square" lIns="0" tIns="1619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75"/>
              </a:spcBef>
            </a:pPr>
            <a:r>
              <a:rPr sz="2250" spc="175" dirty="0">
                <a:solidFill>
                  <a:srgbClr val="F5A308"/>
                </a:solidFill>
                <a:latin typeface="Lucida Sans Unicode"/>
                <a:cs typeface="Lucida Sans Unicode"/>
              </a:rPr>
              <a:t>▶</a:t>
            </a:r>
            <a:r>
              <a:rPr sz="2250" spc="15" dirty="0">
                <a:solidFill>
                  <a:srgbClr val="F5A308"/>
                </a:solidFill>
                <a:latin typeface="Lucida Sans Unicode"/>
                <a:cs typeface="Lucida Sans Unicode"/>
              </a:rPr>
              <a:t> </a:t>
            </a:r>
            <a:r>
              <a:rPr sz="2800" spc="70" dirty="0">
                <a:solidFill>
                  <a:schemeClr val="tx1"/>
                </a:solidFill>
                <a:latin typeface="Calibri"/>
                <a:cs typeface="Calibri"/>
              </a:rPr>
              <a:t>Cell</a:t>
            </a:r>
            <a:r>
              <a:rPr sz="2800" spc="65" dirty="0">
                <a:solidFill>
                  <a:schemeClr val="tx1"/>
                </a:solidFill>
                <a:latin typeface="Calibri"/>
                <a:cs typeface="Calibri"/>
              </a:rPr>
              <a:t> injury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3853179" marR="5080" indent="-771525">
              <a:lnSpc>
                <a:spcPct val="100000"/>
              </a:lnSpc>
              <a:spcBef>
                <a:spcPts val="1010"/>
              </a:spcBef>
            </a:pPr>
            <a:r>
              <a:rPr sz="2400" dirty="0">
                <a:latin typeface="Calibri"/>
                <a:cs typeface="Calibri"/>
              </a:rPr>
              <a:t>Irreversible</a:t>
            </a:r>
            <a:r>
              <a:rPr sz="2400" spc="1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cell</a:t>
            </a:r>
            <a:r>
              <a:rPr sz="2400" spc="155" dirty="0">
                <a:latin typeface="Calibri"/>
                <a:cs typeface="Calibri"/>
              </a:rPr>
              <a:t> </a:t>
            </a:r>
            <a:r>
              <a:rPr sz="2400" spc="50" dirty="0">
                <a:latin typeface="Calibri"/>
                <a:cs typeface="Calibri"/>
              </a:rPr>
              <a:t>injury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death</a:t>
            </a:r>
            <a:endParaRPr sz="2400" dirty="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24907" y="4482338"/>
            <a:ext cx="5301494" cy="2040341"/>
          </a:xfrm>
          <a:prstGeom prst="rect">
            <a:avLst/>
          </a:prstGeom>
        </p:spPr>
      </p:pic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48</a:t>
            </a:fld>
            <a:endParaRPr lang="en-US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6263" y="183845"/>
            <a:ext cx="443992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chemeClr val="tx1"/>
                </a:solidFill>
              </a:rPr>
              <a:t>Causes</a:t>
            </a:r>
            <a:r>
              <a:rPr spc="70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of</a:t>
            </a:r>
            <a:r>
              <a:rPr spc="35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cell</a:t>
            </a:r>
            <a:r>
              <a:rPr spc="40" dirty="0">
                <a:solidFill>
                  <a:schemeClr val="tx1"/>
                </a:solidFill>
              </a:rPr>
              <a:t> </a:t>
            </a:r>
            <a:r>
              <a:rPr spc="100" dirty="0">
                <a:solidFill>
                  <a:schemeClr val="tx1"/>
                </a:solidFill>
              </a:rPr>
              <a:t>injury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6263" y="1366773"/>
            <a:ext cx="34397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527685" algn="l"/>
              </a:tabLst>
            </a:pPr>
            <a:r>
              <a:rPr sz="2250" spc="-25" dirty="0">
                <a:solidFill>
                  <a:srgbClr val="F5A308"/>
                </a:solidFill>
                <a:latin typeface="Calibri"/>
                <a:cs typeface="Calibri"/>
              </a:rPr>
              <a:t>1.</a:t>
            </a:r>
            <a:r>
              <a:rPr sz="2250" dirty="0">
                <a:solidFill>
                  <a:srgbClr val="F5A308"/>
                </a:solidFill>
                <a:latin typeface="Calibri"/>
                <a:cs typeface="Calibri"/>
              </a:rPr>
              <a:t>	</a:t>
            </a:r>
            <a:r>
              <a:rPr sz="2800" spc="65" dirty="0">
                <a:solidFill>
                  <a:schemeClr val="tx1"/>
                </a:solidFill>
                <a:latin typeface="Calibri"/>
                <a:cs typeface="Calibri"/>
              </a:rPr>
              <a:t>Oxygen</a:t>
            </a:r>
            <a:r>
              <a:rPr sz="2800" spc="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deprivation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6263" y="3028314"/>
            <a:ext cx="29044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527685" algn="l"/>
              </a:tabLst>
            </a:pPr>
            <a:r>
              <a:rPr sz="2250" spc="-25" dirty="0">
                <a:solidFill>
                  <a:srgbClr val="F5A308"/>
                </a:solidFill>
                <a:latin typeface="Calibri"/>
                <a:cs typeface="Calibri"/>
              </a:rPr>
              <a:t>2.</a:t>
            </a:r>
            <a:r>
              <a:rPr sz="2250" dirty="0">
                <a:solidFill>
                  <a:srgbClr val="F5A308"/>
                </a:solidFill>
                <a:latin typeface="Calibri"/>
                <a:cs typeface="Calibri"/>
              </a:rPr>
              <a:t>	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Physical</a:t>
            </a:r>
            <a:r>
              <a:rPr sz="2800" spc="19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agents-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26263" y="4689728"/>
            <a:ext cx="43281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527685" algn="l"/>
              </a:tabLst>
            </a:pPr>
            <a:r>
              <a:rPr sz="2250" spc="-25" dirty="0">
                <a:solidFill>
                  <a:srgbClr val="F5A308"/>
                </a:solidFill>
                <a:latin typeface="Calibri"/>
                <a:cs typeface="Calibri"/>
              </a:rPr>
              <a:t>3.</a:t>
            </a:r>
            <a:r>
              <a:rPr sz="2250" dirty="0">
                <a:solidFill>
                  <a:srgbClr val="F5A308"/>
                </a:solidFill>
                <a:latin typeface="Calibri"/>
                <a:cs typeface="Calibri"/>
              </a:rPr>
              <a:t>	</a:t>
            </a:r>
            <a:r>
              <a:rPr sz="2800" spc="50" dirty="0">
                <a:solidFill>
                  <a:schemeClr val="tx1"/>
                </a:solidFill>
                <a:latin typeface="Calibri"/>
                <a:cs typeface="Calibri"/>
              </a:rPr>
              <a:t>Chemical</a:t>
            </a:r>
            <a:r>
              <a:rPr sz="2800" spc="-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agents</a:t>
            </a:r>
            <a:r>
              <a:rPr sz="2800" spc="-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&amp;</a:t>
            </a:r>
            <a:r>
              <a:rPr sz="2800" spc="-5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80" dirty="0">
                <a:solidFill>
                  <a:schemeClr val="tx1"/>
                </a:solidFill>
                <a:latin typeface="Calibri"/>
                <a:cs typeface="Calibri"/>
              </a:rPr>
              <a:t>drugs-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402835" y="894588"/>
            <a:ext cx="3698875" cy="609600"/>
            <a:chOff x="4402835" y="894588"/>
            <a:chExt cx="3698875" cy="609600"/>
          </a:xfrm>
        </p:grpSpPr>
        <p:sp>
          <p:nvSpPr>
            <p:cNvPr id="7" name="object 7"/>
            <p:cNvSpPr/>
            <p:nvPr/>
          </p:nvSpPr>
          <p:spPr>
            <a:xfrm>
              <a:off x="4412741" y="904494"/>
              <a:ext cx="3679190" cy="589915"/>
            </a:xfrm>
            <a:custGeom>
              <a:avLst/>
              <a:gdLst/>
              <a:ahLst/>
              <a:cxnLst/>
              <a:rect l="l" t="t" r="r" b="b"/>
              <a:pathLst>
                <a:path w="3679190" h="589915">
                  <a:moveTo>
                    <a:pt x="1839468" y="0"/>
                  </a:moveTo>
                  <a:lnTo>
                    <a:pt x="1763647" y="246"/>
                  </a:lnTo>
                  <a:lnTo>
                    <a:pt x="1688608" y="977"/>
                  </a:lnTo>
                  <a:lnTo>
                    <a:pt x="1614407" y="2186"/>
                  </a:lnTo>
                  <a:lnTo>
                    <a:pt x="1541105" y="3861"/>
                  </a:lnTo>
                  <a:lnTo>
                    <a:pt x="1468761" y="5993"/>
                  </a:lnTo>
                  <a:lnTo>
                    <a:pt x="1397434" y="8573"/>
                  </a:lnTo>
                  <a:lnTo>
                    <a:pt x="1327183" y="11591"/>
                  </a:lnTo>
                  <a:lnTo>
                    <a:pt x="1258068" y="15038"/>
                  </a:lnTo>
                  <a:lnTo>
                    <a:pt x="1190147" y="18905"/>
                  </a:lnTo>
                  <a:lnTo>
                    <a:pt x="1123479" y="23181"/>
                  </a:lnTo>
                  <a:lnTo>
                    <a:pt x="1058125" y="27857"/>
                  </a:lnTo>
                  <a:lnTo>
                    <a:pt x="994142" y="32925"/>
                  </a:lnTo>
                  <a:lnTo>
                    <a:pt x="931591" y="38373"/>
                  </a:lnTo>
                  <a:lnTo>
                    <a:pt x="870531" y="44194"/>
                  </a:lnTo>
                  <a:lnTo>
                    <a:pt x="811020" y="50376"/>
                  </a:lnTo>
                  <a:lnTo>
                    <a:pt x="753118" y="56912"/>
                  </a:lnTo>
                  <a:lnTo>
                    <a:pt x="696884" y="63790"/>
                  </a:lnTo>
                  <a:lnTo>
                    <a:pt x="642377" y="71003"/>
                  </a:lnTo>
                  <a:lnTo>
                    <a:pt x="589656" y="78540"/>
                  </a:lnTo>
                  <a:lnTo>
                    <a:pt x="538781" y="86391"/>
                  </a:lnTo>
                  <a:lnTo>
                    <a:pt x="489811" y="94548"/>
                  </a:lnTo>
                  <a:lnTo>
                    <a:pt x="442805" y="103001"/>
                  </a:lnTo>
                  <a:lnTo>
                    <a:pt x="397822" y="111740"/>
                  </a:lnTo>
                  <a:lnTo>
                    <a:pt x="354921" y="120755"/>
                  </a:lnTo>
                  <a:lnTo>
                    <a:pt x="314162" y="130038"/>
                  </a:lnTo>
                  <a:lnTo>
                    <a:pt x="275603" y="139579"/>
                  </a:lnTo>
                  <a:lnTo>
                    <a:pt x="205325" y="159395"/>
                  </a:lnTo>
                  <a:lnTo>
                    <a:pt x="144559" y="180129"/>
                  </a:lnTo>
                  <a:lnTo>
                    <a:pt x="93780" y="201704"/>
                  </a:lnTo>
                  <a:lnTo>
                    <a:pt x="53461" y="224044"/>
                  </a:lnTo>
                  <a:lnTo>
                    <a:pt x="13631" y="258822"/>
                  </a:lnTo>
                  <a:lnTo>
                    <a:pt x="0" y="294893"/>
                  </a:lnTo>
                  <a:lnTo>
                    <a:pt x="1534" y="307045"/>
                  </a:lnTo>
                  <a:lnTo>
                    <a:pt x="24076" y="342714"/>
                  </a:lnTo>
                  <a:lnTo>
                    <a:pt x="72284" y="377004"/>
                  </a:lnTo>
                  <a:lnTo>
                    <a:pt x="117892" y="398971"/>
                  </a:lnTo>
                  <a:lnTo>
                    <a:pt x="173723" y="420135"/>
                  </a:lnTo>
                  <a:lnTo>
                    <a:pt x="239304" y="440419"/>
                  </a:lnTo>
                  <a:lnTo>
                    <a:pt x="314162" y="459749"/>
                  </a:lnTo>
                  <a:lnTo>
                    <a:pt x="354921" y="469032"/>
                  </a:lnTo>
                  <a:lnTo>
                    <a:pt x="397822" y="478047"/>
                  </a:lnTo>
                  <a:lnTo>
                    <a:pt x="442805" y="486786"/>
                  </a:lnTo>
                  <a:lnTo>
                    <a:pt x="489811" y="495239"/>
                  </a:lnTo>
                  <a:lnTo>
                    <a:pt x="538781" y="503396"/>
                  </a:lnTo>
                  <a:lnTo>
                    <a:pt x="589656" y="511247"/>
                  </a:lnTo>
                  <a:lnTo>
                    <a:pt x="642377" y="518784"/>
                  </a:lnTo>
                  <a:lnTo>
                    <a:pt x="696884" y="525997"/>
                  </a:lnTo>
                  <a:lnTo>
                    <a:pt x="753118" y="532875"/>
                  </a:lnTo>
                  <a:lnTo>
                    <a:pt x="811020" y="539411"/>
                  </a:lnTo>
                  <a:lnTo>
                    <a:pt x="870531" y="545593"/>
                  </a:lnTo>
                  <a:lnTo>
                    <a:pt x="931591" y="551414"/>
                  </a:lnTo>
                  <a:lnTo>
                    <a:pt x="994142" y="556862"/>
                  </a:lnTo>
                  <a:lnTo>
                    <a:pt x="1058125" y="561930"/>
                  </a:lnTo>
                  <a:lnTo>
                    <a:pt x="1123479" y="566606"/>
                  </a:lnTo>
                  <a:lnTo>
                    <a:pt x="1190147" y="570882"/>
                  </a:lnTo>
                  <a:lnTo>
                    <a:pt x="1258068" y="574749"/>
                  </a:lnTo>
                  <a:lnTo>
                    <a:pt x="1327183" y="578196"/>
                  </a:lnTo>
                  <a:lnTo>
                    <a:pt x="1397434" y="581214"/>
                  </a:lnTo>
                  <a:lnTo>
                    <a:pt x="1468761" y="583794"/>
                  </a:lnTo>
                  <a:lnTo>
                    <a:pt x="1541105" y="585926"/>
                  </a:lnTo>
                  <a:lnTo>
                    <a:pt x="1614407" y="587601"/>
                  </a:lnTo>
                  <a:lnTo>
                    <a:pt x="1688608" y="588810"/>
                  </a:lnTo>
                  <a:lnTo>
                    <a:pt x="1763647" y="589541"/>
                  </a:lnTo>
                  <a:lnTo>
                    <a:pt x="1839468" y="589788"/>
                  </a:lnTo>
                  <a:lnTo>
                    <a:pt x="1915288" y="589541"/>
                  </a:lnTo>
                  <a:lnTo>
                    <a:pt x="1990327" y="588810"/>
                  </a:lnTo>
                  <a:lnTo>
                    <a:pt x="2064528" y="587601"/>
                  </a:lnTo>
                  <a:lnTo>
                    <a:pt x="2137830" y="585926"/>
                  </a:lnTo>
                  <a:lnTo>
                    <a:pt x="2210174" y="583794"/>
                  </a:lnTo>
                  <a:lnTo>
                    <a:pt x="2281501" y="581214"/>
                  </a:lnTo>
                  <a:lnTo>
                    <a:pt x="2351752" y="578196"/>
                  </a:lnTo>
                  <a:lnTo>
                    <a:pt x="2420867" y="574749"/>
                  </a:lnTo>
                  <a:lnTo>
                    <a:pt x="2488788" y="570882"/>
                  </a:lnTo>
                  <a:lnTo>
                    <a:pt x="2555456" y="566606"/>
                  </a:lnTo>
                  <a:lnTo>
                    <a:pt x="2620810" y="561930"/>
                  </a:lnTo>
                  <a:lnTo>
                    <a:pt x="2684793" y="556862"/>
                  </a:lnTo>
                  <a:lnTo>
                    <a:pt x="2747344" y="551414"/>
                  </a:lnTo>
                  <a:lnTo>
                    <a:pt x="2808404" y="545593"/>
                  </a:lnTo>
                  <a:lnTo>
                    <a:pt x="2867915" y="539411"/>
                  </a:lnTo>
                  <a:lnTo>
                    <a:pt x="2925817" y="532875"/>
                  </a:lnTo>
                  <a:lnTo>
                    <a:pt x="2982051" y="525997"/>
                  </a:lnTo>
                  <a:lnTo>
                    <a:pt x="3036558" y="518784"/>
                  </a:lnTo>
                  <a:lnTo>
                    <a:pt x="3089279" y="511247"/>
                  </a:lnTo>
                  <a:lnTo>
                    <a:pt x="3140154" y="503396"/>
                  </a:lnTo>
                  <a:lnTo>
                    <a:pt x="3189124" y="495239"/>
                  </a:lnTo>
                  <a:lnTo>
                    <a:pt x="3236130" y="486786"/>
                  </a:lnTo>
                  <a:lnTo>
                    <a:pt x="3281113" y="478047"/>
                  </a:lnTo>
                  <a:lnTo>
                    <a:pt x="3324014" y="469032"/>
                  </a:lnTo>
                  <a:lnTo>
                    <a:pt x="3364773" y="459749"/>
                  </a:lnTo>
                  <a:lnTo>
                    <a:pt x="3403332" y="450208"/>
                  </a:lnTo>
                  <a:lnTo>
                    <a:pt x="3473610" y="430392"/>
                  </a:lnTo>
                  <a:lnTo>
                    <a:pt x="3534376" y="409658"/>
                  </a:lnTo>
                  <a:lnTo>
                    <a:pt x="3585155" y="388083"/>
                  </a:lnTo>
                  <a:lnTo>
                    <a:pt x="3625474" y="365743"/>
                  </a:lnTo>
                  <a:lnTo>
                    <a:pt x="3665304" y="330965"/>
                  </a:lnTo>
                  <a:lnTo>
                    <a:pt x="3678936" y="294893"/>
                  </a:lnTo>
                  <a:lnTo>
                    <a:pt x="3677401" y="282742"/>
                  </a:lnTo>
                  <a:lnTo>
                    <a:pt x="3654859" y="247073"/>
                  </a:lnTo>
                  <a:lnTo>
                    <a:pt x="3606651" y="212783"/>
                  </a:lnTo>
                  <a:lnTo>
                    <a:pt x="3561043" y="190816"/>
                  </a:lnTo>
                  <a:lnTo>
                    <a:pt x="3505212" y="169652"/>
                  </a:lnTo>
                  <a:lnTo>
                    <a:pt x="3439631" y="149368"/>
                  </a:lnTo>
                  <a:lnTo>
                    <a:pt x="3364773" y="130038"/>
                  </a:lnTo>
                  <a:lnTo>
                    <a:pt x="3324014" y="120755"/>
                  </a:lnTo>
                  <a:lnTo>
                    <a:pt x="3281113" y="111740"/>
                  </a:lnTo>
                  <a:lnTo>
                    <a:pt x="3236130" y="103001"/>
                  </a:lnTo>
                  <a:lnTo>
                    <a:pt x="3189124" y="94548"/>
                  </a:lnTo>
                  <a:lnTo>
                    <a:pt x="3140154" y="86391"/>
                  </a:lnTo>
                  <a:lnTo>
                    <a:pt x="3089279" y="78540"/>
                  </a:lnTo>
                  <a:lnTo>
                    <a:pt x="3036558" y="71003"/>
                  </a:lnTo>
                  <a:lnTo>
                    <a:pt x="2982051" y="63790"/>
                  </a:lnTo>
                  <a:lnTo>
                    <a:pt x="2925817" y="56912"/>
                  </a:lnTo>
                  <a:lnTo>
                    <a:pt x="2867915" y="50376"/>
                  </a:lnTo>
                  <a:lnTo>
                    <a:pt x="2808404" y="44194"/>
                  </a:lnTo>
                  <a:lnTo>
                    <a:pt x="2747344" y="38373"/>
                  </a:lnTo>
                  <a:lnTo>
                    <a:pt x="2684793" y="32925"/>
                  </a:lnTo>
                  <a:lnTo>
                    <a:pt x="2620810" y="27857"/>
                  </a:lnTo>
                  <a:lnTo>
                    <a:pt x="2555456" y="23181"/>
                  </a:lnTo>
                  <a:lnTo>
                    <a:pt x="2488788" y="18905"/>
                  </a:lnTo>
                  <a:lnTo>
                    <a:pt x="2420867" y="15038"/>
                  </a:lnTo>
                  <a:lnTo>
                    <a:pt x="2351752" y="11591"/>
                  </a:lnTo>
                  <a:lnTo>
                    <a:pt x="2281501" y="8573"/>
                  </a:lnTo>
                  <a:lnTo>
                    <a:pt x="2210174" y="5993"/>
                  </a:lnTo>
                  <a:lnTo>
                    <a:pt x="2137830" y="3861"/>
                  </a:lnTo>
                  <a:lnTo>
                    <a:pt x="2064528" y="2186"/>
                  </a:lnTo>
                  <a:lnTo>
                    <a:pt x="1990327" y="977"/>
                  </a:lnTo>
                  <a:lnTo>
                    <a:pt x="1915288" y="246"/>
                  </a:lnTo>
                  <a:lnTo>
                    <a:pt x="1839468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412741" y="904494"/>
              <a:ext cx="3679190" cy="589915"/>
            </a:xfrm>
            <a:custGeom>
              <a:avLst/>
              <a:gdLst/>
              <a:ahLst/>
              <a:cxnLst/>
              <a:rect l="l" t="t" r="r" b="b"/>
              <a:pathLst>
                <a:path w="3679190" h="589915">
                  <a:moveTo>
                    <a:pt x="0" y="294893"/>
                  </a:moveTo>
                  <a:lnTo>
                    <a:pt x="13631" y="258822"/>
                  </a:lnTo>
                  <a:lnTo>
                    <a:pt x="53461" y="224044"/>
                  </a:lnTo>
                  <a:lnTo>
                    <a:pt x="93780" y="201704"/>
                  </a:lnTo>
                  <a:lnTo>
                    <a:pt x="144559" y="180129"/>
                  </a:lnTo>
                  <a:lnTo>
                    <a:pt x="205325" y="159395"/>
                  </a:lnTo>
                  <a:lnTo>
                    <a:pt x="275603" y="139579"/>
                  </a:lnTo>
                  <a:lnTo>
                    <a:pt x="314162" y="130038"/>
                  </a:lnTo>
                  <a:lnTo>
                    <a:pt x="354921" y="120755"/>
                  </a:lnTo>
                  <a:lnTo>
                    <a:pt x="397822" y="111740"/>
                  </a:lnTo>
                  <a:lnTo>
                    <a:pt x="442805" y="103001"/>
                  </a:lnTo>
                  <a:lnTo>
                    <a:pt x="489811" y="94548"/>
                  </a:lnTo>
                  <a:lnTo>
                    <a:pt x="538781" y="86391"/>
                  </a:lnTo>
                  <a:lnTo>
                    <a:pt x="589656" y="78540"/>
                  </a:lnTo>
                  <a:lnTo>
                    <a:pt x="642377" y="71003"/>
                  </a:lnTo>
                  <a:lnTo>
                    <a:pt x="696884" y="63790"/>
                  </a:lnTo>
                  <a:lnTo>
                    <a:pt x="753118" y="56912"/>
                  </a:lnTo>
                  <a:lnTo>
                    <a:pt x="811020" y="50376"/>
                  </a:lnTo>
                  <a:lnTo>
                    <a:pt x="870531" y="44194"/>
                  </a:lnTo>
                  <a:lnTo>
                    <a:pt x="931591" y="38373"/>
                  </a:lnTo>
                  <a:lnTo>
                    <a:pt x="994142" y="32925"/>
                  </a:lnTo>
                  <a:lnTo>
                    <a:pt x="1058125" y="27857"/>
                  </a:lnTo>
                  <a:lnTo>
                    <a:pt x="1123479" y="23181"/>
                  </a:lnTo>
                  <a:lnTo>
                    <a:pt x="1190147" y="18905"/>
                  </a:lnTo>
                  <a:lnTo>
                    <a:pt x="1258068" y="15038"/>
                  </a:lnTo>
                  <a:lnTo>
                    <a:pt x="1327183" y="11591"/>
                  </a:lnTo>
                  <a:lnTo>
                    <a:pt x="1397434" y="8573"/>
                  </a:lnTo>
                  <a:lnTo>
                    <a:pt x="1468761" y="5993"/>
                  </a:lnTo>
                  <a:lnTo>
                    <a:pt x="1541105" y="3861"/>
                  </a:lnTo>
                  <a:lnTo>
                    <a:pt x="1614407" y="2186"/>
                  </a:lnTo>
                  <a:lnTo>
                    <a:pt x="1688608" y="977"/>
                  </a:lnTo>
                  <a:lnTo>
                    <a:pt x="1763647" y="246"/>
                  </a:lnTo>
                  <a:lnTo>
                    <a:pt x="1839468" y="0"/>
                  </a:lnTo>
                  <a:lnTo>
                    <a:pt x="1915288" y="246"/>
                  </a:lnTo>
                  <a:lnTo>
                    <a:pt x="1990327" y="977"/>
                  </a:lnTo>
                  <a:lnTo>
                    <a:pt x="2064528" y="2186"/>
                  </a:lnTo>
                  <a:lnTo>
                    <a:pt x="2137830" y="3861"/>
                  </a:lnTo>
                  <a:lnTo>
                    <a:pt x="2210174" y="5993"/>
                  </a:lnTo>
                  <a:lnTo>
                    <a:pt x="2281501" y="8573"/>
                  </a:lnTo>
                  <a:lnTo>
                    <a:pt x="2351752" y="11591"/>
                  </a:lnTo>
                  <a:lnTo>
                    <a:pt x="2420867" y="15038"/>
                  </a:lnTo>
                  <a:lnTo>
                    <a:pt x="2488788" y="18905"/>
                  </a:lnTo>
                  <a:lnTo>
                    <a:pt x="2555456" y="23181"/>
                  </a:lnTo>
                  <a:lnTo>
                    <a:pt x="2620810" y="27857"/>
                  </a:lnTo>
                  <a:lnTo>
                    <a:pt x="2684793" y="32925"/>
                  </a:lnTo>
                  <a:lnTo>
                    <a:pt x="2747344" y="38373"/>
                  </a:lnTo>
                  <a:lnTo>
                    <a:pt x="2808404" y="44194"/>
                  </a:lnTo>
                  <a:lnTo>
                    <a:pt x="2867915" y="50376"/>
                  </a:lnTo>
                  <a:lnTo>
                    <a:pt x="2925817" y="56912"/>
                  </a:lnTo>
                  <a:lnTo>
                    <a:pt x="2982051" y="63790"/>
                  </a:lnTo>
                  <a:lnTo>
                    <a:pt x="3036558" y="71003"/>
                  </a:lnTo>
                  <a:lnTo>
                    <a:pt x="3089279" y="78540"/>
                  </a:lnTo>
                  <a:lnTo>
                    <a:pt x="3140154" y="86391"/>
                  </a:lnTo>
                  <a:lnTo>
                    <a:pt x="3189124" y="94548"/>
                  </a:lnTo>
                  <a:lnTo>
                    <a:pt x="3236130" y="103001"/>
                  </a:lnTo>
                  <a:lnTo>
                    <a:pt x="3281113" y="111740"/>
                  </a:lnTo>
                  <a:lnTo>
                    <a:pt x="3324014" y="120755"/>
                  </a:lnTo>
                  <a:lnTo>
                    <a:pt x="3364773" y="130038"/>
                  </a:lnTo>
                  <a:lnTo>
                    <a:pt x="3403332" y="139579"/>
                  </a:lnTo>
                  <a:lnTo>
                    <a:pt x="3473610" y="159395"/>
                  </a:lnTo>
                  <a:lnTo>
                    <a:pt x="3534376" y="180129"/>
                  </a:lnTo>
                  <a:lnTo>
                    <a:pt x="3585155" y="201704"/>
                  </a:lnTo>
                  <a:lnTo>
                    <a:pt x="3625474" y="224044"/>
                  </a:lnTo>
                  <a:lnTo>
                    <a:pt x="3665304" y="258822"/>
                  </a:lnTo>
                  <a:lnTo>
                    <a:pt x="3678936" y="294893"/>
                  </a:lnTo>
                  <a:lnTo>
                    <a:pt x="3677401" y="307045"/>
                  </a:lnTo>
                  <a:lnTo>
                    <a:pt x="3654859" y="342714"/>
                  </a:lnTo>
                  <a:lnTo>
                    <a:pt x="3606651" y="377004"/>
                  </a:lnTo>
                  <a:lnTo>
                    <a:pt x="3561043" y="398971"/>
                  </a:lnTo>
                  <a:lnTo>
                    <a:pt x="3505212" y="420135"/>
                  </a:lnTo>
                  <a:lnTo>
                    <a:pt x="3439631" y="440419"/>
                  </a:lnTo>
                  <a:lnTo>
                    <a:pt x="3364773" y="459749"/>
                  </a:lnTo>
                  <a:lnTo>
                    <a:pt x="3324014" y="469032"/>
                  </a:lnTo>
                  <a:lnTo>
                    <a:pt x="3281113" y="478047"/>
                  </a:lnTo>
                  <a:lnTo>
                    <a:pt x="3236130" y="486786"/>
                  </a:lnTo>
                  <a:lnTo>
                    <a:pt x="3189124" y="495239"/>
                  </a:lnTo>
                  <a:lnTo>
                    <a:pt x="3140154" y="503396"/>
                  </a:lnTo>
                  <a:lnTo>
                    <a:pt x="3089279" y="511247"/>
                  </a:lnTo>
                  <a:lnTo>
                    <a:pt x="3036558" y="518784"/>
                  </a:lnTo>
                  <a:lnTo>
                    <a:pt x="2982051" y="525997"/>
                  </a:lnTo>
                  <a:lnTo>
                    <a:pt x="2925817" y="532875"/>
                  </a:lnTo>
                  <a:lnTo>
                    <a:pt x="2867915" y="539411"/>
                  </a:lnTo>
                  <a:lnTo>
                    <a:pt x="2808404" y="545593"/>
                  </a:lnTo>
                  <a:lnTo>
                    <a:pt x="2747344" y="551414"/>
                  </a:lnTo>
                  <a:lnTo>
                    <a:pt x="2684793" y="556862"/>
                  </a:lnTo>
                  <a:lnTo>
                    <a:pt x="2620810" y="561930"/>
                  </a:lnTo>
                  <a:lnTo>
                    <a:pt x="2555456" y="566606"/>
                  </a:lnTo>
                  <a:lnTo>
                    <a:pt x="2488788" y="570882"/>
                  </a:lnTo>
                  <a:lnTo>
                    <a:pt x="2420867" y="574749"/>
                  </a:lnTo>
                  <a:lnTo>
                    <a:pt x="2351752" y="578196"/>
                  </a:lnTo>
                  <a:lnTo>
                    <a:pt x="2281501" y="581214"/>
                  </a:lnTo>
                  <a:lnTo>
                    <a:pt x="2210174" y="583794"/>
                  </a:lnTo>
                  <a:lnTo>
                    <a:pt x="2137830" y="585926"/>
                  </a:lnTo>
                  <a:lnTo>
                    <a:pt x="2064528" y="587601"/>
                  </a:lnTo>
                  <a:lnTo>
                    <a:pt x="1990327" y="588810"/>
                  </a:lnTo>
                  <a:lnTo>
                    <a:pt x="1915288" y="589541"/>
                  </a:lnTo>
                  <a:lnTo>
                    <a:pt x="1839468" y="589788"/>
                  </a:lnTo>
                  <a:lnTo>
                    <a:pt x="1763647" y="589541"/>
                  </a:lnTo>
                  <a:lnTo>
                    <a:pt x="1688608" y="588810"/>
                  </a:lnTo>
                  <a:lnTo>
                    <a:pt x="1614407" y="587601"/>
                  </a:lnTo>
                  <a:lnTo>
                    <a:pt x="1541105" y="585926"/>
                  </a:lnTo>
                  <a:lnTo>
                    <a:pt x="1468761" y="583794"/>
                  </a:lnTo>
                  <a:lnTo>
                    <a:pt x="1397434" y="581214"/>
                  </a:lnTo>
                  <a:lnTo>
                    <a:pt x="1327183" y="578196"/>
                  </a:lnTo>
                  <a:lnTo>
                    <a:pt x="1258068" y="574749"/>
                  </a:lnTo>
                  <a:lnTo>
                    <a:pt x="1190147" y="570882"/>
                  </a:lnTo>
                  <a:lnTo>
                    <a:pt x="1123479" y="566606"/>
                  </a:lnTo>
                  <a:lnTo>
                    <a:pt x="1058125" y="561930"/>
                  </a:lnTo>
                  <a:lnTo>
                    <a:pt x="994142" y="556862"/>
                  </a:lnTo>
                  <a:lnTo>
                    <a:pt x="931591" y="551414"/>
                  </a:lnTo>
                  <a:lnTo>
                    <a:pt x="870531" y="545593"/>
                  </a:lnTo>
                  <a:lnTo>
                    <a:pt x="811020" y="539411"/>
                  </a:lnTo>
                  <a:lnTo>
                    <a:pt x="753118" y="532875"/>
                  </a:lnTo>
                  <a:lnTo>
                    <a:pt x="696884" y="525997"/>
                  </a:lnTo>
                  <a:lnTo>
                    <a:pt x="642377" y="518784"/>
                  </a:lnTo>
                  <a:lnTo>
                    <a:pt x="589656" y="511247"/>
                  </a:lnTo>
                  <a:lnTo>
                    <a:pt x="538781" y="503396"/>
                  </a:lnTo>
                  <a:lnTo>
                    <a:pt x="489811" y="495239"/>
                  </a:lnTo>
                  <a:lnTo>
                    <a:pt x="442805" y="486786"/>
                  </a:lnTo>
                  <a:lnTo>
                    <a:pt x="397822" y="478047"/>
                  </a:lnTo>
                  <a:lnTo>
                    <a:pt x="354921" y="469032"/>
                  </a:lnTo>
                  <a:lnTo>
                    <a:pt x="314162" y="459749"/>
                  </a:lnTo>
                  <a:lnTo>
                    <a:pt x="275603" y="450208"/>
                  </a:lnTo>
                  <a:lnTo>
                    <a:pt x="205325" y="430392"/>
                  </a:lnTo>
                  <a:lnTo>
                    <a:pt x="144559" y="409658"/>
                  </a:lnTo>
                  <a:lnTo>
                    <a:pt x="93780" y="388083"/>
                  </a:lnTo>
                  <a:lnTo>
                    <a:pt x="53461" y="365743"/>
                  </a:lnTo>
                  <a:lnTo>
                    <a:pt x="13631" y="330965"/>
                  </a:lnTo>
                  <a:lnTo>
                    <a:pt x="0" y="294893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3696715" y="1154302"/>
            <a:ext cx="4479925" cy="1197610"/>
            <a:chOff x="3696715" y="1154302"/>
            <a:chExt cx="4479925" cy="1197610"/>
          </a:xfrm>
        </p:grpSpPr>
        <p:sp>
          <p:nvSpPr>
            <p:cNvPr id="10" name="object 10"/>
            <p:cNvSpPr/>
            <p:nvPr/>
          </p:nvSpPr>
          <p:spPr>
            <a:xfrm>
              <a:off x="3706240" y="1163827"/>
              <a:ext cx="625475" cy="917575"/>
            </a:xfrm>
            <a:custGeom>
              <a:avLst/>
              <a:gdLst/>
              <a:ahLst/>
              <a:cxnLst/>
              <a:rect l="l" t="t" r="r" b="b"/>
              <a:pathLst>
                <a:path w="625475" h="917575">
                  <a:moveTo>
                    <a:pt x="324866" y="0"/>
                  </a:moveTo>
                  <a:lnTo>
                    <a:pt x="395859" y="79121"/>
                  </a:lnTo>
                  <a:lnTo>
                    <a:pt x="0" y="433832"/>
                  </a:lnTo>
                  <a:lnTo>
                    <a:pt x="354711" y="829691"/>
                  </a:lnTo>
                  <a:lnTo>
                    <a:pt x="275463" y="900557"/>
                  </a:lnTo>
                  <a:lnTo>
                    <a:pt x="575691" y="917067"/>
                  </a:lnTo>
                  <a:lnTo>
                    <a:pt x="592201" y="616838"/>
                  </a:lnTo>
                  <a:lnTo>
                    <a:pt x="512953" y="687705"/>
                  </a:lnTo>
                  <a:lnTo>
                    <a:pt x="300228" y="450214"/>
                  </a:lnTo>
                  <a:lnTo>
                    <a:pt x="537718" y="237489"/>
                  </a:lnTo>
                  <a:lnTo>
                    <a:pt x="608584" y="316611"/>
                  </a:lnTo>
                  <a:lnTo>
                    <a:pt x="625094" y="16383"/>
                  </a:lnTo>
                  <a:lnTo>
                    <a:pt x="324866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706240" y="1163827"/>
              <a:ext cx="625475" cy="917575"/>
            </a:xfrm>
            <a:custGeom>
              <a:avLst/>
              <a:gdLst/>
              <a:ahLst/>
              <a:cxnLst/>
              <a:rect l="l" t="t" r="r" b="b"/>
              <a:pathLst>
                <a:path w="625475" h="917575">
                  <a:moveTo>
                    <a:pt x="625094" y="16383"/>
                  </a:moveTo>
                  <a:lnTo>
                    <a:pt x="608584" y="316611"/>
                  </a:lnTo>
                  <a:lnTo>
                    <a:pt x="537718" y="237489"/>
                  </a:lnTo>
                  <a:lnTo>
                    <a:pt x="300228" y="450214"/>
                  </a:lnTo>
                  <a:lnTo>
                    <a:pt x="512953" y="687705"/>
                  </a:lnTo>
                  <a:lnTo>
                    <a:pt x="592201" y="616838"/>
                  </a:lnTo>
                  <a:lnTo>
                    <a:pt x="575691" y="917067"/>
                  </a:lnTo>
                  <a:lnTo>
                    <a:pt x="275463" y="900557"/>
                  </a:lnTo>
                  <a:lnTo>
                    <a:pt x="354711" y="829691"/>
                  </a:lnTo>
                  <a:lnTo>
                    <a:pt x="0" y="433832"/>
                  </a:lnTo>
                  <a:lnTo>
                    <a:pt x="395859" y="79121"/>
                  </a:lnTo>
                  <a:lnTo>
                    <a:pt x="324866" y="0"/>
                  </a:lnTo>
                  <a:lnTo>
                    <a:pt x="625094" y="16383"/>
                  </a:lnTo>
                  <a:close/>
                </a:path>
              </a:pathLst>
            </a:custGeom>
            <a:ln w="19050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338065" y="1741169"/>
              <a:ext cx="3828415" cy="600710"/>
            </a:xfrm>
            <a:custGeom>
              <a:avLst/>
              <a:gdLst/>
              <a:ahLst/>
              <a:cxnLst/>
              <a:rect l="l" t="t" r="r" b="b"/>
              <a:pathLst>
                <a:path w="3828415" h="600710">
                  <a:moveTo>
                    <a:pt x="1914144" y="0"/>
                  </a:moveTo>
                  <a:lnTo>
                    <a:pt x="1837158" y="238"/>
                  </a:lnTo>
                  <a:lnTo>
                    <a:pt x="1760944" y="947"/>
                  </a:lnTo>
                  <a:lnTo>
                    <a:pt x="1685559" y="2117"/>
                  </a:lnTo>
                  <a:lnTo>
                    <a:pt x="1611060" y="3741"/>
                  </a:lnTo>
                  <a:lnTo>
                    <a:pt x="1537503" y="5808"/>
                  </a:lnTo>
                  <a:lnTo>
                    <a:pt x="1464948" y="8310"/>
                  </a:lnTo>
                  <a:lnTo>
                    <a:pt x="1393449" y="11238"/>
                  </a:lnTo>
                  <a:lnTo>
                    <a:pt x="1323066" y="14582"/>
                  </a:lnTo>
                  <a:lnTo>
                    <a:pt x="1253854" y="18335"/>
                  </a:lnTo>
                  <a:lnTo>
                    <a:pt x="1185871" y="22487"/>
                  </a:lnTo>
                  <a:lnTo>
                    <a:pt x="1119175" y="27028"/>
                  </a:lnTo>
                  <a:lnTo>
                    <a:pt x="1053822" y="31951"/>
                  </a:lnTo>
                  <a:lnTo>
                    <a:pt x="989869" y="37246"/>
                  </a:lnTo>
                  <a:lnTo>
                    <a:pt x="927374" y="42904"/>
                  </a:lnTo>
                  <a:lnTo>
                    <a:pt x="866395" y="48916"/>
                  </a:lnTo>
                  <a:lnTo>
                    <a:pt x="806987" y="55274"/>
                  </a:lnTo>
                  <a:lnTo>
                    <a:pt x="749209" y="61968"/>
                  </a:lnTo>
                  <a:lnTo>
                    <a:pt x="693117" y="68989"/>
                  </a:lnTo>
                  <a:lnTo>
                    <a:pt x="638769" y="76328"/>
                  </a:lnTo>
                  <a:lnTo>
                    <a:pt x="586221" y="83977"/>
                  </a:lnTo>
                  <a:lnTo>
                    <a:pt x="535532" y="91927"/>
                  </a:lnTo>
                  <a:lnTo>
                    <a:pt x="486758" y="100168"/>
                  </a:lnTo>
                  <a:lnTo>
                    <a:pt x="439957" y="108692"/>
                  </a:lnTo>
                  <a:lnTo>
                    <a:pt x="395185" y="117489"/>
                  </a:lnTo>
                  <a:lnTo>
                    <a:pt x="352500" y="126551"/>
                  </a:lnTo>
                  <a:lnTo>
                    <a:pt x="311958" y="135868"/>
                  </a:lnTo>
                  <a:lnTo>
                    <a:pt x="273618" y="145433"/>
                  </a:lnTo>
                  <a:lnTo>
                    <a:pt x="203770" y="165266"/>
                  </a:lnTo>
                  <a:lnTo>
                    <a:pt x="143413" y="185979"/>
                  </a:lnTo>
                  <a:lnTo>
                    <a:pt x="93004" y="207499"/>
                  </a:lnTo>
                  <a:lnTo>
                    <a:pt x="53001" y="229756"/>
                  </a:lnTo>
                  <a:lnTo>
                    <a:pt x="13507" y="264365"/>
                  </a:lnTo>
                  <a:lnTo>
                    <a:pt x="0" y="300227"/>
                  </a:lnTo>
                  <a:lnTo>
                    <a:pt x="1519" y="312306"/>
                  </a:lnTo>
                  <a:lnTo>
                    <a:pt x="23861" y="347778"/>
                  </a:lnTo>
                  <a:lnTo>
                    <a:pt x="71673" y="381915"/>
                  </a:lnTo>
                  <a:lnTo>
                    <a:pt x="116936" y="403813"/>
                  </a:lnTo>
                  <a:lnTo>
                    <a:pt x="172377" y="424938"/>
                  </a:lnTo>
                  <a:lnTo>
                    <a:pt x="237537" y="445220"/>
                  </a:lnTo>
                  <a:lnTo>
                    <a:pt x="311958" y="464587"/>
                  </a:lnTo>
                  <a:lnTo>
                    <a:pt x="352500" y="473904"/>
                  </a:lnTo>
                  <a:lnTo>
                    <a:pt x="395185" y="482966"/>
                  </a:lnTo>
                  <a:lnTo>
                    <a:pt x="439957" y="491763"/>
                  </a:lnTo>
                  <a:lnTo>
                    <a:pt x="486758" y="500287"/>
                  </a:lnTo>
                  <a:lnTo>
                    <a:pt x="535532" y="508528"/>
                  </a:lnTo>
                  <a:lnTo>
                    <a:pt x="586221" y="516478"/>
                  </a:lnTo>
                  <a:lnTo>
                    <a:pt x="638769" y="524127"/>
                  </a:lnTo>
                  <a:lnTo>
                    <a:pt x="693117" y="531466"/>
                  </a:lnTo>
                  <a:lnTo>
                    <a:pt x="749209" y="538487"/>
                  </a:lnTo>
                  <a:lnTo>
                    <a:pt x="806987" y="545181"/>
                  </a:lnTo>
                  <a:lnTo>
                    <a:pt x="866395" y="551539"/>
                  </a:lnTo>
                  <a:lnTo>
                    <a:pt x="927374" y="557551"/>
                  </a:lnTo>
                  <a:lnTo>
                    <a:pt x="989869" y="563209"/>
                  </a:lnTo>
                  <a:lnTo>
                    <a:pt x="1053822" y="568504"/>
                  </a:lnTo>
                  <a:lnTo>
                    <a:pt x="1119175" y="573427"/>
                  </a:lnTo>
                  <a:lnTo>
                    <a:pt x="1185871" y="577968"/>
                  </a:lnTo>
                  <a:lnTo>
                    <a:pt x="1253854" y="582120"/>
                  </a:lnTo>
                  <a:lnTo>
                    <a:pt x="1323066" y="585873"/>
                  </a:lnTo>
                  <a:lnTo>
                    <a:pt x="1393449" y="589217"/>
                  </a:lnTo>
                  <a:lnTo>
                    <a:pt x="1464948" y="592145"/>
                  </a:lnTo>
                  <a:lnTo>
                    <a:pt x="1537503" y="594647"/>
                  </a:lnTo>
                  <a:lnTo>
                    <a:pt x="1611060" y="596714"/>
                  </a:lnTo>
                  <a:lnTo>
                    <a:pt x="1685559" y="598338"/>
                  </a:lnTo>
                  <a:lnTo>
                    <a:pt x="1760944" y="599508"/>
                  </a:lnTo>
                  <a:lnTo>
                    <a:pt x="1837158" y="600217"/>
                  </a:lnTo>
                  <a:lnTo>
                    <a:pt x="1914144" y="600455"/>
                  </a:lnTo>
                  <a:lnTo>
                    <a:pt x="1991129" y="600217"/>
                  </a:lnTo>
                  <a:lnTo>
                    <a:pt x="2067343" y="599508"/>
                  </a:lnTo>
                  <a:lnTo>
                    <a:pt x="2142728" y="598338"/>
                  </a:lnTo>
                  <a:lnTo>
                    <a:pt x="2217227" y="596714"/>
                  </a:lnTo>
                  <a:lnTo>
                    <a:pt x="2290784" y="594647"/>
                  </a:lnTo>
                  <a:lnTo>
                    <a:pt x="2363339" y="592145"/>
                  </a:lnTo>
                  <a:lnTo>
                    <a:pt x="2434838" y="589217"/>
                  </a:lnTo>
                  <a:lnTo>
                    <a:pt x="2505221" y="585873"/>
                  </a:lnTo>
                  <a:lnTo>
                    <a:pt x="2574433" y="582120"/>
                  </a:lnTo>
                  <a:lnTo>
                    <a:pt x="2642416" y="577968"/>
                  </a:lnTo>
                  <a:lnTo>
                    <a:pt x="2709112" y="573427"/>
                  </a:lnTo>
                  <a:lnTo>
                    <a:pt x="2774465" y="568504"/>
                  </a:lnTo>
                  <a:lnTo>
                    <a:pt x="2838418" y="563209"/>
                  </a:lnTo>
                  <a:lnTo>
                    <a:pt x="2900913" y="557551"/>
                  </a:lnTo>
                  <a:lnTo>
                    <a:pt x="2961892" y="551539"/>
                  </a:lnTo>
                  <a:lnTo>
                    <a:pt x="3021300" y="545181"/>
                  </a:lnTo>
                  <a:lnTo>
                    <a:pt x="3079078" y="538487"/>
                  </a:lnTo>
                  <a:lnTo>
                    <a:pt x="3135170" y="531466"/>
                  </a:lnTo>
                  <a:lnTo>
                    <a:pt x="3189518" y="524127"/>
                  </a:lnTo>
                  <a:lnTo>
                    <a:pt x="3242066" y="516478"/>
                  </a:lnTo>
                  <a:lnTo>
                    <a:pt x="3292755" y="508528"/>
                  </a:lnTo>
                  <a:lnTo>
                    <a:pt x="3341529" y="500287"/>
                  </a:lnTo>
                  <a:lnTo>
                    <a:pt x="3388330" y="491763"/>
                  </a:lnTo>
                  <a:lnTo>
                    <a:pt x="3433102" y="482966"/>
                  </a:lnTo>
                  <a:lnTo>
                    <a:pt x="3475787" y="473904"/>
                  </a:lnTo>
                  <a:lnTo>
                    <a:pt x="3516329" y="464587"/>
                  </a:lnTo>
                  <a:lnTo>
                    <a:pt x="3554669" y="455022"/>
                  </a:lnTo>
                  <a:lnTo>
                    <a:pt x="3624517" y="435189"/>
                  </a:lnTo>
                  <a:lnTo>
                    <a:pt x="3684874" y="414476"/>
                  </a:lnTo>
                  <a:lnTo>
                    <a:pt x="3735283" y="392956"/>
                  </a:lnTo>
                  <a:lnTo>
                    <a:pt x="3775286" y="370699"/>
                  </a:lnTo>
                  <a:lnTo>
                    <a:pt x="3814780" y="336090"/>
                  </a:lnTo>
                  <a:lnTo>
                    <a:pt x="3828288" y="300227"/>
                  </a:lnTo>
                  <a:lnTo>
                    <a:pt x="3826768" y="288149"/>
                  </a:lnTo>
                  <a:lnTo>
                    <a:pt x="3804426" y="252677"/>
                  </a:lnTo>
                  <a:lnTo>
                    <a:pt x="3756614" y="218540"/>
                  </a:lnTo>
                  <a:lnTo>
                    <a:pt x="3711351" y="196642"/>
                  </a:lnTo>
                  <a:lnTo>
                    <a:pt x="3655910" y="175517"/>
                  </a:lnTo>
                  <a:lnTo>
                    <a:pt x="3590750" y="155235"/>
                  </a:lnTo>
                  <a:lnTo>
                    <a:pt x="3516329" y="135868"/>
                  </a:lnTo>
                  <a:lnTo>
                    <a:pt x="3475787" y="126551"/>
                  </a:lnTo>
                  <a:lnTo>
                    <a:pt x="3433102" y="117489"/>
                  </a:lnTo>
                  <a:lnTo>
                    <a:pt x="3388330" y="108692"/>
                  </a:lnTo>
                  <a:lnTo>
                    <a:pt x="3341529" y="100168"/>
                  </a:lnTo>
                  <a:lnTo>
                    <a:pt x="3292755" y="91927"/>
                  </a:lnTo>
                  <a:lnTo>
                    <a:pt x="3242066" y="83977"/>
                  </a:lnTo>
                  <a:lnTo>
                    <a:pt x="3189518" y="76328"/>
                  </a:lnTo>
                  <a:lnTo>
                    <a:pt x="3135170" y="68989"/>
                  </a:lnTo>
                  <a:lnTo>
                    <a:pt x="3079078" y="61968"/>
                  </a:lnTo>
                  <a:lnTo>
                    <a:pt x="3021300" y="55274"/>
                  </a:lnTo>
                  <a:lnTo>
                    <a:pt x="2961892" y="48916"/>
                  </a:lnTo>
                  <a:lnTo>
                    <a:pt x="2900913" y="42904"/>
                  </a:lnTo>
                  <a:lnTo>
                    <a:pt x="2838418" y="37246"/>
                  </a:lnTo>
                  <a:lnTo>
                    <a:pt x="2774465" y="31951"/>
                  </a:lnTo>
                  <a:lnTo>
                    <a:pt x="2709112" y="27028"/>
                  </a:lnTo>
                  <a:lnTo>
                    <a:pt x="2642416" y="22487"/>
                  </a:lnTo>
                  <a:lnTo>
                    <a:pt x="2574433" y="18335"/>
                  </a:lnTo>
                  <a:lnTo>
                    <a:pt x="2505221" y="14582"/>
                  </a:lnTo>
                  <a:lnTo>
                    <a:pt x="2434838" y="11238"/>
                  </a:lnTo>
                  <a:lnTo>
                    <a:pt x="2363339" y="8310"/>
                  </a:lnTo>
                  <a:lnTo>
                    <a:pt x="2290784" y="5808"/>
                  </a:lnTo>
                  <a:lnTo>
                    <a:pt x="2217227" y="3741"/>
                  </a:lnTo>
                  <a:lnTo>
                    <a:pt x="2142728" y="2117"/>
                  </a:lnTo>
                  <a:lnTo>
                    <a:pt x="2067343" y="947"/>
                  </a:lnTo>
                  <a:lnTo>
                    <a:pt x="1991129" y="238"/>
                  </a:lnTo>
                  <a:lnTo>
                    <a:pt x="1914144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338065" y="1741169"/>
              <a:ext cx="3828415" cy="600710"/>
            </a:xfrm>
            <a:custGeom>
              <a:avLst/>
              <a:gdLst/>
              <a:ahLst/>
              <a:cxnLst/>
              <a:rect l="l" t="t" r="r" b="b"/>
              <a:pathLst>
                <a:path w="3828415" h="600710">
                  <a:moveTo>
                    <a:pt x="0" y="300227"/>
                  </a:moveTo>
                  <a:lnTo>
                    <a:pt x="13507" y="264365"/>
                  </a:lnTo>
                  <a:lnTo>
                    <a:pt x="53001" y="229756"/>
                  </a:lnTo>
                  <a:lnTo>
                    <a:pt x="93004" y="207499"/>
                  </a:lnTo>
                  <a:lnTo>
                    <a:pt x="143413" y="185979"/>
                  </a:lnTo>
                  <a:lnTo>
                    <a:pt x="203770" y="165266"/>
                  </a:lnTo>
                  <a:lnTo>
                    <a:pt x="273618" y="145433"/>
                  </a:lnTo>
                  <a:lnTo>
                    <a:pt x="311958" y="135868"/>
                  </a:lnTo>
                  <a:lnTo>
                    <a:pt x="352500" y="126551"/>
                  </a:lnTo>
                  <a:lnTo>
                    <a:pt x="395185" y="117489"/>
                  </a:lnTo>
                  <a:lnTo>
                    <a:pt x="439957" y="108692"/>
                  </a:lnTo>
                  <a:lnTo>
                    <a:pt x="486758" y="100168"/>
                  </a:lnTo>
                  <a:lnTo>
                    <a:pt x="535532" y="91927"/>
                  </a:lnTo>
                  <a:lnTo>
                    <a:pt x="586221" y="83977"/>
                  </a:lnTo>
                  <a:lnTo>
                    <a:pt x="638769" y="76328"/>
                  </a:lnTo>
                  <a:lnTo>
                    <a:pt x="693117" y="68989"/>
                  </a:lnTo>
                  <a:lnTo>
                    <a:pt x="749209" y="61968"/>
                  </a:lnTo>
                  <a:lnTo>
                    <a:pt x="806987" y="55274"/>
                  </a:lnTo>
                  <a:lnTo>
                    <a:pt x="866395" y="48916"/>
                  </a:lnTo>
                  <a:lnTo>
                    <a:pt x="927374" y="42904"/>
                  </a:lnTo>
                  <a:lnTo>
                    <a:pt x="989869" y="37246"/>
                  </a:lnTo>
                  <a:lnTo>
                    <a:pt x="1053822" y="31951"/>
                  </a:lnTo>
                  <a:lnTo>
                    <a:pt x="1119175" y="27028"/>
                  </a:lnTo>
                  <a:lnTo>
                    <a:pt x="1185871" y="22487"/>
                  </a:lnTo>
                  <a:lnTo>
                    <a:pt x="1253854" y="18335"/>
                  </a:lnTo>
                  <a:lnTo>
                    <a:pt x="1323066" y="14582"/>
                  </a:lnTo>
                  <a:lnTo>
                    <a:pt x="1393449" y="11238"/>
                  </a:lnTo>
                  <a:lnTo>
                    <a:pt x="1464948" y="8310"/>
                  </a:lnTo>
                  <a:lnTo>
                    <a:pt x="1537503" y="5808"/>
                  </a:lnTo>
                  <a:lnTo>
                    <a:pt x="1611060" y="3741"/>
                  </a:lnTo>
                  <a:lnTo>
                    <a:pt x="1685559" y="2117"/>
                  </a:lnTo>
                  <a:lnTo>
                    <a:pt x="1760944" y="947"/>
                  </a:lnTo>
                  <a:lnTo>
                    <a:pt x="1837158" y="238"/>
                  </a:lnTo>
                  <a:lnTo>
                    <a:pt x="1914144" y="0"/>
                  </a:lnTo>
                  <a:lnTo>
                    <a:pt x="1991129" y="238"/>
                  </a:lnTo>
                  <a:lnTo>
                    <a:pt x="2067343" y="947"/>
                  </a:lnTo>
                  <a:lnTo>
                    <a:pt x="2142728" y="2117"/>
                  </a:lnTo>
                  <a:lnTo>
                    <a:pt x="2217227" y="3741"/>
                  </a:lnTo>
                  <a:lnTo>
                    <a:pt x="2290784" y="5808"/>
                  </a:lnTo>
                  <a:lnTo>
                    <a:pt x="2363339" y="8310"/>
                  </a:lnTo>
                  <a:lnTo>
                    <a:pt x="2434838" y="11238"/>
                  </a:lnTo>
                  <a:lnTo>
                    <a:pt x="2505221" y="14582"/>
                  </a:lnTo>
                  <a:lnTo>
                    <a:pt x="2574433" y="18335"/>
                  </a:lnTo>
                  <a:lnTo>
                    <a:pt x="2642416" y="22487"/>
                  </a:lnTo>
                  <a:lnTo>
                    <a:pt x="2709112" y="27028"/>
                  </a:lnTo>
                  <a:lnTo>
                    <a:pt x="2774465" y="31951"/>
                  </a:lnTo>
                  <a:lnTo>
                    <a:pt x="2838418" y="37246"/>
                  </a:lnTo>
                  <a:lnTo>
                    <a:pt x="2900913" y="42904"/>
                  </a:lnTo>
                  <a:lnTo>
                    <a:pt x="2961892" y="48916"/>
                  </a:lnTo>
                  <a:lnTo>
                    <a:pt x="3021300" y="55274"/>
                  </a:lnTo>
                  <a:lnTo>
                    <a:pt x="3079078" y="61968"/>
                  </a:lnTo>
                  <a:lnTo>
                    <a:pt x="3135170" y="68989"/>
                  </a:lnTo>
                  <a:lnTo>
                    <a:pt x="3189518" y="76328"/>
                  </a:lnTo>
                  <a:lnTo>
                    <a:pt x="3242066" y="83977"/>
                  </a:lnTo>
                  <a:lnTo>
                    <a:pt x="3292755" y="91927"/>
                  </a:lnTo>
                  <a:lnTo>
                    <a:pt x="3341529" y="100168"/>
                  </a:lnTo>
                  <a:lnTo>
                    <a:pt x="3388330" y="108692"/>
                  </a:lnTo>
                  <a:lnTo>
                    <a:pt x="3433102" y="117489"/>
                  </a:lnTo>
                  <a:lnTo>
                    <a:pt x="3475787" y="126551"/>
                  </a:lnTo>
                  <a:lnTo>
                    <a:pt x="3516329" y="135868"/>
                  </a:lnTo>
                  <a:lnTo>
                    <a:pt x="3554669" y="145433"/>
                  </a:lnTo>
                  <a:lnTo>
                    <a:pt x="3624517" y="165266"/>
                  </a:lnTo>
                  <a:lnTo>
                    <a:pt x="3684874" y="185979"/>
                  </a:lnTo>
                  <a:lnTo>
                    <a:pt x="3735283" y="207499"/>
                  </a:lnTo>
                  <a:lnTo>
                    <a:pt x="3775286" y="229756"/>
                  </a:lnTo>
                  <a:lnTo>
                    <a:pt x="3814780" y="264365"/>
                  </a:lnTo>
                  <a:lnTo>
                    <a:pt x="3828288" y="300227"/>
                  </a:lnTo>
                  <a:lnTo>
                    <a:pt x="3826768" y="312306"/>
                  </a:lnTo>
                  <a:lnTo>
                    <a:pt x="3804426" y="347778"/>
                  </a:lnTo>
                  <a:lnTo>
                    <a:pt x="3756614" y="381915"/>
                  </a:lnTo>
                  <a:lnTo>
                    <a:pt x="3711351" y="403813"/>
                  </a:lnTo>
                  <a:lnTo>
                    <a:pt x="3655910" y="424938"/>
                  </a:lnTo>
                  <a:lnTo>
                    <a:pt x="3590750" y="445220"/>
                  </a:lnTo>
                  <a:lnTo>
                    <a:pt x="3516329" y="464587"/>
                  </a:lnTo>
                  <a:lnTo>
                    <a:pt x="3475787" y="473904"/>
                  </a:lnTo>
                  <a:lnTo>
                    <a:pt x="3433102" y="482966"/>
                  </a:lnTo>
                  <a:lnTo>
                    <a:pt x="3388330" y="491763"/>
                  </a:lnTo>
                  <a:lnTo>
                    <a:pt x="3341529" y="500287"/>
                  </a:lnTo>
                  <a:lnTo>
                    <a:pt x="3292755" y="508528"/>
                  </a:lnTo>
                  <a:lnTo>
                    <a:pt x="3242066" y="516478"/>
                  </a:lnTo>
                  <a:lnTo>
                    <a:pt x="3189518" y="524127"/>
                  </a:lnTo>
                  <a:lnTo>
                    <a:pt x="3135170" y="531466"/>
                  </a:lnTo>
                  <a:lnTo>
                    <a:pt x="3079078" y="538487"/>
                  </a:lnTo>
                  <a:lnTo>
                    <a:pt x="3021300" y="545181"/>
                  </a:lnTo>
                  <a:lnTo>
                    <a:pt x="2961892" y="551539"/>
                  </a:lnTo>
                  <a:lnTo>
                    <a:pt x="2900913" y="557551"/>
                  </a:lnTo>
                  <a:lnTo>
                    <a:pt x="2838418" y="563209"/>
                  </a:lnTo>
                  <a:lnTo>
                    <a:pt x="2774465" y="568504"/>
                  </a:lnTo>
                  <a:lnTo>
                    <a:pt x="2709112" y="573427"/>
                  </a:lnTo>
                  <a:lnTo>
                    <a:pt x="2642416" y="577968"/>
                  </a:lnTo>
                  <a:lnTo>
                    <a:pt x="2574433" y="582120"/>
                  </a:lnTo>
                  <a:lnTo>
                    <a:pt x="2505221" y="585873"/>
                  </a:lnTo>
                  <a:lnTo>
                    <a:pt x="2434838" y="589217"/>
                  </a:lnTo>
                  <a:lnTo>
                    <a:pt x="2363339" y="592145"/>
                  </a:lnTo>
                  <a:lnTo>
                    <a:pt x="2290784" y="594647"/>
                  </a:lnTo>
                  <a:lnTo>
                    <a:pt x="2217227" y="596714"/>
                  </a:lnTo>
                  <a:lnTo>
                    <a:pt x="2142728" y="598338"/>
                  </a:lnTo>
                  <a:lnTo>
                    <a:pt x="2067343" y="599508"/>
                  </a:lnTo>
                  <a:lnTo>
                    <a:pt x="1991129" y="600217"/>
                  </a:lnTo>
                  <a:lnTo>
                    <a:pt x="1914144" y="600455"/>
                  </a:lnTo>
                  <a:lnTo>
                    <a:pt x="1837158" y="600217"/>
                  </a:lnTo>
                  <a:lnTo>
                    <a:pt x="1760944" y="599508"/>
                  </a:lnTo>
                  <a:lnTo>
                    <a:pt x="1685559" y="598338"/>
                  </a:lnTo>
                  <a:lnTo>
                    <a:pt x="1611060" y="596714"/>
                  </a:lnTo>
                  <a:lnTo>
                    <a:pt x="1537503" y="594647"/>
                  </a:lnTo>
                  <a:lnTo>
                    <a:pt x="1464948" y="592145"/>
                  </a:lnTo>
                  <a:lnTo>
                    <a:pt x="1393449" y="589217"/>
                  </a:lnTo>
                  <a:lnTo>
                    <a:pt x="1323066" y="585873"/>
                  </a:lnTo>
                  <a:lnTo>
                    <a:pt x="1253854" y="582120"/>
                  </a:lnTo>
                  <a:lnTo>
                    <a:pt x="1185871" y="577968"/>
                  </a:lnTo>
                  <a:lnTo>
                    <a:pt x="1119175" y="573427"/>
                  </a:lnTo>
                  <a:lnTo>
                    <a:pt x="1053822" y="568504"/>
                  </a:lnTo>
                  <a:lnTo>
                    <a:pt x="989869" y="563209"/>
                  </a:lnTo>
                  <a:lnTo>
                    <a:pt x="927374" y="557551"/>
                  </a:lnTo>
                  <a:lnTo>
                    <a:pt x="866395" y="551539"/>
                  </a:lnTo>
                  <a:lnTo>
                    <a:pt x="806987" y="545181"/>
                  </a:lnTo>
                  <a:lnTo>
                    <a:pt x="749209" y="538487"/>
                  </a:lnTo>
                  <a:lnTo>
                    <a:pt x="693117" y="531466"/>
                  </a:lnTo>
                  <a:lnTo>
                    <a:pt x="638769" y="524127"/>
                  </a:lnTo>
                  <a:lnTo>
                    <a:pt x="586221" y="516478"/>
                  </a:lnTo>
                  <a:lnTo>
                    <a:pt x="535532" y="508528"/>
                  </a:lnTo>
                  <a:lnTo>
                    <a:pt x="486758" y="500287"/>
                  </a:lnTo>
                  <a:lnTo>
                    <a:pt x="439957" y="491763"/>
                  </a:lnTo>
                  <a:lnTo>
                    <a:pt x="395185" y="482966"/>
                  </a:lnTo>
                  <a:lnTo>
                    <a:pt x="352500" y="473904"/>
                  </a:lnTo>
                  <a:lnTo>
                    <a:pt x="311958" y="464587"/>
                  </a:lnTo>
                  <a:lnTo>
                    <a:pt x="273618" y="455022"/>
                  </a:lnTo>
                  <a:lnTo>
                    <a:pt x="203770" y="435189"/>
                  </a:lnTo>
                  <a:lnTo>
                    <a:pt x="143413" y="414476"/>
                  </a:lnTo>
                  <a:lnTo>
                    <a:pt x="93004" y="392956"/>
                  </a:lnTo>
                  <a:lnTo>
                    <a:pt x="53001" y="370699"/>
                  </a:lnTo>
                  <a:lnTo>
                    <a:pt x="13507" y="336090"/>
                  </a:lnTo>
                  <a:lnTo>
                    <a:pt x="0" y="300227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5714746" y="963929"/>
            <a:ext cx="10744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45" dirty="0">
                <a:latin typeface="Calibri"/>
                <a:cs typeface="Calibri"/>
              </a:rPr>
              <a:t>Hypoxia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682741" y="1805685"/>
            <a:ext cx="11360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Calibri"/>
                <a:cs typeface="Calibri"/>
              </a:rPr>
              <a:t>Ischemia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546347" y="2837688"/>
            <a:ext cx="6198235" cy="1539240"/>
            <a:chOff x="3546347" y="2837688"/>
            <a:chExt cx="6198235" cy="1539240"/>
          </a:xfrm>
        </p:grpSpPr>
        <p:sp>
          <p:nvSpPr>
            <p:cNvPr id="17" name="object 17"/>
            <p:cNvSpPr/>
            <p:nvPr/>
          </p:nvSpPr>
          <p:spPr>
            <a:xfrm>
              <a:off x="3556253" y="2847594"/>
              <a:ext cx="6178550" cy="1519555"/>
            </a:xfrm>
            <a:custGeom>
              <a:avLst/>
              <a:gdLst/>
              <a:ahLst/>
              <a:cxnLst/>
              <a:rect l="l" t="t" r="r" b="b"/>
              <a:pathLst>
                <a:path w="6178550" h="1519554">
                  <a:moveTo>
                    <a:pt x="5925058" y="0"/>
                  </a:moveTo>
                  <a:lnTo>
                    <a:pt x="253237" y="0"/>
                  </a:lnTo>
                  <a:lnTo>
                    <a:pt x="207726" y="4081"/>
                  </a:lnTo>
                  <a:lnTo>
                    <a:pt x="164888" y="15846"/>
                  </a:lnTo>
                  <a:lnTo>
                    <a:pt x="125438" y="34581"/>
                  </a:lnTo>
                  <a:lnTo>
                    <a:pt x="90093" y="59569"/>
                  </a:lnTo>
                  <a:lnTo>
                    <a:pt x="59569" y="90093"/>
                  </a:lnTo>
                  <a:lnTo>
                    <a:pt x="34581" y="125438"/>
                  </a:lnTo>
                  <a:lnTo>
                    <a:pt x="15846" y="164888"/>
                  </a:lnTo>
                  <a:lnTo>
                    <a:pt x="4081" y="207726"/>
                  </a:lnTo>
                  <a:lnTo>
                    <a:pt x="0" y="253237"/>
                  </a:lnTo>
                  <a:lnTo>
                    <a:pt x="0" y="1266189"/>
                  </a:lnTo>
                  <a:lnTo>
                    <a:pt x="4081" y="1311701"/>
                  </a:lnTo>
                  <a:lnTo>
                    <a:pt x="15846" y="1354539"/>
                  </a:lnTo>
                  <a:lnTo>
                    <a:pt x="34581" y="1393989"/>
                  </a:lnTo>
                  <a:lnTo>
                    <a:pt x="59569" y="1429334"/>
                  </a:lnTo>
                  <a:lnTo>
                    <a:pt x="90093" y="1459858"/>
                  </a:lnTo>
                  <a:lnTo>
                    <a:pt x="125438" y="1484846"/>
                  </a:lnTo>
                  <a:lnTo>
                    <a:pt x="164888" y="1503581"/>
                  </a:lnTo>
                  <a:lnTo>
                    <a:pt x="207726" y="1515346"/>
                  </a:lnTo>
                  <a:lnTo>
                    <a:pt x="253237" y="1519427"/>
                  </a:lnTo>
                  <a:lnTo>
                    <a:pt x="5925058" y="1519427"/>
                  </a:lnTo>
                  <a:lnTo>
                    <a:pt x="5970569" y="1515346"/>
                  </a:lnTo>
                  <a:lnTo>
                    <a:pt x="6013407" y="1503581"/>
                  </a:lnTo>
                  <a:lnTo>
                    <a:pt x="6052857" y="1484846"/>
                  </a:lnTo>
                  <a:lnTo>
                    <a:pt x="6088202" y="1459858"/>
                  </a:lnTo>
                  <a:lnTo>
                    <a:pt x="6118726" y="1429334"/>
                  </a:lnTo>
                  <a:lnTo>
                    <a:pt x="6143714" y="1393989"/>
                  </a:lnTo>
                  <a:lnTo>
                    <a:pt x="6162449" y="1354539"/>
                  </a:lnTo>
                  <a:lnTo>
                    <a:pt x="6174214" y="1311701"/>
                  </a:lnTo>
                  <a:lnTo>
                    <a:pt x="6178296" y="1266189"/>
                  </a:lnTo>
                  <a:lnTo>
                    <a:pt x="6178296" y="253237"/>
                  </a:lnTo>
                  <a:lnTo>
                    <a:pt x="6174214" y="207726"/>
                  </a:lnTo>
                  <a:lnTo>
                    <a:pt x="6162449" y="164888"/>
                  </a:lnTo>
                  <a:lnTo>
                    <a:pt x="6143714" y="125438"/>
                  </a:lnTo>
                  <a:lnTo>
                    <a:pt x="6118726" y="90093"/>
                  </a:lnTo>
                  <a:lnTo>
                    <a:pt x="6088202" y="59569"/>
                  </a:lnTo>
                  <a:lnTo>
                    <a:pt x="6052857" y="34581"/>
                  </a:lnTo>
                  <a:lnTo>
                    <a:pt x="6013407" y="15846"/>
                  </a:lnTo>
                  <a:lnTo>
                    <a:pt x="5970569" y="4081"/>
                  </a:lnTo>
                  <a:lnTo>
                    <a:pt x="5925058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556253" y="2847594"/>
              <a:ext cx="6178550" cy="1519555"/>
            </a:xfrm>
            <a:custGeom>
              <a:avLst/>
              <a:gdLst/>
              <a:ahLst/>
              <a:cxnLst/>
              <a:rect l="l" t="t" r="r" b="b"/>
              <a:pathLst>
                <a:path w="6178550" h="1519554">
                  <a:moveTo>
                    <a:pt x="0" y="253237"/>
                  </a:moveTo>
                  <a:lnTo>
                    <a:pt x="4081" y="207726"/>
                  </a:lnTo>
                  <a:lnTo>
                    <a:pt x="15846" y="164888"/>
                  </a:lnTo>
                  <a:lnTo>
                    <a:pt x="34581" y="125438"/>
                  </a:lnTo>
                  <a:lnTo>
                    <a:pt x="59569" y="90093"/>
                  </a:lnTo>
                  <a:lnTo>
                    <a:pt x="90093" y="59569"/>
                  </a:lnTo>
                  <a:lnTo>
                    <a:pt x="125438" y="34581"/>
                  </a:lnTo>
                  <a:lnTo>
                    <a:pt x="164888" y="15846"/>
                  </a:lnTo>
                  <a:lnTo>
                    <a:pt x="207726" y="4081"/>
                  </a:lnTo>
                  <a:lnTo>
                    <a:pt x="253237" y="0"/>
                  </a:lnTo>
                  <a:lnTo>
                    <a:pt x="5925058" y="0"/>
                  </a:lnTo>
                  <a:lnTo>
                    <a:pt x="5970569" y="4081"/>
                  </a:lnTo>
                  <a:lnTo>
                    <a:pt x="6013407" y="15846"/>
                  </a:lnTo>
                  <a:lnTo>
                    <a:pt x="6052857" y="34581"/>
                  </a:lnTo>
                  <a:lnTo>
                    <a:pt x="6088202" y="59569"/>
                  </a:lnTo>
                  <a:lnTo>
                    <a:pt x="6118726" y="90093"/>
                  </a:lnTo>
                  <a:lnTo>
                    <a:pt x="6143714" y="125438"/>
                  </a:lnTo>
                  <a:lnTo>
                    <a:pt x="6162449" y="164888"/>
                  </a:lnTo>
                  <a:lnTo>
                    <a:pt x="6174214" y="207726"/>
                  </a:lnTo>
                  <a:lnTo>
                    <a:pt x="6178296" y="253237"/>
                  </a:lnTo>
                  <a:lnTo>
                    <a:pt x="6178296" y="1266189"/>
                  </a:lnTo>
                  <a:lnTo>
                    <a:pt x="6174214" y="1311701"/>
                  </a:lnTo>
                  <a:lnTo>
                    <a:pt x="6162449" y="1354539"/>
                  </a:lnTo>
                  <a:lnTo>
                    <a:pt x="6143714" y="1393989"/>
                  </a:lnTo>
                  <a:lnTo>
                    <a:pt x="6118726" y="1429334"/>
                  </a:lnTo>
                  <a:lnTo>
                    <a:pt x="6088202" y="1459858"/>
                  </a:lnTo>
                  <a:lnTo>
                    <a:pt x="6052857" y="1484846"/>
                  </a:lnTo>
                  <a:lnTo>
                    <a:pt x="6013407" y="1503581"/>
                  </a:lnTo>
                  <a:lnTo>
                    <a:pt x="5970569" y="1515346"/>
                  </a:lnTo>
                  <a:lnTo>
                    <a:pt x="5925058" y="1519427"/>
                  </a:lnTo>
                  <a:lnTo>
                    <a:pt x="253237" y="1519427"/>
                  </a:lnTo>
                  <a:lnTo>
                    <a:pt x="207726" y="1515346"/>
                  </a:lnTo>
                  <a:lnTo>
                    <a:pt x="164888" y="1503581"/>
                  </a:lnTo>
                  <a:lnTo>
                    <a:pt x="125438" y="1484846"/>
                  </a:lnTo>
                  <a:lnTo>
                    <a:pt x="90093" y="1459858"/>
                  </a:lnTo>
                  <a:lnTo>
                    <a:pt x="59569" y="1429334"/>
                  </a:lnTo>
                  <a:lnTo>
                    <a:pt x="34581" y="1393989"/>
                  </a:lnTo>
                  <a:lnTo>
                    <a:pt x="15846" y="1354539"/>
                  </a:lnTo>
                  <a:lnTo>
                    <a:pt x="4081" y="1311701"/>
                  </a:lnTo>
                  <a:lnTo>
                    <a:pt x="0" y="1266189"/>
                  </a:lnTo>
                  <a:lnTo>
                    <a:pt x="0" y="253237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4992115" y="2798445"/>
            <a:ext cx="3308350" cy="1550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83234" marR="476884" indent="-635" algn="ctr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Calibri"/>
                <a:cs typeface="Calibri"/>
              </a:rPr>
              <a:t>Mechanical</a:t>
            </a:r>
            <a:r>
              <a:rPr sz="2000" spc="2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trauma </a:t>
            </a:r>
            <a:r>
              <a:rPr sz="2000" spc="-20" dirty="0">
                <a:latin typeface="Calibri"/>
                <a:cs typeface="Calibri"/>
              </a:rPr>
              <a:t>Temperature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30" dirty="0">
                <a:latin typeface="Calibri"/>
                <a:cs typeface="Calibri"/>
              </a:rPr>
              <a:t>extremes</a:t>
            </a:r>
            <a:endParaRPr sz="2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Change</a:t>
            </a:r>
            <a:r>
              <a:rPr sz="2000" spc="45" dirty="0">
                <a:latin typeface="Calibri"/>
                <a:cs typeface="Calibri"/>
              </a:rPr>
              <a:t> </a:t>
            </a:r>
            <a:r>
              <a:rPr sz="2000" spc="65" dirty="0">
                <a:latin typeface="Calibri"/>
                <a:cs typeface="Calibri"/>
              </a:rPr>
              <a:t>in</a:t>
            </a:r>
            <a:r>
              <a:rPr sz="2000" spc="75" dirty="0">
                <a:latin typeface="Calibri"/>
                <a:cs typeface="Calibri"/>
              </a:rPr>
              <a:t> </a:t>
            </a:r>
            <a:r>
              <a:rPr sz="2000" spc="-35" dirty="0">
                <a:latin typeface="Calibri"/>
                <a:cs typeface="Calibri"/>
              </a:rPr>
              <a:t>atmosphere</a:t>
            </a:r>
            <a:r>
              <a:rPr sz="2000" spc="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pressure</a:t>
            </a:r>
            <a:endParaRPr sz="2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000" spc="-10" dirty="0">
                <a:latin typeface="Calibri"/>
                <a:cs typeface="Calibri"/>
              </a:rPr>
              <a:t>Radiation</a:t>
            </a:r>
            <a:endParaRPr sz="2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Electric</a:t>
            </a:r>
            <a:r>
              <a:rPr sz="2000" spc="1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shock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4466971" y="4018915"/>
            <a:ext cx="5452745" cy="2848610"/>
            <a:chOff x="4466971" y="4018915"/>
            <a:chExt cx="5452745" cy="2848610"/>
          </a:xfrm>
        </p:grpSpPr>
        <p:sp>
          <p:nvSpPr>
            <p:cNvPr id="21" name="object 21"/>
            <p:cNvSpPr/>
            <p:nvPr/>
          </p:nvSpPr>
          <p:spPr>
            <a:xfrm>
              <a:off x="4476496" y="4028440"/>
              <a:ext cx="5433695" cy="2829560"/>
            </a:xfrm>
            <a:custGeom>
              <a:avLst/>
              <a:gdLst/>
              <a:ahLst/>
              <a:cxnLst/>
              <a:rect l="l" t="t" r="r" b="b"/>
              <a:pathLst>
                <a:path w="5433695" h="2829559">
                  <a:moveTo>
                    <a:pt x="2748290" y="2351506"/>
                  </a:moveTo>
                  <a:lnTo>
                    <a:pt x="1545208" y="2351506"/>
                  </a:lnTo>
                  <a:lnTo>
                    <a:pt x="1424998" y="2829558"/>
                  </a:lnTo>
                  <a:lnTo>
                    <a:pt x="1559483" y="2829558"/>
                  </a:lnTo>
                  <a:lnTo>
                    <a:pt x="2082800" y="2525115"/>
                  </a:lnTo>
                  <a:lnTo>
                    <a:pt x="2688680" y="2525115"/>
                  </a:lnTo>
                  <a:lnTo>
                    <a:pt x="2748290" y="2351506"/>
                  </a:lnTo>
                  <a:close/>
                </a:path>
                <a:path w="5433695" h="2829559">
                  <a:moveTo>
                    <a:pt x="2688680" y="2525115"/>
                  </a:moveTo>
                  <a:lnTo>
                    <a:pt x="2082800" y="2525115"/>
                  </a:lnTo>
                  <a:lnTo>
                    <a:pt x="2196638" y="2829558"/>
                  </a:lnTo>
                  <a:lnTo>
                    <a:pt x="2584147" y="2829558"/>
                  </a:lnTo>
                  <a:lnTo>
                    <a:pt x="2688680" y="2525115"/>
                  </a:lnTo>
                  <a:close/>
                </a:path>
                <a:path w="5433695" h="2829559">
                  <a:moveTo>
                    <a:pt x="3583269" y="2323426"/>
                  </a:moveTo>
                  <a:lnTo>
                    <a:pt x="2757931" y="2323426"/>
                  </a:lnTo>
                  <a:lnTo>
                    <a:pt x="3400604" y="2829558"/>
                  </a:lnTo>
                  <a:lnTo>
                    <a:pt x="3534574" y="2829558"/>
                  </a:lnTo>
                  <a:lnTo>
                    <a:pt x="3583269" y="2323426"/>
                  </a:lnTo>
                  <a:close/>
                </a:path>
                <a:path w="5433695" h="2829559">
                  <a:moveTo>
                    <a:pt x="0" y="840740"/>
                  </a:moveTo>
                  <a:lnTo>
                    <a:pt x="1155953" y="1465834"/>
                  </a:lnTo>
                  <a:lnTo>
                    <a:pt x="44068" y="1776831"/>
                  </a:lnTo>
                  <a:lnTo>
                    <a:pt x="1022857" y="2105291"/>
                  </a:lnTo>
                  <a:lnTo>
                    <a:pt x="204342" y="2644063"/>
                  </a:lnTo>
                  <a:lnTo>
                    <a:pt x="1545208" y="2351506"/>
                  </a:lnTo>
                  <a:lnTo>
                    <a:pt x="2748290" y="2351506"/>
                  </a:lnTo>
                  <a:lnTo>
                    <a:pt x="2757931" y="2323426"/>
                  </a:lnTo>
                  <a:lnTo>
                    <a:pt x="3583269" y="2323426"/>
                  </a:lnTo>
                  <a:lnTo>
                    <a:pt x="3601974" y="2129015"/>
                  </a:lnTo>
                  <a:lnTo>
                    <a:pt x="4455763" y="2129015"/>
                  </a:lnTo>
                  <a:lnTo>
                    <a:pt x="4259580" y="1807146"/>
                  </a:lnTo>
                  <a:lnTo>
                    <a:pt x="5433568" y="1687804"/>
                  </a:lnTo>
                  <a:lnTo>
                    <a:pt x="4395597" y="1419352"/>
                  </a:lnTo>
                  <a:lnTo>
                    <a:pt x="4808148" y="1180465"/>
                  </a:lnTo>
                  <a:lnTo>
                    <a:pt x="1785874" y="1180465"/>
                  </a:lnTo>
                  <a:lnTo>
                    <a:pt x="0" y="840740"/>
                  </a:lnTo>
                  <a:close/>
                </a:path>
                <a:path w="5433695" h="2829559">
                  <a:moveTo>
                    <a:pt x="4455763" y="2129015"/>
                  </a:moveTo>
                  <a:lnTo>
                    <a:pt x="3601974" y="2129015"/>
                  </a:lnTo>
                  <a:lnTo>
                    <a:pt x="4689729" y="2512872"/>
                  </a:lnTo>
                  <a:lnTo>
                    <a:pt x="4455763" y="2129015"/>
                  </a:lnTo>
                  <a:close/>
                </a:path>
                <a:path w="5433695" h="2829559">
                  <a:moveTo>
                    <a:pt x="1954783" y="555625"/>
                  </a:moveTo>
                  <a:lnTo>
                    <a:pt x="1785874" y="1180465"/>
                  </a:lnTo>
                  <a:lnTo>
                    <a:pt x="4808148" y="1180465"/>
                  </a:lnTo>
                  <a:lnTo>
                    <a:pt x="5136479" y="990346"/>
                  </a:lnTo>
                  <a:lnTo>
                    <a:pt x="4106672" y="990346"/>
                  </a:lnTo>
                  <a:lnTo>
                    <a:pt x="4114310" y="979932"/>
                  </a:lnTo>
                  <a:lnTo>
                    <a:pt x="2629027" y="979932"/>
                  </a:lnTo>
                  <a:lnTo>
                    <a:pt x="1954783" y="555625"/>
                  </a:lnTo>
                  <a:close/>
                </a:path>
                <a:path w="5433695" h="2829559">
                  <a:moveTo>
                    <a:pt x="5200523" y="953262"/>
                  </a:moveTo>
                  <a:lnTo>
                    <a:pt x="4106672" y="990346"/>
                  </a:lnTo>
                  <a:lnTo>
                    <a:pt x="5136479" y="990346"/>
                  </a:lnTo>
                  <a:lnTo>
                    <a:pt x="5200523" y="953262"/>
                  </a:lnTo>
                  <a:close/>
                </a:path>
                <a:path w="5433695" h="2829559">
                  <a:moveTo>
                    <a:pt x="3416934" y="0"/>
                  </a:moveTo>
                  <a:lnTo>
                    <a:pt x="2629027" y="979932"/>
                  </a:lnTo>
                  <a:lnTo>
                    <a:pt x="4114310" y="979932"/>
                  </a:lnTo>
                  <a:lnTo>
                    <a:pt x="4253098" y="790702"/>
                  </a:lnTo>
                  <a:lnTo>
                    <a:pt x="3440556" y="790702"/>
                  </a:lnTo>
                  <a:lnTo>
                    <a:pt x="3416934" y="0"/>
                  </a:lnTo>
                  <a:close/>
                </a:path>
                <a:path w="5433695" h="2829559">
                  <a:moveTo>
                    <a:pt x="4456810" y="512953"/>
                  </a:moveTo>
                  <a:lnTo>
                    <a:pt x="3440556" y="790702"/>
                  </a:lnTo>
                  <a:lnTo>
                    <a:pt x="4253098" y="790702"/>
                  </a:lnTo>
                  <a:lnTo>
                    <a:pt x="4456810" y="512953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476496" y="4028440"/>
              <a:ext cx="5433695" cy="2829560"/>
            </a:xfrm>
            <a:custGeom>
              <a:avLst/>
              <a:gdLst/>
              <a:ahLst/>
              <a:cxnLst/>
              <a:rect l="l" t="t" r="r" b="b"/>
              <a:pathLst>
                <a:path w="5433695" h="2829559">
                  <a:moveTo>
                    <a:pt x="2629027" y="979932"/>
                  </a:moveTo>
                  <a:lnTo>
                    <a:pt x="3416934" y="0"/>
                  </a:lnTo>
                  <a:lnTo>
                    <a:pt x="3440556" y="790702"/>
                  </a:lnTo>
                  <a:lnTo>
                    <a:pt x="4456810" y="512953"/>
                  </a:lnTo>
                  <a:lnTo>
                    <a:pt x="4106672" y="990346"/>
                  </a:lnTo>
                  <a:lnTo>
                    <a:pt x="5200523" y="953262"/>
                  </a:lnTo>
                  <a:lnTo>
                    <a:pt x="4395597" y="1419352"/>
                  </a:lnTo>
                  <a:lnTo>
                    <a:pt x="5433568" y="1687804"/>
                  </a:lnTo>
                  <a:lnTo>
                    <a:pt x="4259580" y="1807146"/>
                  </a:lnTo>
                  <a:lnTo>
                    <a:pt x="4689729" y="2512872"/>
                  </a:lnTo>
                  <a:lnTo>
                    <a:pt x="3601974" y="2129015"/>
                  </a:lnTo>
                  <a:lnTo>
                    <a:pt x="3534574" y="2829558"/>
                  </a:lnTo>
                </a:path>
                <a:path w="5433695" h="2829559">
                  <a:moveTo>
                    <a:pt x="3400604" y="2829558"/>
                  </a:moveTo>
                  <a:lnTo>
                    <a:pt x="2757931" y="2323426"/>
                  </a:lnTo>
                  <a:lnTo>
                    <a:pt x="2584147" y="2829558"/>
                  </a:lnTo>
                </a:path>
                <a:path w="5433695" h="2829559">
                  <a:moveTo>
                    <a:pt x="2196638" y="2829558"/>
                  </a:moveTo>
                  <a:lnTo>
                    <a:pt x="2082800" y="2525115"/>
                  </a:lnTo>
                  <a:lnTo>
                    <a:pt x="1559483" y="2829558"/>
                  </a:lnTo>
                </a:path>
                <a:path w="5433695" h="2829559">
                  <a:moveTo>
                    <a:pt x="1424998" y="2829558"/>
                  </a:moveTo>
                  <a:lnTo>
                    <a:pt x="1545208" y="2351506"/>
                  </a:lnTo>
                  <a:lnTo>
                    <a:pt x="204342" y="2644063"/>
                  </a:lnTo>
                  <a:lnTo>
                    <a:pt x="1022857" y="2105291"/>
                  </a:lnTo>
                  <a:lnTo>
                    <a:pt x="44068" y="1776831"/>
                  </a:lnTo>
                  <a:lnTo>
                    <a:pt x="1155953" y="1465834"/>
                  </a:lnTo>
                  <a:lnTo>
                    <a:pt x="0" y="840740"/>
                  </a:lnTo>
                  <a:lnTo>
                    <a:pt x="1785874" y="1180465"/>
                  </a:lnTo>
                  <a:lnTo>
                    <a:pt x="1954783" y="555625"/>
                  </a:lnTo>
                  <a:lnTo>
                    <a:pt x="2629027" y="979932"/>
                  </a:lnTo>
                </a:path>
              </a:pathLst>
            </a:custGeom>
            <a:ln w="19050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22619" y="4927092"/>
              <a:ext cx="1966604" cy="1505229"/>
            </a:xfrm>
            <a:prstGeom prst="rect">
              <a:avLst/>
            </a:prstGeom>
          </p:spPr>
        </p:pic>
      </p:grp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49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33932" y="2404313"/>
            <a:ext cx="9891268" cy="2228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7200" b="1" dirty="0">
                <a:solidFill>
                  <a:schemeClr val="tx1"/>
                </a:solidFill>
              </a:rPr>
              <a:t>Basic</a:t>
            </a:r>
            <a:r>
              <a:rPr sz="7200" b="1" spc="114" dirty="0">
                <a:solidFill>
                  <a:schemeClr val="tx1"/>
                </a:solidFill>
              </a:rPr>
              <a:t> </a:t>
            </a:r>
            <a:r>
              <a:rPr sz="7200" b="1" spc="80" dirty="0">
                <a:solidFill>
                  <a:schemeClr val="tx1"/>
                </a:solidFill>
              </a:rPr>
              <a:t>principles</a:t>
            </a:r>
            <a:r>
              <a:rPr sz="7200" b="1" spc="114" dirty="0">
                <a:solidFill>
                  <a:schemeClr val="tx1"/>
                </a:solidFill>
              </a:rPr>
              <a:t> </a:t>
            </a:r>
            <a:r>
              <a:rPr sz="7200" b="1" dirty="0">
                <a:solidFill>
                  <a:schemeClr val="tx1"/>
                </a:solidFill>
              </a:rPr>
              <a:t>of</a:t>
            </a:r>
            <a:r>
              <a:rPr sz="7200" b="1" spc="95" dirty="0">
                <a:solidFill>
                  <a:schemeClr val="tx1"/>
                </a:solidFill>
              </a:rPr>
              <a:t> </a:t>
            </a:r>
            <a:r>
              <a:rPr sz="7200" b="1" spc="50" dirty="0">
                <a:solidFill>
                  <a:schemeClr val="tx1"/>
                </a:solidFill>
              </a:rPr>
              <a:t>cell </a:t>
            </a:r>
            <a:r>
              <a:rPr sz="7200" b="1" spc="195" dirty="0">
                <a:solidFill>
                  <a:schemeClr val="tx1"/>
                </a:solidFill>
              </a:rPr>
              <a:t>injury</a:t>
            </a:r>
            <a:r>
              <a:rPr sz="7200" b="1" spc="130" dirty="0">
                <a:solidFill>
                  <a:schemeClr val="tx1"/>
                </a:solidFill>
              </a:rPr>
              <a:t> </a:t>
            </a:r>
            <a:r>
              <a:rPr sz="7200" b="1" dirty="0">
                <a:solidFill>
                  <a:schemeClr val="tx1"/>
                </a:solidFill>
              </a:rPr>
              <a:t>and</a:t>
            </a:r>
            <a:r>
              <a:rPr sz="7200" b="1" spc="125" dirty="0">
                <a:solidFill>
                  <a:schemeClr val="tx1"/>
                </a:solidFill>
              </a:rPr>
              <a:t> </a:t>
            </a:r>
            <a:r>
              <a:rPr sz="7200" b="1" spc="-10" dirty="0">
                <a:solidFill>
                  <a:schemeClr val="tx1"/>
                </a:solidFill>
              </a:rPr>
              <a:t>adaptation</a:t>
            </a:r>
            <a:endParaRPr sz="7200" b="1" dirty="0">
              <a:solidFill>
                <a:schemeClr val="tx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6263" y="1374140"/>
            <a:ext cx="632015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527685" algn="l"/>
              </a:tabLst>
            </a:pPr>
            <a:r>
              <a:rPr sz="2250" spc="-25" dirty="0">
                <a:solidFill>
                  <a:srgbClr val="F5A308"/>
                </a:solidFill>
              </a:rPr>
              <a:t>4.</a:t>
            </a:r>
            <a:r>
              <a:rPr sz="2250" dirty="0">
                <a:solidFill>
                  <a:srgbClr val="F5A308"/>
                </a:solidFill>
              </a:rPr>
              <a:t>	</a:t>
            </a:r>
            <a:r>
              <a:rPr sz="2800" dirty="0">
                <a:solidFill>
                  <a:schemeClr val="tx1"/>
                </a:solidFill>
              </a:rPr>
              <a:t>Infectious</a:t>
            </a:r>
            <a:r>
              <a:rPr sz="2800" spc="100" dirty="0">
                <a:solidFill>
                  <a:schemeClr val="tx1"/>
                </a:solidFill>
              </a:rPr>
              <a:t> </a:t>
            </a:r>
            <a:r>
              <a:rPr sz="2800" spc="-20" dirty="0">
                <a:solidFill>
                  <a:schemeClr val="tx1"/>
                </a:solidFill>
              </a:rPr>
              <a:t>agents</a:t>
            </a:r>
            <a:r>
              <a:rPr sz="2800" spc="9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&amp;</a:t>
            </a:r>
            <a:r>
              <a:rPr sz="2800" spc="6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immunologic</a:t>
            </a:r>
            <a:r>
              <a:rPr sz="2800" spc="125" dirty="0">
                <a:solidFill>
                  <a:schemeClr val="tx1"/>
                </a:solidFill>
              </a:rPr>
              <a:t> </a:t>
            </a:r>
            <a:r>
              <a:rPr sz="2800" spc="110" dirty="0">
                <a:solidFill>
                  <a:schemeClr val="tx1"/>
                </a:solidFill>
              </a:rPr>
              <a:t>rxn’s-</a:t>
            </a:r>
            <a:endParaRPr sz="2800" dirty="0">
              <a:solidFill>
                <a:schemeClr val="tx1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6263" y="3588765"/>
            <a:ext cx="37763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527685" algn="l"/>
              </a:tabLst>
            </a:pPr>
            <a:r>
              <a:rPr sz="2250" spc="-25" dirty="0">
                <a:solidFill>
                  <a:srgbClr val="F5A308"/>
                </a:solidFill>
                <a:latin typeface="Calibri"/>
                <a:cs typeface="Calibri"/>
              </a:rPr>
              <a:t>5.</a:t>
            </a:r>
            <a:r>
              <a:rPr sz="2250" dirty="0">
                <a:solidFill>
                  <a:srgbClr val="F5A308"/>
                </a:solidFill>
                <a:latin typeface="Calibri"/>
                <a:cs typeface="Calibri"/>
              </a:rPr>
              <a:t>	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Genetic</a:t>
            </a:r>
            <a:r>
              <a:rPr sz="2800" spc="-1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derangements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6263" y="5250281"/>
            <a:ext cx="387477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527685" algn="l"/>
              </a:tabLst>
            </a:pPr>
            <a:r>
              <a:rPr sz="2250" spc="-25" dirty="0">
                <a:solidFill>
                  <a:srgbClr val="F5A308"/>
                </a:solidFill>
                <a:latin typeface="Calibri"/>
                <a:cs typeface="Calibri"/>
              </a:rPr>
              <a:t>6.</a:t>
            </a:r>
            <a:r>
              <a:rPr sz="2250" dirty="0">
                <a:solidFill>
                  <a:srgbClr val="F5A308"/>
                </a:solidFill>
                <a:latin typeface="Calibri"/>
                <a:cs typeface="Calibri"/>
              </a:rPr>
              <a:t>	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Nutritional</a:t>
            </a:r>
            <a:r>
              <a:rPr sz="2800" spc="3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imbalances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6643116" y="909827"/>
            <a:ext cx="4636135" cy="2080260"/>
            <a:chOff x="6643116" y="909827"/>
            <a:chExt cx="4636135" cy="2080260"/>
          </a:xfrm>
        </p:grpSpPr>
        <p:sp>
          <p:nvSpPr>
            <p:cNvPr id="6" name="object 6"/>
            <p:cNvSpPr/>
            <p:nvPr/>
          </p:nvSpPr>
          <p:spPr>
            <a:xfrm>
              <a:off x="6653022" y="919733"/>
              <a:ext cx="4616450" cy="2060575"/>
            </a:xfrm>
            <a:custGeom>
              <a:avLst/>
              <a:gdLst/>
              <a:ahLst/>
              <a:cxnLst/>
              <a:rect l="l" t="t" r="r" b="b"/>
              <a:pathLst>
                <a:path w="4616450" h="2060575">
                  <a:moveTo>
                    <a:pt x="3585972" y="0"/>
                  </a:moveTo>
                  <a:lnTo>
                    <a:pt x="3585972" y="515112"/>
                  </a:lnTo>
                  <a:lnTo>
                    <a:pt x="0" y="515112"/>
                  </a:lnTo>
                  <a:lnTo>
                    <a:pt x="0" y="1545336"/>
                  </a:lnTo>
                  <a:lnTo>
                    <a:pt x="3585972" y="1545336"/>
                  </a:lnTo>
                  <a:lnTo>
                    <a:pt x="3585972" y="2060448"/>
                  </a:lnTo>
                  <a:lnTo>
                    <a:pt x="4616196" y="1030224"/>
                  </a:lnTo>
                  <a:lnTo>
                    <a:pt x="3585972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653022" y="919733"/>
              <a:ext cx="4616450" cy="2060575"/>
            </a:xfrm>
            <a:custGeom>
              <a:avLst/>
              <a:gdLst/>
              <a:ahLst/>
              <a:cxnLst/>
              <a:rect l="l" t="t" r="r" b="b"/>
              <a:pathLst>
                <a:path w="4616450" h="2060575">
                  <a:moveTo>
                    <a:pt x="0" y="515112"/>
                  </a:moveTo>
                  <a:lnTo>
                    <a:pt x="3585972" y="515112"/>
                  </a:lnTo>
                  <a:lnTo>
                    <a:pt x="3585972" y="0"/>
                  </a:lnTo>
                  <a:lnTo>
                    <a:pt x="4616196" y="1030224"/>
                  </a:lnTo>
                  <a:lnTo>
                    <a:pt x="3585972" y="2060448"/>
                  </a:lnTo>
                  <a:lnTo>
                    <a:pt x="3585972" y="1545336"/>
                  </a:lnTo>
                  <a:lnTo>
                    <a:pt x="0" y="1545336"/>
                  </a:lnTo>
                  <a:lnTo>
                    <a:pt x="0" y="515112"/>
                  </a:lnTo>
                  <a:close/>
                </a:path>
              </a:pathLst>
            </a:custGeom>
            <a:ln w="19811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6798691" y="1531746"/>
            <a:ext cx="3810000" cy="764540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480059" marR="5080" indent="-467995">
              <a:lnSpc>
                <a:spcPct val="102099"/>
              </a:lnSpc>
              <a:spcBef>
                <a:spcPts val="40"/>
              </a:spcBef>
            </a:pPr>
            <a:r>
              <a:rPr sz="2400" dirty="0">
                <a:latin typeface="Calibri"/>
                <a:cs typeface="Calibri"/>
              </a:rPr>
              <a:t>Virus,</a:t>
            </a:r>
            <a:r>
              <a:rPr sz="2400" spc="1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fungi,</a:t>
            </a:r>
            <a:r>
              <a:rPr sz="2400" spc="1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bacteria</a:t>
            </a:r>
            <a:r>
              <a:rPr sz="2400" spc="13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parasites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1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anaphylactic</a:t>
            </a:r>
            <a:r>
              <a:rPr sz="2400" spc="165" dirty="0">
                <a:latin typeface="Calibri"/>
                <a:cs typeface="Calibri"/>
              </a:rPr>
              <a:t> </a:t>
            </a:r>
            <a:r>
              <a:rPr sz="2400" spc="30" dirty="0">
                <a:latin typeface="Calibri"/>
                <a:cs typeface="Calibri"/>
              </a:rPr>
              <a:t>rxn’s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4061459" y="3083051"/>
            <a:ext cx="5535295" cy="1396365"/>
            <a:chOff x="4061459" y="3083051"/>
            <a:chExt cx="5535295" cy="1396365"/>
          </a:xfrm>
        </p:grpSpPr>
        <p:sp>
          <p:nvSpPr>
            <p:cNvPr id="10" name="object 10"/>
            <p:cNvSpPr/>
            <p:nvPr/>
          </p:nvSpPr>
          <p:spPr>
            <a:xfrm>
              <a:off x="4071365" y="3092957"/>
              <a:ext cx="5515610" cy="1376680"/>
            </a:xfrm>
            <a:custGeom>
              <a:avLst/>
              <a:gdLst/>
              <a:ahLst/>
              <a:cxnLst/>
              <a:rect l="l" t="t" r="r" b="b"/>
              <a:pathLst>
                <a:path w="5515609" h="1376679">
                  <a:moveTo>
                    <a:pt x="2757678" y="0"/>
                  </a:moveTo>
                  <a:lnTo>
                    <a:pt x="2685376" y="231"/>
                  </a:lnTo>
                  <a:lnTo>
                    <a:pt x="2613533" y="923"/>
                  </a:lnTo>
                  <a:lnTo>
                    <a:pt x="2542172" y="2070"/>
                  </a:lnTo>
                  <a:lnTo>
                    <a:pt x="2471314" y="3665"/>
                  </a:lnTo>
                  <a:lnTo>
                    <a:pt x="2400983" y="5703"/>
                  </a:lnTo>
                  <a:lnTo>
                    <a:pt x="2331201" y="8179"/>
                  </a:lnTo>
                  <a:lnTo>
                    <a:pt x="2261992" y="11087"/>
                  </a:lnTo>
                  <a:lnTo>
                    <a:pt x="2193377" y="14420"/>
                  </a:lnTo>
                  <a:lnTo>
                    <a:pt x="2125380" y="18174"/>
                  </a:lnTo>
                  <a:lnTo>
                    <a:pt x="2058023" y="22343"/>
                  </a:lnTo>
                  <a:lnTo>
                    <a:pt x="1991328" y="26921"/>
                  </a:lnTo>
                  <a:lnTo>
                    <a:pt x="1925320" y="31902"/>
                  </a:lnTo>
                  <a:lnTo>
                    <a:pt x="1860019" y="37281"/>
                  </a:lnTo>
                  <a:lnTo>
                    <a:pt x="1795450" y="43052"/>
                  </a:lnTo>
                  <a:lnTo>
                    <a:pt x="1731635" y="49209"/>
                  </a:lnTo>
                  <a:lnTo>
                    <a:pt x="1668596" y="55748"/>
                  </a:lnTo>
                  <a:lnTo>
                    <a:pt x="1606356" y="62661"/>
                  </a:lnTo>
                  <a:lnTo>
                    <a:pt x="1544938" y="69944"/>
                  </a:lnTo>
                  <a:lnTo>
                    <a:pt x="1484364" y="77590"/>
                  </a:lnTo>
                  <a:lnTo>
                    <a:pt x="1424658" y="85594"/>
                  </a:lnTo>
                  <a:lnTo>
                    <a:pt x="1365842" y="93951"/>
                  </a:lnTo>
                  <a:lnTo>
                    <a:pt x="1307939" y="102655"/>
                  </a:lnTo>
                  <a:lnTo>
                    <a:pt x="1250971" y="111700"/>
                  </a:lnTo>
                  <a:lnTo>
                    <a:pt x="1194961" y="121080"/>
                  </a:lnTo>
                  <a:lnTo>
                    <a:pt x="1139932" y="130789"/>
                  </a:lnTo>
                  <a:lnTo>
                    <a:pt x="1085906" y="140823"/>
                  </a:lnTo>
                  <a:lnTo>
                    <a:pt x="1032907" y="151175"/>
                  </a:lnTo>
                  <a:lnTo>
                    <a:pt x="980957" y="161840"/>
                  </a:lnTo>
                  <a:lnTo>
                    <a:pt x="930078" y="172812"/>
                  </a:lnTo>
                  <a:lnTo>
                    <a:pt x="880294" y="184086"/>
                  </a:lnTo>
                  <a:lnTo>
                    <a:pt x="831627" y="195655"/>
                  </a:lnTo>
                  <a:lnTo>
                    <a:pt x="784100" y="207514"/>
                  </a:lnTo>
                  <a:lnTo>
                    <a:pt x="737735" y="219657"/>
                  </a:lnTo>
                  <a:lnTo>
                    <a:pt x="692555" y="232080"/>
                  </a:lnTo>
                  <a:lnTo>
                    <a:pt x="648584" y="244775"/>
                  </a:lnTo>
                  <a:lnTo>
                    <a:pt x="605843" y="257738"/>
                  </a:lnTo>
                  <a:lnTo>
                    <a:pt x="564355" y="270962"/>
                  </a:lnTo>
                  <a:lnTo>
                    <a:pt x="524144" y="284442"/>
                  </a:lnTo>
                  <a:lnTo>
                    <a:pt x="485231" y="298173"/>
                  </a:lnTo>
                  <a:lnTo>
                    <a:pt x="447640" y="312149"/>
                  </a:lnTo>
                  <a:lnTo>
                    <a:pt x="411392" y="326363"/>
                  </a:lnTo>
                  <a:lnTo>
                    <a:pt x="343022" y="355487"/>
                  </a:lnTo>
                  <a:lnTo>
                    <a:pt x="280300" y="385498"/>
                  </a:lnTo>
                  <a:lnTo>
                    <a:pt x="223409" y="416353"/>
                  </a:lnTo>
                  <a:lnTo>
                    <a:pt x="172531" y="448004"/>
                  </a:lnTo>
                  <a:lnTo>
                    <a:pt x="127848" y="480408"/>
                  </a:lnTo>
                  <a:lnTo>
                    <a:pt x="89540" y="513519"/>
                  </a:lnTo>
                  <a:lnTo>
                    <a:pt x="57790" y="547291"/>
                  </a:lnTo>
                  <a:lnTo>
                    <a:pt x="32779" y="581679"/>
                  </a:lnTo>
                  <a:lnTo>
                    <a:pt x="14689" y="616637"/>
                  </a:lnTo>
                  <a:lnTo>
                    <a:pt x="929" y="670046"/>
                  </a:lnTo>
                  <a:lnTo>
                    <a:pt x="0" y="688085"/>
                  </a:lnTo>
                  <a:lnTo>
                    <a:pt x="929" y="706125"/>
                  </a:lnTo>
                  <a:lnTo>
                    <a:pt x="14689" y="759534"/>
                  </a:lnTo>
                  <a:lnTo>
                    <a:pt x="32779" y="794492"/>
                  </a:lnTo>
                  <a:lnTo>
                    <a:pt x="57790" y="828880"/>
                  </a:lnTo>
                  <a:lnTo>
                    <a:pt x="89540" y="862652"/>
                  </a:lnTo>
                  <a:lnTo>
                    <a:pt x="127848" y="895763"/>
                  </a:lnTo>
                  <a:lnTo>
                    <a:pt x="172531" y="928167"/>
                  </a:lnTo>
                  <a:lnTo>
                    <a:pt x="223409" y="959818"/>
                  </a:lnTo>
                  <a:lnTo>
                    <a:pt x="280300" y="990673"/>
                  </a:lnTo>
                  <a:lnTo>
                    <a:pt x="343022" y="1020684"/>
                  </a:lnTo>
                  <a:lnTo>
                    <a:pt x="411392" y="1049808"/>
                  </a:lnTo>
                  <a:lnTo>
                    <a:pt x="447640" y="1064022"/>
                  </a:lnTo>
                  <a:lnTo>
                    <a:pt x="485231" y="1077998"/>
                  </a:lnTo>
                  <a:lnTo>
                    <a:pt x="524144" y="1091729"/>
                  </a:lnTo>
                  <a:lnTo>
                    <a:pt x="564355" y="1105209"/>
                  </a:lnTo>
                  <a:lnTo>
                    <a:pt x="605843" y="1118433"/>
                  </a:lnTo>
                  <a:lnTo>
                    <a:pt x="648584" y="1131396"/>
                  </a:lnTo>
                  <a:lnTo>
                    <a:pt x="692555" y="1144091"/>
                  </a:lnTo>
                  <a:lnTo>
                    <a:pt x="737735" y="1156514"/>
                  </a:lnTo>
                  <a:lnTo>
                    <a:pt x="784100" y="1168657"/>
                  </a:lnTo>
                  <a:lnTo>
                    <a:pt x="831627" y="1180516"/>
                  </a:lnTo>
                  <a:lnTo>
                    <a:pt x="880294" y="1192085"/>
                  </a:lnTo>
                  <a:lnTo>
                    <a:pt x="930078" y="1203359"/>
                  </a:lnTo>
                  <a:lnTo>
                    <a:pt x="980957" y="1214331"/>
                  </a:lnTo>
                  <a:lnTo>
                    <a:pt x="1032907" y="1224996"/>
                  </a:lnTo>
                  <a:lnTo>
                    <a:pt x="1085906" y="1235348"/>
                  </a:lnTo>
                  <a:lnTo>
                    <a:pt x="1139932" y="1245382"/>
                  </a:lnTo>
                  <a:lnTo>
                    <a:pt x="1194961" y="1255091"/>
                  </a:lnTo>
                  <a:lnTo>
                    <a:pt x="1250971" y="1264471"/>
                  </a:lnTo>
                  <a:lnTo>
                    <a:pt x="1307939" y="1273516"/>
                  </a:lnTo>
                  <a:lnTo>
                    <a:pt x="1365842" y="1282220"/>
                  </a:lnTo>
                  <a:lnTo>
                    <a:pt x="1424658" y="1290577"/>
                  </a:lnTo>
                  <a:lnTo>
                    <a:pt x="1484364" y="1298581"/>
                  </a:lnTo>
                  <a:lnTo>
                    <a:pt x="1544938" y="1306227"/>
                  </a:lnTo>
                  <a:lnTo>
                    <a:pt x="1606356" y="1313510"/>
                  </a:lnTo>
                  <a:lnTo>
                    <a:pt x="1668596" y="1320423"/>
                  </a:lnTo>
                  <a:lnTo>
                    <a:pt x="1731635" y="1326962"/>
                  </a:lnTo>
                  <a:lnTo>
                    <a:pt x="1795450" y="1333119"/>
                  </a:lnTo>
                  <a:lnTo>
                    <a:pt x="1860019" y="1338890"/>
                  </a:lnTo>
                  <a:lnTo>
                    <a:pt x="1925320" y="1344269"/>
                  </a:lnTo>
                  <a:lnTo>
                    <a:pt x="1991328" y="1349250"/>
                  </a:lnTo>
                  <a:lnTo>
                    <a:pt x="2058023" y="1353828"/>
                  </a:lnTo>
                  <a:lnTo>
                    <a:pt x="2125380" y="1357997"/>
                  </a:lnTo>
                  <a:lnTo>
                    <a:pt x="2193377" y="1361751"/>
                  </a:lnTo>
                  <a:lnTo>
                    <a:pt x="2261992" y="1365084"/>
                  </a:lnTo>
                  <a:lnTo>
                    <a:pt x="2331201" y="1367992"/>
                  </a:lnTo>
                  <a:lnTo>
                    <a:pt x="2400983" y="1370468"/>
                  </a:lnTo>
                  <a:lnTo>
                    <a:pt x="2471314" y="1372506"/>
                  </a:lnTo>
                  <a:lnTo>
                    <a:pt x="2542172" y="1374101"/>
                  </a:lnTo>
                  <a:lnTo>
                    <a:pt x="2613533" y="1375248"/>
                  </a:lnTo>
                  <a:lnTo>
                    <a:pt x="2685376" y="1375940"/>
                  </a:lnTo>
                  <a:lnTo>
                    <a:pt x="2757678" y="1376171"/>
                  </a:lnTo>
                  <a:lnTo>
                    <a:pt x="2829979" y="1375940"/>
                  </a:lnTo>
                  <a:lnTo>
                    <a:pt x="2901822" y="1375248"/>
                  </a:lnTo>
                  <a:lnTo>
                    <a:pt x="2973183" y="1374101"/>
                  </a:lnTo>
                  <a:lnTo>
                    <a:pt x="3044041" y="1372506"/>
                  </a:lnTo>
                  <a:lnTo>
                    <a:pt x="3114372" y="1370468"/>
                  </a:lnTo>
                  <a:lnTo>
                    <a:pt x="3184154" y="1367992"/>
                  </a:lnTo>
                  <a:lnTo>
                    <a:pt x="3253363" y="1365084"/>
                  </a:lnTo>
                  <a:lnTo>
                    <a:pt x="3321978" y="1361751"/>
                  </a:lnTo>
                  <a:lnTo>
                    <a:pt x="3389975" y="1357997"/>
                  </a:lnTo>
                  <a:lnTo>
                    <a:pt x="3457332" y="1353828"/>
                  </a:lnTo>
                  <a:lnTo>
                    <a:pt x="3524027" y="1349250"/>
                  </a:lnTo>
                  <a:lnTo>
                    <a:pt x="3590035" y="1344269"/>
                  </a:lnTo>
                  <a:lnTo>
                    <a:pt x="3655336" y="1338890"/>
                  </a:lnTo>
                  <a:lnTo>
                    <a:pt x="3719905" y="1333119"/>
                  </a:lnTo>
                  <a:lnTo>
                    <a:pt x="3783720" y="1326962"/>
                  </a:lnTo>
                  <a:lnTo>
                    <a:pt x="3846759" y="1320423"/>
                  </a:lnTo>
                  <a:lnTo>
                    <a:pt x="3908999" y="1313510"/>
                  </a:lnTo>
                  <a:lnTo>
                    <a:pt x="3970417" y="1306227"/>
                  </a:lnTo>
                  <a:lnTo>
                    <a:pt x="4030991" y="1298581"/>
                  </a:lnTo>
                  <a:lnTo>
                    <a:pt x="4090697" y="1290577"/>
                  </a:lnTo>
                  <a:lnTo>
                    <a:pt x="4149513" y="1282220"/>
                  </a:lnTo>
                  <a:lnTo>
                    <a:pt x="4207416" y="1273516"/>
                  </a:lnTo>
                  <a:lnTo>
                    <a:pt x="4264384" y="1264471"/>
                  </a:lnTo>
                  <a:lnTo>
                    <a:pt x="4320394" y="1255091"/>
                  </a:lnTo>
                  <a:lnTo>
                    <a:pt x="4375423" y="1245382"/>
                  </a:lnTo>
                  <a:lnTo>
                    <a:pt x="4429449" y="1235348"/>
                  </a:lnTo>
                  <a:lnTo>
                    <a:pt x="4482448" y="1224996"/>
                  </a:lnTo>
                  <a:lnTo>
                    <a:pt x="4534398" y="1214331"/>
                  </a:lnTo>
                  <a:lnTo>
                    <a:pt x="4585277" y="1203359"/>
                  </a:lnTo>
                  <a:lnTo>
                    <a:pt x="4635061" y="1192085"/>
                  </a:lnTo>
                  <a:lnTo>
                    <a:pt x="4683728" y="1180516"/>
                  </a:lnTo>
                  <a:lnTo>
                    <a:pt x="4731255" y="1168657"/>
                  </a:lnTo>
                  <a:lnTo>
                    <a:pt x="4777620" y="1156514"/>
                  </a:lnTo>
                  <a:lnTo>
                    <a:pt x="4822800" y="1144091"/>
                  </a:lnTo>
                  <a:lnTo>
                    <a:pt x="4866771" y="1131396"/>
                  </a:lnTo>
                  <a:lnTo>
                    <a:pt x="4909512" y="1118433"/>
                  </a:lnTo>
                  <a:lnTo>
                    <a:pt x="4951000" y="1105209"/>
                  </a:lnTo>
                  <a:lnTo>
                    <a:pt x="4991211" y="1091729"/>
                  </a:lnTo>
                  <a:lnTo>
                    <a:pt x="5030124" y="1077998"/>
                  </a:lnTo>
                  <a:lnTo>
                    <a:pt x="5067715" y="1064022"/>
                  </a:lnTo>
                  <a:lnTo>
                    <a:pt x="5103963" y="1049808"/>
                  </a:lnTo>
                  <a:lnTo>
                    <a:pt x="5172333" y="1020684"/>
                  </a:lnTo>
                  <a:lnTo>
                    <a:pt x="5235055" y="990673"/>
                  </a:lnTo>
                  <a:lnTo>
                    <a:pt x="5291946" y="959818"/>
                  </a:lnTo>
                  <a:lnTo>
                    <a:pt x="5342824" y="928167"/>
                  </a:lnTo>
                  <a:lnTo>
                    <a:pt x="5387507" y="895763"/>
                  </a:lnTo>
                  <a:lnTo>
                    <a:pt x="5425815" y="862652"/>
                  </a:lnTo>
                  <a:lnTo>
                    <a:pt x="5457565" y="828880"/>
                  </a:lnTo>
                  <a:lnTo>
                    <a:pt x="5482576" y="794492"/>
                  </a:lnTo>
                  <a:lnTo>
                    <a:pt x="5500666" y="759534"/>
                  </a:lnTo>
                  <a:lnTo>
                    <a:pt x="5514426" y="706125"/>
                  </a:lnTo>
                  <a:lnTo>
                    <a:pt x="5515356" y="688085"/>
                  </a:lnTo>
                  <a:lnTo>
                    <a:pt x="5514426" y="670046"/>
                  </a:lnTo>
                  <a:lnTo>
                    <a:pt x="5500666" y="616637"/>
                  </a:lnTo>
                  <a:lnTo>
                    <a:pt x="5482576" y="581679"/>
                  </a:lnTo>
                  <a:lnTo>
                    <a:pt x="5457565" y="547291"/>
                  </a:lnTo>
                  <a:lnTo>
                    <a:pt x="5425815" y="513519"/>
                  </a:lnTo>
                  <a:lnTo>
                    <a:pt x="5387507" y="480408"/>
                  </a:lnTo>
                  <a:lnTo>
                    <a:pt x="5342824" y="448004"/>
                  </a:lnTo>
                  <a:lnTo>
                    <a:pt x="5291946" y="416353"/>
                  </a:lnTo>
                  <a:lnTo>
                    <a:pt x="5235055" y="385498"/>
                  </a:lnTo>
                  <a:lnTo>
                    <a:pt x="5172333" y="355487"/>
                  </a:lnTo>
                  <a:lnTo>
                    <a:pt x="5103963" y="326363"/>
                  </a:lnTo>
                  <a:lnTo>
                    <a:pt x="5067715" y="312149"/>
                  </a:lnTo>
                  <a:lnTo>
                    <a:pt x="5030124" y="298173"/>
                  </a:lnTo>
                  <a:lnTo>
                    <a:pt x="4991211" y="284442"/>
                  </a:lnTo>
                  <a:lnTo>
                    <a:pt x="4951000" y="270962"/>
                  </a:lnTo>
                  <a:lnTo>
                    <a:pt x="4909512" y="257738"/>
                  </a:lnTo>
                  <a:lnTo>
                    <a:pt x="4866771" y="244775"/>
                  </a:lnTo>
                  <a:lnTo>
                    <a:pt x="4822800" y="232080"/>
                  </a:lnTo>
                  <a:lnTo>
                    <a:pt x="4777620" y="219657"/>
                  </a:lnTo>
                  <a:lnTo>
                    <a:pt x="4731255" y="207514"/>
                  </a:lnTo>
                  <a:lnTo>
                    <a:pt x="4683728" y="195655"/>
                  </a:lnTo>
                  <a:lnTo>
                    <a:pt x="4635061" y="184086"/>
                  </a:lnTo>
                  <a:lnTo>
                    <a:pt x="4585277" y="172812"/>
                  </a:lnTo>
                  <a:lnTo>
                    <a:pt x="4534398" y="161840"/>
                  </a:lnTo>
                  <a:lnTo>
                    <a:pt x="4482448" y="151175"/>
                  </a:lnTo>
                  <a:lnTo>
                    <a:pt x="4429449" y="140823"/>
                  </a:lnTo>
                  <a:lnTo>
                    <a:pt x="4375423" y="130789"/>
                  </a:lnTo>
                  <a:lnTo>
                    <a:pt x="4320394" y="121080"/>
                  </a:lnTo>
                  <a:lnTo>
                    <a:pt x="4264384" y="111700"/>
                  </a:lnTo>
                  <a:lnTo>
                    <a:pt x="4207416" y="102655"/>
                  </a:lnTo>
                  <a:lnTo>
                    <a:pt x="4149513" y="93951"/>
                  </a:lnTo>
                  <a:lnTo>
                    <a:pt x="4090697" y="85594"/>
                  </a:lnTo>
                  <a:lnTo>
                    <a:pt x="4030991" y="77590"/>
                  </a:lnTo>
                  <a:lnTo>
                    <a:pt x="3970417" y="69944"/>
                  </a:lnTo>
                  <a:lnTo>
                    <a:pt x="3908999" y="62661"/>
                  </a:lnTo>
                  <a:lnTo>
                    <a:pt x="3846759" y="55748"/>
                  </a:lnTo>
                  <a:lnTo>
                    <a:pt x="3783720" y="49209"/>
                  </a:lnTo>
                  <a:lnTo>
                    <a:pt x="3719905" y="43052"/>
                  </a:lnTo>
                  <a:lnTo>
                    <a:pt x="3655336" y="37281"/>
                  </a:lnTo>
                  <a:lnTo>
                    <a:pt x="3590035" y="31902"/>
                  </a:lnTo>
                  <a:lnTo>
                    <a:pt x="3524027" y="26921"/>
                  </a:lnTo>
                  <a:lnTo>
                    <a:pt x="3457332" y="22343"/>
                  </a:lnTo>
                  <a:lnTo>
                    <a:pt x="3389975" y="18174"/>
                  </a:lnTo>
                  <a:lnTo>
                    <a:pt x="3321978" y="14420"/>
                  </a:lnTo>
                  <a:lnTo>
                    <a:pt x="3253363" y="11087"/>
                  </a:lnTo>
                  <a:lnTo>
                    <a:pt x="3184154" y="8179"/>
                  </a:lnTo>
                  <a:lnTo>
                    <a:pt x="3114372" y="5703"/>
                  </a:lnTo>
                  <a:lnTo>
                    <a:pt x="3044041" y="3665"/>
                  </a:lnTo>
                  <a:lnTo>
                    <a:pt x="2973183" y="2070"/>
                  </a:lnTo>
                  <a:lnTo>
                    <a:pt x="2901822" y="923"/>
                  </a:lnTo>
                  <a:lnTo>
                    <a:pt x="2829979" y="231"/>
                  </a:lnTo>
                  <a:lnTo>
                    <a:pt x="2757678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071365" y="3092957"/>
              <a:ext cx="5515610" cy="1376680"/>
            </a:xfrm>
            <a:custGeom>
              <a:avLst/>
              <a:gdLst/>
              <a:ahLst/>
              <a:cxnLst/>
              <a:rect l="l" t="t" r="r" b="b"/>
              <a:pathLst>
                <a:path w="5515609" h="1376679">
                  <a:moveTo>
                    <a:pt x="0" y="688085"/>
                  </a:moveTo>
                  <a:lnTo>
                    <a:pt x="8297" y="634317"/>
                  </a:lnTo>
                  <a:lnTo>
                    <a:pt x="22858" y="599090"/>
                  </a:lnTo>
                  <a:lnTo>
                    <a:pt x="44431" y="564410"/>
                  </a:lnTo>
                  <a:lnTo>
                    <a:pt x="72834" y="530325"/>
                  </a:lnTo>
                  <a:lnTo>
                    <a:pt x="107885" y="496878"/>
                  </a:lnTo>
                  <a:lnTo>
                    <a:pt x="149404" y="464115"/>
                  </a:lnTo>
                  <a:lnTo>
                    <a:pt x="197207" y="432082"/>
                  </a:lnTo>
                  <a:lnTo>
                    <a:pt x="251114" y="400823"/>
                  </a:lnTo>
                  <a:lnTo>
                    <a:pt x="310943" y="370384"/>
                  </a:lnTo>
                  <a:lnTo>
                    <a:pt x="376512" y="340811"/>
                  </a:lnTo>
                  <a:lnTo>
                    <a:pt x="447640" y="312149"/>
                  </a:lnTo>
                  <a:lnTo>
                    <a:pt x="485231" y="298173"/>
                  </a:lnTo>
                  <a:lnTo>
                    <a:pt x="524144" y="284442"/>
                  </a:lnTo>
                  <a:lnTo>
                    <a:pt x="564355" y="270962"/>
                  </a:lnTo>
                  <a:lnTo>
                    <a:pt x="605843" y="257738"/>
                  </a:lnTo>
                  <a:lnTo>
                    <a:pt x="648584" y="244775"/>
                  </a:lnTo>
                  <a:lnTo>
                    <a:pt x="692555" y="232080"/>
                  </a:lnTo>
                  <a:lnTo>
                    <a:pt x="737735" y="219657"/>
                  </a:lnTo>
                  <a:lnTo>
                    <a:pt x="784100" y="207514"/>
                  </a:lnTo>
                  <a:lnTo>
                    <a:pt x="831627" y="195655"/>
                  </a:lnTo>
                  <a:lnTo>
                    <a:pt x="880294" y="184086"/>
                  </a:lnTo>
                  <a:lnTo>
                    <a:pt x="930078" y="172812"/>
                  </a:lnTo>
                  <a:lnTo>
                    <a:pt x="980957" y="161840"/>
                  </a:lnTo>
                  <a:lnTo>
                    <a:pt x="1032907" y="151175"/>
                  </a:lnTo>
                  <a:lnTo>
                    <a:pt x="1085906" y="140823"/>
                  </a:lnTo>
                  <a:lnTo>
                    <a:pt x="1139932" y="130789"/>
                  </a:lnTo>
                  <a:lnTo>
                    <a:pt x="1194961" y="121080"/>
                  </a:lnTo>
                  <a:lnTo>
                    <a:pt x="1250971" y="111700"/>
                  </a:lnTo>
                  <a:lnTo>
                    <a:pt x="1307939" y="102655"/>
                  </a:lnTo>
                  <a:lnTo>
                    <a:pt x="1365842" y="93951"/>
                  </a:lnTo>
                  <a:lnTo>
                    <a:pt x="1424658" y="85594"/>
                  </a:lnTo>
                  <a:lnTo>
                    <a:pt x="1484364" y="77590"/>
                  </a:lnTo>
                  <a:lnTo>
                    <a:pt x="1544938" y="69944"/>
                  </a:lnTo>
                  <a:lnTo>
                    <a:pt x="1606356" y="62661"/>
                  </a:lnTo>
                  <a:lnTo>
                    <a:pt x="1668596" y="55748"/>
                  </a:lnTo>
                  <a:lnTo>
                    <a:pt x="1731635" y="49209"/>
                  </a:lnTo>
                  <a:lnTo>
                    <a:pt x="1795450" y="43052"/>
                  </a:lnTo>
                  <a:lnTo>
                    <a:pt x="1860019" y="37281"/>
                  </a:lnTo>
                  <a:lnTo>
                    <a:pt x="1925320" y="31902"/>
                  </a:lnTo>
                  <a:lnTo>
                    <a:pt x="1991328" y="26921"/>
                  </a:lnTo>
                  <a:lnTo>
                    <a:pt x="2058023" y="22343"/>
                  </a:lnTo>
                  <a:lnTo>
                    <a:pt x="2125380" y="18174"/>
                  </a:lnTo>
                  <a:lnTo>
                    <a:pt x="2193377" y="14420"/>
                  </a:lnTo>
                  <a:lnTo>
                    <a:pt x="2261992" y="11087"/>
                  </a:lnTo>
                  <a:lnTo>
                    <a:pt x="2331201" y="8179"/>
                  </a:lnTo>
                  <a:lnTo>
                    <a:pt x="2400983" y="5703"/>
                  </a:lnTo>
                  <a:lnTo>
                    <a:pt x="2471314" y="3665"/>
                  </a:lnTo>
                  <a:lnTo>
                    <a:pt x="2542172" y="2070"/>
                  </a:lnTo>
                  <a:lnTo>
                    <a:pt x="2613533" y="923"/>
                  </a:lnTo>
                  <a:lnTo>
                    <a:pt x="2685376" y="231"/>
                  </a:lnTo>
                  <a:lnTo>
                    <a:pt x="2757678" y="0"/>
                  </a:lnTo>
                  <a:lnTo>
                    <a:pt x="2829979" y="231"/>
                  </a:lnTo>
                  <a:lnTo>
                    <a:pt x="2901822" y="923"/>
                  </a:lnTo>
                  <a:lnTo>
                    <a:pt x="2973183" y="2070"/>
                  </a:lnTo>
                  <a:lnTo>
                    <a:pt x="3044041" y="3665"/>
                  </a:lnTo>
                  <a:lnTo>
                    <a:pt x="3114372" y="5703"/>
                  </a:lnTo>
                  <a:lnTo>
                    <a:pt x="3184154" y="8179"/>
                  </a:lnTo>
                  <a:lnTo>
                    <a:pt x="3253363" y="11087"/>
                  </a:lnTo>
                  <a:lnTo>
                    <a:pt x="3321978" y="14420"/>
                  </a:lnTo>
                  <a:lnTo>
                    <a:pt x="3389975" y="18174"/>
                  </a:lnTo>
                  <a:lnTo>
                    <a:pt x="3457332" y="22343"/>
                  </a:lnTo>
                  <a:lnTo>
                    <a:pt x="3524027" y="26921"/>
                  </a:lnTo>
                  <a:lnTo>
                    <a:pt x="3590035" y="31902"/>
                  </a:lnTo>
                  <a:lnTo>
                    <a:pt x="3655336" y="37281"/>
                  </a:lnTo>
                  <a:lnTo>
                    <a:pt x="3719905" y="43052"/>
                  </a:lnTo>
                  <a:lnTo>
                    <a:pt x="3783720" y="49209"/>
                  </a:lnTo>
                  <a:lnTo>
                    <a:pt x="3846759" y="55748"/>
                  </a:lnTo>
                  <a:lnTo>
                    <a:pt x="3908999" y="62661"/>
                  </a:lnTo>
                  <a:lnTo>
                    <a:pt x="3970417" y="69944"/>
                  </a:lnTo>
                  <a:lnTo>
                    <a:pt x="4030991" y="77590"/>
                  </a:lnTo>
                  <a:lnTo>
                    <a:pt x="4090697" y="85594"/>
                  </a:lnTo>
                  <a:lnTo>
                    <a:pt x="4149513" y="93951"/>
                  </a:lnTo>
                  <a:lnTo>
                    <a:pt x="4207416" y="102655"/>
                  </a:lnTo>
                  <a:lnTo>
                    <a:pt x="4264384" y="111700"/>
                  </a:lnTo>
                  <a:lnTo>
                    <a:pt x="4320394" y="121080"/>
                  </a:lnTo>
                  <a:lnTo>
                    <a:pt x="4375423" y="130789"/>
                  </a:lnTo>
                  <a:lnTo>
                    <a:pt x="4429449" y="140823"/>
                  </a:lnTo>
                  <a:lnTo>
                    <a:pt x="4482448" y="151175"/>
                  </a:lnTo>
                  <a:lnTo>
                    <a:pt x="4534398" y="161840"/>
                  </a:lnTo>
                  <a:lnTo>
                    <a:pt x="4585277" y="172812"/>
                  </a:lnTo>
                  <a:lnTo>
                    <a:pt x="4635061" y="184086"/>
                  </a:lnTo>
                  <a:lnTo>
                    <a:pt x="4683728" y="195655"/>
                  </a:lnTo>
                  <a:lnTo>
                    <a:pt x="4731255" y="207514"/>
                  </a:lnTo>
                  <a:lnTo>
                    <a:pt x="4777620" y="219657"/>
                  </a:lnTo>
                  <a:lnTo>
                    <a:pt x="4822800" y="232080"/>
                  </a:lnTo>
                  <a:lnTo>
                    <a:pt x="4866771" y="244775"/>
                  </a:lnTo>
                  <a:lnTo>
                    <a:pt x="4909512" y="257738"/>
                  </a:lnTo>
                  <a:lnTo>
                    <a:pt x="4951000" y="270962"/>
                  </a:lnTo>
                  <a:lnTo>
                    <a:pt x="4991211" y="284442"/>
                  </a:lnTo>
                  <a:lnTo>
                    <a:pt x="5030124" y="298173"/>
                  </a:lnTo>
                  <a:lnTo>
                    <a:pt x="5067715" y="312149"/>
                  </a:lnTo>
                  <a:lnTo>
                    <a:pt x="5103963" y="326363"/>
                  </a:lnTo>
                  <a:lnTo>
                    <a:pt x="5172333" y="355487"/>
                  </a:lnTo>
                  <a:lnTo>
                    <a:pt x="5235055" y="385498"/>
                  </a:lnTo>
                  <a:lnTo>
                    <a:pt x="5291946" y="416353"/>
                  </a:lnTo>
                  <a:lnTo>
                    <a:pt x="5342824" y="448004"/>
                  </a:lnTo>
                  <a:lnTo>
                    <a:pt x="5387507" y="480408"/>
                  </a:lnTo>
                  <a:lnTo>
                    <a:pt x="5425815" y="513519"/>
                  </a:lnTo>
                  <a:lnTo>
                    <a:pt x="5457565" y="547291"/>
                  </a:lnTo>
                  <a:lnTo>
                    <a:pt x="5482576" y="581679"/>
                  </a:lnTo>
                  <a:lnTo>
                    <a:pt x="5500666" y="616637"/>
                  </a:lnTo>
                  <a:lnTo>
                    <a:pt x="5514426" y="670046"/>
                  </a:lnTo>
                  <a:lnTo>
                    <a:pt x="5515356" y="688085"/>
                  </a:lnTo>
                  <a:lnTo>
                    <a:pt x="5514426" y="706125"/>
                  </a:lnTo>
                  <a:lnTo>
                    <a:pt x="5500666" y="759534"/>
                  </a:lnTo>
                  <a:lnTo>
                    <a:pt x="5482576" y="794492"/>
                  </a:lnTo>
                  <a:lnTo>
                    <a:pt x="5457565" y="828880"/>
                  </a:lnTo>
                  <a:lnTo>
                    <a:pt x="5425815" y="862652"/>
                  </a:lnTo>
                  <a:lnTo>
                    <a:pt x="5387507" y="895763"/>
                  </a:lnTo>
                  <a:lnTo>
                    <a:pt x="5342824" y="928167"/>
                  </a:lnTo>
                  <a:lnTo>
                    <a:pt x="5291946" y="959818"/>
                  </a:lnTo>
                  <a:lnTo>
                    <a:pt x="5235055" y="990673"/>
                  </a:lnTo>
                  <a:lnTo>
                    <a:pt x="5172333" y="1020684"/>
                  </a:lnTo>
                  <a:lnTo>
                    <a:pt x="5103963" y="1049808"/>
                  </a:lnTo>
                  <a:lnTo>
                    <a:pt x="5067715" y="1064022"/>
                  </a:lnTo>
                  <a:lnTo>
                    <a:pt x="5030124" y="1077998"/>
                  </a:lnTo>
                  <a:lnTo>
                    <a:pt x="4991211" y="1091729"/>
                  </a:lnTo>
                  <a:lnTo>
                    <a:pt x="4951000" y="1105209"/>
                  </a:lnTo>
                  <a:lnTo>
                    <a:pt x="4909512" y="1118433"/>
                  </a:lnTo>
                  <a:lnTo>
                    <a:pt x="4866771" y="1131396"/>
                  </a:lnTo>
                  <a:lnTo>
                    <a:pt x="4822800" y="1144091"/>
                  </a:lnTo>
                  <a:lnTo>
                    <a:pt x="4777620" y="1156514"/>
                  </a:lnTo>
                  <a:lnTo>
                    <a:pt x="4731255" y="1168657"/>
                  </a:lnTo>
                  <a:lnTo>
                    <a:pt x="4683728" y="1180516"/>
                  </a:lnTo>
                  <a:lnTo>
                    <a:pt x="4635061" y="1192085"/>
                  </a:lnTo>
                  <a:lnTo>
                    <a:pt x="4585277" y="1203359"/>
                  </a:lnTo>
                  <a:lnTo>
                    <a:pt x="4534398" y="1214331"/>
                  </a:lnTo>
                  <a:lnTo>
                    <a:pt x="4482448" y="1224996"/>
                  </a:lnTo>
                  <a:lnTo>
                    <a:pt x="4429449" y="1235348"/>
                  </a:lnTo>
                  <a:lnTo>
                    <a:pt x="4375423" y="1245382"/>
                  </a:lnTo>
                  <a:lnTo>
                    <a:pt x="4320394" y="1255091"/>
                  </a:lnTo>
                  <a:lnTo>
                    <a:pt x="4264384" y="1264471"/>
                  </a:lnTo>
                  <a:lnTo>
                    <a:pt x="4207416" y="1273516"/>
                  </a:lnTo>
                  <a:lnTo>
                    <a:pt x="4149513" y="1282220"/>
                  </a:lnTo>
                  <a:lnTo>
                    <a:pt x="4090697" y="1290577"/>
                  </a:lnTo>
                  <a:lnTo>
                    <a:pt x="4030991" y="1298581"/>
                  </a:lnTo>
                  <a:lnTo>
                    <a:pt x="3970417" y="1306227"/>
                  </a:lnTo>
                  <a:lnTo>
                    <a:pt x="3908999" y="1313510"/>
                  </a:lnTo>
                  <a:lnTo>
                    <a:pt x="3846759" y="1320423"/>
                  </a:lnTo>
                  <a:lnTo>
                    <a:pt x="3783720" y="1326962"/>
                  </a:lnTo>
                  <a:lnTo>
                    <a:pt x="3719905" y="1333119"/>
                  </a:lnTo>
                  <a:lnTo>
                    <a:pt x="3655336" y="1338890"/>
                  </a:lnTo>
                  <a:lnTo>
                    <a:pt x="3590035" y="1344269"/>
                  </a:lnTo>
                  <a:lnTo>
                    <a:pt x="3524027" y="1349250"/>
                  </a:lnTo>
                  <a:lnTo>
                    <a:pt x="3457332" y="1353828"/>
                  </a:lnTo>
                  <a:lnTo>
                    <a:pt x="3389975" y="1357997"/>
                  </a:lnTo>
                  <a:lnTo>
                    <a:pt x="3321978" y="1361751"/>
                  </a:lnTo>
                  <a:lnTo>
                    <a:pt x="3253363" y="1365084"/>
                  </a:lnTo>
                  <a:lnTo>
                    <a:pt x="3184154" y="1367992"/>
                  </a:lnTo>
                  <a:lnTo>
                    <a:pt x="3114372" y="1370468"/>
                  </a:lnTo>
                  <a:lnTo>
                    <a:pt x="3044041" y="1372506"/>
                  </a:lnTo>
                  <a:lnTo>
                    <a:pt x="2973183" y="1374101"/>
                  </a:lnTo>
                  <a:lnTo>
                    <a:pt x="2901822" y="1375248"/>
                  </a:lnTo>
                  <a:lnTo>
                    <a:pt x="2829979" y="1375940"/>
                  </a:lnTo>
                  <a:lnTo>
                    <a:pt x="2757678" y="1376171"/>
                  </a:lnTo>
                  <a:lnTo>
                    <a:pt x="2685376" y="1375940"/>
                  </a:lnTo>
                  <a:lnTo>
                    <a:pt x="2613533" y="1375248"/>
                  </a:lnTo>
                  <a:lnTo>
                    <a:pt x="2542172" y="1374101"/>
                  </a:lnTo>
                  <a:lnTo>
                    <a:pt x="2471314" y="1372506"/>
                  </a:lnTo>
                  <a:lnTo>
                    <a:pt x="2400983" y="1370468"/>
                  </a:lnTo>
                  <a:lnTo>
                    <a:pt x="2331201" y="1367992"/>
                  </a:lnTo>
                  <a:lnTo>
                    <a:pt x="2261992" y="1365084"/>
                  </a:lnTo>
                  <a:lnTo>
                    <a:pt x="2193377" y="1361751"/>
                  </a:lnTo>
                  <a:lnTo>
                    <a:pt x="2125380" y="1357997"/>
                  </a:lnTo>
                  <a:lnTo>
                    <a:pt x="2058023" y="1353828"/>
                  </a:lnTo>
                  <a:lnTo>
                    <a:pt x="1991328" y="1349250"/>
                  </a:lnTo>
                  <a:lnTo>
                    <a:pt x="1925320" y="1344269"/>
                  </a:lnTo>
                  <a:lnTo>
                    <a:pt x="1860019" y="1338890"/>
                  </a:lnTo>
                  <a:lnTo>
                    <a:pt x="1795450" y="1333119"/>
                  </a:lnTo>
                  <a:lnTo>
                    <a:pt x="1731635" y="1326962"/>
                  </a:lnTo>
                  <a:lnTo>
                    <a:pt x="1668596" y="1320423"/>
                  </a:lnTo>
                  <a:lnTo>
                    <a:pt x="1606356" y="1313510"/>
                  </a:lnTo>
                  <a:lnTo>
                    <a:pt x="1544938" y="1306227"/>
                  </a:lnTo>
                  <a:lnTo>
                    <a:pt x="1484364" y="1298581"/>
                  </a:lnTo>
                  <a:lnTo>
                    <a:pt x="1424658" y="1290577"/>
                  </a:lnTo>
                  <a:lnTo>
                    <a:pt x="1365842" y="1282220"/>
                  </a:lnTo>
                  <a:lnTo>
                    <a:pt x="1307939" y="1273516"/>
                  </a:lnTo>
                  <a:lnTo>
                    <a:pt x="1250971" y="1264471"/>
                  </a:lnTo>
                  <a:lnTo>
                    <a:pt x="1194961" y="1255091"/>
                  </a:lnTo>
                  <a:lnTo>
                    <a:pt x="1139932" y="1245382"/>
                  </a:lnTo>
                  <a:lnTo>
                    <a:pt x="1085906" y="1235348"/>
                  </a:lnTo>
                  <a:lnTo>
                    <a:pt x="1032907" y="1224996"/>
                  </a:lnTo>
                  <a:lnTo>
                    <a:pt x="980957" y="1214331"/>
                  </a:lnTo>
                  <a:lnTo>
                    <a:pt x="930078" y="1203359"/>
                  </a:lnTo>
                  <a:lnTo>
                    <a:pt x="880294" y="1192085"/>
                  </a:lnTo>
                  <a:lnTo>
                    <a:pt x="831627" y="1180516"/>
                  </a:lnTo>
                  <a:lnTo>
                    <a:pt x="784100" y="1168657"/>
                  </a:lnTo>
                  <a:lnTo>
                    <a:pt x="737735" y="1156514"/>
                  </a:lnTo>
                  <a:lnTo>
                    <a:pt x="692555" y="1144091"/>
                  </a:lnTo>
                  <a:lnTo>
                    <a:pt x="648584" y="1131396"/>
                  </a:lnTo>
                  <a:lnTo>
                    <a:pt x="605843" y="1118433"/>
                  </a:lnTo>
                  <a:lnTo>
                    <a:pt x="564355" y="1105209"/>
                  </a:lnTo>
                  <a:lnTo>
                    <a:pt x="524144" y="1091729"/>
                  </a:lnTo>
                  <a:lnTo>
                    <a:pt x="485231" y="1077998"/>
                  </a:lnTo>
                  <a:lnTo>
                    <a:pt x="447640" y="1064022"/>
                  </a:lnTo>
                  <a:lnTo>
                    <a:pt x="411392" y="1049808"/>
                  </a:lnTo>
                  <a:lnTo>
                    <a:pt x="343022" y="1020684"/>
                  </a:lnTo>
                  <a:lnTo>
                    <a:pt x="280300" y="990673"/>
                  </a:lnTo>
                  <a:lnTo>
                    <a:pt x="223409" y="959818"/>
                  </a:lnTo>
                  <a:lnTo>
                    <a:pt x="172531" y="928167"/>
                  </a:lnTo>
                  <a:lnTo>
                    <a:pt x="127848" y="895763"/>
                  </a:lnTo>
                  <a:lnTo>
                    <a:pt x="89540" y="862652"/>
                  </a:lnTo>
                  <a:lnTo>
                    <a:pt x="57790" y="828880"/>
                  </a:lnTo>
                  <a:lnTo>
                    <a:pt x="32779" y="794492"/>
                  </a:lnTo>
                  <a:lnTo>
                    <a:pt x="14689" y="759534"/>
                  </a:lnTo>
                  <a:lnTo>
                    <a:pt x="929" y="706125"/>
                  </a:lnTo>
                  <a:lnTo>
                    <a:pt x="0" y="688085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5156453" y="3180079"/>
            <a:ext cx="334391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175" algn="ctr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Enzymatic</a:t>
            </a:r>
            <a:r>
              <a:rPr sz="2400" spc="2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abnormalities </a:t>
            </a:r>
            <a:r>
              <a:rPr sz="2400" dirty="0">
                <a:latin typeface="Calibri"/>
                <a:cs typeface="Calibri"/>
              </a:rPr>
              <a:t>Variations</a:t>
            </a:r>
            <a:r>
              <a:rPr sz="2400" spc="40" dirty="0">
                <a:latin typeface="Calibri"/>
                <a:cs typeface="Calibri"/>
              </a:rPr>
              <a:t> </a:t>
            </a:r>
            <a:r>
              <a:rPr sz="2400" spc="75" dirty="0">
                <a:latin typeface="Calibri"/>
                <a:cs typeface="Calibri"/>
              </a:rPr>
              <a:t>in</a:t>
            </a:r>
            <a:r>
              <a:rPr sz="2400" spc="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genetic</a:t>
            </a:r>
            <a:r>
              <a:rPr sz="2400" spc="4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make </a:t>
            </a:r>
            <a:r>
              <a:rPr sz="2400" spc="-25" dirty="0">
                <a:latin typeface="Calibri"/>
                <a:cs typeface="Calibri"/>
              </a:rPr>
              <a:t>up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4238244" y="4572000"/>
            <a:ext cx="6568440" cy="2296795"/>
            <a:chOff x="4238244" y="4572000"/>
            <a:chExt cx="6568440" cy="2296795"/>
          </a:xfrm>
        </p:grpSpPr>
        <p:sp>
          <p:nvSpPr>
            <p:cNvPr id="14" name="object 14"/>
            <p:cNvSpPr/>
            <p:nvPr/>
          </p:nvSpPr>
          <p:spPr>
            <a:xfrm>
              <a:off x="4248150" y="4581905"/>
              <a:ext cx="6548755" cy="2277110"/>
            </a:xfrm>
            <a:custGeom>
              <a:avLst/>
              <a:gdLst/>
              <a:ahLst/>
              <a:cxnLst/>
              <a:rect l="l" t="t" r="r" b="b"/>
              <a:pathLst>
                <a:path w="6548755" h="2277109">
                  <a:moveTo>
                    <a:pt x="3274314" y="0"/>
                  </a:moveTo>
                  <a:lnTo>
                    <a:pt x="0" y="1138428"/>
                  </a:lnTo>
                  <a:lnTo>
                    <a:pt x="3274314" y="2276855"/>
                  </a:lnTo>
                  <a:lnTo>
                    <a:pt x="6548628" y="1138428"/>
                  </a:lnTo>
                  <a:lnTo>
                    <a:pt x="3274314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248150" y="4581905"/>
              <a:ext cx="6548755" cy="2277110"/>
            </a:xfrm>
            <a:custGeom>
              <a:avLst/>
              <a:gdLst/>
              <a:ahLst/>
              <a:cxnLst/>
              <a:rect l="l" t="t" r="r" b="b"/>
              <a:pathLst>
                <a:path w="6548755" h="2277109">
                  <a:moveTo>
                    <a:pt x="0" y="1138428"/>
                  </a:moveTo>
                  <a:lnTo>
                    <a:pt x="3274314" y="0"/>
                  </a:lnTo>
                  <a:lnTo>
                    <a:pt x="6548628" y="1138428"/>
                  </a:lnTo>
                  <a:lnTo>
                    <a:pt x="4911471" y="1138428"/>
                  </a:lnTo>
                  <a:lnTo>
                    <a:pt x="6548628" y="1138428"/>
                  </a:lnTo>
                  <a:lnTo>
                    <a:pt x="3274314" y="2276855"/>
                  </a:lnTo>
                  <a:lnTo>
                    <a:pt x="0" y="1138428"/>
                  </a:lnTo>
                  <a:lnTo>
                    <a:pt x="1637157" y="1138428"/>
                  </a:lnTo>
                  <a:lnTo>
                    <a:pt x="0" y="1138428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6388100" y="5120132"/>
            <a:ext cx="22669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Nutritional</a:t>
            </a:r>
            <a:r>
              <a:rPr sz="2400" spc="2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excess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145784" y="5851652"/>
            <a:ext cx="27520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Nutritional</a:t>
            </a:r>
            <a:r>
              <a:rPr sz="2400" spc="2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deficiency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50</a:t>
            </a:fld>
            <a:endParaRPr lang="en-US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6263" y="415797"/>
            <a:ext cx="548957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chemeClr val="tx1"/>
                </a:solidFill>
              </a:rPr>
              <a:t>Mechanism</a:t>
            </a:r>
            <a:r>
              <a:rPr spc="130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of</a:t>
            </a:r>
            <a:r>
              <a:rPr spc="155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cell</a:t>
            </a:r>
            <a:r>
              <a:rPr spc="125" dirty="0">
                <a:solidFill>
                  <a:schemeClr val="tx1"/>
                </a:solidFill>
              </a:rPr>
              <a:t> </a:t>
            </a:r>
            <a:r>
              <a:rPr spc="100" dirty="0">
                <a:solidFill>
                  <a:schemeClr val="tx1"/>
                </a:solidFill>
              </a:rPr>
              <a:t>injury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6263" y="1054407"/>
            <a:ext cx="5768340" cy="5009515"/>
          </a:xfrm>
          <a:prstGeom prst="rect">
            <a:avLst/>
          </a:prstGeom>
        </p:spPr>
        <p:txBody>
          <a:bodyPr vert="horz" wrap="square" lIns="0" tIns="139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0"/>
              </a:spcBef>
            </a:pPr>
            <a:r>
              <a:rPr sz="2800" spc="70" dirty="0">
                <a:solidFill>
                  <a:schemeClr val="tx1"/>
                </a:solidFill>
                <a:latin typeface="Calibri"/>
                <a:cs typeface="Calibri"/>
              </a:rPr>
              <a:t>Cell</a:t>
            </a:r>
            <a:r>
              <a:rPr sz="2800" spc="-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35" dirty="0">
                <a:solidFill>
                  <a:schemeClr val="tx1"/>
                </a:solidFill>
                <a:latin typeface="Calibri"/>
                <a:cs typeface="Calibri"/>
              </a:rPr>
              <a:t>response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 to</a:t>
            </a:r>
            <a:r>
              <a:rPr sz="2800" spc="-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75" dirty="0">
                <a:solidFill>
                  <a:schemeClr val="tx1"/>
                </a:solidFill>
                <a:latin typeface="Calibri"/>
                <a:cs typeface="Calibri"/>
              </a:rPr>
              <a:t>injury</a:t>
            </a:r>
            <a:r>
              <a:rPr sz="2800" spc="-5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chemeClr val="tx1"/>
                </a:solidFill>
                <a:latin typeface="Calibri"/>
                <a:cs typeface="Calibri"/>
              </a:rPr>
              <a:t>depends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 on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4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Type</a:t>
            </a:r>
            <a:r>
              <a:rPr sz="2800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60" dirty="0">
                <a:solidFill>
                  <a:schemeClr val="tx1"/>
                </a:solidFill>
                <a:latin typeface="Calibri"/>
                <a:cs typeface="Calibri"/>
              </a:rPr>
              <a:t>injury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3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Its</a:t>
            </a:r>
            <a:r>
              <a:rPr sz="2800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duration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1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Severity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35"/>
              </a:spcBef>
            </a:pP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Consequences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-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cell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75" dirty="0">
                <a:solidFill>
                  <a:schemeClr val="tx1"/>
                </a:solidFill>
                <a:latin typeface="Calibri"/>
                <a:cs typeface="Calibri"/>
              </a:rPr>
              <a:t>injury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chemeClr val="tx1"/>
                </a:solidFill>
                <a:latin typeface="Calibri"/>
                <a:cs typeface="Calibri"/>
              </a:rPr>
              <a:t>depends</a:t>
            </a:r>
            <a:r>
              <a:rPr sz="28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on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1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Type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1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State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55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Adaptability</a:t>
            </a:r>
            <a:r>
              <a:rPr sz="2800" spc="1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9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injured</a:t>
            </a:r>
            <a:r>
              <a:rPr sz="2800" spc="1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cell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51</a:t>
            </a:fld>
            <a:endParaRPr lang="en-US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6263" y="1374140"/>
            <a:ext cx="1098804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</a:pPr>
            <a:r>
              <a:rPr sz="2250" spc="175" dirty="0">
                <a:solidFill>
                  <a:srgbClr val="F5A308"/>
                </a:solidFill>
                <a:latin typeface="Lucida Sans Unicode"/>
                <a:cs typeface="Lucida Sans Unicode"/>
              </a:rPr>
              <a:t>▶</a:t>
            </a:r>
            <a:r>
              <a:rPr sz="2250" spc="-15" dirty="0">
                <a:solidFill>
                  <a:srgbClr val="F5A308"/>
                </a:solidFill>
                <a:latin typeface="Lucida Sans Unicode"/>
                <a:cs typeface="Lucida Sans Unicode"/>
              </a:rPr>
              <a:t> </a:t>
            </a:r>
            <a:r>
              <a:rPr sz="2800" spc="70" dirty="0">
                <a:solidFill>
                  <a:schemeClr val="tx1"/>
                </a:solidFill>
              </a:rPr>
              <a:t>Cell</a:t>
            </a:r>
            <a:r>
              <a:rPr sz="2800" spc="40" dirty="0">
                <a:solidFill>
                  <a:schemeClr val="tx1"/>
                </a:solidFill>
              </a:rPr>
              <a:t> </a:t>
            </a:r>
            <a:r>
              <a:rPr sz="2800" spc="75" dirty="0">
                <a:solidFill>
                  <a:schemeClr val="tx1"/>
                </a:solidFill>
              </a:rPr>
              <a:t>injury</a:t>
            </a:r>
            <a:r>
              <a:rPr sz="2800" spc="4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results</a:t>
            </a:r>
            <a:r>
              <a:rPr sz="2800" spc="4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from</a:t>
            </a:r>
            <a:r>
              <a:rPr sz="2800" spc="7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functional</a:t>
            </a:r>
            <a:r>
              <a:rPr sz="2800" spc="6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&amp;</a:t>
            </a:r>
            <a:r>
              <a:rPr sz="2800" spc="2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biochemical</a:t>
            </a:r>
            <a:r>
              <a:rPr sz="2800" spc="6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abnormalities</a:t>
            </a:r>
            <a:r>
              <a:rPr sz="2800" spc="90" dirty="0">
                <a:solidFill>
                  <a:schemeClr val="tx1"/>
                </a:solidFill>
              </a:rPr>
              <a:t> </a:t>
            </a:r>
            <a:r>
              <a:rPr sz="2800" spc="80" dirty="0">
                <a:solidFill>
                  <a:schemeClr val="tx1"/>
                </a:solidFill>
              </a:rPr>
              <a:t>in</a:t>
            </a:r>
            <a:r>
              <a:rPr sz="2800" spc="4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one</a:t>
            </a:r>
            <a:r>
              <a:rPr sz="2800" spc="35" dirty="0">
                <a:solidFill>
                  <a:schemeClr val="tx1"/>
                </a:solidFill>
              </a:rPr>
              <a:t> </a:t>
            </a:r>
            <a:r>
              <a:rPr sz="2800" spc="-25" dirty="0">
                <a:solidFill>
                  <a:schemeClr val="tx1"/>
                </a:solidFill>
              </a:rPr>
              <a:t>or </a:t>
            </a:r>
            <a:r>
              <a:rPr sz="2800" dirty="0">
                <a:solidFill>
                  <a:schemeClr val="tx1"/>
                </a:solidFill>
              </a:rPr>
              <a:t>more</a:t>
            </a:r>
            <a:r>
              <a:rPr sz="2800" spc="2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of</a:t>
            </a:r>
            <a:r>
              <a:rPr sz="2800" spc="1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several</a:t>
            </a:r>
            <a:r>
              <a:rPr sz="2800" spc="20" dirty="0">
                <a:solidFill>
                  <a:schemeClr val="tx1"/>
                </a:solidFill>
              </a:rPr>
              <a:t> </a:t>
            </a:r>
            <a:r>
              <a:rPr sz="2800" spc="-25" dirty="0">
                <a:solidFill>
                  <a:schemeClr val="tx1"/>
                </a:solidFill>
              </a:rPr>
              <a:t>essential</a:t>
            </a:r>
            <a:r>
              <a:rPr sz="2800" spc="4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cellular</a:t>
            </a:r>
            <a:r>
              <a:rPr sz="2800" spc="30" dirty="0">
                <a:solidFill>
                  <a:schemeClr val="tx1"/>
                </a:solidFill>
              </a:rPr>
              <a:t> </a:t>
            </a:r>
            <a:r>
              <a:rPr sz="2800" spc="-10" dirty="0">
                <a:solidFill>
                  <a:schemeClr val="tx1"/>
                </a:solidFill>
              </a:rPr>
              <a:t>components</a:t>
            </a:r>
            <a:endParaRPr sz="2800" dirty="0">
              <a:solidFill>
                <a:schemeClr val="tx1"/>
              </a:solidFill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6263" y="2778912"/>
            <a:ext cx="9737090" cy="3350260"/>
          </a:xfrm>
          <a:prstGeom prst="rect">
            <a:avLst/>
          </a:prstGeom>
        </p:spPr>
        <p:txBody>
          <a:bodyPr vert="horz" wrap="square" lIns="0" tIns="140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5"/>
              </a:spcBef>
            </a:pP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Important</a:t>
            </a:r>
            <a:r>
              <a:rPr sz="2800" spc="10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targets</a:t>
            </a:r>
            <a:r>
              <a:rPr sz="2800" spc="7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8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injurious</a:t>
            </a:r>
            <a:r>
              <a:rPr sz="2800" spc="10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stimuli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25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Aerobic</a:t>
            </a:r>
            <a:r>
              <a:rPr sz="2800" spc="8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respiration</a:t>
            </a:r>
            <a:r>
              <a:rPr sz="2800" spc="1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(oxidative</a:t>
            </a:r>
            <a:r>
              <a:rPr sz="2800" spc="10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phosphorylation</a:t>
            </a:r>
            <a:r>
              <a:rPr sz="2800" spc="1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80" dirty="0">
                <a:solidFill>
                  <a:schemeClr val="tx1"/>
                </a:solidFill>
                <a:latin typeface="Calibri"/>
                <a:cs typeface="Calibri"/>
              </a:rPr>
              <a:t>in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mitochondria)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65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spc="70" dirty="0">
                <a:solidFill>
                  <a:schemeClr val="tx1"/>
                </a:solidFill>
                <a:latin typeface="Calibri"/>
                <a:cs typeface="Calibri"/>
              </a:rPr>
              <a:t>Cell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membrane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integrity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95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Protein</a:t>
            </a:r>
            <a:r>
              <a:rPr sz="2800" spc="-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synthesis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1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Cytoskeleton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95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Genetic</a:t>
            </a:r>
            <a:r>
              <a:rPr sz="2800" spc="-5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apparatus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integrity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52</a:t>
            </a:fld>
            <a:endParaRPr lang="en-US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6263" y="-37388"/>
            <a:ext cx="8901430" cy="1306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chemeClr val="tx1"/>
                </a:solidFill>
              </a:rPr>
              <a:t>Biochemical</a:t>
            </a:r>
            <a:r>
              <a:rPr spc="100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mechanisms</a:t>
            </a:r>
            <a:r>
              <a:rPr spc="140" dirty="0">
                <a:solidFill>
                  <a:schemeClr val="tx1"/>
                </a:solidFill>
              </a:rPr>
              <a:t> </a:t>
            </a:r>
            <a:r>
              <a:rPr spc="-10" dirty="0">
                <a:solidFill>
                  <a:schemeClr val="tx1"/>
                </a:solidFill>
              </a:rPr>
              <a:t>responsible</a:t>
            </a:r>
            <a:r>
              <a:rPr spc="114" dirty="0">
                <a:solidFill>
                  <a:schemeClr val="tx1"/>
                </a:solidFill>
              </a:rPr>
              <a:t> </a:t>
            </a:r>
            <a:r>
              <a:rPr spc="-25" dirty="0">
                <a:solidFill>
                  <a:schemeClr val="tx1"/>
                </a:solidFill>
              </a:rPr>
              <a:t>for </a:t>
            </a:r>
            <a:r>
              <a:rPr dirty="0">
                <a:solidFill>
                  <a:schemeClr val="tx1"/>
                </a:solidFill>
              </a:rPr>
              <a:t>cell</a:t>
            </a:r>
            <a:r>
              <a:rPr spc="229" dirty="0">
                <a:solidFill>
                  <a:schemeClr val="tx1"/>
                </a:solidFill>
              </a:rPr>
              <a:t> </a:t>
            </a:r>
            <a:r>
              <a:rPr spc="100" dirty="0">
                <a:solidFill>
                  <a:schemeClr val="tx1"/>
                </a:solidFill>
              </a:rPr>
              <a:t>injury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6263" y="1800663"/>
            <a:ext cx="8507730" cy="2793365"/>
          </a:xfrm>
          <a:prstGeom prst="rect">
            <a:avLst/>
          </a:prstGeom>
        </p:spPr>
        <p:txBody>
          <a:bodyPr vert="horz" wrap="square" lIns="0" tIns="138430" rIns="0" bIns="0" rtlCol="0">
            <a:spAutoFit/>
          </a:bodyPr>
          <a:lstStyle/>
          <a:p>
            <a:pPr marL="527685" indent="-514984">
              <a:lnSpc>
                <a:spcPct val="100000"/>
              </a:lnSpc>
              <a:spcBef>
                <a:spcPts val="1090"/>
              </a:spcBef>
              <a:buClr>
                <a:srgbClr val="F5A308"/>
              </a:buClr>
              <a:buSzPct val="80357"/>
              <a:buAutoNum type="alphaLcParenR"/>
              <a:tabLst>
                <a:tab pos="527685" algn="l"/>
              </a:tabLst>
            </a:pP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Depletion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-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ATP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1000"/>
              </a:spcBef>
              <a:buClr>
                <a:srgbClr val="F5A308"/>
              </a:buClr>
              <a:buSzPct val="80357"/>
              <a:buAutoNum type="alphaLcParenR"/>
              <a:tabLst>
                <a:tab pos="527685" algn="l"/>
              </a:tabLst>
            </a:pP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Mitochondrial</a:t>
            </a:r>
            <a:r>
              <a:rPr sz="2800" spc="39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damage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1010"/>
              </a:spcBef>
              <a:buClr>
                <a:srgbClr val="F5A308"/>
              </a:buClr>
              <a:buSzPct val="80357"/>
              <a:buAutoNum type="alphaLcParenR"/>
              <a:tabLst>
                <a:tab pos="527685" algn="l"/>
              </a:tabLst>
            </a:pPr>
            <a:r>
              <a:rPr sz="2800" spc="105" dirty="0">
                <a:solidFill>
                  <a:schemeClr val="tx1"/>
                </a:solidFill>
                <a:latin typeface="Calibri"/>
                <a:cs typeface="Calibri"/>
              </a:rPr>
              <a:t>Influx</a:t>
            </a:r>
            <a:r>
              <a:rPr sz="2800" spc="1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10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intracellular</a:t>
            </a:r>
            <a:r>
              <a:rPr sz="2800" spc="1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Ca+2</a:t>
            </a:r>
            <a:r>
              <a:rPr sz="2800" spc="8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&amp;</a:t>
            </a:r>
            <a:r>
              <a:rPr sz="2800" spc="10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loss</a:t>
            </a:r>
            <a:r>
              <a:rPr sz="2800" spc="10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10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Ca+2</a:t>
            </a:r>
            <a:r>
              <a:rPr sz="2800" spc="10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homeostasis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994"/>
              </a:spcBef>
              <a:buClr>
                <a:srgbClr val="F5A308"/>
              </a:buClr>
              <a:buSzPct val="80357"/>
              <a:buAutoNum type="alphaLcParenR"/>
              <a:tabLst>
                <a:tab pos="527685" algn="l"/>
              </a:tabLst>
            </a:pP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Oxidative</a:t>
            </a:r>
            <a:r>
              <a:rPr sz="2800" spc="4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stress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1000"/>
              </a:spcBef>
              <a:buClr>
                <a:srgbClr val="F5A308"/>
              </a:buClr>
              <a:buSzPct val="80357"/>
              <a:buAutoNum type="alphaLcParenR"/>
              <a:tabLst>
                <a:tab pos="527685" algn="l"/>
              </a:tabLst>
            </a:pP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Defects</a:t>
            </a:r>
            <a:r>
              <a:rPr sz="2800" spc="-7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80" dirty="0">
                <a:solidFill>
                  <a:schemeClr val="tx1"/>
                </a:solidFill>
                <a:latin typeface="Calibri"/>
                <a:cs typeface="Calibri"/>
              </a:rPr>
              <a:t>in</a:t>
            </a:r>
            <a:r>
              <a:rPr sz="2800" spc="-5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membrane</a:t>
            </a:r>
            <a:r>
              <a:rPr sz="2800" spc="-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permeability.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53</a:t>
            </a:fld>
            <a:endParaRPr lang="en-US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3819" y="388618"/>
            <a:ext cx="12079605" cy="6460490"/>
            <a:chOff x="83819" y="388618"/>
            <a:chExt cx="12079605" cy="64604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3819" y="388618"/>
              <a:ext cx="12079224" cy="646023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7827" y="452628"/>
              <a:ext cx="11896344" cy="627735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28777" y="433576"/>
              <a:ext cx="11934825" cy="6315710"/>
            </a:xfrm>
            <a:custGeom>
              <a:avLst/>
              <a:gdLst/>
              <a:ahLst/>
              <a:cxnLst/>
              <a:rect l="l" t="t" r="r" b="b"/>
              <a:pathLst>
                <a:path w="11934825" h="6315709">
                  <a:moveTo>
                    <a:pt x="0" y="6315456"/>
                  </a:moveTo>
                  <a:lnTo>
                    <a:pt x="11934444" y="6315456"/>
                  </a:lnTo>
                  <a:lnTo>
                    <a:pt x="11934444" y="0"/>
                  </a:lnTo>
                  <a:lnTo>
                    <a:pt x="0" y="0"/>
                  </a:lnTo>
                  <a:lnTo>
                    <a:pt x="0" y="6315456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54</a:t>
            </a:fld>
            <a:endParaRPr lang="en-US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6263" y="317691"/>
            <a:ext cx="3893185" cy="1278255"/>
          </a:xfrm>
          <a:prstGeom prst="rect">
            <a:avLst/>
          </a:prstGeom>
        </p:spPr>
        <p:txBody>
          <a:bodyPr vert="horz" wrap="square" lIns="0" tIns="1079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0"/>
              </a:spcBef>
            </a:pPr>
            <a:r>
              <a:rPr sz="4400" dirty="0">
                <a:solidFill>
                  <a:schemeClr val="tx1"/>
                </a:solidFill>
              </a:rPr>
              <a:t>Depletion</a:t>
            </a:r>
            <a:r>
              <a:rPr sz="4400" spc="-60" dirty="0">
                <a:solidFill>
                  <a:schemeClr val="tx1"/>
                </a:solidFill>
              </a:rPr>
              <a:t> </a:t>
            </a:r>
            <a:r>
              <a:rPr sz="4400" dirty="0">
                <a:solidFill>
                  <a:schemeClr val="tx1"/>
                </a:solidFill>
              </a:rPr>
              <a:t>of</a:t>
            </a:r>
            <a:r>
              <a:rPr sz="4400" spc="-30" dirty="0">
                <a:solidFill>
                  <a:schemeClr val="tx1"/>
                </a:solidFill>
              </a:rPr>
              <a:t> </a:t>
            </a:r>
            <a:r>
              <a:rPr sz="4400" spc="-25" dirty="0">
                <a:solidFill>
                  <a:schemeClr val="tx1"/>
                </a:solidFill>
              </a:rPr>
              <a:t>ATP</a:t>
            </a:r>
            <a:endParaRPr sz="4400" dirty="0">
              <a:solidFill>
                <a:schemeClr val="tx1"/>
              </a:solidFill>
            </a:endParaRPr>
          </a:p>
          <a:p>
            <a:pPr marL="12700">
              <a:lnSpc>
                <a:spcPct val="100000"/>
              </a:lnSpc>
              <a:spcBef>
                <a:spcPts val="475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5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</a:rPr>
              <a:t>ATP</a:t>
            </a:r>
            <a:r>
              <a:rPr sz="2800" spc="3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produced</a:t>
            </a:r>
            <a:r>
              <a:rPr sz="2800" spc="75" dirty="0">
                <a:solidFill>
                  <a:schemeClr val="tx1"/>
                </a:solidFill>
              </a:rPr>
              <a:t> </a:t>
            </a:r>
            <a:r>
              <a:rPr sz="2800" spc="80" dirty="0">
                <a:solidFill>
                  <a:schemeClr val="tx1"/>
                </a:solidFill>
              </a:rPr>
              <a:t>in</a:t>
            </a:r>
            <a:r>
              <a:rPr sz="2800" spc="50" dirty="0">
                <a:solidFill>
                  <a:schemeClr val="tx1"/>
                </a:solidFill>
              </a:rPr>
              <a:t> </a:t>
            </a:r>
            <a:r>
              <a:rPr sz="2800" spc="110" dirty="0">
                <a:solidFill>
                  <a:schemeClr val="tx1"/>
                </a:solidFill>
              </a:rPr>
              <a:t>2</a:t>
            </a:r>
            <a:r>
              <a:rPr sz="2800" spc="35" dirty="0">
                <a:solidFill>
                  <a:schemeClr val="tx1"/>
                </a:solidFill>
              </a:rPr>
              <a:t> </a:t>
            </a:r>
            <a:r>
              <a:rPr sz="2800" spc="-20" dirty="0">
                <a:solidFill>
                  <a:schemeClr val="tx1"/>
                </a:solidFill>
              </a:rPr>
              <a:t>ways</a:t>
            </a:r>
            <a:endParaRPr sz="2800" dirty="0">
              <a:solidFill>
                <a:schemeClr val="tx1"/>
              </a:solidFill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6263" y="2805811"/>
            <a:ext cx="11697970" cy="3093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50" spc="175" dirty="0">
                <a:solidFill>
                  <a:srgbClr val="F5A308"/>
                </a:solidFill>
                <a:latin typeface="Lucida Sans Unicode"/>
                <a:cs typeface="Lucida Sans Unicode"/>
              </a:rPr>
              <a:t>▶</a:t>
            </a:r>
            <a:r>
              <a:rPr sz="2250" dirty="0">
                <a:solidFill>
                  <a:srgbClr val="F5A308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Depletion</a:t>
            </a:r>
            <a:r>
              <a:rPr sz="2800" spc="7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ATP</a:t>
            </a:r>
            <a:r>
              <a:rPr sz="2800" spc="5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is</a:t>
            </a:r>
            <a:r>
              <a:rPr sz="2800" spc="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35" dirty="0">
                <a:solidFill>
                  <a:schemeClr val="tx1"/>
                </a:solidFill>
                <a:latin typeface="Calibri"/>
                <a:cs typeface="Calibri"/>
              </a:rPr>
              <a:t>associated</a:t>
            </a:r>
            <a:r>
              <a:rPr sz="2800" spc="7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with</a:t>
            </a:r>
            <a:r>
              <a:rPr sz="2800" spc="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both</a:t>
            </a:r>
            <a:r>
              <a:rPr sz="2800" spc="9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50" dirty="0">
                <a:solidFill>
                  <a:schemeClr val="tx1"/>
                </a:solidFill>
                <a:latin typeface="Calibri"/>
                <a:cs typeface="Calibri"/>
              </a:rPr>
              <a:t>hypoxia</a:t>
            </a:r>
            <a:r>
              <a:rPr sz="2800" spc="7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and</a:t>
            </a:r>
            <a:r>
              <a:rPr sz="2800" spc="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chemical</a:t>
            </a:r>
            <a:r>
              <a:rPr sz="2800" spc="7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stimuli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35"/>
              </a:spcBef>
            </a:pP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45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ATP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required</a:t>
            </a:r>
            <a:r>
              <a:rPr sz="2800" spc="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for many</a:t>
            </a:r>
            <a:r>
              <a:rPr sz="2800" spc="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synthetic</a:t>
            </a:r>
            <a:r>
              <a:rPr sz="28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&amp; degradation</a:t>
            </a:r>
            <a:r>
              <a:rPr sz="2800" spc="5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process</a:t>
            </a:r>
            <a:r>
              <a:rPr sz="2800" spc="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within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cell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50"/>
              </a:spcBef>
            </a:pP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65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It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involves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80" dirty="0">
                <a:solidFill>
                  <a:schemeClr val="tx1"/>
                </a:solidFill>
                <a:latin typeface="Calibri"/>
                <a:cs typeface="Calibri"/>
              </a:rPr>
              <a:t>in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–membrane</a:t>
            </a:r>
            <a:r>
              <a:rPr sz="2800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transport,</a:t>
            </a:r>
            <a:r>
              <a:rPr sz="28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protein 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synthesis,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lipogenesis,</a:t>
            </a:r>
            <a:r>
              <a:rPr sz="2800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deacylation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&amp;</a:t>
            </a:r>
            <a:r>
              <a:rPr sz="2800" spc="9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reacylation</a:t>
            </a:r>
            <a:r>
              <a:rPr sz="2800" spc="1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rxns,</a:t>
            </a:r>
            <a:r>
              <a:rPr sz="2800" spc="1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phospholipid</a:t>
            </a:r>
            <a:r>
              <a:rPr sz="2800" spc="1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turnover.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029961" y="927353"/>
            <a:ext cx="4203700" cy="944880"/>
          </a:xfrm>
          <a:prstGeom prst="rect">
            <a:avLst/>
          </a:prstGeom>
          <a:solidFill>
            <a:srgbClr val="F5A308"/>
          </a:solidFill>
          <a:ln w="19811">
            <a:solidFill>
              <a:srgbClr val="B47704"/>
            </a:solidFill>
          </a:ln>
        </p:spPr>
        <p:txBody>
          <a:bodyPr vert="horz" wrap="square" lIns="0" tIns="66675" rIns="0" bIns="0" rtlCol="0">
            <a:spAutoFit/>
          </a:bodyPr>
          <a:lstStyle/>
          <a:p>
            <a:pPr marL="899160" marR="424815" indent="-469900">
              <a:lnSpc>
                <a:spcPct val="100000"/>
              </a:lnSpc>
              <a:spcBef>
                <a:spcPts val="525"/>
              </a:spcBef>
            </a:pPr>
            <a:r>
              <a:rPr sz="2400" b="1" dirty="0">
                <a:latin typeface="Calibri"/>
                <a:cs typeface="Calibri"/>
              </a:rPr>
              <a:t>Oxidative</a:t>
            </a:r>
            <a:r>
              <a:rPr sz="2400" b="1" spc="-20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phosphorylation </a:t>
            </a:r>
            <a:r>
              <a:rPr sz="2400" b="1" dirty="0">
                <a:latin typeface="Calibri"/>
                <a:cs typeface="Calibri"/>
              </a:rPr>
              <a:t>Glycolytic</a:t>
            </a:r>
            <a:r>
              <a:rPr sz="2400" b="1" spc="12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pathway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341876" y="1135380"/>
            <a:ext cx="581025" cy="504825"/>
            <a:chOff x="4341876" y="1135380"/>
            <a:chExt cx="581025" cy="504825"/>
          </a:xfrm>
        </p:grpSpPr>
        <p:sp>
          <p:nvSpPr>
            <p:cNvPr id="6" name="object 6"/>
            <p:cNvSpPr/>
            <p:nvPr/>
          </p:nvSpPr>
          <p:spPr>
            <a:xfrm>
              <a:off x="4351782" y="1145286"/>
              <a:ext cx="561340" cy="485140"/>
            </a:xfrm>
            <a:custGeom>
              <a:avLst/>
              <a:gdLst/>
              <a:ahLst/>
              <a:cxnLst/>
              <a:rect l="l" t="t" r="r" b="b"/>
              <a:pathLst>
                <a:path w="561339" h="485139">
                  <a:moveTo>
                    <a:pt x="318515" y="0"/>
                  </a:moveTo>
                  <a:lnTo>
                    <a:pt x="318515" y="121158"/>
                  </a:lnTo>
                  <a:lnTo>
                    <a:pt x="0" y="121158"/>
                  </a:lnTo>
                  <a:lnTo>
                    <a:pt x="0" y="363474"/>
                  </a:lnTo>
                  <a:lnTo>
                    <a:pt x="318515" y="363474"/>
                  </a:lnTo>
                  <a:lnTo>
                    <a:pt x="318515" y="484631"/>
                  </a:lnTo>
                  <a:lnTo>
                    <a:pt x="560831" y="242315"/>
                  </a:lnTo>
                  <a:lnTo>
                    <a:pt x="318515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351782" y="1145286"/>
              <a:ext cx="561340" cy="485140"/>
            </a:xfrm>
            <a:custGeom>
              <a:avLst/>
              <a:gdLst/>
              <a:ahLst/>
              <a:cxnLst/>
              <a:rect l="l" t="t" r="r" b="b"/>
              <a:pathLst>
                <a:path w="561339" h="485139">
                  <a:moveTo>
                    <a:pt x="0" y="121158"/>
                  </a:moveTo>
                  <a:lnTo>
                    <a:pt x="318515" y="121158"/>
                  </a:lnTo>
                  <a:lnTo>
                    <a:pt x="318515" y="0"/>
                  </a:lnTo>
                  <a:lnTo>
                    <a:pt x="560831" y="242315"/>
                  </a:lnTo>
                  <a:lnTo>
                    <a:pt x="318515" y="484631"/>
                  </a:lnTo>
                  <a:lnTo>
                    <a:pt x="318515" y="363474"/>
                  </a:lnTo>
                  <a:lnTo>
                    <a:pt x="0" y="363474"/>
                  </a:lnTo>
                  <a:lnTo>
                    <a:pt x="0" y="121158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55</a:t>
            </a:fld>
            <a:endParaRPr lang="en-US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08397" y="272034"/>
            <a:ext cx="1728470" cy="542925"/>
          </a:xfrm>
          <a:prstGeom prst="rect">
            <a:avLst/>
          </a:prstGeom>
          <a:solidFill>
            <a:srgbClr val="F5A308"/>
          </a:solidFill>
          <a:ln w="19811">
            <a:solidFill>
              <a:srgbClr val="B47704"/>
            </a:solidFill>
          </a:ln>
        </p:spPr>
        <p:txBody>
          <a:bodyPr vert="horz" wrap="square" lIns="0" tIns="55880" rIns="0" bIns="0" rtlCol="0">
            <a:spAutoFit/>
          </a:bodyPr>
          <a:lstStyle/>
          <a:p>
            <a:pPr marL="306705">
              <a:lnSpc>
                <a:spcPct val="100000"/>
              </a:lnSpc>
              <a:spcBef>
                <a:spcPts val="440"/>
              </a:spcBef>
            </a:pPr>
            <a:r>
              <a:rPr sz="2400" b="1" spc="-10" dirty="0">
                <a:solidFill>
                  <a:srgbClr val="000000"/>
                </a:solidFill>
                <a:latin typeface="Calibri"/>
                <a:cs typeface="Calibri"/>
              </a:rPr>
              <a:t>Ischemia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536441" y="1411986"/>
            <a:ext cx="4072254" cy="513715"/>
          </a:xfrm>
          <a:custGeom>
            <a:avLst/>
            <a:gdLst/>
            <a:ahLst/>
            <a:cxnLst/>
            <a:rect l="l" t="t" r="r" b="b"/>
            <a:pathLst>
              <a:path w="4072254" h="513714">
                <a:moveTo>
                  <a:pt x="4072127" y="0"/>
                </a:moveTo>
                <a:lnTo>
                  <a:pt x="0" y="0"/>
                </a:lnTo>
                <a:lnTo>
                  <a:pt x="0" y="513588"/>
                </a:lnTo>
                <a:lnTo>
                  <a:pt x="4072127" y="513588"/>
                </a:lnTo>
                <a:lnTo>
                  <a:pt x="4072127" y="0"/>
                </a:lnTo>
                <a:close/>
              </a:path>
            </a:pathLst>
          </a:custGeom>
          <a:solidFill>
            <a:srgbClr val="F5A30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536441" y="1411986"/>
            <a:ext cx="4072254" cy="513715"/>
          </a:xfrm>
          <a:prstGeom prst="rect">
            <a:avLst/>
          </a:prstGeom>
          <a:ln w="19811">
            <a:solidFill>
              <a:srgbClr val="B47704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438150">
              <a:lnSpc>
                <a:spcPct val="100000"/>
              </a:lnSpc>
              <a:spcBef>
                <a:spcPts val="265"/>
              </a:spcBef>
            </a:pPr>
            <a:r>
              <a:rPr sz="2400" b="1" spc="-20" dirty="0">
                <a:latin typeface="Calibri"/>
                <a:cs typeface="Calibri"/>
              </a:rPr>
              <a:t>oxidative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phosphorylation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5305044" y="2010155"/>
            <a:ext cx="535305" cy="428625"/>
            <a:chOff x="5305044" y="2010155"/>
            <a:chExt cx="535305" cy="428625"/>
          </a:xfrm>
        </p:grpSpPr>
        <p:sp>
          <p:nvSpPr>
            <p:cNvPr id="6" name="object 6"/>
            <p:cNvSpPr/>
            <p:nvPr/>
          </p:nvSpPr>
          <p:spPr>
            <a:xfrm>
              <a:off x="5314950" y="2020061"/>
              <a:ext cx="515620" cy="408940"/>
            </a:xfrm>
            <a:custGeom>
              <a:avLst/>
              <a:gdLst/>
              <a:ahLst/>
              <a:cxnLst/>
              <a:rect l="l" t="t" r="r" b="b"/>
              <a:pathLst>
                <a:path w="515620" h="408939">
                  <a:moveTo>
                    <a:pt x="386334" y="0"/>
                  </a:moveTo>
                  <a:lnTo>
                    <a:pt x="128777" y="0"/>
                  </a:lnTo>
                  <a:lnTo>
                    <a:pt x="128777" y="204215"/>
                  </a:lnTo>
                  <a:lnTo>
                    <a:pt x="0" y="204215"/>
                  </a:lnTo>
                  <a:lnTo>
                    <a:pt x="257555" y="408432"/>
                  </a:lnTo>
                  <a:lnTo>
                    <a:pt x="515112" y="204215"/>
                  </a:lnTo>
                  <a:lnTo>
                    <a:pt x="386334" y="204215"/>
                  </a:lnTo>
                  <a:lnTo>
                    <a:pt x="386334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314950" y="2020061"/>
              <a:ext cx="515620" cy="408940"/>
            </a:xfrm>
            <a:custGeom>
              <a:avLst/>
              <a:gdLst/>
              <a:ahLst/>
              <a:cxnLst/>
              <a:rect l="l" t="t" r="r" b="b"/>
              <a:pathLst>
                <a:path w="515620" h="408939">
                  <a:moveTo>
                    <a:pt x="0" y="204215"/>
                  </a:moveTo>
                  <a:lnTo>
                    <a:pt x="128777" y="204215"/>
                  </a:lnTo>
                  <a:lnTo>
                    <a:pt x="128777" y="0"/>
                  </a:lnTo>
                  <a:lnTo>
                    <a:pt x="386334" y="0"/>
                  </a:lnTo>
                  <a:lnTo>
                    <a:pt x="386334" y="204215"/>
                  </a:lnTo>
                  <a:lnTo>
                    <a:pt x="515112" y="204215"/>
                  </a:lnTo>
                  <a:lnTo>
                    <a:pt x="257555" y="408432"/>
                  </a:lnTo>
                  <a:lnTo>
                    <a:pt x="0" y="204215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5305044" y="899160"/>
            <a:ext cx="535305" cy="428625"/>
            <a:chOff x="5305044" y="899160"/>
            <a:chExt cx="535305" cy="428625"/>
          </a:xfrm>
        </p:grpSpPr>
        <p:sp>
          <p:nvSpPr>
            <p:cNvPr id="9" name="object 9"/>
            <p:cNvSpPr/>
            <p:nvPr/>
          </p:nvSpPr>
          <p:spPr>
            <a:xfrm>
              <a:off x="5314950" y="909066"/>
              <a:ext cx="515620" cy="408940"/>
            </a:xfrm>
            <a:custGeom>
              <a:avLst/>
              <a:gdLst/>
              <a:ahLst/>
              <a:cxnLst/>
              <a:rect l="l" t="t" r="r" b="b"/>
              <a:pathLst>
                <a:path w="515620" h="408940">
                  <a:moveTo>
                    <a:pt x="386334" y="0"/>
                  </a:moveTo>
                  <a:lnTo>
                    <a:pt x="128777" y="0"/>
                  </a:lnTo>
                  <a:lnTo>
                    <a:pt x="128777" y="204216"/>
                  </a:lnTo>
                  <a:lnTo>
                    <a:pt x="0" y="204216"/>
                  </a:lnTo>
                  <a:lnTo>
                    <a:pt x="257555" y="408432"/>
                  </a:lnTo>
                  <a:lnTo>
                    <a:pt x="515112" y="204216"/>
                  </a:lnTo>
                  <a:lnTo>
                    <a:pt x="386334" y="204216"/>
                  </a:lnTo>
                  <a:lnTo>
                    <a:pt x="386334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314950" y="909066"/>
              <a:ext cx="515620" cy="408940"/>
            </a:xfrm>
            <a:custGeom>
              <a:avLst/>
              <a:gdLst/>
              <a:ahLst/>
              <a:cxnLst/>
              <a:rect l="l" t="t" r="r" b="b"/>
              <a:pathLst>
                <a:path w="515620" h="408940">
                  <a:moveTo>
                    <a:pt x="0" y="204216"/>
                  </a:moveTo>
                  <a:lnTo>
                    <a:pt x="128777" y="204216"/>
                  </a:lnTo>
                  <a:lnTo>
                    <a:pt x="128777" y="0"/>
                  </a:lnTo>
                  <a:lnTo>
                    <a:pt x="386334" y="0"/>
                  </a:lnTo>
                  <a:lnTo>
                    <a:pt x="386334" y="204216"/>
                  </a:lnTo>
                  <a:lnTo>
                    <a:pt x="515112" y="204216"/>
                  </a:lnTo>
                  <a:lnTo>
                    <a:pt x="257555" y="408432"/>
                  </a:lnTo>
                  <a:lnTo>
                    <a:pt x="0" y="204216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1726501" y="2522982"/>
            <a:ext cx="9123680" cy="857885"/>
            <a:chOff x="1726501" y="2522982"/>
            <a:chExt cx="9123680" cy="857885"/>
          </a:xfrm>
        </p:grpSpPr>
        <p:sp>
          <p:nvSpPr>
            <p:cNvPr id="12" name="object 12"/>
            <p:cNvSpPr/>
            <p:nvPr/>
          </p:nvSpPr>
          <p:spPr>
            <a:xfrm>
              <a:off x="1731264" y="3332988"/>
              <a:ext cx="9114155" cy="43180"/>
            </a:xfrm>
            <a:custGeom>
              <a:avLst/>
              <a:gdLst/>
              <a:ahLst/>
              <a:cxnLst/>
              <a:rect l="l" t="t" r="r" b="b"/>
              <a:pathLst>
                <a:path w="9114155" h="43179">
                  <a:moveTo>
                    <a:pt x="0" y="0"/>
                  </a:moveTo>
                  <a:lnTo>
                    <a:pt x="9113646" y="42799"/>
                  </a:lnTo>
                </a:path>
              </a:pathLst>
            </a:custGeom>
            <a:ln w="9143">
              <a:solidFill>
                <a:srgbClr val="F5A30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536442" y="2522982"/>
              <a:ext cx="4072254" cy="513715"/>
            </a:xfrm>
            <a:custGeom>
              <a:avLst/>
              <a:gdLst/>
              <a:ahLst/>
              <a:cxnLst/>
              <a:rect l="l" t="t" r="r" b="b"/>
              <a:pathLst>
                <a:path w="4072254" h="513714">
                  <a:moveTo>
                    <a:pt x="4072127" y="0"/>
                  </a:moveTo>
                  <a:lnTo>
                    <a:pt x="0" y="0"/>
                  </a:lnTo>
                  <a:lnTo>
                    <a:pt x="0" y="513588"/>
                  </a:lnTo>
                  <a:lnTo>
                    <a:pt x="4072127" y="513588"/>
                  </a:lnTo>
                  <a:lnTo>
                    <a:pt x="4072127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3536441" y="2522982"/>
            <a:ext cx="4072254" cy="513715"/>
          </a:xfrm>
          <a:prstGeom prst="rect">
            <a:avLst/>
          </a:prstGeom>
          <a:ln w="19811">
            <a:solidFill>
              <a:srgbClr val="B47704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72390" algn="ctr">
              <a:lnSpc>
                <a:spcPct val="100000"/>
              </a:lnSpc>
              <a:spcBef>
                <a:spcPts val="265"/>
              </a:spcBef>
            </a:pPr>
            <a:r>
              <a:rPr sz="2400" b="1" spc="-25" dirty="0">
                <a:latin typeface="Calibri"/>
                <a:cs typeface="Calibri"/>
              </a:rPr>
              <a:t>ATP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686555" y="1501139"/>
            <a:ext cx="277495" cy="335280"/>
            <a:chOff x="3686555" y="1501139"/>
            <a:chExt cx="277495" cy="335280"/>
          </a:xfrm>
        </p:grpSpPr>
        <p:sp>
          <p:nvSpPr>
            <p:cNvPr id="16" name="object 16"/>
            <p:cNvSpPr/>
            <p:nvPr/>
          </p:nvSpPr>
          <p:spPr>
            <a:xfrm>
              <a:off x="3696461" y="1511045"/>
              <a:ext cx="257810" cy="315595"/>
            </a:xfrm>
            <a:custGeom>
              <a:avLst/>
              <a:gdLst/>
              <a:ahLst/>
              <a:cxnLst/>
              <a:rect l="l" t="t" r="r" b="b"/>
              <a:pathLst>
                <a:path w="257810" h="315594">
                  <a:moveTo>
                    <a:pt x="193166" y="0"/>
                  </a:moveTo>
                  <a:lnTo>
                    <a:pt x="64388" y="0"/>
                  </a:lnTo>
                  <a:lnTo>
                    <a:pt x="64388" y="186689"/>
                  </a:lnTo>
                  <a:lnTo>
                    <a:pt x="0" y="186689"/>
                  </a:lnTo>
                  <a:lnTo>
                    <a:pt x="128777" y="315467"/>
                  </a:lnTo>
                  <a:lnTo>
                    <a:pt x="257555" y="186689"/>
                  </a:lnTo>
                  <a:lnTo>
                    <a:pt x="193166" y="186689"/>
                  </a:lnTo>
                  <a:lnTo>
                    <a:pt x="1931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696461" y="1511045"/>
              <a:ext cx="257810" cy="315595"/>
            </a:xfrm>
            <a:custGeom>
              <a:avLst/>
              <a:gdLst/>
              <a:ahLst/>
              <a:cxnLst/>
              <a:rect l="l" t="t" r="r" b="b"/>
              <a:pathLst>
                <a:path w="257810" h="315594">
                  <a:moveTo>
                    <a:pt x="0" y="186689"/>
                  </a:moveTo>
                  <a:lnTo>
                    <a:pt x="64388" y="186689"/>
                  </a:lnTo>
                  <a:lnTo>
                    <a:pt x="64388" y="0"/>
                  </a:lnTo>
                  <a:lnTo>
                    <a:pt x="193166" y="0"/>
                  </a:lnTo>
                  <a:lnTo>
                    <a:pt x="193166" y="186689"/>
                  </a:lnTo>
                  <a:lnTo>
                    <a:pt x="257555" y="186689"/>
                  </a:lnTo>
                  <a:lnTo>
                    <a:pt x="128777" y="315467"/>
                  </a:lnTo>
                  <a:lnTo>
                    <a:pt x="0" y="186689"/>
                  </a:lnTo>
                  <a:close/>
                </a:path>
              </a:pathLst>
            </a:custGeom>
            <a:ln w="19811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395477" y="2611882"/>
            <a:ext cx="5226685" cy="1899920"/>
            <a:chOff x="395477" y="2611882"/>
            <a:chExt cx="5226685" cy="1899920"/>
          </a:xfrm>
        </p:grpSpPr>
        <p:sp>
          <p:nvSpPr>
            <p:cNvPr id="19" name="object 19"/>
            <p:cNvSpPr/>
            <p:nvPr/>
          </p:nvSpPr>
          <p:spPr>
            <a:xfrm>
              <a:off x="5058918" y="2622042"/>
              <a:ext cx="256540" cy="315595"/>
            </a:xfrm>
            <a:custGeom>
              <a:avLst/>
              <a:gdLst/>
              <a:ahLst/>
              <a:cxnLst/>
              <a:rect l="l" t="t" r="r" b="b"/>
              <a:pathLst>
                <a:path w="256539" h="315594">
                  <a:moveTo>
                    <a:pt x="192024" y="0"/>
                  </a:moveTo>
                  <a:lnTo>
                    <a:pt x="64008" y="0"/>
                  </a:lnTo>
                  <a:lnTo>
                    <a:pt x="64008" y="187452"/>
                  </a:lnTo>
                  <a:lnTo>
                    <a:pt x="0" y="187452"/>
                  </a:lnTo>
                  <a:lnTo>
                    <a:pt x="128016" y="315468"/>
                  </a:lnTo>
                  <a:lnTo>
                    <a:pt x="256032" y="187452"/>
                  </a:lnTo>
                  <a:lnTo>
                    <a:pt x="192024" y="187452"/>
                  </a:lnTo>
                  <a:lnTo>
                    <a:pt x="19202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058918" y="2622042"/>
              <a:ext cx="256540" cy="315595"/>
            </a:xfrm>
            <a:custGeom>
              <a:avLst/>
              <a:gdLst/>
              <a:ahLst/>
              <a:cxnLst/>
              <a:rect l="l" t="t" r="r" b="b"/>
              <a:pathLst>
                <a:path w="256539" h="315594">
                  <a:moveTo>
                    <a:pt x="0" y="187452"/>
                  </a:moveTo>
                  <a:lnTo>
                    <a:pt x="64008" y="187452"/>
                  </a:lnTo>
                  <a:lnTo>
                    <a:pt x="64008" y="0"/>
                  </a:lnTo>
                  <a:lnTo>
                    <a:pt x="192024" y="0"/>
                  </a:lnTo>
                  <a:lnTo>
                    <a:pt x="192024" y="187452"/>
                  </a:lnTo>
                  <a:lnTo>
                    <a:pt x="256032" y="187452"/>
                  </a:lnTo>
                  <a:lnTo>
                    <a:pt x="128016" y="315468"/>
                  </a:lnTo>
                  <a:lnTo>
                    <a:pt x="0" y="187452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95478" y="3029457"/>
              <a:ext cx="5226685" cy="1482725"/>
            </a:xfrm>
            <a:custGeom>
              <a:avLst/>
              <a:gdLst/>
              <a:ahLst/>
              <a:cxnLst/>
              <a:rect l="l" t="t" r="r" b="b"/>
              <a:pathLst>
                <a:path w="5226685" h="1482725">
                  <a:moveTo>
                    <a:pt x="1431290" y="640334"/>
                  </a:moveTo>
                  <a:lnTo>
                    <a:pt x="1399552" y="641553"/>
                  </a:lnTo>
                  <a:lnTo>
                    <a:pt x="1386205" y="289179"/>
                  </a:lnTo>
                  <a:lnTo>
                    <a:pt x="1383284" y="286385"/>
                  </a:lnTo>
                  <a:lnTo>
                    <a:pt x="1376299" y="286639"/>
                  </a:lnTo>
                  <a:lnTo>
                    <a:pt x="1373505" y="289560"/>
                  </a:lnTo>
                  <a:lnTo>
                    <a:pt x="1386852" y="642048"/>
                  </a:lnTo>
                  <a:lnTo>
                    <a:pt x="1355090" y="643255"/>
                  </a:lnTo>
                  <a:lnTo>
                    <a:pt x="1396111" y="717931"/>
                  </a:lnTo>
                  <a:lnTo>
                    <a:pt x="1421955" y="660908"/>
                  </a:lnTo>
                  <a:lnTo>
                    <a:pt x="1431290" y="640334"/>
                  </a:lnTo>
                  <a:close/>
                </a:path>
                <a:path w="5226685" h="1482725">
                  <a:moveTo>
                    <a:pt x="1938515" y="718820"/>
                  </a:moveTo>
                  <a:lnTo>
                    <a:pt x="0" y="718820"/>
                  </a:lnTo>
                  <a:lnTo>
                    <a:pt x="0" y="1482344"/>
                  </a:lnTo>
                  <a:lnTo>
                    <a:pt x="1938515" y="1482344"/>
                  </a:lnTo>
                  <a:lnTo>
                    <a:pt x="1938515" y="718820"/>
                  </a:lnTo>
                  <a:close/>
                </a:path>
                <a:path w="5226685" h="1482725">
                  <a:moveTo>
                    <a:pt x="3269742" y="725297"/>
                  </a:moveTo>
                  <a:lnTo>
                    <a:pt x="3237992" y="725297"/>
                  </a:lnTo>
                  <a:lnTo>
                    <a:pt x="3237992" y="353314"/>
                  </a:lnTo>
                  <a:lnTo>
                    <a:pt x="3235198" y="350520"/>
                  </a:lnTo>
                  <a:lnTo>
                    <a:pt x="3228086" y="350520"/>
                  </a:lnTo>
                  <a:lnTo>
                    <a:pt x="3225292" y="353314"/>
                  </a:lnTo>
                  <a:lnTo>
                    <a:pt x="3225292" y="725297"/>
                  </a:lnTo>
                  <a:lnTo>
                    <a:pt x="3193542" y="725297"/>
                  </a:lnTo>
                  <a:lnTo>
                    <a:pt x="3231642" y="801497"/>
                  </a:lnTo>
                  <a:lnTo>
                    <a:pt x="3260217" y="744347"/>
                  </a:lnTo>
                  <a:lnTo>
                    <a:pt x="3269742" y="725297"/>
                  </a:lnTo>
                  <a:close/>
                </a:path>
                <a:path w="5226685" h="1482725">
                  <a:moveTo>
                    <a:pt x="5226558" y="725424"/>
                  </a:moveTo>
                  <a:lnTo>
                    <a:pt x="5194808" y="725424"/>
                  </a:lnTo>
                  <a:lnTo>
                    <a:pt x="5194808" y="342646"/>
                  </a:lnTo>
                  <a:lnTo>
                    <a:pt x="5192014" y="339852"/>
                  </a:lnTo>
                  <a:lnTo>
                    <a:pt x="5184902" y="339852"/>
                  </a:lnTo>
                  <a:lnTo>
                    <a:pt x="5184140" y="340614"/>
                  </a:lnTo>
                  <a:lnTo>
                    <a:pt x="5204841" y="299212"/>
                  </a:lnTo>
                  <a:lnTo>
                    <a:pt x="5214366" y="280162"/>
                  </a:lnTo>
                  <a:lnTo>
                    <a:pt x="5182616" y="280162"/>
                  </a:lnTo>
                  <a:lnTo>
                    <a:pt x="5182616" y="2794"/>
                  </a:lnTo>
                  <a:lnTo>
                    <a:pt x="5179822" y="0"/>
                  </a:lnTo>
                  <a:lnTo>
                    <a:pt x="5172710" y="0"/>
                  </a:lnTo>
                  <a:lnTo>
                    <a:pt x="5169916" y="2794"/>
                  </a:lnTo>
                  <a:lnTo>
                    <a:pt x="5169916" y="280162"/>
                  </a:lnTo>
                  <a:lnTo>
                    <a:pt x="5138166" y="280162"/>
                  </a:lnTo>
                  <a:lnTo>
                    <a:pt x="5176266" y="356362"/>
                  </a:lnTo>
                  <a:lnTo>
                    <a:pt x="5182108" y="344678"/>
                  </a:lnTo>
                  <a:lnTo>
                    <a:pt x="5182108" y="725424"/>
                  </a:lnTo>
                  <a:lnTo>
                    <a:pt x="5150358" y="725424"/>
                  </a:lnTo>
                  <a:lnTo>
                    <a:pt x="5188458" y="801624"/>
                  </a:lnTo>
                  <a:lnTo>
                    <a:pt x="5217033" y="744474"/>
                  </a:lnTo>
                  <a:lnTo>
                    <a:pt x="5226558" y="725424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395477" y="3748278"/>
            <a:ext cx="1938655" cy="763905"/>
          </a:xfrm>
          <a:prstGeom prst="rect">
            <a:avLst/>
          </a:prstGeom>
          <a:ln w="19812">
            <a:solidFill>
              <a:srgbClr val="B47704"/>
            </a:solidFill>
          </a:ln>
        </p:spPr>
        <p:txBody>
          <a:bodyPr vert="horz" wrap="square" lIns="0" tIns="43815" rIns="0" bIns="0" rtlCol="0">
            <a:spAutoFit/>
          </a:bodyPr>
          <a:lstStyle/>
          <a:p>
            <a:pPr marL="425450">
              <a:lnSpc>
                <a:spcPct val="100000"/>
              </a:lnSpc>
              <a:spcBef>
                <a:spcPts val="345"/>
              </a:spcBef>
            </a:pPr>
            <a:r>
              <a:rPr sz="2000" b="1" dirty="0">
                <a:latin typeface="Calibri"/>
                <a:cs typeface="Calibri"/>
              </a:rPr>
              <a:t>Na+</a:t>
            </a:r>
            <a:r>
              <a:rPr sz="2000" b="1" spc="-95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pump</a:t>
            </a:r>
            <a:endParaRPr sz="2000">
              <a:latin typeface="Calibri"/>
              <a:cs typeface="Calibri"/>
            </a:endParaRPr>
          </a:p>
          <a:p>
            <a:pPr marL="454025">
              <a:lnSpc>
                <a:spcPct val="100000"/>
              </a:lnSpc>
            </a:pPr>
            <a:r>
              <a:rPr sz="2000" b="1" spc="-10" dirty="0">
                <a:latin typeface="Calibri"/>
                <a:cs typeface="Calibri"/>
              </a:rPr>
              <a:t>activation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647950" y="3672078"/>
            <a:ext cx="1998345" cy="858519"/>
          </a:xfrm>
          <a:prstGeom prst="rect">
            <a:avLst/>
          </a:prstGeom>
          <a:solidFill>
            <a:srgbClr val="F5A308"/>
          </a:solidFill>
          <a:ln w="19811">
            <a:solidFill>
              <a:srgbClr val="B47704"/>
            </a:solidFill>
          </a:ln>
        </p:spPr>
        <p:txBody>
          <a:bodyPr vert="horz" wrap="square" lIns="0" tIns="23495" rIns="0" bIns="0" rtlCol="0">
            <a:spAutoFit/>
          </a:bodyPr>
          <a:lstStyle/>
          <a:p>
            <a:pPr marL="793750" marR="243840" indent="-472440">
              <a:lnSpc>
                <a:spcPct val="100000"/>
              </a:lnSpc>
              <a:spcBef>
                <a:spcPts val="185"/>
              </a:spcBef>
            </a:pPr>
            <a:r>
              <a:rPr sz="2400" b="1" dirty="0">
                <a:latin typeface="Calibri"/>
                <a:cs typeface="Calibri"/>
              </a:rPr>
              <a:t>Ca++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pump fail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574294" y="3347973"/>
            <a:ext cx="7071995" cy="808355"/>
            <a:chOff x="574294" y="3347973"/>
            <a:chExt cx="7071995" cy="808355"/>
          </a:xfrm>
        </p:grpSpPr>
        <p:sp>
          <p:nvSpPr>
            <p:cNvPr id="25" name="object 25"/>
            <p:cNvSpPr/>
            <p:nvPr/>
          </p:nvSpPr>
          <p:spPr>
            <a:xfrm>
              <a:off x="584454" y="3832097"/>
              <a:ext cx="257810" cy="314325"/>
            </a:xfrm>
            <a:custGeom>
              <a:avLst/>
              <a:gdLst/>
              <a:ahLst/>
              <a:cxnLst/>
              <a:rect l="l" t="t" r="r" b="b"/>
              <a:pathLst>
                <a:path w="257809" h="314325">
                  <a:moveTo>
                    <a:pt x="193166" y="0"/>
                  </a:moveTo>
                  <a:lnTo>
                    <a:pt x="64389" y="0"/>
                  </a:lnTo>
                  <a:lnTo>
                    <a:pt x="64389" y="185165"/>
                  </a:lnTo>
                  <a:lnTo>
                    <a:pt x="0" y="185165"/>
                  </a:lnTo>
                  <a:lnTo>
                    <a:pt x="128777" y="313944"/>
                  </a:lnTo>
                  <a:lnTo>
                    <a:pt x="257555" y="185165"/>
                  </a:lnTo>
                  <a:lnTo>
                    <a:pt x="193166" y="185165"/>
                  </a:lnTo>
                  <a:lnTo>
                    <a:pt x="1931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84454" y="3832097"/>
              <a:ext cx="257810" cy="314325"/>
            </a:xfrm>
            <a:custGeom>
              <a:avLst/>
              <a:gdLst/>
              <a:ahLst/>
              <a:cxnLst/>
              <a:rect l="l" t="t" r="r" b="b"/>
              <a:pathLst>
                <a:path w="257809" h="314325">
                  <a:moveTo>
                    <a:pt x="0" y="185165"/>
                  </a:moveTo>
                  <a:lnTo>
                    <a:pt x="64389" y="185165"/>
                  </a:lnTo>
                  <a:lnTo>
                    <a:pt x="64389" y="0"/>
                  </a:lnTo>
                  <a:lnTo>
                    <a:pt x="193166" y="0"/>
                  </a:lnTo>
                  <a:lnTo>
                    <a:pt x="193166" y="185165"/>
                  </a:lnTo>
                  <a:lnTo>
                    <a:pt x="257555" y="185165"/>
                  </a:lnTo>
                  <a:lnTo>
                    <a:pt x="128777" y="313944"/>
                  </a:lnTo>
                  <a:lnTo>
                    <a:pt x="0" y="185165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7569708" y="3347973"/>
              <a:ext cx="76200" cy="462280"/>
            </a:xfrm>
            <a:custGeom>
              <a:avLst/>
              <a:gdLst/>
              <a:ahLst/>
              <a:cxnLst/>
              <a:rect l="l" t="t" r="r" b="b"/>
              <a:pathLst>
                <a:path w="76200" h="462279">
                  <a:moveTo>
                    <a:pt x="31750" y="385571"/>
                  </a:moveTo>
                  <a:lnTo>
                    <a:pt x="0" y="385571"/>
                  </a:lnTo>
                  <a:lnTo>
                    <a:pt x="38100" y="461771"/>
                  </a:lnTo>
                  <a:lnTo>
                    <a:pt x="66675" y="404621"/>
                  </a:lnTo>
                  <a:lnTo>
                    <a:pt x="34544" y="404621"/>
                  </a:lnTo>
                  <a:lnTo>
                    <a:pt x="31750" y="401700"/>
                  </a:lnTo>
                  <a:lnTo>
                    <a:pt x="31750" y="385571"/>
                  </a:lnTo>
                  <a:close/>
                </a:path>
                <a:path w="76200" h="462279">
                  <a:moveTo>
                    <a:pt x="41656" y="0"/>
                  </a:moveTo>
                  <a:lnTo>
                    <a:pt x="34544" y="0"/>
                  </a:lnTo>
                  <a:lnTo>
                    <a:pt x="31750" y="2793"/>
                  </a:lnTo>
                  <a:lnTo>
                    <a:pt x="31750" y="401700"/>
                  </a:lnTo>
                  <a:lnTo>
                    <a:pt x="34544" y="404621"/>
                  </a:lnTo>
                  <a:lnTo>
                    <a:pt x="41656" y="404621"/>
                  </a:lnTo>
                  <a:lnTo>
                    <a:pt x="44450" y="401700"/>
                  </a:lnTo>
                  <a:lnTo>
                    <a:pt x="44450" y="2793"/>
                  </a:lnTo>
                  <a:lnTo>
                    <a:pt x="41656" y="0"/>
                  </a:lnTo>
                  <a:close/>
                </a:path>
                <a:path w="76200" h="462279">
                  <a:moveTo>
                    <a:pt x="76200" y="385571"/>
                  </a:moveTo>
                  <a:lnTo>
                    <a:pt x="44450" y="385571"/>
                  </a:lnTo>
                  <a:lnTo>
                    <a:pt x="44450" y="401700"/>
                  </a:lnTo>
                  <a:lnTo>
                    <a:pt x="41656" y="404621"/>
                  </a:lnTo>
                  <a:lnTo>
                    <a:pt x="66675" y="404621"/>
                  </a:lnTo>
                  <a:lnTo>
                    <a:pt x="76200" y="385571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4959858" y="3632453"/>
            <a:ext cx="1899285" cy="1112520"/>
          </a:xfrm>
          <a:prstGeom prst="rect">
            <a:avLst/>
          </a:prstGeom>
          <a:solidFill>
            <a:srgbClr val="F5A308"/>
          </a:solidFill>
          <a:ln w="19811">
            <a:solidFill>
              <a:srgbClr val="B47704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420370">
              <a:lnSpc>
                <a:spcPts val="2625"/>
              </a:lnSpc>
            </a:pPr>
            <a:r>
              <a:rPr sz="2400" b="1" dirty="0">
                <a:latin typeface="Calibri"/>
                <a:cs typeface="Calibri"/>
              </a:rPr>
              <a:t>switch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to</a:t>
            </a:r>
            <a:endParaRPr sz="2400">
              <a:latin typeface="Calibri"/>
              <a:cs typeface="Calibri"/>
            </a:endParaRPr>
          </a:p>
          <a:p>
            <a:pPr marL="407670" marR="340360" indent="-59690">
              <a:lnSpc>
                <a:spcPct val="100000"/>
              </a:lnSpc>
            </a:pPr>
            <a:r>
              <a:rPr sz="2400" b="1" spc="-10" dirty="0">
                <a:latin typeface="Calibri"/>
                <a:cs typeface="Calibri"/>
              </a:rPr>
              <a:t>glycolytic pathway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9437369" y="4104894"/>
            <a:ext cx="2479675" cy="840105"/>
          </a:xfrm>
          <a:prstGeom prst="rect">
            <a:avLst/>
          </a:prstGeom>
          <a:solidFill>
            <a:srgbClr val="F5A308"/>
          </a:solidFill>
          <a:ln w="19811">
            <a:solidFill>
              <a:srgbClr val="B47704"/>
            </a:solidFill>
          </a:ln>
        </p:spPr>
        <p:txBody>
          <a:bodyPr vert="horz" wrap="square" lIns="0" tIns="14605" rIns="0" bIns="0" rtlCol="0">
            <a:spAutoFit/>
          </a:bodyPr>
          <a:lstStyle/>
          <a:p>
            <a:pPr marL="628650" marR="623570" indent="137160">
              <a:lnSpc>
                <a:spcPct val="100000"/>
              </a:lnSpc>
              <a:spcBef>
                <a:spcPts val="115"/>
              </a:spcBef>
            </a:pPr>
            <a:r>
              <a:rPr sz="2400" b="1" spc="-10" dirty="0">
                <a:latin typeface="Calibri"/>
                <a:cs typeface="Calibri"/>
              </a:rPr>
              <a:t>proteins </a:t>
            </a:r>
            <a:r>
              <a:rPr sz="2400" b="1" spc="-40" dirty="0">
                <a:latin typeface="Calibri"/>
                <a:cs typeface="Calibri"/>
              </a:rPr>
              <a:t>misfolded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003542" y="3780282"/>
            <a:ext cx="2155190" cy="1499870"/>
          </a:xfrm>
          <a:prstGeom prst="rect">
            <a:avLst/>
          </a:prstGeom>
          <a:solidFill>
            <a:srgbClr val="F5A308"/>
          </a:solidFill>
          <a:ln w="19811">
            <a:solidFill>
              <a:srgbClr val="B47704"/>
            </a:solidFill>
          </a:ln>
        </p:spPr>
        <p:txBody>
          <a:bodyPr vert="horz" wrap="square" lIns="0" tIns="161290" rIns="0" bIns="0" rtlCol="0">
            <a:spAutoFit/>
          </a:bodyPr>
          <a:lstStyle/>
          <a:p>
            <a:pPr marL="307340" marR="227965" algn="ctr">
              <a:lnSpc>
                <a:spcPct val="100000"/>
              </a:lnSpc>
              <a:spcBef>
                <a:spcPts val="1270"/>
              </a:spcBef>
            </a:pPr>
            <a:r>
              <a:rPr sz="2400" b="1" spc="-10" dirty="0">
                <a:latin typeface="Calibri"/>
                <a:cs typeface="Calibri"/>
              </a:rPr>
              <a:t>disruption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spc="-35" dirty="0">
                <a:latin typeface="Calibri"/>
                <a:cs typeface="Calibri"/>
              </a:rPr>
              <a:t>of </a:t>
            </a:r>
            <a:r>
              <a:rPr sz="2400" b="1" spc="-10" dirty="0">
                <a:latin typeface="Calibri"/>
                <a:cs typeface="Calibri"/>
              </a:rPr>
              <a:t>protein synthesis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766316" y="3626865"/>
            <a:ext cx="76200" cy="678180"/>
          </a:xfrm>
          <a:custGeom>
            <a:avLst/>
            <a:gdLst/>
            <a:ahLst/>
            <a:cxnLst/>
            <a:rect l="l" t="t" r="r" b="b"/>
            <a:pathLst>
              <a:path w="76200" h="678179">
                <a:moveTo>
                  <a:pt x="31750" y="601598"/>
                </a:moveTo>
                <a:lnTo>
                  <a:pt x="0" y="601598"/>
                </a:lnTo>
                <a:lnTo>
                  <a:pt x="38100" y="677798"/>
                </a:lnTo>
                <a:lnTo>
                  <a:pt x="66675" y="620648"/>
                </a:lnTo>
                <a:lnTo>
                  <a:pt x="34543" y="620648"/>
                </a:lnTo>
                <a:lnTo>
                  <a:pt x="31750" y="617854"/>
                </a:lnTo>
                <a:lnTo>
                  <a:pt x="31750" y="601598"/>
                </a:lnTo>
                <a:close/>
              </a:path>
              <a:path w="76200" h="678179">
                <a:moveTo>
                  <a:pt x="41656" y="0"/>
                </a:moveTo>
                <a:lnTo>
                  <a:pt x="34543" y="0"/>
                </a:lnTo>
                <a:lnTo>
                  <a:pt x="31750" y="2793"/>
                </a:lnTo>
                <a:lnTo>
                  <a:pt x="31750" y="617854"/>
                </a:lnTo>
                <a:lnTo>
                  <a:pt x="34543" y="620648"/>
                </a:lnTo>
                <a:lnTo>
                  <a:pt x="41656" y="620648"/>
                </a:lnTo>
                <a:lnTo>
                  <a:pt x="44450" y="617854"/>
                </a:lnTo>
                <a:lnTo>
                  <a:pt x="44450" y="2793"/>
                </a:lnTo>
                <a:lnTo>
                  <a:pt x="41656" y="0"/>
                </a:lnTo>
                <a:close/>
              </a:path>
              <a:path w="76200" h="678179">
                <a:moveTo>
                  <a:pt x="76200" y="601598"/>
                </a:moveTo>
                <a:lnTo>
                  <a:pt x="44450" y="601598"/>
                </a:lnTo>
                <a:lnTo>
                  <a:pt x="44450" y="617854"/>
                </a:lnTo>
                <a:lnTo>
                  <a:pt x="41656" y="620648"/>
                </a:lnTo>
                <a:lnTo>
                  <a:pt x="66675" y="620648"/>
                </a:lnTo>
                <a:lnTo>
                  <a:pt x="76200" y="601598"/>
                </a:lnTo>
                <a:close/>
              </a:path>
            </a:pathLst>
          </a:custGeom>
          <a:solidFill>
            <a:srgbClr val="F5A30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0803635" y="3352546"/>
            <a:ext cx="76200" cy="635000"/>
          </a:xfrm>
          <a:custGeom>
            <a:avLst/>
            <a:gdLst/>
            <a:ahLst/>
            <a:cxnLst/>
            <a:rect l="l" t="t" r="r" b="b"/>
            <a:pathLst>
              <a:path w="76200" h="635000">
                <a:moveTo>
                  <a:pt x="31750" y="558799"/>
                </a:moveTo>
                <a:lnTo>
                  <a:pt x="0" y="558799"/>
                </a:lnTo>
                <a:lnTo>
                  <a:pt x="38100" y="634999"/>
                </a:lnTo>
                <a:lnTo>
                  <a:pt x="66675" y="577849"/>
                </a:lnTo>
                <a:lnTo>
                  <a:pt x="34544" y="577849"/>
                </a:lnTo>
                <a:lnTo>
                  <a:pt x="31750" y="575055"/>
                </a:lnTo>
                <a:lnTo>
                  <a:pt x="31750" y="558799"/>
                </a:lnTo>
                <a:close/>
              </a:path>
              <a:path w="76200" h="635000">
                <a:moveTo>
                  <a:pt x="41656" y="0"/>
                </a:moveTo>
                <a:lnTo>
                  <a:pt x="34544" y="0"/>
                </a:lnTo>
                <a:lnTo>
                  <a:pt x="31750" y="2793"/>
                </a:lnTo>
                <a:lnTo>
                  <a:pt x="31750" y="575055"/>
                </a:lnTo>
                <a:lnTo>
                  <a:pt x="34544" y="577849"/>
                </a:lnTo>
                <a:lnTo>
                  <a:pt x="41656" y="577849"/>
                </a:lnTo>
                <a:lnTo>
                  <a:pt x="44450" y="575055"/>
                </a:lnTo>
                <a:lnTo>
                  <a:pt x="44450" y="2793"/>
                </a:lnTo>
                <a:lnTo>
                  <a:pt x="41656" y="0"/>
                </a:lnTo>
                <a:close/>
              </a:path>
              <a:path w="76200" h="635000">
                <a:moveTo>
                  <a:pt x="76200" y="558799"/>
                </a:moveTo>
                <a:lnTo>
                  <a:pt x="44450" y="558799"/>
                </a:lnTo>
                <a:lnTo>
                  <a:pt x="44450" y="575055"/>
                </a:lnTo>
                <a:lnTo>
                  <a:pt x="41656" y="577849"/>
                </a:lnTo>
                <a:lnTo>
                  <a:pt x="66675" y="577849"/>
                </a:lnTo>
                <a:lnTo>
                  <a:pt x="76200" y="558799"/>
                </a:lnTo>
                <a:close/>
              </a:path>
            </a:pathLst>
          </a:custGeom>
          <a:solidFill>
            <a:srgbClr val="F5A30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Footer Placeholder 3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4" name="Slide Number Placeholder 3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56</a:t>
            </a:fld>
            <a:endParaRPr lang="en-US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08397" y="272034"/>
            <a:ext cx="1728470" cy="542925"/>
          </a:xfrm>
          <a:prstGeom prst="rect">
            <a:avLst/>
          </a:prstGeom>
          <a:solidFill>
            <a:srgbClr val="F5A308"/>
          </a:solidFill>
          <a:ln w="19811">
            <a:solidFill>
              <a:srgbClr val="B47704"/>
            </a:solidFill>
          </a:ln>
        </p:spPr>
        <p:txBody>
          <a:bodyPr vert="horz" wrap="square" lIns="0" tIns="55880" rIns="0" bIns="0" rtlCol="0">
            <a:spAutoFit/>
          </a:bodyPr>
          <a:lstStyle/>
          <a:p>
            <a:pPr marL="306705">
              <a:lnSpc>
                <a:spcPct val="100000"/>
              </a:lnSpc>
              <a:spcBef>
                <a:spcPts val="440"/>
              </a:spcBef>
            </a:pPr>
            <a:r>
              <a:rPr sz="2400" b="1" spc="-10" dirty="0">
                <a:solidFill>
                  <a:srgbClr val="000000"/>
                </a:solidFill>
                <a:latin typeface="Calibri"/>
                <a:cs typeface="Calibri"/>
              </a:rPr>
              <a:t>Ischemia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536441" y="1411986"/>
            <a:ext cx="4072254" cy="513715"/>
          </a:xfrm>
          <a:custGeom>
            <a:avLst/>
            <a:gdLst/>
            <a:ahLst/>
            <a:cxnLst/>
            <a:rect l="l" t="t" r="r" b="b"/>
            <a:pathLst>
              <a:path w="4072254" h="513714">
                <a:moveTo>
                  <a:pt x="4072127" y="0"/>
                </a:moveTo>
                <a:lnTo>
                  <a:pt x="0" y="0"/>
                </a:lnTo>
                <a:lnTo>
                  <a:pt x="0" y="513588"/>
                </a:lnTo>
                <a:lnTo>
                  <a:pt x="4072127" y="513588"/>
                </a:lnTo>
                <a:lnTo>
                  <a:pt x="4072127" y="0"/>
                </a:lnTo>
                <a:close/>
              </a:path>
            </a:pathLst>
          </a:custGeom>
          <a:solidFill>
            <a:srgbClr val="F5A30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536441" y="1411986"/>
            <a:ext cx="4072254" cy="513715"/>
          </a:xfrm>
          <a:prstGeom prst="rect">
            <a:avLst/>
          </a:prstGeom>
          <a:ln w="19811">
            <a:solidFill>
              <a:srgbClr val="B47704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438150">
              <a:lnSpc>
                <a:spcPct val="100000"/>
              </a:lnSpc>
              <a:spcBef>
                <a:spcPts val="265"/>
              </a:spcBef>
            </a:pPr>
            <a:r>
              <a:rPr sz="2400" b="1" spc="-20" dirty="0">
                <a:latin typeface="Calibri"/>
                <a:cs typeface="Calibri"/>
              </a:rPr>
              <a:t>oxidative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phosphorylation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5305044" y="2010155"/>
            <a:ext cx="535305" cy="428625"/>
            <a:chOff x="5305044" y="2010155"/>
            <a:chExt cx="535305" cy="428625"/>
          </a:xfrm>
        </p:grpSpPr>
        <p:sp>
          <p:nvSpPr>
            <p:cNvPr id="6" name="object 6"/>
            <p:cNvSpPr/>
            <p:nvPr/>
          </p:nvSpPr>
          <p:spPr>
            <a:xfrm>
              <a:off x="5314950" y="2020061"/>
              <a:ext cx="515620" cy="408940"/>
            </a:xfrm>
            <a:custGeom>
              <a:avLst/>
              <a:gdLst/>
              <a:ahLst/>
              <a:cxnLst/>
              <a:rect l="l" t="t" r="r" b="b"/>
              <a:pathLst>
                <a:path w="515620" h="408939">
                  <a:moveTo>
                    <a:pt x="386334" y="0"/>
                  </a:moveTo>
                  <a:lnTo>
                    <a:pt x="128777" y="0"/>
                  </a:lnTo>
                  <a:lnTo>
                    <a:pt x="128777" y="204215"/>
                  </a:lnTo>
                  <a:lnTo>
                    <a:pt x="0" y="204215"/>
                  </a:lnTo>
                  <a:lnTo>
                    <a:pt x="257555" y="408432"/>
                  </a:lnTo>
                  <a:lnTo>
                    <a:pt x="515112" y="204215"/>
                  </a:lnTo>
                  <a:lnTo>
                    <a:pt x="386334" y="204215"/>
                  </a:lnTo>
                  <a:lnTo>
                    <a:pt x="386334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314950" y="2020061"/>
              <a:ext cx="515620" cy="408940"/>
            </a:xfrm>
            <a:custGeom>
              <a:avLst/>
              <a:gdLst/>
              <a:ahLst/>
              <a:cxnLst/>
              <a:rect l="l" t="t" r="r" b="b"/>
              <a:pathLst>
                <a:path w="515620" h="408939">
                  <a:moveTo>
                    <a:pt x="0" y="204215"/>
                  </a:moveTo>
                  <a:lnTo>
                    <a:pt x="128777" y="204215"/>
                  </a:lnTo>
                  <a:lnTo>
                    <a:pt x="128777" y="0"/>
                  </a:lnTo>
                  <a:lnTo>
                    <a:pt x="386334" y="0"/>
                  </a:lnTo>
                  <a:lnTo>
                    <a:pt x="386334" y="204215"/>
                  </a:lnTo>
                  <a:lnTo>
                    <a:pt x="515112" y="204215"/>
                  </a:lnTo>
                  <a:lnTo>
                    <a:pt x="257555" y="408432"/>
                  </a:lnTo>
                  <a:lnTo>
                    <a:pt x="0" y="204215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5305044" y="899160"/>
            <a:ext cx="535305" cy="428625"/>
            <a:chOff x="5305044" y="899160"/>
            <a:chExt cx="535305" cy="428625"/>
          </a:xfrm>
        </p:grpSpPr>
        <p:sp>
          <p:nvSpPr>
            <p:cNvPr id="9" name="object 9"/>
            <p:cNvSpPr/>
            <p:nvPr/>
          </p:nvSpPr>
          <p:spPr>
            <a:xfrm>
              <a:off x="5314950" y="909066"/>
              <a:ext cx="515620" cy="408940"/>
            </a:xfrm>
            <a:custGeom>
              <a:avLst/>
              <a:gdLst/>
              <a:ahLst/>
              <a:cxnLst/>
              <a:rect l="l" t="t" r="r" b="b"/>
              <a:pathLst>
                <a:path w="515620" h="408940">
                  <a:moveTo>
                    <a:pt x="386334" y="0"/>
                  </a:moveTo>
                  <a:lnTo>
                    <a:pt x="128777" y="0"/>
                  </a:lnTo>
                  <a:lnTo>
                    <a:pt x="128777" y="204216"/>
                  </a:lnTo>
                  <a:lnTo>
                    <a:pt x="0" y="204216"/>
                  </a:lnTo>
                  <a:lnTo>
                    <a:pt x="257555" y="408432"/>
                  </a:lnTo>
                  <a:lnTo>
                    <a:pt x="515112" y="204216"/>
                  </a:lnTo>
                  <a:lnTo>
                    <a:pt x="386334" y="204216"/>
                  </a:lnTo>
                  <a:lnTo>
                    <a:pt x="386334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314950" y="909066"/>
              <a:ext cx="515620" cy="408940"/>
            </a:xfrm>
            <a:custGeom>
              <a:avLst/>
              <a:gdLst/>
              <a:ahLst/>
              <a:cxnLst/>
              <a:rect l="l" t="t" r="r" b="b"/>
              <a:pathLst>
                <a:path w="515620" h="408940">
                  <a:moveTo>
                    <a:pt x="0" y="204216"/>
                  </a:moveTo>
                  <a:lnTo>
                    <a:pt x="128777" y="204216"/>
                  </a:lnTo>
                  <a:lnTo>
                    <a:pt x="128777" y="0"/>
                  </a:lnTo>
                  <a:lnTo>
                    <a:pt x="386334" y="0"/>
                  </a:lnTo>
                  <a:lnTo>
                    <a:pt x="386334" y="204216"/>
                  </a:lnTo>
                  <a:lnTo>
                    <a:pt x="515112" y="204216"/>
                  </a:lnTo>
                  <a:lnTo>
                    <a:pt x="257555" y="408432"/>
                  </a:lnTo>
                  <a:lnTo>
                    <a:pt x="0" y="204216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1726501" y="2522982"/>
            <a:ext cx="8207375" cy="857885"/>
            <a:chOff x="1726501" y="2522982"/>
            <a:chExt cx="8207375" cy="857885"/>
          </a:xfrm>
        </p:grpSpPr>
        <p:sp>
          <p:nvSpPr>
            <p:cNvPr id="12" name="object 12"/>
            <p:cNvSpPr/>
            <p:nvPr/>
          </p:nvSpPr>
          <p:spPr>
            <a:xfrm>
              <a:off x="1731264" y="3332988"/>
              <a:ext cx="8197850" cy="43180"/>
            </a:xfrm>
            <a:custGeom>
              <a:avLst/>
              <a:gdLst/>
              <a:ahLst/>
              <a:cxnLst/>
              <a:rect l="l" t="t" r="r" b="b"/>
              <a:pathLst>
                <a:path w="8197850" h="43179">
                  <a:moveTo>
                    <a:pt x="0" y="0"/>
                  </a:moveTo>
                  <a:lnTo>
                    <a:pt x="8197469" y="42799"/>
                  </a:lnTo>
                </a:path>
              </a:pathLst>
            </a:custGeom>
            <a:ln w="9144">
              <a:solidFill>
                <a:srgbClr val="F5A30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536442" y="2522982"/>
              <a:ext cx="4072254" cy="513715"/>
            </a:xfrm>
            <a:custGeom>
              <a:avLst/>
              <a:gdLst/>
              <a:ahLst/>
              <a:cxnLst/>
              <a:rect l="l" t="t" r="r" b="b"/>
              <a:pathLst>
                <a:path w="4072254" h="513714">
                  <a:moveTo>
                    <a:pt x="4072127" y="0"/>
                  </a:moveTo>
                  <a:lnTo>
                    <a:pt x="0" y="0"/>
                  </a:lnTo>
                  <a:lnTo>
                    <a:pt x="0" y="513588"/>
                  </a:lnTo>
                  <a:lnTo>
                    <a:pt x="4072127" y="513588"/>
                  </a:lnTo>
                  <a:lnTo>
                    <a:pt x="4072127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3536441" y="2522982"/>
            <a:ext cx="4072254" cy="513715"/>
          </a:xfrm>
          <a:prstGeom prst="rect">
            <a:avLst/>
          </a:prstGeom>
          <a:ln w="19811">
            <a:solidFill>
              <a:srgbClr val="B47704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72390" algn="ctr">
              <a:lnSpc>
                <a:spcPct val="100000"/>
              </a:lnSpc>
              <a:spcBef>
                <a:spcPts val="265"/>
              </a:spcBef>
            </a:pPr>
            <a:r>
              <a:rPr sz="2400" b="1" spc="-25" dirty="0">
                <a:latin typeface="Calibri"/>
                <a:cs typeface="Calibri"/>
              </a:rPr>
              <a:t>ATP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686555" y="1501139"/>
            <a:ext cx="277495" cy="335280"/>
            <a:chOff x="3686555" y="1501139"/>
            <a:chExt cx="277495" cy="335280"/>
          </a:xfrm>
        </p:grpSpPr>
        <p:sp>
          <p:nvSpPr>
            <p:cNvPr id="16" name="object 16"/>
            <p:cNvSpPr/>
            <p:nvPr/>
          </p:nvSpPr>
          <p:spPr>
            <a:xfrm>
              <a:off x="3696461" y="1511045"/>
              <a:ext cx="257810" cy="315595"/>
            </a:xfrm>
            <a:custGeom>
              <a:avLst/>
              <a:gdLst/>
              <a:ahLst/>
              <a:cxnLst/>
              <a:rect l="l" t="t" r="r" b="b"/>
              <a:pathLst>
                <a:path w="257810" h="315594">
                  <a:moveTo>
                    <a:pt x="193166" y="0"/>
                  </a:moveTo>
                  <a:lnTo>
                    <a:pt x="64388" y="0"/>
                  </a:lnTo>
                  <a:lnTo>
                    <a:pt x="64388" y="186689"/>
                  </a:lnTo>
                  <a:lnTo>
                    <a:pt x="0" y="186689"/>
                  </a:lnTo>
                  <a:lnTo>
                    <a:pt x="128777" y="315467"/>
                  </a:lnTo>
                  <a:lnTo>
                    <a:pt x="257555" y="186689"/>
                  </a:lnTo>
                  <a:lnTo>
                    <a:pt x="193166" y="186689"/>
                  </a:lnTo>
                  <a:lnTo>
                    <a:pt x="1931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696461" y="1511045"/>
              <a:ext cx="257810" cy="315595"/>
            </a:xfrm>
            <a:custGeom>
              <a:avLst/>
              <a:gdLst/>
              <a:ahLst/>
              <a:cxnLst/>
              <a:rect l="l" t="t" r="r" b="b"/>
              <a:pathLst>
                <a:path w="257810" h="315594">
                  <a:moveTo>
                    <a:pt x="0" y="186689"/>
                  </a:moveTo>
                  <a:lnTo>
                    <a:pt x="64388" y="186689"/>
                  </a:lnTo>
                  <a:lnTo>
                    <a:pt x="64388" y="0"/>
                  </a:lnTo>
                  <a:lnTo>
                    <a:pt x="193166" y="0"/>
                  </a:lnTo>
                  <a:lnTo>
                    <a:pt x="193166" y="186689"/>
                  </a:lnTo>
                  <a:lnTo>
                    <a:pt x="257555" y="186689"/>
                  </a:lnTo>
                  <a:lnTo>
                    <a:pt x="128777" y="315467"/>
                  </a:lnTo>
                  <a:lnTo>
                    <a:pt x="0" y="186689"/>
                  </a:lnTo>
                  <a:close/>
                </a:path>
              </a:pathLst>
            </a:custGeom>
            <a:ln w="19811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395477" y="2611882"/>
            <a:ext cx="9570085" cy="1899920"/>
            <a:chOff x="395477" y="2611882"/>
            <a:chExt cx="9570085" cy="1899920"/>
          </a:xfrm>
        </p:grpSpPr>
        <p:sp>
          <p:nvSpPr>
            <p:cNvPr id="19" name="object 19"/>
            <p:cNvSpPr/>
            <p:nvPr/>
          </p:nvSpPr>
          <p:spPr>
            <a:xfrm>
              <a:off x="5058918" y="2622042"/>
              <a:ext cx="256540" cy="315595"/>
            </a:xfrm>
            <a:custGeom>
              <a:avLst/>
              <a:gdLst/>
              <a:ahLst/>
              <a:cxnLst/>
              <a:rect l="l" t="t" r="r" b="b"/>
              <a:pathLst>
                <a:path w="256539" h="315594">
                  <a:moveTo>
                    <a:pt x="192024" y="0"/>
                  </a:moveTo>
                  <a:lnTo>
                    <a:pt x="64008" y="0"/>
                  </a:lnTo>
                  <a:lnTo>
                    <a:pt x="64008" y="187452"/>
                  </a:lnTo>
                  <a:lnTo>
                    <a:pt x="0" y="187452"/>
                  </a:lnTo>
                  <a:lnTo>
                    <a:pt x="128016" y="315468"/>
                  </a:lnTo>
                  <a:lnTo>
                    <a:pt x="256032" y="187452"/>
                  </a:lnTo>
                  <a:lnTo>
                    <a:pt x="192024" y="187452"/>
                  </a:lnTo>
                  <a:lnTo>
                    <a:pt x="19202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058918" y="2622042"/>
              <a:ext cx="256540" cy="315595"/>
            </a:xfrm>
            <a:custGeom>
              <a:avLst/>
              <a:gdLst/>
              <a:ahLst/>
              <a:cxnLst/>
              <a:rect l="l" t="t" r="r" b="b"/>
              <a:pathLst>
                <a:path w="256539" h="315594">
                  <a:moveTo>
                    <a:pt x="0" y="187452"/>
                  </a:moveTo>
                  <a:lnTo>
                    <a:pt x="64008" y="187452"/>
                  </a:lnTo>
                  <a:lnTo>
                    <a:pt x="64008" y="0"/>
                  </a:lnTo>
                  <a:lnTo>
                    <a:pt x="192024" y="0"/>
                  </a:lnTo>
                  <a:lnTo>
                    <a:pt x="192024" y="187452"/>
                  </a:lnTo>
                  <a:lnTo>
                    <a:pt x="256032" y="187452"/>
                  </a:lnTo>
                  <a:lnTo>
                    <a:pt x="128016" y="315468"/>
                  </a:lnTo>
                  <a:lnTo>
                    <a:pt x="0" y="187452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95478" y="3029457"/>
              <a:ext cx="9570085" cy="1482725"/>
            </a:xfrm>
            <a:custGeom>
              <a:avLst/>
              <a:gdLst/>
              <a:ahLst/>
              <a:cxnLst/>
              <a:rect l="l" t="t" r="r" b="b"/>
              <a:pathLst>
                <a:path w="9570085" h="1482725">
                  <a:moveTo>
                    <a:pt x="1431290" y="640334"/>
                  </a:moveTo>
                  <a:lnTo>
                    <a:pt x="1399552" y="641553"/>
                  </a:lnTo>
                  <a:lnTo>
                    <a:pt x="1386205" y="289179"/>
                  </a:lnTo>
                  <a:lnTo>
                    <a:pt x="1383284" y="286385"/>
                  </a:lnTo>
                  <a:lnTo>
                    <a:pt x="1376299" y="286639"/>
                  </a:lnTo>
                  <a:lnTo>
                    <a:pt x="1373505" y="289560"/>
                  </a:lnTo>
                  <a:lnTo>
                    <a:pt x="1386852" y="642048"/>
                  </a:lnTo>
                  <a:lnTo>
                    <a:pt x="1355090" y="643255"/>
                  </a:lnTo>
                  <a:lnTo>
                    <a:pt x="1396111" y="717931"/>
                  </a:lnTo>
                  <a:lnTo>
                    <a:pt x="1421955" y="660908"/>
                  </a:lnTo>
                  <a:lnTo>
                    <a:pt x="1431290" y="640334"/>
                  </a:lnTo>
                  <a:close/>
                </a:path>
                <a:path w="9570085" h="1482725">
                  <a:moveTo>
                    <a:pt x="3140964" y="718820"/>
                  </a:moveTo>
                  <a:lnTo>
                    <a:pt x="0" y="718820"/>
                  </a:lnTo>
                  <a:lnTo>
                    <a:pt x="0" y="1482344"/>
                  </a:lnTo>
                  <a:lnTo>
                    <a:pt x="3140964" y="1482344"/>
                  </a:lnTo>
                  <a:lnTo>
                    <a:pt x="3140964" y="718820"/>
                  </a:lnTo>
                  <a:close/>
                </a:path>
                <a:path w="9570085" h="1482725">
                  <a:moveTo>
                    <a:pt x="5214366" y="280162"/>
                  </a:moveTo>
                  <a:lnTo>
                    <a:pt x="5182616" y="280162"/>
                  </a:lnTo>
                  <a:lnTo>
                    <a:pt x="5182616" y="126238"/>
                  </a:lnTo>
                  <a:lnTo>
                    <a:pt x="5182616" y="2794"/>
                  </a:lnTo>
                  <a:lnTo>
                    <a:pt x="5179822" y="0"/>
                  </a:lnTo>
                  <a:lnTo>
                    <a:pt x="5172710" y="0"/>
                  </a:lnTo>
                  <a:lnTo>
                    <a:pt x="5169916" y="2794"/>
                  </a:lnTo>
                  <a:lnTo>
                    <a:pt x="5169916" y="126238"/>
                  </a:lnTo>
                  <a:lnTo>
                    <a:pt x="5169916" y="280162"/>
                  </a:lnTo>
                  <a:lnTo>
                    <a:pt x="5138166" y="280162"/>
                  </a:lnTo>
                  <a:lnTo>
                    <a:pt x="5169916" y="343662"/>
                  </a:lnTo>
                  <a:lnTo>
                    <a:pt x="5169916" y="725043"/>
                  </a:lnTo>
                  <a:lnTo>
                    <a:pt x="5138166" y="725043"/>
                  </a:lnTo>
                  <a:lnTo>
                    <a:pt x="5176266" y="801243"/>
                  </a:lnTo>
                  <a:lnTo>
                    <a:pt x="5204841" y="744093"/>
                  </a:lnTo>
                  <a:lnTo>
                    <a:pt x="5214366" y="725043"/>
                  </a:lnTo>
                  <a:lnTo>
                    <a:pt x="5182616" y="725043"/>
                  </a:lnTo>
                  <a:lnTo>
                    <a:pt x="5182616" y="343662"/>
                  </a:lnTo>
                  <a:lnTo>
                    <a:pt x="5204841" y="299212"/>
                  </a:lnTo>
                  <a:lnTo>
                    <a:pt x="5214366" y="280162"/>
                  </a:lnTo>
                  <a:close/>
                </a:path>
                <a:path w="9570085" h="1482725">
                  <a:moveTo>
                    <a:pt x="9569958" y="725424"/>
                  </a:moveTo>
                  <a:lnTo>
                    <a:pt x="9538208" y="725424"/>
                  </a:lnTo>
                  <a:lnTo>
                    <a:pt x="9538208" y="342646"/>
                  </a:lnTo>
                  <a:lnTo>
                    <a:pt x="9535414" y="339852"/>
                  </a:lnTo>
                  <a:lnTo>
                    <a:pt x="9528302" y="339852"/>
                  </a:lnTo>
                  <a:lnTo>
                    <a:pt x="9525508" y="342646"/>
                  </a:lnTo>
                  <a:lnTo>
                    <a:pt x="9525508" y="725424"/>
                  </a:lnTo>
                  <a:lnTo>
                    <a:pt x="9493758" y="725424"/>
                  </a:lnTo>
                  <a:lnTo>
                    <a:pt x="9531858" y="801624"/>
                  </a:lnTo>
                  <a:lnTo>
                    <a:pt x="9560433" y="744474"/>
                  </a:lnTo>
                  <a:lnTo>
                    <a:pt x="9569958" y="725424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395477" y="3748278"/>
            <a:ext cx="3141345" cy="763905"/>
          </a:xfrm>
          <a:prstGeom prst="rect">
            <a:avLst/>
          </a:prstGeom>
          <a:ln w="19811">
            <a:solidFill>
              <a:srgbClr val="B47704"/>
            </a:solidFill>
          </a:ln>
        </p:spPr>
        <p:txBody>
          <a:bodyPr vert="horz" wrap="square" lIns="0" tIns="196215" rIns="0" bIns="0" rtlCol="0">
            <a:spAutoFit/>
          </a:bodyPr>
          <a:lstStyle/>
          <a:p>
            <a:pPr marL="483234">
              <a:lnSpc>
                <a:spcPct val="100000"/>
              </a:lnSpc>
              <a:spcBef>
                <a:spcPts val="1545"/>
              </a:spcBef>
            </a:pPr>
            <a:r>
              <a:rPr sz="2000" b="1" dirty="0">
                <a:latin typeface="Calibri"/>
                <a:cs typeface="Calibri"/>
              </a:rPr>
              <a:t>Na+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pump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activation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3943858" y="3660394"/>
            <a:ext cx="3020060" cy="878840"/>
            <a:chOff x="3943858" y="3660394"/>
            <a:chExt cx="3020060" cy="878840"/>
          </a:xfrm>
        </p:grpSpPr>
        <p:sp>
          <p:nvSpPr>
            <p:cNvPr id="24" name="object 24"/>
            <p:cNvSpPr/>
            <p:nvPr/>
          </p:nvSpPr>
          <p:spPr>
            <a:xfrm>
              <a:off x="3954018" y="3670554"/>
              <a:ext cx="2999740" cy="858519"/>
            </a:xfrm>
            <a:custGeom>
              <a:avLst/>
              <a:gdLst/>
              <a:ahLst/>
              <a:cxnLst/>
              <a:rect l="l" t="t" r="r" b="b"/>
              <a:pathLst>
                <a:path w="2999740" h="858520">
                  <a:moveTo>
                    <a:pt x="2999232" y="0"/>
                  </a:moveTo>
                  <a:lnTo>
                    <a:pt x="0" y="0"/>
                  </a:lnTo>
                  <a:lnTo>
                    <a:pt x="0" y="858012"/>
                  </a:lnTo>
                  <a:lnTo>
                    <a:pt x="2999232" y="858012"/>
                  </a:lnTo>
                  <a:lnTo>
                    <a:pt x="2999232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954018" y="3670554"/>
              <a:ext cx="2999740" cy="858519"/>
            </a:xfrm>
            <a:custGeom>
              <a:avLst/>
              <a:gdLst/>
              <a:ahLst/>
              <a:cxnLst/>
              <a:rect l="l" t="t" r="r" b="b"/>
              <a:pathLst>
                <a:path w="2999740" h="858520">
                  <a:moveTo>
                    <a:pt x="0" y="858012"/>
                  </a:moveTo>
                  <a:lnTo>
                    <a:pt x="2999232" y="858012"/>
                  </a:lnTo>
                  <a:lnTo>
                    <a:pt x="2999232" y="0"/>
                  </a:lnTo>
                  <a:lnTo>
                    <a:pt x="0" y="0"/>
                  </a:lnTo>
                  <a:lnTo>
                    <a:pt x="0" y="858012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4525136" y="3864355"/>
            <a:ext cx="192976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Calibri"/>
                <a:cs typeface="Calibri"/>
              </a:rPr>
              <a:t>Ca++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pump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fail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32562" y="3962146"/>
            <a:ext cx="3068320" cy="1654175"/>
            <a:chOff x="432562" y="3962146"/>
            <a:chExt cx="3068320" cy="1654175"/>
          </a:xfrm>
        </p:grpSpPr>
        <p:sp>
          <p:nvSpPr>
            <p:cNvPr id="28" name="object 28"/>
            <p:cNvSpPr/>
            <p:nvPr/>
          </p:nvSpPr>
          <p:spPr>
            <a:xfrm>
              <a:off x="526542" y="3972306"/>
              <a:ext cx="257810" cy="314325"/>
            </a:xfrm>
            <a:custGeom>
              <a:avLst/>
              <a:gdLst/>
              <a:ahLst/>
              <a:cxnLst/>
              <a:rect l="l" t="t" r="r" b="b"/>
              <a:pathLst>
                <a:path w="257809" h="314325">
                  <a:moveTo>
                    <a:pt x="193167" y="0"/>
                  </a:moveTo>
                  <a:lnTo>
                    <a:pt x="64389" y="0"/>
                  </a:lnTo>
                  <a:lnTo>
                    <a:pt x="64389" y="185166"/>
                  </a:lnTo>
                  <a:lnTo>
                    <a:pt x="0" y="185166"/>
                  </a:lnTo>
                  <a:lnTo>
                    <a:pt x="128778" y="313944"/>
                  </a:lnTo>
                  <a:lnTo>
                    <a:pt x="257556" y="185166"/>
                  </a:lnTo>
                  <a:lnTo>
                    <a:pt x="193167" y="185166"/>
                  </a:lnTo>
                  <a:lnTo>
                    <a:pt x="19316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26542" y="3972306"/>
              <a:ext cx="257810" cy="314325"/>
            </a:xfrm>
            <a:custGeom>
              <a:avLst/>
              <a:gdLst/>
              <a:ahLst/>
              <a:cxnLst/>
              <a:rect l="l" t="t" r="r" b="b"/>
              <a:pathLst>
                <a:path w="257809" h="314325">
                  <a:moveTo>
                    <a:pt x="0" y="185166"/>
                  </a:moveTo>
                  <a:lnTo>
                    <a:pt x="64389" y="185166"/>
                  </a:lnTo>
                  <a:lnTo>
                    <a:pt x="64389" y="0"/>
                  </a:lnTo>
                  <a:lnTo>
                    <a:pt x="193167" y="0"/>
                  </a:lnTo>
                  <a:lnTo>
                    <a:pt x="193167" y="185166"/>
                  </a:lnTo>
                  <a:lnTo>
                    <a:pt x="257556" y="185166"/>
                  </a:lnTo>
                  <a:lnTo>
                    <a:pt x="128778" y="313944"/>
                  </a:lnTo>
                  <a:lnTo>
                    <a:pt x="0" y="185166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538478" y="4493514"/>
              <a:ext cx="532130" cy="414655"/>
            </a:xfrm>
            <a:custGeom>
              <a:avLst/>
              <a:gdLst/>
              <a:ahLst/>
              <a:cxnLst/>
              <a:rect l="l" t="t" r="r" b="b"/>
              <a:pathLst>
                <a:path w="532130" h="414654">
                  <a:moveTo>
                    <a:pt x="398907" y="0"/>
                  </a:moveTo>
                  <a:lnTo>
                    <a:pt x="132969" y="0"/>
                  </a:lnTo>
                  <a:lnTo>
                    <a:pt x="132969" y="207263"/>
                  </a:lnTo>
                  <a:lnTo>
                    <a:pt x="0" y="207263"/>
                  </a:lnTo>
                  <a:lnTo>
                    <a:pt x="265938" y="414528"/>
                  </a:lnTo>
                  <a:lnTo>
                    <a:pt x="531876" y="207263"/>
                  </a:lnTo>
                  <a:lnTo>
                    <a:pt x="398907" y="207263"/>
                  </a:lnTo>
                  <a:lnTo>
                    <a:pt x="398907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538478" y="4493514"/>
              <a:ext cx="532130" cy="414655"/>
            </a:xfrm>
            <a:custGeom>
              <a:avLst/>
              <a:gdLst/>
              <a:ahLst/>
              <a:cxnLst/>
              <a:rect l="l" t="t" r="r" b="b"/>
              <a:pathLst>
                <a:path w="532130" h="414654">
                  <a:moveTo>
                    <a:pt x="0" y="207263"/>
                  </a:moveTo>
                  <a:lnTo>
                    <a:pt x="132969" y="207263"/>
                  </a:lnTo>
                  <a:lnTo>
                    <a:pt x="132969" y="0"/>
                  </a:lnTo>
                  <a:lnTo>
                    <a:pt x="398907" y="0"/>
                  </a:lnTo>
                  <a:lnTo>
                    <a:pt x="398907" y="207263"/>
                  </a:lnTo>
                  <a:lnTo>
                    <a:pt x="531876" y="207263"/>
                  </a:lnTo>
                  <a:lnTo>
                    <a:pt x="265938" y="414528"/>
                  </a:lnTo>
                  <a:lnTo>
                    <a:pt x="0" y="207263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42722" y="4860798"/>
              <a:ext cx="3048000" cy="745490"/>
            </a:xfrm>
            <a:custGeom>
              <a:avLst/>
              <a:gdLst/>
              <a:ahLst/>
              <a:cxnLst/>
              <a:rect l="l" t="t" r="r" b="b"/>
              <a:pathLst>
                <a:path w="3048000" h="745489">
                  <a:moveTo>
                    <a:pt x="3048000" y="0"/>
                  </a:moveTo>
                  <a:lnTo>
                    <a:pt x="0" y="0"/>
                  </a:lnTo>
                  <a:lnTo>
                    <a:pt x="0" y="745235"/>
                  </a:lnTo>
                  <a:lnTo>
                    <a:pt x="3048000" y="745235"/>
                  </a:lnTo>
                  <a:lnTo>
                    <a:pt x="3048000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42722" y="4860798"/>
              <a:ext cx="3048000" cy="745490"/>
            </a:xfrm>
            <a:custGeom>
              <a:avLst/>
              <a:gdLst/>
              <a:ahLst/>
              <a:cxnLst/>
              <a:rect l="l" t="t" r="r" b="b"/>
              <a:pathLst>
                <a:path w="3048000" h="745489">
                  <a:moveTo>
                    <a:pt x="0" y="745235"/>
                  </a:moveTo>
                  <a:lnTo>
                    <a:pt x="3048000" y="745235"/>
                  </a:lnTo>
                  <a:lnTo>
                    <a:pt x="3048000" y="0"/>
                  </a:lnTo>
                  <a:lnTo>
                    <a:pt x="0" y="0"/>
                  </a:lnTo>
                  <a:lnTo>
                    <a:pt x="0" y="745235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892555" y="4882641"/>
            <a:ext cx="2083435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35" dirty="0">
                <a:latin typeface="Calibri"/>
                <a:cs typeface="Calibri"/>
              </a:rPr>
              <a:t>Na+,</a:t>
            </a:r>
            <a:r>
              <a:rPr sz="2000" b="1" spc="-7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Ca++,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spc="30" dirty="0">
                <a:latin typeface="Calibri"/>
                <a:cs typeface="Calibri"/>
              </a:rPr>
              <a:t>H2O,</a:t>
            </a:r>
            <a:endParaRPr sz="2000">
              <a:latin typeface="Calibri"/>
              <a:cs typeface="Calibri"/>
            </a:endParaRPr>
          </a:p>
          <a:p>
            <a:pPr marL="262255">
              <a:lnSpc>
                <a:spcPct val="100000"/>
              </a:lnSpc>
            </a:pPr>
            <a:r>
              <a:rPr sz="2000" b="1" dirty="0">
                <a:latin typeface="Calibri"/>
                <a:cs typeface="Calibri"/>
              </a:rPr>
              <a:t>K+</a:t>
            </a:r>
            <a:r>
              <a:rPr sz="2000" b="1" spc="-10" dirty="0">
                <a:latin typeface="Calibri"/>
                <a:cs typeface="Calibri"/>
              </a:rPr>
              <a:t> intracellularly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586486" y="4425441"/>
            <a:ext cx="6367145" cy="1539875"/>
            <a:chOff x="586486" y="4425441"/>
            <a:chExt cx="6367145" cy="1539875"/>
          </a:xfrm>
        </p:grpSpPr>
        <p:sp>
          <p:nvSpPr>
            <p:cNvPr id="36" name="object 36"/>
            <p:cNvSpPr/>
            <p:nvPr/>
          </p:nvSpPr>
          <p:spPr>
            <a:xfrm>
              <a:off x="858774" y="5276849"/>
              <a:ext cx="257810" cy="207645"/>
            </a:xfrm>
            <a:custGeom>
              <a:avLst/>
              <a:gdLst/>
              <a:ahLst/>
              <a:cxnLst/>
              <a:rect l="l" t="t" r="r" b="b"/>
              <a:pathLst>
                <a:path w="257809" h="207645">
                  <a:moveTo>
                    <a:pt x="193166" y="0"/>
                  </a:moveTo>
                  <a:lnTo>
                    <a:pt x="64388" y="0"/>
                  </a:lnTo>
                  <a:lnTo>
                    <a:pt x="64388" y="103631"/>
                  </a:lnTo>
                  <a:lnTo>
                    <a:pt x="0" y="103631"/>
                  </a:lnTo>
                  <a:lnTo>
                    <a:pt x="128778" y="207263"/>
                  </a:lnTo>
                  <a:lnTo>
                    <a:pt x="257556" y="103631"/>
                  </a:lnTo>
                  <a:lnTo>
                    <a:pt x="193166" y="103631"/>
                  </a:lnTo>
                  <a:lnTo>
                    <a:pt x="1931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858774" y="5276849"/>
              <a:ext cx="257810" cy="207645"/>
            </a:xfrm>
            <a:custGeom>
              <a:avLst/>
              <a:gdLst/>
              <a:ahLst/>
              <a:cxnLst/>
              <a:rect l="l" t="t" r="r" b="b"/>
              <a:pathLst>
                <a:path w="257809" h="207645">
                  <a:moveTo>
                    <a:pt x="0" y="103631"/>
                  </a:moveTo>
                  <a:lnTo>
                    <a:pt x="64388" y="103631"/>
                  </a:lnTo>
                  <a:lnTo>
                    <a:pt x="64388" y="0"/>
                  </a:lnTo>
                  <a:lnTo>
                    <a:pt x="193166" y="0"/>
                  </a:lnTo>
                  <a:lnTo>
                    <a:pt x="193166" y="103631"/>
                  </a:lnTo>
                  <a:lnTo>
                    <a:pt x="257556" y="103631"/>
                  </a:lnTo>
                  <a:lnTo>
                    <a:pt x="128778" y="207263"/>
                  </a:lnTo>
                  <a:lnTo>
                    <a:pt x="0" y="103631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596646" y="4883657"/>
              <a:ext cx="262255" cy="271780"/>
            </a:xfrm>
            <a:custGeom>
              <a:avLst/>
              <a:gdLst/>
              <a:ahLst/>
              <a:cxnLst/>
              <a:rect l="l" t="t" r="r" b="b"/>
              <a:pathLst>
                <a:path w="262255" h="271779">
                  <a:moveTo>
                    <a:pt x="131064" y="0"/>
                  </a:moveTo>
                  <a:lnTo>
                    <a:pt x="0" y="131064"/>
                  </a:lnTo>
                  <a:lnTo>
                    <a:pt x="65532" y="131064"/>
                  </a:lnTo>
                  <a:lnTo>
                    <a:pt x="65532" y="271272"/>
                  </a:lnTo>
                  <a:lnTo>
                    <a:pt x="196596" y="271272"/>
                  </a:lnTo>
                  <a:lnTo>
                    <a:pt x="196596" y="131064"/>
                  </a:lnTo>
                  <a:lnTo>
                    <a:pt x="262128" y="131064"/>
                  </a:lnTo>
                  <a:lnTo>
                    <a:pt x="13106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596646" y="4883657"/>
              <a:ext cx="262255" cy="271780"/>
            </a:xfrm>
            <a:custGeom>
              <a:avLst/>
              <a:gdLst/>
              <a:ahLst/>
              <a:cxnLst/>
              <a:rect l="l" t="t" r="r" b="b"/>
              <a:pathLst>
                <a:path w="262255" h="271779">
                  <a:moveTo>
                    <a:pt x="0" y="131064"/>
                  </a:moveTo>
                  <a:lnTo>
                    <a:pt x="131064" y="0"/>
                  </a:lnTo>
                  <a:lnTo>
                    <a:pt x="262128" y="131064"/>
                  </a:lnTo>
                  <a:lnTo>
                    <a:pt x="196596" y="131064"/>
                  </a:lnTo>
                  <a:lnTo>
                    <a:pt x="196596" y="271272"/>
                  </a:lnTo>
                  <a:lnTo>
                    <a:pt x="65532" y="271272"/>
                  </a:lnTo>
                  <a:lnTo>
                    <a:pt x="65532" y="131064"/>
                  </a:lnTo>
                  <a:lnTo>
                    <a:pt x="0" y="131064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556766" y="5548121"/>
              <a:ext cx="513715" cy="407034"/>
            </a:xfrm>
            <a:custGeom>
              <a:avLst/>
              <a:gdLst/>
              <a:ahLst/>
              <a:cxnLst/>
              <a:rect l="l" t="t" r="r" b="b"/>
              <a:pathLst>
                <a:path w="513714" h="407035">
                  <a:moveTo>
                    <a:pt x="385191" y="0"/>
                  </a:moveTo>
                  <a:lnTo>
                    <a:pt x="128397" y="0"/>
                  </a:lnTo>
                  <a:lnTo>
                    <a:pt x="128397" y="203453"/>
                  </a:lnTo>
                  <a:lnTo>
                    <a:pt x="0" y="203453"/>
                  </a:lnTo>
                  <a:lnTo>
                    <a:pt x="256794" y="406907"/>
                  </a:lnTo>
                  <a:lnTo>
                    <a:pt x="513588" y="203453"/>
                  </a:lnTo>
                  <a:lnTo>
                    <a:pt x="385191" y="203453"/>
                  </a:lnTo>
                  <a:lnTo>
                    <a:pt x="385191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556766" y="5548121"/>
              <a:ext cx="513715" cy="407034"/>
            </a:xfrm>
            <a:custGeom>
              <a:avLst/>
              <a:gdLst/>
              <a:ahLst/>
              <a:cxnLst/>
              <a:rect l="l" t="t" r="r" b="b"/>
              <a:pathLst>
                <a:path w="513714" h="407035">
                  <a:moveTo>
                    <a:pt x="0" y="203453"/>
                  </a:moveTo>
                  <a:lnTo>
                    <a:pt x="128397" y="203453"/>
                  </a:lnTo>
                  <a:lnTo>
                    <a:pt x="128397" y="0"/>
                  </a:lnTo>
                  <a:lnTo>
                    <a:pt x="385191" y="0"/>
                  </a:lnTo>
                  <a:lnTo>
                    <a:pt x="385191" y="203453"/>
                  </a:lnTo>
                  <a:lnTo>
                    <a:pt x="513588" y="203453"/>
                  </a:lnTo>
                  <a:lnTo>
                    <a:pt x="256794" y="406907"/>
                  </a:lnTo>
                  <a:lnTo>
                    <a:pt x="0" y="203453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250941" y="4435601"/>
              <a:ext cx="532130" cy="414655"/>
            </a:xfrm>
            <a:custGeom>
              <a:avLst/>
              <a:gdLst/>
              <a:ahLst/>
              <a:cxnLst/>
              <a:rect l="l" t="t" r="r" b="b"/>
              <a:pathLst>
                <a:path w="532129" h="414654">
                  <a:moveTo>
                    <a:pt x="398907" y="0"/>
                  </a:moveTo>
                  <a:lnTo>
                    <a:pt x="132969" y="0"/>
                  </a:lnTo>
                  <a:lnTo>
                    <a:pt x="132969" y="207264"/>
                  </a:lnTo>
                  <a:lnTo>
                    <a:pt x="0" y="207264"/>
                  </a:lnTo>
                  <a:lnTo>
                    <a:pt x="265938" y="414528"/>
                  </a:lnTo>
                  <a:lnTo>
                    <a:pt x="531876" y="207264"/>
                  </a:lnTo>
                  <a:lnTo>
                    <a:pt x="398907" y="207264"/>
                  </a:lnTo>
                  <a:lnTo>
                    <a:pt x="398907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5250941" y="4435601"/>
              <a:ext cx="532130" cy="414655"/>
            </a:xfrm>
            <a:custGeom>
              <a:avLst/>
              <a:gdLst/>
              <a:ahLst/>
              <a:cxnLst/>
              <a:rect l="l" t="t" r="r" b="b"/>
              <a:pathLst>
                <a:path w="532129" h="414654">
                  <a:moveTo>
                    <a:pt x="0" y="207264"/>
                  </a:moveTo>
                  <a:lnTo>
                    <a:pt x="132969" y="207264"/>
                  </a:lnTo>
                  <a:lnTo>
                    <a:pt x="132969" y="0"/>
                  </a:lnTo>
                  <a:lnTo>
                    <a:pt x="398907" y="0"/>
                  </a:lnTo>
                  <a:lnTo>
                    <a:pt x="398907" y="207264"/>
                  </a:lnTo>
                  <a:lnTo>
                    <a:pt x="531876" y="207264"/>
                  </a:lnTo>
                  <a:lnTo>
                    <a:pt x="265938" y="414528"/>
                  </a:lnTo>
                  <a:lnTo>
                    <a:pt x="0" y="207264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954018" y="4825745"/>
              <a:ext cx="2999740" cy="515620"/>
            </a:xfrm>
            <a:custGeom>
              <a:avLst/>
              <a:gdLst/>
              <a:ahLst/>
              <a:cxnLst/>
              <a:rect l="l" t="t" r="r" b="b"/>
              <a:pathLst>
                <a:path w="2999740" h="515620">
                  <a:moveTo>
                    <a:pt x="2999232" y="0"/>
                  </a:moveTo>
                  <a:lnTo>
                    <a:pt x="0" y="0"/>
                  </a:lnTo>
                  <a:lnTo>
                    <a:pt x="0" y="515111"/>
                  </a:lnTo>
                  <a:lnTo>
                    <a:pt x="2999232" y="515111"/>
                  </a:lnTo>
                  <a:lnTo>
                    <a:pt x="2999232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 txBox="1"/>
          <p:nvPr/>
        </p:nvSpPr>
        <p:spPr>
          <a:xfrm>
            <a:off x="212597" y="6005321"/>
            <a:ext cx="3278504" cy="710565"/>
          </a:xfrm>
          <a:prstGeom prst="rect">
            <a:avLst/>
          </a:prstGeom>
          <a:solidFill>
            <a:srgbClr val="F5A308"/>
          </a:solidFill>
          <a:ln w="19811">
            <a:solidFill>
              <a:srgbClr val="B47704"/>
            </a:solidFill>
          </a:ln>
        </p:spPr>
        <p:txBody>
          <a:bodyPr vert="horz" wrap="square" lIns="0" tIns="133350" rIns="0" bIns="0" rtlCol="0">
            <a:spAutoFit/>
          </a:bodyPr>
          <a:lstStyle/>
          <a:p>
            <a:pPr marL="287655">
              <a:lnSpc>
                <a:spcPct val="100000"/>
              </a:lnSpc>
              <a:spcBef>
                <a:spcPts val="1050"/>
              </a:spcBef>
            </a:pPr>
            <a:r>
              <a:rPr sz="2400" b="1" dirty="0">
                <a:latin typeface="Calibri"/>
                <a:cs typeface="Calibri"/>
              </a:rPr>
              <a:t>ER</a:t>
            </a:r>
            <a:r>
              <a:rPr sz="2400" b="1" spc="3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&amp;</a:t>
            </a:r>
            <a:r>
              <a:rPr sz="2400" b="1" spc="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Cellular</a:t>
            </a:r>
            <a:r>
              <a:rPr sz="2400" b="1" spc="1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swelling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3954017" y="4825746"/>
            <a:ext cx="2999740" cy="515620"/>
          </a:xfrm>
          <a:prstGeom prst="rect">
            <a:avLst/>
          </a:prstGeom>
          <a:ln w="19811">
            <a:solidFill>
              <a:srgbClr val="B47704"/>
            </a:solidFill>
          </a:ln>
        </p:spPr>
        <p:txBody>
          <a:bodyPr vert="horz" wrap="square" lIns="0" tIns="35560" rIns="0" bIns="0" rtlCol="0">
            <a:spAutoFit/>
          </a:bodyPr>
          <a:lstStyle/>
          <a:p>
            <a:pPr marL="812165">
              <a:lnSpc>
                <a:spcPct val="100000"/>
              </a:lnSpc>
              <a:spcBef>
                <a:spcPts val="280"/>
              </a:spcBef>
            </a:pPr>
            <a:r>
              <a:rPr sz="2400" b="1" dirty="0">
                <a:latin typeface="Calibri"/>
                <a:cs typeface="Calibri"/>
              </a:rPr>
              <a:t>Ca++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spc="40" dirty="0">
                <a:latin typeface="Calibri"/>
                <a:cs typeface="Calibri"/>
              </a:rPr>
              <a:t>influx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4402582" y="3660394"/>
            <a:ext cx="6910705" cy="1569085"/>
            <a:chOff x="4402582" y="3660394"/>
            <a:chExt cx="6910705" cy="1569085"/>
          </a:xfrm>
        </p:grpSpPr>
        <p:sp>
          <p:nvSpPr>
            <p:cNvPr id="48" name="object 48"/>
            <p:cNvSpPr/>
            <p:nvPr/>
          </p:nvSpPr>
          <p:spPr>
            <a:xfrm>
              <a:off x="4412742" y="4947666"/>
              <a:ext cx="262255" cy="271780"/>
            </a:xfrm>
            <a:custGeom>
              <a:avLst/>
              <a:gdLst/>
              <a:ahLst/>
              <a:cxnLst/>
              <a:rect l="l" t="t" r="r" b="b"/>
              <a:pathLst>
                <a:path w="262254" h="271779">
                  <a:moveTo>
                    <a:pt x="131063" y="0"/>
                  </a:moveTo>
                  <a:lnTo>
                    <a:pt x="0" y="131063"/>
                  </a:lnTo>
                  <a:lnTo>
                    <a:pt x="65532" y="131063"/>
                  </a:lnTo>
                  <a:lnTo>
                    <a:pt x="65532" y="271271"/>
                  </a:lnTo>
                  <a:lnTo>
                    <a:pt x="196596" y="271271"/>
                  </a:lnTo>
                  <a:lnTo>
                    <a:pt x="196596" y="131063"/>
                  </a:lnTo>
                  <a:lnTo>
                    <a:pt x="262128" y="131063"/>
                  </a:lnTo>
                  <a:lnTo>
                    <a:pt x="13106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412742" y="4947666"/>
              <a:ext cx="262255" cy="271780"/>
            </a:xfrm>
            <a:custGeom>
              <a:avLst/>
              <a:gdLst/>
              <a:ahLst/>
              <a:cxnLst/>
              <a:rect l="l" t="t" r="r" b="b"/>
              <a:pathLst>
                <a:path w="262254" h="271779">
                  <a:moveTo>
                    <a:pt x="0" y="131063"/>
                  </a:moveTo>
                  <a:lnTo>
                    <a:pt x="131063" y="0"/>
                  </a:lnTo>
                  <a:lnTo>
                    <a:pt x="262128" y="131063"/>
                  </a:lnTo>
                  <a:lnTo>
                    <a:pt x="196596" y="131063"/>
                  </a:lnTo>
                  <a:lnTo>
                    <a:pt x="196596" y="271271"/>
                  </a:lnTo>
                  <a:lnTo>
                    <a:pt x="65532" y="271271"/>
                  </a:lnTo>
                  <a:lnTo>
                    <a:pt x="65532" y="131063"/>
                  </a:lnTo>
                  <a:lnTo>
                    <a:pt x="0" y="131063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8102346" y="3670554"/>
              <a:ext cx="3200400" cy="722630"/>
            </a:xfrm>
            <a:custGeom>
              <a:avLst/>
              <a:gdLst/>
              <a:ahLst/>
              <a:cxnLst/>
              <a:rect l="l" t="t" r="r" b="b"/>
              <a:pathLst>
                <a:path w="3200400" h="722629">
                  <a:moveTo>
                    <a:pt x="3200400" y="0"/>
                  </a:moveTo>
                  <a:lnTo>
                    <a:pt x="0" y="0"/>
                  </a:lnTo>
                  <a:lnTo>
                    <a:pt x="0" y="722376"/>
                  </a:lnTo>
                  <a:lnTo>
                    <a:pt x="3200400" y="722376"/>
                  </a:lnTo>
                  <a:lnTo>
                    <a:pt x="3200400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8102346" y="3670554"/>
              <a:ext cx="3200400" cy="722630"/>
            </a:xfrm>
            <a:custGeom>
              <a:avLst/>
              <a:gdLst/>
              <a:ahLst/>
              <a:cxnLst/>
              <a:rect l="l" t="t" r="r" b="b"/>
              <a:pathLst>
                <a:path w="3200400" h="722629">
                  <a:moveTo>
                    <a:pt x="0" y="722376"/>
                  </a:moveTo>
                  <a:lnTo>
                    <a:pt x="3200400" y="722376"/>
                  </a:lnTo>
                  <a:lnTo>
                    <a:pt x="3200400" y="0"/>
                  </a:lnTo>
                  <a:lnTo>
                    <a:pt x="0" y="0"/>
                  </a:lnTo>
                  <a:lnTo>
                    <a:pt x="0" y="722376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2" name="object 52"/>
          <p:cNvSpPr txBox="1"/>
          <p:nvPr/>
        </p:nvSpPr>
        <p:spPr>
          <a:xfrm>
            <a:off x="8524493" y="3613530"/>
            <a:ext cx="242760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6905" marR="5080" indent="-62484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Calibri"/>
                <a:cs typeface="Calibri"/>
              </a:rPr>
              <a:t>switch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spc="-85" dirty="0">
                <a:latin typeface="Calibri"/>
                <a:cs typeface="Calibri"/>
              </a:rPr>
              <a:t>to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glycolytic pathway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53" name="object 53"/>
          <p:cNvGrpSpPr/>
          <p:nvPr/>
        </p:nvGrpSpPr>
        <p:grpSpPr>
          <a:xfrm>
            <a:off x="8092185" y="4314190"/>
            <a:ext cx="3220720" cy="942340"/>
            <a:chOff x="8092185" y="4314190"/>
            <a:chExt cx="3220720" cy="942340"/>
          </a:xfrm>
        </p:grpSpPr>
        <p:sp>
          <p:nvSpPr>
            <p:cNvPr id="54" name="object 54"/>
            <p:cNvSpPr/>
            <p:nvPr/>
          </p:nvSpPr>
          <p:spPr>
            <a:xfrm>
              <a:off x="9618725" y="4324350"/>
              <a:ext cx="515620" cy="407034"/>
            </a:xfrm>
            <a:custGeom>
              <a:avLst/>
              <a:gdLst/>
              <a:ahLst/>
              <a:cxnLst/>
              <a:rect l="l" t="t" r="r" b="b"/>
              <a:pathLst>
                <a:path w="515620" h="407035">
                  <a:moveTo>
                    <a:pt x="386333" y="0"/>
                  </a:moveTo>
                  <a:lnTo>
                    <a:pt x="128777" y="0"/>
                  </a:lnTo>
                  <a:lnTo>
                    <a:pt x="128777" y="203454"/>
                  </a:lnTo>
                  <a:lnTo>
                    <a:pt x="0" y="203454"/>
                  </a:lnTo>
                  <a:lnTo>
                    <a:pt x="257555" y="406907"/>
                  </a:lnTo>
                  <a:lnTo>
                    <a:pt x="515112" y="203454"/>
                  </a:lnTo>
                  <a:lnTo>
                    <a:pt x="386333" y="203454"/>
                  </a:lnTo>
                  <a:lnTo>
                    <a:pt x="386333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9618725" y="4324350"/>
              <a:ext cx="515620" cy="407034"/>
            </a:xfrm>
            <a:custGeom>
              <a:avLst/>
              <a:gdLst/>
              <a:ahLst/>
              <a:cxnLst/>
              <a:rect l="l" t="t" r="r" b="b"/>
              <a:pathLst>
                <a:path w="515620" h="407035">
                  <a:moveTo>
                    <a:pt x="0" y="203454"/>
                  </a:moveTo>
                  <a:lnTo>
                    <a:pt x="128777" y="203454"/>
                  </a:lnTo>
                  <a:lnTo>
                    <a:pt x="128777" y="0"/>
                  </a:lnTo>
                  <a:lnTo>
                    <a:pt x="386333" y="0"/>
                  </a:lnTo>
                  <a:lnTo>
                    <a:pt x="386333" y="203454"/>
                  </a:lnTo>
                  <a:lnTo>
                    <a:pt x="515112" y="203454"/>
                  </a:lnTo>
                  <a:lnTo>
                    <a:pt x="257555" y="406907"/>
                  </a:lnTo>
                  <a:lnTo>
                    <a:pt x="0" y="203454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8102345" y="4731258"/>
              <a:ext cx="3200400" cy="515620"/>
            </a:xfrm>
            <a:custGeom>
              <a:avLst/>
              <a:gdLst/>
              <a:ahLst/>
              <a:cxnLst/>
              <a:rect l="l" t="t" r="r" b="b"/>
              <a:pathLst>
                <a:path w="3200400" h="515620">
                  <a:moveTo>
                    <a:pt x="3200400" y="0"/>
                  </a:moveTo>
                  <a:lnTo>
                    <a:pt x="0" y="0"/>
                  </a:lnTo>
                  <a:lnTo>
                    <a:pt x="0" y="515112"/>
                  </a:lnTo>
                  <a:lnTo>
                    <a:pt x="3200400" y="515112"/>
                  </a:lnTo>
                  <a:lnTo>
                    <a:pt x="3200400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8102345" y="4731258"/>
              <a:ext cx="3200400" cy="515620"/>
            </a:xfrm>
            <a:custGeom>
              <a:avLst/>
              <a:gdLst/>
              <a:ahLst/>
              <a:cxnLst/>
              <a:rect l="l" t="t" r="r" b="b"/>
              <a:pathLst>
                <a:path w="3200400" h="515620">
                  <a:moveTo>
                    <a:pt x="0" y="515112"/>
                  </a:moveTo>
                  <a:lnTo>
                    <a:pt x="3200400" y="515112"/>
                  </a:lnTo>
                  <a:lnTo>
                    <a:pt x="3200400" y="0"/>
                  </a:lnTo>
                  <a:lnTo>
                    <a:pt x="0" y="0"/>
                  </a:lnTo>
                  <a:lnTo>
                    <a:pt x="0" y="515112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58"/>
          <p:cNvSpPr txBox="1"/>
          <p:nvPr/>
        </p:nvSpPr>
        <p:spPr>
          <a:xfrm>
            <a:off x="8532114" y="4753432"/>
            <a:ext cx="241300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latin typeface="Calibri"/>
                <a:cs typeface="Calibri"/>
              </a:rPr>
              <a:t>anaerobic</a:t>
            </a:r>
            <a:r>
              <a:rPr sz="2400" b="1" spc="-95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pathway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59" name="object 59"/>
          <p:cNvGrpSpPr/>
          <p:nvPr/>
        </p:nvGrpSpPr>
        <p:grpSpPr>
          <a:xfrm>
            <a:off x="7883397" y="4815585"/>
            <a:ext cx="4091304" cy="1468120"/>
            <a:chOff x="7883397" y="4815585"/>
            <a:chExt cx="4091304" cy="1468120"/>
          </a:xfrm>
        </p:grpSpPr>
        <p:sp>
          <p:nvSpPr>
            <p:cNvPr id="60" name="object 60"/>
            <p:cNvSpPr/>
            <p:nvPr/>
          </p:nvSpPr>
          <p:spPr>
            <a:xfrm>
              <a:off x="8250173" y="4825745"/>
              <a:ext cx="264160" cy="271780"/>
            </a:xfrm>
            <a:custGeom>
              <a:avLst/>
              <a:gdLst/>
              <a:ahLst/>
              <a:cxnLst/>
              <a:rect l="l" t="t" r="r" b="b"/>
              <a:pathLst>
                <a:path w="264159" h="271779">
                  <a:moveTo>
                    <a:pt x="131825" y="0"/>
                  </a:moveTo>
                  <a:lnTo>
                    <a:pt x="0" y="131825"/>
                  </a:lnTo>
                  <a:lnTo>
                    <a:pt x="65912" y="131825"/>
                  </a:lnTo>
                  <a:lnTo>
                    <a:pt x="65912" y="271271"/>
                  </a:lnTo>
                  <a:lnTo>
                    <a:pt x="197739" y="271271"/>
                  </a:lnTo>
                  <a:lnTo>
                    <a:pt x="197739" y="131825"/>
                  </a:lnTo>
                  <a:lnTo>
                    <a:pt x="263651" y="131825"/>
                  </a:lnTo>
                  <a:lnTo>
                    <a:pt x="13182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8250173" y="4825745"/>
              <a:ext cx="264160" cy="271780"/>
            </a:xfrm>
            <a:custGeom>
              <a:avLst/>
              <a:gdLst/>
              <a:ahLst/>
              <a:cxnLst/>
              <a:rect l="l" t="t" r="r" b="b"/>
              <a:pathLst>
                <a:path w="264159" h="271779">
                  <a:moveTo>
                    <a:pt x="0" y="131825"/>
                  </a:moveTo>
                  <a:lnTo>
                    <a:pt x="131825" y="0"/>
                  </a:lnTo>
                  <a:lnTo>
                    <a:pt x="263651" y="131825"/>
                  </a:lnTo>
                  <a:lnTo>
                    <a:pt x="197739" y="131825"/>
                  </a:lnTo>
                  <a:lnTo>
                    <a:pt x="197739" y="271271"/>
                  </a:lnTo>
                  <a:lnTo>
                    <a:pt x="65912" y="271271"/>
                  </a:lnTo>
                  <a:lnTo>
                    <a:pt x="65912" y="131825"/>
                  </a:lnTo>
                  <a:lnTo>
                    <a:pt x="0" y="131825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9618725" y="5171693"/>
              <a:ext cx="533400" cy="413384"/>
            </a:xfrm>
            <a:custGeom>
              <a:avLst/>
              <a:gdLst/>
              <a:ahLst/>
              <a:cxnLst/>
              <a:rect l="l" t="t" r="r" b="b"/>
              <a:pathLst>
                <a:path w="533400" h="413385">
                  <a:moveTo>
                    <a:pt x="400050" y="0"/>
                  </a:moveTo>
                  <a:lnTo>
                    <a:pt x="133350" y="0"/>
                  </a:lnTo>
                  <a:lnTo>
                    <a:pt x="133350" y="206501"/>
                  </a:lnTo>
                  <a:lnTo>
                    <a:pt x="0" y="206501"/>
                  </a:lnTo>
                  <a:lnTo>
                    <a:pt x="266700" y="413003"/>
                  </a:lnTo>
                  <a:lnTo>
                    <a:pt x="533400" y="206501"/>
                  </a:lnTo>
                  <a:lnTo>
                    <a:pt x="400050" y="206501"/>
                  </a:lnTo>
                  <a:lnTo>
                    <a:pt x="400050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9618725" y="5171693"/>
              <a:ext cx="533400" cy="413384"/>
            </a:xfrm>
            <a:custGeom>
              <a:avLst/>
              <a:gdLst/>
              <a:ahLst/>
              <a:cxnLst/>
              <a:rect l="l" t="t" r="r" b="b"/>
              <a:pathLst>
                <a:path w="533400" h="413385">
                  <a:moveTo>
                    <a:pt x="0" y="206501"/>
                  </a:moveTo>
                  <a:lnTo>
                    <a:pt x="133350" y="206501"/>
                  </a:lnTo>
                  <a:lnTo>
                    <a:pt x="133350" y="0"/>
                  </a:lnTo>
                  <a:lnTo>
                    <a:pt x="400050" y="0"/>
                  </a:lnTo>
                  <a:lnTo>
                    <a:pt x="400050" y="206501"/>
                  </a:lnTo>
                  <a:lnTo>
                    <a:pt x="533400" y="206501"/>
                  </a:lnTo>
                  <a:lnTo>
                    <a:pt x="266700" y="413003"/>
                  </a:lnTo>
                  <a:lnTo>
                    <a:pt x="0" y="206501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7893557" y="5548121"/>
              <a:ext cx="4070985" cy="725805"/>
            </a:xfrm>
            <a:custGeom>
              <a:avLst/>
              <a:gdLst/>
              <a:ahLst/>
              <a:cxnLst/>
              <a:rect l="l" t="t" r="r" b="b"/>
              <a:pathLst>
                <a:path w="4070984" h="725804">
                  <a:moveTo>
                    <a:pt x="4070604" y="0"/>
                  </a:moveTo>
                  <a:lnTo>
                    <a:pt x="0" y="0"/>
                  </a:lnTo>
                  <a:lnTo>
                    <a:pt x="0" y="725423"/>
                  </a:lnTo>
                  <a:lnTo>
                    <a:pt x="4070604" y="725423"/>
                  </a:lnTo>
                  <a:lnTo>
                    <a:pt x="4070604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7893557" y="5548121"/>
              <a:ext cx="4070985" cy="725805"/>
            </a:xfrm>
            <a:custGeom>
              <a:avLst/>
              <a:gdLst/>
              <a:ahLst/>
              <a:cxnLst/>
              <a:rect l="l" t="t" r="r" b="b"/>
              <a:pathLst>
                <a:path w="4070984" h="725804">
                  <a:moveTo>
                    <a:pt x="0" y="725423"/>
                  </a:moveTo>
                  <a:lnTo>
                    <a:pt x="4070604" y="725423"/>
                  </a:lnTo>
                  <a:lnTo>
                    <a:pt x="4070604" y="0"/>
                  </a:lnTo>
                  <a:lnTo>
                    <a:pt x="0" y="0"/>
                  </a:lnTo>
                  <a:lnTo>
                    <a:pt x="0" y="725423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6" name="object 66"/>
          <p:cNvSpPr txBox="1"/>
          <p:nvPr/>
        </p:nvSpPr>
        <p:spPr>
          <a:xfrm>
            <a:off x="8386953" y="5492902"/>
            <a:ext cx="315722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80440" marR="5080" indent="-968375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latin typeface="Calibri"/>
                <a:cs typeface="Calibri"/>
              </a:rPr>
              <a:t>glucose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spc="-55" dirty="0">
                <a:latin typeface="Calibri"/>
                <a:cs typeface="Calibri"/>
              </a:rPr>
              <a:t>metabolism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from </a:t>
            </a:r>
            <a:r>
              <a:rPr sz="2400" b="1" spc="-10" dirty="0">
                <a:latin typeface="Calibri"/>
                <a:cs typeface="Calibri"/>
              </a:rPr>
              <a:t>glycogen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67" name="object 67"/>
          <p:cNvGrpSpPr/>
          <p:nvPr/>
        </p:nvGrpSpPr>
        <p:grpSpPr>
          <a:xfrm>
            <a:off x="9875519" y="6228588"/>
            <a:ext cx="998219" cy="497205"/>
            <a:chOff x="9875519" y="6228588"/>
            <a:chExt cx="998219" cy="497205"/>
          </a:xfrm>
        </p:grpSpPr>
        <p:sp>
          <p:nvSpPr>
            <p:cNvPr id="68" name="object 68"/>
            <p:cNvSpPr/>
            <p:nvPr/>
          </p:nvSpPr>
          <p:spPr>
            <a:xfrm>
              <a:off x="9885425" y="6238494"/>
              <a:ext cx="978535" cy="477520"/>
            </a:xfrm>
            <a:custGeom>
              <a:avLst/>
              <a:gdLst/>
              <a:ahLst/>
              <a:cxnLst/>
              <a:rect l="l" t="t" r="r" b="b"/>
              <a:pathLst>
                <a:path w="978534" h="477520">
                  <a:moveTo>
                    <a:pt x="119252" y="0"/>
                  </a:moveTo>
                  <a:lnTo>
                    <a:pt x="0" y="0"/>
                  </a:lnTo>
                  <a:lnTo>
                    <a:pt x="0" y="417385"/>
                  </a:lnTo>
                  <a:lnTo>
                    <a:pt x="859154" y="417385"/>
                  </a:lnTo>
                  <a:lnTo>
                    <a:pt x="859154" y="477011"/>
                  </a:lnTo>
                  <a:lnTo>
                    <a:pt x="978407" y="357758"/>
                  </a:lnTo>
                  <a:lnTo>
                    <a:pt x="859154" y="238505"/>
                  </a:lnTo>
                  <a:lnTo>
                    <a:pt x="859154" y="298132"/>
                  </a:lnTo>
                  <a:lnTo>
                    <a:pt x="119252" y="298132"/>
                  </a:lnTo>
                  <a:lnTo>
                    <a:pt x="119252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9885425" y="6238494"/>
              <a:ext cx="978535" cy="477520"/>
            </a:xfrm>
            <a:custGeom>
              <a:avLst/>
              <a:gdLst/>
              <a:ahLst/>
              <a:cxnLst/>
              <a:rect l="l" t="t" r="r" b="b"/>
              <a:pathLst>
                <a:path w="978534" h="477520">
                  <a:moveTo>
                    <a:pt x="119252" y="0"/>
                  </a:moveTo>
                  <a:lnTo>
                    <a:pt x="119252" y="298132"/>
                  </a:lnTo>
                  <a:lnTo>
                    <a:pt x="859154" y="298132"/>
                  </a:lnTo>
                  <a:lnTo>
                    <a:pt x="859154" y="238505"/>
                  </a:lnTo>
                  <a:lnTo>
                    <a:pt x="978407" y="357758"/>
                  </a:lnTo>
                  <a:lnTo>
                    <a:pt x="859154" y="477011"/>
                  </a:lnTo>
                  <a:lnTo>
                    <a:pt x="859154" y="417385"/>
                  </a:lnTo>
                  <a:lnTo>
                    <a:pt x="0" y="417385"/>
                  </a:lnTo>
                  <a:lnTo>
                    <a:pt x="0" y="0"/>
                  </a:lnTo>
                  <a:lnTo>
                    <a:pt x="119252" y="0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0" name="Footer Placeholder 6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1" name="Slide Number Placeholder 7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57</a:t>
            </a:fld>
            <a:endParaRPr lang="en-US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95656" y="170687"/>
            <a:ext cx="4091940" cy="1945639"/>
            <a:chOff x="295656" y="170687"/>
            <a:chExt cx="4091940" cy="194563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5656" y="170687"/>
              <a:ext cx="4091940" cy="101193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809750" y="976121"/>
              <a:ext cx="532130" cy="414655"/>
            </a:xfrm>
            <a:custGeom>
              <a:avLst/>
              <a:gdLst/>
              <a:ahLst/>
              <a:cxnLst/>
              <a:rect l="l" t="t" r="r" b="b"/>
              <a:pathLst>
                <a:path w="532130" h="414655">
                  <a:moveTo>
                    <a:pt x="398906" y="0"/>
                  </a:moveTo>
                  <a:lnTo>
                    <a:pt x="132969" y="0"/>
                  </a:lnTo>
                  <a:lnTo>
                    <a:pt x="132969" y="207263"/>
                  </a:lnTo>
                  <a:lnTo>
                    <a:pt x="0" y="207263"/>
                  </a:lnTo>
                  <a:lnTo>
                    <a:pt x="265938" y="414527"/>
                  </a:lnTo>
                  <a:lnTo>
                    <a:pt x="531876" y="207263"/>
                  </a:lnTo>
                  <a:lnTo>
                    <a:pt x="398906" y="207263"/>
                  </a:lnTo>
                  <a:lnTo>
                    <a:pt x="398906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809750" y="976121"/>
              <a:ext cx="532130" cy="414655"/>
            </a:xfrm>
            <a:custGeom>
              <a:avLst/>
              <a:gdLst/>
              <a:ahLst/>
              <a:cxnLst/>
              <a:rect l="l" t="t" r="r" b="b"/>
              <a:pathLst>
                <a:path w="532130" h="414655">
                  <a:moveTo>
                    <a:pt x="0" y="207263"/>
                  </a:moveTo>
                  <a:lnTo>
                    <a:pt x="132969" y="207263"/>
                  </a:lnTo>
                  <a:lnTo>
                    <a:pt x="132969" y="0"/>
                  </a:lnTo>
                  <a:lnTo>
                    <a:pt x="398906" y="0"/>
                  </a:lnTo>
                  <a:lnTo>
                    <a:pt x="398906" y="207263"/>
                  </a:lnTo>
                  <a:lnTo>
                    <a:pt x="531876" y="207263"/>
                  </a:lnTo>
                  <a:lnTo>
                    <a:pt x="265938" y="414527"/>
                  </a:lnTo>
                  <a:lnTo>
                    <a:pt x="0" y="207263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14934" y="1390649"/>
              <a:ext cx="3243580" cy="725805"/>
            </a:xfrm>
            <a:custGeom>
              <a:avLst/>
              <a:gdLst/>
              <a:ahLst/>
              <a:cxnLst/>
              <a:rect l="l" t="t" r="r" b="b"/>
              <a:pathLst>
                <a:path w="3243579" h="725805">
                  <a:moveTo>
                    <a:pt x="3243072" y="0"/>
                  </a:moveTo>
                  <a:lnTo>
                    <a:pt x="0" y="0"/>
                  </a:lnTo>
                  <a:lnTo>
                    <a:pt x="0" y="725424"/>
                  </a:lnTo>
                  <a:lnTo>
                    <a:pt x="3243072" y="725424"/>
                  </a:lnTo>
                  <a:lnTo>
                    <a:pt x="3243072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614933" y="1390650"/>
            <a:ext cx="3243580" cy="725805"/>
          </a:xfrm>
          <a:prstGeom prst="rect">
            <a:avLst/>
          </a:prstGeom>
          <a:ln w="19811">
            <a:solidFill>
              <a:srgbClr val="B47704"/>
            </a:solidFill>
          </a:ln>
        </p:spPr>
        <p:txBody>
          <a:bodyPr vert="horz" wrap="square" lIns="0" tIns="139065" rIns="0" bIns="0" rtlCol="0">
            <a:spAutoFit/>
          </a:bodyPr>
          <a:lstStyle/>
          <a:p>
            <a:pPr marL="365760">
              <a:lnSpc>
                <a:spcPct val="100000"/>
              </a:lnSpc>
              <a:spcBef>
                <a:spcPts val="1095"/>
              </a:spcBef>
            </a:pPr>
            <a:r>
              <a:rPr sz="2400" b="1" dirty="0">
                <a:solidFill>
                  <a:srgbClr val="000000"/>
                </a:solidFill>
                <a:latin typeface="Calibri"/>
                <a:cs typeface="Calibri"/>
              </a:rPr>
              <a:t>glycogen(</a:t>
            </a:r>
            <a:r>
              <a:rPr sz="2400" b="1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0000"/>
                </a:solidFill>
                <a:latin typeface="Calibri"/>
                <a:cs typeface="Calibri"/>
              </a:rPr>
              <a:t>glycolysis)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87323" y="1586483"/>
            <a:ext cx="1664335" cy="952500"/>
            <a:chOff x="687323" y="1586483"/>
            <a:chExt cx="1664335" cy="952500"/>
          </a:xfrm>
        </p:grpSpPr>
        <p:sp>
          <p:nvSpPr>
            <p:cNvPr id="9" name="object 9"/>
            <p:cNvSpPr/>
            <p:nvPr/>
          </p:nvSpPr>
          <p:spPr>
            <a:xfrm>
              <a:off x="697229" y="1596389"/>
              <a:ext cx="257810" cy="314325"/>
            </a:xfrm>
            <a:custGeom>
              <a:avLst/>
              <a:gdLst/>
              <a:ahLst/>
              <a:cxnLst/>
              <a:rect l="l" t="t" r="r" b="b"/>
              <a:pathLst>
                <a:path w="257809" h="314325">
                  <a:moveTo>
                    <a:pt x="193167" y="0"/>
                  </a:moveTo>
                  <a:lnTo>
                    <a:pt x="64389" y="0"/>
                  </a:lnTo>
                  <a:lnTo>
                    <a:pt x="64389" y="185165"/>
                  </a:lnTo>
                  <a:lnTo>
                    <a:pt x="0" y="185165"/>
                  </a:lnTo>
                  <a:lnTo>
                    <a:pt x="128778" y="313944"/>
                  </a:lnTo>
                  <a:lnTo>
                    <a:pt x="257556" y="185165"/>
                  </a:lnTo>
                  <a:lnTo>
                    <a:pt x="193167" y="185165"/>
                  </a:lnTo>
                  <a:lnTo>
                    <a:pt x="19316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97229" y="1596389"/>
              <a:ext cx="257810" cy="314325"/>
            </a:xfrm>
            <a:custGeom>
              <a:avLst/>
              <a:gdLst/>
              <a:ahLst/>
              <a:cxnLst/>
              <a:rect l="l" t="t" r="r" b="b"/>
              <a:pathLst>
                <a:path w="257809" h="314325">
                  <a:moveTo>
                    <a:pt x="0" y="185165"/>
                  </a:moveTo>
                  <a:lnTo>
                    <a:pt x="64389" y="185165"/>
                  </a:lnTo>
                  <a:lnTo>
                    <a:pt x="64389" y="0"/>
                  </a:lnTo>
                  <a:lnTo>
                    <a:pt x="193167" y="0"/>
                  </a:lnTo>
                  <a:lnTo>
                    <a:pt x="193167" y="185165"/>
                  </a:lnTo>
                  <a:lnTo>
                    <a:pt x="257556" y="185165"/>
                  </a:lnTo>
                  <a:lnTo>
                    <a:pt x="128778" y="313944"/>
                  </a:lnTo>
                  <a:lnTo>
                    <a:pt x="0" y="185165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809749" y="2116073"/>
              <a:ext cx="532130" cy="413384"/>
            </a:xfrm>
            <a:custGeom>
              <a:avLst/>
              <a:gdLst/>
              <a:ahLst/>
              <a:cxnLst/>
              <a:rect l="l" t="t" r="r" b="b"/>
              <a:pathLst>
                <a:path w="532130" h="413385">
                  <a:moveTo>
                    <a:pt x="398906" y="0"/>
                  </a:moveTo>
                  <a:lnTo>
                    <a:pt x="132969" y="0"/>
                  </a:lnTo>
                  <a:lnTo>
                    <a:pt x="132969" y="206501"/>
                  </a:lnTo>
                  <a:lnTo>
                    <a:pt x="0" y="206501"/>
                  </a:lnTo>
                  <a:lnTo>
                    <a:pt x="265938" y="413003"/>
                  </a:lnTo>
                  <a:lnTo>
                    <a:pt x="531876" y="206501"/>
                  </a:lnTo>
                  <a:lnTo>
                    <a:pt x="398906" y="206501"/>
                  </a:lnTo>
                  <a:lnTo>
                    <a:pt x="398906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809749" y="2116073"/>
              <a:ext cx="532130" cy="413384"/>
            </a:xfrm>
            <a:custGeom>
              <a:avLst/>
              <a:gdLst/>
              <a:ahLst/>
              <a:cxnLst/>
              <a:rect l="l" t="t" r="r" b="b"/>
              <a:pathLst>
                <a:path w="532130" h="413385">
                  <a:moveTo>
                    <a:pt x="0" y="206501"/>
                  </a:moveTo>
                  <a:lnTo>
                    <a:pt x="132969" y="206501"/>
                  </a:lnTo>
                  <a:lnTo>
                    <a:pt x="132969" y="0"/>
                  </a:lnTo>
                  <a:lnTo>
                    <a:pt x="398906" y="0"/>
                  </a:lnTo>
                  <a:lnTo>
                    <a:pt x="398906" y="206501"/>
                  </a:lnTo>
                  <a:lnTo>
                    <a:pt x="531876" y="206501"/>
                  </a:lnTo>
                  <a:lnTo>
                    <a:pt x="265938" y="413003"/>
                  </a:lnTo>
                  <a:lnTo>
                    <a:pt x="0" y="206501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316229" y="2518410"/>
            <a:ext cx="4072254" cy="736600"/>
          </a:xfrm>
          <a:prstGeom prst="rect">
            <a:avLst/>
          </a:prstGeom>
          <a:solidFill>
            <a:srgbClr val="F5A308"/>
          </a:solidFill>
          <a:ln w="19811">
            <a:solidFill>
              <a:srgbClr val="B47704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7310" algn="ctr">
              <a:lnSpc>
                <a:spcPts val="2590"/>
              </a:lnSpc>
            </a:pPr>
            <a:r>
              <a:rPr sz="2400" b="1" dirty="0">
                <a:latin typeface="Calibri"/>
                <a:cs typeface="Calibri"/>
              </a:rPr>
              <a:t>accumulation</a:t>
            </a:r>
            <a:r>
              <a:rPr sz="2400" b="1" spc="-1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of</a:t>
            </a:r>
            <a:r>
              <a:rPr sz="2400" b="1" spc="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lactic</a:t>
            </a:r>
            <a:r>
              <a:rPr sz="2400" b="1" spc="-1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acid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spc="-50" dirty="0">
                <a:latin typeface="Calibri"/>
                <a:cs typeface="Calibri"/>
              </a:rPr>
              <a:t>&amp;</a:t>
            </a:r>
            <a:endParaRPr sz="2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400" b="1" dirty="0">
                <a:latin typeface="Calibri"/>
                <a:cs typeface="Calibri"/>
              </a:rPr>
              <a:t>inorganic</a:t>
            </a:r>
            <a:r>
              <a:rPr sz="2400" b="1" spc="27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phosphates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954786" y="3238245"/>
            <a:ext cx="2232660" cy="930910"/>
            <a:chOff x="954786" y="3238245"/>
            <a:chExt cx="2232660" cy="930910"/>
          </a:xfrm>
        </p:grpSpPr>
        <p:sp>
          <p:nvSpPr>
            <p:cNvPr id="15" name="object 15"/>
            <p:cNvSpPr/>
            <p:nvPr/>
          </p:nvSpPr>
          <p:spPr>
            <a:xfrm>
              <a:off x="1818894" y="3248405"/>
              <a:ext cx="515620" cy="407034"/>
            </a:xfrm>
            <a:custGeom>
              <a:avLst/>
              <a:gdLst/>
              <a:ahLst/>
              <a:cxnLst/>
              <a:rect l="l" t="t" r="r" b="b"/>
              <a:pathLst>
                <a:path w="515619" h="407035">
                  <a:moveTo>
                    <a:pt x="386333" y="0"/>
                  </a:moveTo>
                  <a:lnTo>
                    <a:pt x="128778" y="0"/>
                  </a:lnTo>
                  <a:lnTo>
                    <a:pt x="128778" y="203454"/>
                  </a:lnTo>
                  <a:lnTo>
                    <a:pt x="0" y="203454"/>
                  </a:lnTo>
                  <a:lnTo>
                    <a:pt x="257556" y="406908"/>
                  </a:lnTo>
                  <a:lnTo>
                    <a:pt x="515112" y="203454"/>
                  </a:lnTo>
                  <a:lnTo>
                    <a:pt x="386333" y="203454"/>
                  </a:lnTo>
                  <a:lnTo>
                    <a:pt x="386333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818894" y="3248405"/>
              <a:ext cx="515620" cy="407034"/>
            </a:xfrm>
            <a:custGeom>
              <a:avLst/>
              <a:gdLst/>
              <a:ahLst/>
              <a:cxnLst/>
              <a:rect l="l" t="t" r="r" b="b"/>
              <a:pathLst>
                <a:path w="515619" h="407035">
                  <a:moveTo>
                    <a:pt x="0" y="203454"/>
                  </a:moveTo>
                  <a:lnTo>
                    <a:pt x="128778" y="203454"/>
                  </a:lnTo>
                  <a:lnTo>
                    <a:pt x="128778" y="0"/>
                  </a:lnTo>
                  <a:lnTo>
                    <a:pt x="386333" y="0"/>
                  </a:lnTo>
                  <a:lnTo>
                    <a:pt x="386333" y="203454"/>
                  </a:lnTo>
                  <a:lnTo>
                    <a:pt x="515112" y="203454"/>
                  </a:lnTo>
                  <a:lnTo>
                    <a:pt x="257556" y="406908"/>
                  </a:lnTo>
                  <a:lnTo>
                    <a:pt x="0" y="203454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954786" y="3655313"/>
              <a:ext cx="2232660" cy="513715"/>
            </a:xfrm>
            <a:custGeom>
              <a:avLst/>
              <a:gdLst/>
              <a:ahLst/>
              <a:cxnLst/>
              <a:rect l="l" t="t" r="r" b="b"/>
              <a:pathLst>
                <a:path w="2232660" h="513714">
                  <a:moveTo>
                    <a:pt x="2232660" y="0"/>
                  </a:moveTo>
                  <a:lnTo>
                    <a:pt x="0" y="0"/>
                  </a:lnTo>
                  <a:lnTo>
                    <a:pt x="0" y="513588"/>
                  </a:lnTo>
                  <a:lnTo>
                    <a:pt x="2232660" y="513588"/>
                  </a:lnTo>
                  <a:lnTo>
                    <a:pt x="2232660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954786" y="3655314"/>
            <a:ext cx="2232660" cy="513715"/>
          </a:xfrm>
          <a:prstGeom prst="rect">
            <a:avLst/>
          </a:prstGeom>
          <a:ln w="19812">
            <a:solidFill>
              <a:srgbClr val="B47704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 marL="72390" algn="ctr">
              <a:lnSpc>
                <a:spcPct val="100000"/>
              </a:lnSpc>
              <a:spcBef>
                <a:spcPts val="270"/>
              </a:spcBef>
            </a:pPr>
            <a:r>
              <a:rPr sz="2400" b="1" spc="-25" dirty="0">
                <a:latin typeface="Calibri"/>
                <a:cs typeface="Calibri"/>
              </a:rPr>
              <a:t>PH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288797" y="3782314"/>
            <a:ext cx="4099560" cy="2491740"/>
            <a:chOff x="288797" y="3782314"/>
            <a:chExt cx="4099560" cy="2491740"/>
          </a:xfrm>
        </p:grpSpPr>
        <p:pic>
          <p:nvPicPr>
            <p:cNvPr id="20" name="object 2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96389" y="3792474"/>
              <a:ext cx="213359" cy="239268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1596389" y="3792474"/>
              <a:ext cx="213360" cy="239395"/>
            </a:xfrm>
            <a:custGeom>
              <a:avLst/>
              <a:gdLst/>
              <a:ahLst/>
              <a:cxnLst/>
              <a:rect l="l" t="t" r="r" b="b"/>
              <a:pathLst>
                <a:path w="213360" h="239395">
                  <a:moveTo>
                    <a:pt x="0" y="132587"/>
                  </a:moveTo>
                  <a:lnTo>
                    <a:pt x="53340" y="132587"/>
                  </a:lnTo>
                  <a:lnTo>
                    <a:pt x="53340" y="0"/>
                  </a:lnTo>
                  <a:lnTo>
                    <a:pt x="160020" y="0"/>
                  </a:lnTo>
                  <a:lnTo>
                    <a:pt x="160020" y="132587"/>
                  </a:lnTo>
                  <a:lnTo>
                    <a:pt x="213359" y="132587"/>
                  </a:lnTo>
                  <a:lnTo>
                    <a:pt x="106679" y="239268"/>
                  </a:lnTo>
                  <a:lnTo>
                    <a:pt x="0" y="132587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809750" y="4184142"/>
              <a:ext cx="515620" cy="407034"/>
            </a:xfrm>
            <a:custGeom>
              <a:avLst/>
              <a:gdLst/>
              <a:ahLst/>
              <a:cxnLst/>
              <a:rect l="l" t="t" r="r" b="b"/>
              <a:pathLst>
                <a:path w="515619" h="407035">
                  <a:moveTo>
                    <a:pt x="386333" y="0"/>
                  </a:moveTo>
                  <a:lnTo>
                    <a:pt x="128777" y="0"/>
                  </a:lnTo>
                  <a:lnTo>
                    <a:pt x="128777" y="203453"/>
                  </a:lnTo>
                  <a:lnTo>
                    <a:pt x="0" y="203453"/>
                  </a:lnTo>
                  <a:lnTo>
                    <a:pt x="257556" y="406907"/>
                  </a:lnTo>
                  <a:lnTo>
                    <a:pt x="515112" y="203453"/>
                  </a:lnTo>
                  <a:lnTo>
                    <a:pt x="386333" y="203453"/>
                  </a:lnTo>
                  <a:lnTo>
                    <a:pt x="386333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809750" y="4184142"/>
              <a:ext cx="515620" cy="407034"/>
            </a:xfrm>
            <a:custGeom>
              <a:avLst/>
              <a:gdLst/>
              <a:ahLst/>
              <a:cxnLst/>
              <a:rect l="l" t="t" r="r" b="b"/>
              <a:pathLst>
                <a:path w="515619" h="407035">
                  <a:moveTo>
                    <a:pt x="0" y="203453"/>
                  </a:moveTo>
                  <a:lnTo>
                    <a:pt x="128777" y="203453"/>
                  </a:lnTo>
                  <a:lnTo>
                    <a:pt x="128777" y="0"/>
                  </a:lnTo>
                  <a:lnTo>
                    <a:pt x="386333" y="0"/>
                  </a:lnTo>
                  <a:lnTo>
                    <a:pt x="386333" y="203453"/>
                  </a:lnTo>
                  <a:lnTo>
                    <a:pt x="515112" y="203453"/>
                  </a:lnTo>
                  <a:lnTo>
                    <a:pt x="257556" y="406907"/>
                  </a:lnTo>
                  <a:lnTo>
                    <a:pt x="0" y="203453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88797" y="4604766"/>
              <a:ext cx="4099560" cy="1668780"/>
            </a:xfrm>
            <a:custGeom>
              <a:avLst/>
              <a:gdLst/>
              <a:ahLst/>
              <a:cxnLst/>
              <a:rect l="l" t="t" r="r" b="b"/>
              <a:pathLst>
                <a:path w="4099560" h="1668779">
                  <a:moveTo>
                    <a:pt x="4099560" y="0"/>
                  </a:moveTo>
                  <a:lnTo>
                    <a:pt x="0" y="0"/>
                  </a:lnTo>
                  <a:lnTo>
                    <a:pt x="0" y="1668780"/>
                  </a:lnTo>
                  <a:lnTo>
                    <a:pt x="4099560" y="1668780"/>
                  </a:lnTo>
                  <a:lnTo>
                    <a:pt x="4099560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288797" y="4604765"/>
            <a:ext cx="4099560" cy="1668780"/>
          </a:xfrm>
          <a:prstGeom prst="rect">
            <a:avLst/>
          </a:prstGeom>
          <a:ln w="19811">
            <a:solidFill>
              <a:srgbClr val="B47704"/>
            </a:solidFill>
          </a:ln>
        </p:spPr>
        <p:txBody>
          <a:bodyPr vert="horz" wrap="square" lIns="0" tIns="246380" rIns="0" bIns="0" rtlCol="0">
            <a:spAutoFit/>
          </a:bodyPr>
          <a:lstStyle/>
          <a:p>
            <a:pPr marL="569595" marR="493395" algn="ctr">
              <a:lnSpc>
                <a:spcPct val="100000"/>
              </a:lnSpc>
              <a:spcBef>
                <a:spcPts val="1940"/>
              </a:spcBef>
            </a:pPr>
            <a:r>
              <a:rPr sz="2400" b="1" spc="-10" dirty="0">
                <a:latin typeface="Calibri"/>
                <a:cs typeface="Calibri"/>
              </a:rPr>
              <a:t>activity</a:t>
            </a:r>
            <a:r>
              <a:rPr sz="2400" b="1" spc="-8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of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many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cellular </a:t>
            </a:r>
            <a:r>
              <a:rPr sz="2400" b="1" spc="-30" dirty="0">
                <a:latin typeface="Calibri"/>
                <a:cs typeface="Calibri"/>
              </a:rPr>
              <a:t>enzymes</a:t>
            </a:r>
            <a:r>
              <a:rPr sz="2400" b="1" spc="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&amp;</a:t>
            </a:r>
            <a:r>
              <a:rPr sz="2400" b="1" spc="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clumping </a:t>
            </a:r>
            <a:r>
              <a:rPr sz="2400" b="1" spc="-25" dirty="0">
                <a:latin typeface="Calibri"/>
                <a:cs typeface="Calibri"/>
              </a:rPr>
              <a:t>of </a:t>
            </a:r>
            <a:r>
              <a:rPr sz="2400" b="1" dirty="0">
                <a:latin typeface="Calibri"/>
                <a:cs typeface="Calibri"/>
              </a:rPr>
              <a:t>nuclear</a:t>
            </a:r>
            <a:r>
              <a:rPr sz="2400" b="1" spc="6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chromatin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580644" y="4928615"/>
            <a:ext cx="234950" cy="259079"/>
            <a:chOff x="580644" y="4928615"/>
            <a:chExt cx="234950" cy="259079"/>
          </a:xfrm>
        </p:grpSpPr>
        <p:pic>
          <p:nvPicPr>
            <p:cNvPr id="27" name="object 2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0550" y="4938521"/>
              <a:ext cx="214884" cy="239267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590550" y="4938521"/>
              <a:ext cx="215265" cy="239395"/>
            </a:xfrm>
            <a:custGeom>
              <a:avLst/>
              <a:gdLst/>
              <a:ahLst/>
              <a:cxnLst/>
              <a:rect l="l" t="t" r="r" b="b"/>
              <a:pathLst>
                <a:path w="215265" h="239395">
                  <a:moveTo>
                    <a:pt x="0" y="131825"/>
                  </a:moveTo>
                  <a:lnTo>
                    <a:pt x="53720" y="131825"/>
                  </a:lnTo>
                  <a:lnTo>
                    <a:pt x="53720" y="0"/>
                  </a:lnTo>
                  <a:lnTo>
                    <a:pt x="161162" y="0"/>
                  </a:lnTo>
                  <a:lnTo>
                    <a:pt x="161162" y="131825"/>
                  </a:lnTo>
                  <a:lnTo>
                    <a:pt x="214884" y="131825"/>
                  </a:lnTo>
                  <a:lnTo>
                    <a:pt x="107442" y="239267"/>
                  </a:lnTo>
                  <a:lnTo>
                    <a:pt x="0" y="131825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0" name="Slide Number Placeholder 2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58</a:t>
            </a:fld>
            <a:endParaRPr lang="en-US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75360"/>
            <a:ext cx="10139680" cy="0"/>
          </a:xfrm>
          <a:custGeom>
            <a:avLst/>
            <a:gdLst/>
            <a:ahLst/>
            <a:cxnLst/>
            <a:rect l="l" t="t" r="r" b="b"/>
            <a:pathLst>
              <a:path w="10139680">
                <a:moveTo>
                  <a:pt x="0" y="0"/>
                </a:moveTo>
                <a:lnTo>
                  <a:pt x="10139299" y="0"/>
                </a:lnTo>
              </a:path>
            </a:pathLst>
          </a:custGeom>
          <a:ln w="9144">
            <a:solidFill>
              <a:srgbClr val="F5A30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696461" y="243077"/>
            <a:ext cx="4072254" cy="515620"/>
          </a:xfrm>
          <a:custGeom>
            <a:avLst/>
            <a:gdLst/>
            <a:ahLst/>
            <a:cxnLst/>
            <a:rect l="l" t="t" r="r" b="b"/>
            <a:pathLst>
              <a:path w="4072254" h="515620">
                <a:moveTo>
                  <a:pt x="4072128" y="0"/>
                </a:moveTo>
                <a:lnTo>
                  <a:pt x="0" y="0"/>
                </a:lnTo>
                <a:lnTo>
                  <a:pt x="0" y="515112"/>
                </a:lnTo>
                <a:lnTo>
                  <a:pt x="4072128" y="515112"/>
                </a:lnTo>
                <a:lnTo>
                  <a:pt x="4072128" y="0"/>
                </a:lnTo>
                <a:close/>
              </a:path>
            </a:pathLst>
          </a:custGeom>
          <a:solidFill>
            <a:srgbClr val="F5A30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696461" y="243077"/>
            <a:ext cx="4072254" cy="515620"/>
          </a:xfrm>
          <a:prstGeom prst="rect">
            <a:avLst/>
          </a:prstGeom>
          <a:ln w="19811">
            <a:solidFill>
              <a:srgbClr val="B47704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 marL="71755" algn="ctr">
              <a:lnSpc>
                <a:spcPct val="100000"/>
              </a:lnSpc>
              <a:spcBef>
                <a:spcPts val="270"/>
              </a:spcBef>
            </a:pPr>
            <a:r>
              <a:rPr sz="2400" b="1" spc="-25" dirty="0">
                <a:latin typeface="Calibri"/>
                <a:cs typeface="Calibri"/>
              </a:rPr>
              <a:t>ATP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69719" y="1028446"/>
            <a:ext cx="76200" cy="511175"/>
          </a:xfrm>
          <a:custGeom>
            <a:avLst/>
            <a:gdLst/>
            <a:ahLst/>
            <a:cxnLst/>
            <a:rect l="l" t="t" r="r" b="b"/>
            <a:pathLst>
              <a:path w="76200" h="511175">
                <a:moveTo>
                  <a:pt x="31750" y="434975"/>
                </a:moveTo>
                <a:lnTo>
                  <a:pt x="0" y="434975"/>
                </a:lnTo>
                <a:lnTo>
                  <a:pt x="38100" y="511175"/>
                </a:lnTo>
                <a:lnTo>
                  <a:pt x="66675" y="454025"/>
                </a:lnTo>
                <a:lnTo>
                  <a:pt x="34543" y="454025"/>
                </a:lnTo>
                <a:lnTo>
                  <a:pt x="31750" y="451103"/>
                </a:lnTo>
                <a:lnTo>
                  <a:pt x="31750" y="434975"/>
                </a:lnTo>
                <a:close/>
              </a:path>
              <a:path w="76200" h="511175">
                <a:moveTo>
                  <a:pt x="41656" y="0"/>
                </a:moveTo>
                <a:lnTo>
                  <a:pt x="34543" y="0"/>
                </a:lnTo>
                <a:lnTo>
                  <a:pt x="31750" y="2793"/>
                </a:lnTo>
                <a:lnTo>
                  <a:pt x="31750" y="451103"/>
                </a:lnTo>
                <a:lnTo>
                  <a:pt x="34543" y="454025"/>
                </a:lnTo>
                <a:lnTo>
                  <a:pt x="41656" y="454025"/>
                </a:lnTo>
                <a:lnTo>
                  <a:pt x="44450" y="451103"/>
                </a:lnTo>
                <a:lnTo>
                  <a:pt x="44450" y="2793"/>
                </a:lnTo>
                <a:lnTo>
                  <a:pt x="41656" y="0"/>
                </a:lnTo>
                <a:close/>
              </a:path>
              <a:path w="76200" h="511175">
                <a:moveTo>
                  <a:pt x="76200" y="434975"/>
                </a:moveTo>
                <a:lnTo>
                  <a:pt x="44450" y="434975"/>
                </a:lnTo>
                <a:lnTo>
                  <a:pt x="44450" y="451103"/>
                </a:lnTo>
                <a:lnTo>
                  <a:pt x="41656" y="454025"/>
                </a:lnTo>
                <a:lnTo>
                  <a:pt x="66675" y="454025"/>
                </a:lnTo>
                <a:lnTo>
                  <a:pt x="76200" y="434975"/>
                </a:lnTo>
                <a:close/>
              </a:path>
            </a:pathLst>
          </a:custGeom>
          <a:solidFill>
            <a:srgbClr val="F5A30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093197" y="969010"/>
            <a:ext cx="76200" cy="589915"/>
          </a:xfrm>
          <a:custGeom>
            <a:avLst/>
            <a:gdLst/>
            <a:ahLst/>
            <a:cxnLst/>
            <a:rect l="l" t="t" r="r" b="b"/>
            <a:pathLst>
              <a:path w="76200" h="589915">
                <a:moveTo>
                  <a:pt x="0" y="513079"/>
                </a:moveTo>
                <a:lnTo>
                  <a:pt x="36829" y="589788"/>
                </a:lnTo>
                <a:lnTo>
                  <a:pt x="66539" y="532764"/>
                </a:lnTo>
                <a:lnTo>
                  <a:pt x="41275" y="532764"/>
                </a:lnTo>
                <a:lnTo>
                  <a:pt x="37719" y="532638"/>
                </a:lnTo>
                <a:lnTo>
                  <a:pt x="34290" y="532638"/>
                </a:lnTo>
                <a:lnTo>
                  <a:pt x="31496" y="529716"/>
                </a:lnTo>
                <a:lnTo>
                  <a:pt x="31496" y="526288"/>
                </a:lnTo>
                <a:lnTo>
                  <a:pt x="31704" y="513555"/>
                </a:lnTo>
                <a:lnTo>
                  <a:pt x="0" y="513079"/>
                </a:lnTo>
                <a:close/>
              </a:path>
              <a:path w="76200" h="589915">
                <a:moveTo>
                  <a:pt x="31704" y="513555"/>
                </a:moveTo>
                <a:lnTo>
                  <a:pt x="31496" y="526288"/>
                </a:lnTo>
                <a:lnTo>
                  <a:pt x="31496" y="529716"/>
                </a:lnTo>
                <a:lnTo>
                  <a:pt x="34290" y="532638"/>
                </a:lnTo>
                <a:lnTo>
                  <a:pt x="37719" y="532638"/>
                </a:lnTo>
                <a:lnTo>
                  <a:pt x="41275" y="532764"/>
                </a:lnTo>
                <a:lnTo>
                  <a:pt x="44196" y="529970"/>
                </a:lnTo>
                <a:lnTo>
                  <a:pt x="44198" y="526288"/>
                </a:lnTo>
                <a:lnTo>
                  <a:pt x="44403" y="513746"/>
                </a:lnTo>
                <a:lnTo>
                  <a:pt x="31704" y="513555"/>
                </a:lnTo>
                <a:close/>
              </a:path>
              <a:path w="76200" h="589915">
                <a:moveTo>
                  <a:pt x="44403" y="513746"/>
                </a:moveTo>
                <a:lnTo>
                  <a:pt x="44198" y="526288"/>
                </a:lnTo>
                <a:lnTo>
                  <a:pt x="44196" y="529970"/>
                </a:lnTo>
                <a:lnTo>
                  <a:pt x="41275" y="532764"/>
                </a:lnTo>
                <a:lnTo>
                  <a:pt x="66539" y="532764"/>
                </a:lnTo>
                <a:lnTo>
                  <a:pt x="76200" y="514223"/>
                </a:lnTo>
                <a:lnTo>
                  <a:pt x="44403" y="513746"/>
                </a:lnTo>
                <a:close/>
              </a:path>
              <a:path w="76200" h="589915">
                <a:moveTo>
                  <a:pt x="49910" y="0"/>
                </a:moveTo>
                <a:lnTo>
                  <a:pt x="42925" y="0"/>
                </a:lnTo>
                <a:lnTo>
                  <a:pt x="40004" y="2793"/>
                </a:lnTo>
                <a:lnTo>
                  <a:pt x="40000" y="6476"/>
                </a:lnTo>
                <a:lnTo>
                  <a:pt x="31704" y="513555"/>
                </a:lnTo>
                <a:lnTo>
                  <a:pt x="44403" y="513746"/>
                </a:lnTo>
                <a:lnTo>
                  <a:pt x="52704" y="6476"/>
                </a:lnTo>
                <a:lnTo>
                  <a:pt x="52583" y="2793"/>
                </a:lnTo>
                <a:lnTo>
                  <a:pt x="49910" y="0"/>
                </a:lnTo>
                <a:close/>
              </a:path>
            </a:pathLst>
          </a:custGeom>
          <a:solidFill>
            <a:srgbClr val="F5A30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5000244" y="298704"/>
            <a:ext cx="769620" cy="677545"/>
            <a:chOff x="5000244" y="298704"/>
            <a:chExt cx="769620" cy="677545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693663" y="758698"/>
              <a:ext cx="76200" cy="21755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5010150" y="308610"/>
              <a:ext cx="257810" cy="314325"/>
            </a:xfrm>
            <a:custGeom>
              <a:avLst/>
              <a:gdLst/>
              <a:ahLst/>
              <a:cxnLst/>
              <a:rect l="l" t="t" r="r" b="b"/>
              <a:pathLst>
                <a:path w="257810" h="314325">
                  <a:moveTo>
                    <a:pt x="193166" y="0"/>
                  </a:moveTo>
                  <a:lnTo>
                    <a:pt x="64388" y="0"/>
                  </a:lnTo>
                  <a:lnTo>
                    <a:pt x="64388" y="185166"/>
                  </a:lnTo>
                  <a:lnTo>
                    <a:pt x="0" y="185166"/>
                  </a:lnTo>
                  <a:lnTo>
                    <a:pt x="128777" y="313944"/>
                  </a:lnTo>
                  <a:lnTo>
                    <a:pt x="257555" y="185166"/>
                  </a:lnTo>
                  <a:lnTo>
                    <a:pt x="193166" y="185166"/>
                  </a:lnTo>
                  <a:lnTo>
                    <a:pt x="1931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010150" y="308610"/>
              <a:ext cx="257810" cy="314325"/>
            </a:xfrm>
            <a:custGeom>
              <a:avLst/>
              <a:gdLst/>
              <a:ahLst/>
              <a:cxnLst/>
              <a:rect l="l" t="t" r="r" b="b"/>
              <a:pathLst>
                <a:path w="257810" h="314325">
                  <a:moveTo>
                    <a:pt x="0" y="185166"/>
                  </a:moveTo>
                  <a:lnTo>
                    <a:pt x="64388" y="185166"/>
                  </a:lnTo>
                  <a:lnTo>
                    <a:pt x="64388" y="0"/>
                  </a:lnTo>
                  <a:lnTo>
                    <a:pt x="193166" y="0"/>
                  </a:lnTo>
                  <a:lnTo>
                    <a:pt x="193166" y="185166"/>
                  </a:lnTo>
                  <a:lnTo>
                    <a:pt x="257555" y="185166"/>
                  </a:lnTo>
                  <a:lnTo>
                    <a:pt x="128777" y="313944"/>
                  </a:lnTo>
                  <a:lnTo>
                    <a:pt x="0" y="185166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287274" y="1540002"/>
            <a:ext cx="3409315" cy="661670"/>
          </a:xfrm>
          <a:prstGeom prst="rect">
            <a:avLst/>
          </a:prstGeom>
          <a:solidFill>
            <a:srgbClr val="F5A308"/>
          </a:solidFill>
          <a:ln w="19811">
            <a:solidFill>
              <a:srgbClr val="B47704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9850" algn="ctr">
              <a:lnSpc>
                <a:spcPts val="2290"/>
              </a:lnSpc>
            </a:pPr>
            <a:r>
              <a:rPr sz="2400" b="1" spc="-10" dirty="0">
                <a:latin typeface="Calibri"/>
                <a:cs typeface="Calibri"/>
              </a:rPr>
              <a:t>disruption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of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protein</a:t>
            </a:r>
            <a:endParaRPr sz="2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400" b="1" spc="-10" dirty="0">
                <a:latin typeface="Calibri"/>
                <a:cs typeface="Calibri"/>
              </a:rPr>
              <a:t>synthesis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416290" y="1570482"/>
            <a:ext cx="3115310" cy="516890"/>
          </a:xfrm>
          <a:prstGeom prst="rect">
            <a:avLst/>
          </a:prstGeom>
          <a:solidFill>
            <a:srgbClr val="F5A308"/>
          </a:solidFill>
          <a:ln w="19811">
            <a:solidFill>
              <a:srgbClr val="B47704"/>
            </a:solidFill>
          </a:ln>
        </p:spPr>
        <p:txBody>
          <a:bodyPr vert="horz" wrap="square" lIns="0" tIns="34925" rIns="0" bIns="0" rtlCol="0">
            <a:spAutoFit/>
          </a:bodyPr>
          <a:lstStyle/>
          <a:p>
            <a:pPr marL="438150">
              <a:lnSpc>
                <a:spcPct val="100000"/>
              </a:lnSpc>
              <a:spcBef>
                <a:spcPts val="275"/>
              </a:spcBef>
            </a:pPr>
            <a:r>
              <a:rPr sz="2400" b="1" spc="-30" dirty="0">
                <a:latin typeface="Calibri"/>
                <a:cs typeface="Calibri"/>
              </a:rPr>
              <a:t>proteins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misfolded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277113" y="2616454"/>
            <a:ext cx="3429635" cy="1496060"/>
            <a:chOff x="277113" y="2616454"/>
            <a:chExt cx="3429635" cy="1496060"/>
          </a:xfrm>
        </p:grpSpPr>
        <p:sp>
          <p:nvSpPr>
            <p:cNvPr id="14" name="object 14"/>
            <p:cNvSpPr/>
            <p:nvPr/>
          </p:nvSpPr>
          <p:spPr>
            <a:xfrm>
              <a:off x="287273" y="2626614"/>
              <a:ext cx="3409315" cy="1475740"/>
            </a:xfrm>
            <a:custGeom>
              <a:avLst/>
              <a:gdLst/>
              <a:ahLst/>
              <a:cxnLst/>
              <a:rect l="l" t="t" r="r" b="b"/>
              <a:pathLst>
                <a:path w="3409315" h="1475739">
                  <a:moveTo>
                    <a:pt x="3409188" y="0"/>
                  </a:moveTo>
                  <a:lnTo>
                    <a:pt x="0" y="0"/>
                  </a:lnTo>
                  <a:lnTo>
                    <a:pt x="0" y="1475232"/>
                  </a:lnTo>
                  <a:lnTo>
                    <a:pt x="3409188" y="1475232"/>
                  </a:lnTo>
                  <a:lnTo>
                    <a:pt x="3409188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87273" y="2626614"/>
              <a:ext cx="3409315" cy="1475740"/>
            </a:xfrm>
            <a:custGeom>
              <a:avLst/>
              <a:gdLst/>
              <a:ahLst/>
              <a:cxnLst/>
              <a:rect l="l" t="t" r="r" b="b"/>
              <a:pathLst>
                <a:path w="3409315" h="1475739">
                  <a:moveTo>
                    <a:pt x="0" y="1475232"/>
                  </a:moveTo>
                  <a:lnTo>
                    <a:pt x="3409188" y="1475232"/>
                  </a:lnTo>
                  <a:lnTo>
                    <a:pt x="3409188" y="0"/>
                  </a:lnTo>
                  <a:lnTo>
                    <a:pt x="0" y="0"/>
                  </a:lnTo>
                  <a:lnTo>
                    <a:pt x="0" y="1475232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396341" y="2579623"/>
            <a:ext cx="3185795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75565" algn="ctr">
              <a:lnSpc>
                <a:spcPct val="100000"/>
              </a:lnSpc>
              <a:spcBef>
                <a:spcPts val="100"/>
              </a:spcBef>
            </a:pPr>
            <a:r>
              <a:rPr sz="2400" b="1" spc="-30" dirty="0">
                <a:latin typeface="Calibri"/>
                <a:cs typeface="Calibri"/>
              </a:rPr>
              <a:t>Detachment</a:t>
            </a:r>
            <a:r>
              <a:rPr sz="2400" b="1" spc="-85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of </a:t>
            </a:r>
            <a:r>
              <a:rPr sz="2400" b="1" spc="-55" dirty="0">
                <a:latin typeface="Calibri"/>
                <a:cs typeface="Calibri"/>
              </a:rPr>
              <a:t>ribosomes</a:t>
            </a:r>
            <a:r>
              <a:rPr sz="2400" b="1" dirty="0">
                <a:latin typeface="Calibri"/>
                <a:cs typeface="Calibri"/>
              </a:rPr>
              <a:t> from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rough</a:t>
            </a:r>
            <a:r>
              <a:rPr sz="2400" b="1" spc="5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ER </a:t>
            </a:r>
            <a:r>
              <a:rPr sz="2400" b="1" dirty="0">
                <a:latin typeface="Calibri"/>
                <a:cs typeface="Calibri"/>
              </a:rPr>
              <a:t>&amp;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spc="-35" dirty="0">
                <a:latin typeface="Calibri"/>
                <a:cs typeface="Calibri"/>
              </a:rPr>
              <a:t>dissociation</a:t>
            </a:r>
            <a:r>
              <a:rPr sz="2400" b="1" spc="-100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of </a:t>
            </a:r>
            <a:r>
              <a:rPr sz="2400" b="1" spc="-55" dirty="0">
                <a:latin typeface="Calibri"/>
                <a:cs typeface="Calibri"/>
              </a:rPr>
              <a:t>polysomes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spc="-90" dirty="0">
                <a:latin typeface="Calibri"/>
                <a:cs typeface="Calibri"/>
              </a:rPr>
              <a:t>to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spc="-55" dirty="0">
                <a:latin typeface="Calibri"/>
                <a:cs typeface="Calibri"/>
              </a:rPr>
              <a:t>monosomes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195834" y="2201926"/>
            <a:ext cx="3592195" cy="2783840"/>
            <a:chOff x="195834" y="2201926"/>
            <a:chExt cx="3592195" cy="2783840"/>
          </a:xfrm>
        </p:grpSpPr>
        <p:sp>
          <p:nvSpPr>
            <p:cNvPr id="18" name="object 18"/>
            <p:cNvSpPr/>
            <p:nvPr/>
          </p:nvSpPr>
          <p:spPr>
            <a:xfrm>
              <a:off x="1608581" y="2212086"/>
              <a:ext cx="532130" cy="414655"/>
            </a:xfrm>
            <a:custGeom>
              <a:avLst/>
              <a:gdLst/>
              <a:ahLst/>
              <a:cxnLst/>
              <a:rect l="l" t="t" r="r" b="b"/>
              <a:pathLst>
                <a:path w="532130" h="414655">
                  <a:moveTo>
                    <a:pt x="398906" y="0"/>
                  </a:moveTo>
                  <a:lnTo>
                    <a:pt x="132969" y="0"/>
                  </a:lnTo>
                  <a:lnTo>
                    <a:pt x="132969" y="207263"/>
                  </a:lnTo>
                  <a:lnTo>
                    <a:pt x="0" y="207263"/>
                  </a:lnTo>
                  <a:lnTo>
                    <a:pt x="265938" y="414527"/>
                  </a:lnTo>
                  <a:lnTo>
                    <a:pt x="531876" y="207263"/>
                  </a:lnTo>
                  <a:lnTo>
                    <a:pt x="398906" y="207263"/>
                  </a:lnTo>
                  <a:lnTo>
                    <a:pt x="398906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608581" y="2212086"/>
              <a:ext cx="532130" cy="414655"/>
            </a:xfrm>
            <a:custGeom>
              <a:avLst/>
              <a:gdLst/>
              <a:ahLst/>
              <a:cxnLst/>
              <a:rect l="l" t="t" r="r" b="b"/>
              <a:pathLst>
                <a:path w="532130" h="414655">
                  <a:moveTo>
                    <a:pt x="0" y="207263"/>
                  </a:moveTo>
                  <a:lnTo>
                    <a:pt x="132969" y="207263"/>
                  </a:lnTo>
                  <a:lnTo>
                    <a:pt x="132969" y="0"/>
                  </a:lnTo>
                  <a:lnTo>
                    <a:pt x="398906" y="0"/>
                  </a:lnTo>
                  <a:lnTo>
                    <a:pt x="398906" y="207263"/>
                  </a:lnTo>
                  <a:lnTo>
                    <a:pt x="531876" y="207263"/>
                  </a:lnTo>
                  <a:lnTo>
                    <a:pt x="265938" y="414527"/>
                  </a:lnTo>
                  <a:lnTo>
                    <a:pt x="0" y="207263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608581" y="4025646"/>
              <a:ext cx="532130" cy="414655"/>
            </a:xfrm>
            <a:custGeom>
              <a:avLst/>
              <a:gdLst/>
              <a:ahLst/>
              <a:cxnLst/>
              <a:rect l="l" t="t" r="r" b="b"/>
              <a:pathLst>
                <a:path w="532130" h="414654">
                  <a:moveTo>
                    <a:pt x="398906" y="0"/>
                  </a:moveTo>
                  <a:lnTo>
                    <a:pt x="132969" y="0"/>
                  </a:lnTo>
                  <a:lnTo>
                    <a:pt x="132969" y="207263"/>
                  </a:lnTo>
                  <a:lnTo>
                    <a:pt x="0" y="207263"/>
                  </a:lnTo>
                  <a:lnTo>
                    <a:pt x="265938" y="414527"/>
                  </a:lnTo>
                  <a:lnTo>
                    <a:pt x="531876" y="207263"/>
                  </a:lnTo>
                  <a:lnTo>
                    <a:pt x="398906" y="207263"/>
                  </a:lnTo>
                  <a:lnTo>
                    <a:pt x="398906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608581" y="4025646"/>
              <a:ext cx="532130" cy="414655"/>
            </a:xfrm>
            <a:custGeom>
              <a:avLst/>
              <a:gdLst/>
              <a:ahLst/>
              <a:cxnLst/>
              <a:rect l="l" t="t" r="r" b="b"/>
              <a:pathLst>
                <a:path w="532130" h="414654">
                  <a:moveTo>
                    <a:pt x="0" y="207263"/>
                  </a:moveTo>
                  <a:lnTo>
                    <a:pt x="132969" y="207263"/>
                  </a:lnTo>
                  <a:lnTo>
                    <a:pt x="132969" y="0"/>
                  </a:lnTo>
                  <a:lnTo>
                    <a:pt x="398906" y="0"/>
                  </a:lnTo>
                  <a:lnTo>
                    <a:pt x="398906" y="207263"/>
                  </a:lnTo>
                  <a:lnTo>
                    <a:pt x="531876" y="207263"/>
                  </a:lnTo>
                  <a:lnTo>
                    <a:pt x="265938" y="414527"/>
                  </a:lnTo>
                  <a:lnTo>
                    <a:pt x="0" y="207263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95834" y="4470654"/>
              <a:ext cx="3592195" cy="515620"/>
            </a:xfrm>
            <a:custGeom>
              <a:avLst/>
              <a:gdLst/>
              <a:ahLst/>
              <a:cxnLst/>
              <a:rect l="l" t="t" r="r" b="b"/>
              <a:pathLst>
                <a:path w="3592195" h="515620">
                  <a:moveTo>
                    <a:pt x="3592067" y="0"/>
                  </a:moveTo>
                  <a:lnTo>
                    <a:pt x="0" y="0"/>
                  </a:lnTo>
                  <a:lnTo>
                    <a:pt x="0" y="515112"/>
                  </a:lnTo>
                  <a:lnTo>
                    <a:pt x="3592067" y="515112"/>
                  </a:lnTo>
                  <a:lnTo>
                    <a:pt x="3592067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195834" y="4470653"/>
            <a:ext cx="3592195" cy="515620"/>
          </a:xfrm>
          <a:prstGeom prst="rect">
            <a:avLst/>
          </a:prstGeom>
          <a:ln w="19811">
            <a:solidFill>
              <a:srgbClr val="B47704"/>
            </a:solidFill>
          </a:ln>
        </p:spPr>
        <p:txBody>
          <a:bodyPr vert="horz" wrap="square" lIns="0" tIns="34925" rIns="0" bIns="0" rtlCol="0">
            <a:spAutoFit/>
          </a:bodyPr>
          <a:lstStyle/>
          <a:p>
            <a:pPr marL="751205">
              <a:lnSpc>
                <a:spcPct val="100000"/>
              </a:lnSpc>
              <a:spcBef>
                <a:spcPts val="275"/>
              </a:spcBef>
            </a:pPr>
            <a:r>
              <a:rPr sz="2400" b="1" spc="-50" dirty="0">
                <a:latin typeface="Calibri"/>
                <a:cs typeface="Calibri"/>
              </a:rPr>
              <a:t>Protein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synthesis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528827" y="4517135"/>
            <a:ext cx="1621790" cy="923925"/>
            <a:chOff x="528827" y="4517135"/>
            <a:chExt cx="1621790" cy="923925"/>
          </a:xfrm>
        </p:grpSpPr>
        <p:sp>
          <p:nvSpPr>
            <p:cNvPr id="25" name="object 25"/>
            <p:cNvSpPr/>
            <p:nvPr/>
          </p:nvSpPr>
          <p:spPr>
            <a:xfrm>
              <a:off x="538733" y="4527041"/>
              <a:ext cx="257810" cy="314325"/>
            </a:xfrm>
            <a:custGeom>
              <a:avLst/>
              <a:gdLst/>
              <a:ahLst/>
              <a:cxnLst/>
              <a:rect l="l" t="t" r="r" b="b"/>
              <a:pathLst>
                <a:path w="257809" h="314325">
                  <a:moveTo>
                    <a:pt x="193167" y="0"/>
                  </a:moveTo>
                  <a:lnTo>
                    <a:pt x="64389" y="0"/>
                  </a:lnTo>
                  <a:lnTo>
                    <a:pt x="64389" y="185165"/>
                  </a:lnTo>
                  <a:lnTo>
                    <a:pt x="0" y="185165"/>
                  </a:lnTo>
                  <a:lnTo>
                    <a:pt x="128778" y="313943"/>
                  </a:lnTo>
                  <a:lnTo>
                    <a:pt x="257556" y="185165"/>
                  </a:lnTo>
                  <a:lnTo>
                    <a:pt x="193167" y="185165"/>
                  </a:lnTo>
                  <a:lnTo>
                    <a:pt x="19316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38733" y="4527041"/>
              <a:ext cx="257810" cy="314325"/>
            </a:xfrm>
            <a:custGeom>
              <a:avLst/>
              <a:gdLst/>
              <a:ahLst/>
              <a:cxnLst/>
              <a:rect l="l" t="t" r="r" b="b"/>
              <a:pathLst>
                <a:path w="257809" h="314325">
                  <a:moveTo>
                    <a:pt x="0" y="185165"/>
                  </a:moveTo>
                  <a:lnTo>
                    <a:pt x="64389" y="185165"/>
                  </a:lnTo>
                  <a:lnTo>
                    <a:pt x="64389" y="0"/>
                  </a:lnTo>
                  <a:lnTo>
                    <a:pt x="193167" y="0"/>
                  </a:lnTo>
                  <a:lnTo>
                    <a:pt x="193167" y="185165"/>
                  </a:lnTo>
                  <a:lnTo>
                    <a:pt x="257556" y="185165"/>
                  </a:lnTo>
                  <a:lnTo>
                    <a:pt x="128778" y="313943"/>
                  </a:lnTo>
                  <a:lnTo>
                    <a:pt x="0" y="185165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608581" y="5016245"/>
              <a:ext cx="532130" cy="414655"/>
            </a:xfrm>
            <a:custGeom>
              <a:avLst/>
              <a:gdLst/>
              <a:ahLst/>
              <a:cxnLst/>
              <a:rect l="l" t="t" r="r" b="b"/>
              <a:pathLst>
                <a:path w="532130" h="414654">
                  <a:moveTo>
                    <a:pt x="398906" y="0"/>
                  </a:moveTo>
                  <a:lnTo>
                    <a:pt x="132969" y="0"/>
                  </a:lnTo>
                  <a:lnTo>
                    <a:pt x="132969" y="207263"/>
                  </a:lnTo>
                  <a:lnTo>
                    <a:pt x="0" y="207263"/>
                  </a:lnTo>
                  <a:lnTo>
                    <a:pt x="265938" y="414527"/>
                  </a:lnTo>
                  <a:lnTo>
                    <a:pt x="531876" y="207263"/>
                  </a:lnTo>
                  <a:lnTo>
                    <a:pt x="398906" y="207263"/>
                  </a:lnTo>
                  <a:lnTo>
                    <a:pt x="398906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608581" y="5016245"/>
              <a:ext cx="532130" cy="414655"/>
            </a:xfrm>
            <a:custGeom>
              <a:avLst/>
              <a:gdLst/>
              <a:ahLst/>
              <a:cxnLst/>
              <a:rect l="l" t="t" r="r" b="b"/>
              <a:pathLst>
                <a:path w="532130" h="414654">
                  <a:moveTo>
                    <a:pt x="0" y="207263"/>
                  </a:moveTo>
                  <a:lnTo>
                    <a:pt x="132969" y="207263"/>
                  </a:lnTo>
                  <a:lnTo>
                    <a:pt x="132969" y="0"/>
                  </a:lnTo>
                  <a:lnTo>
                    <a:pt x="398906" y="0"/>
                  </a:lnTo>
                  <a:lnTo>
                    <a:pt x="398906" y="207263"/>
                  </a:lnTo>
                  <a:lnTo>
                    <a:pt x="531876" y="207263"/>
                  </a:lnTo>
                  <a:lnTo>
                    <a:pt x="265938" y="414527"/>
                  </a:lnTo>
                  <a:lnTo>
                    <a:pt x="0" y="207263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104394" y="5467350"/>
            <a:ext cx="4072254" cy="515620"/>
          </a:xfrm>
          <a:prstGeom prst="rect">
            <a:avLst/>
          </a:prstGeom>
          <a:solidFill>
            <a:srgbClr val="F5A308"/>
          </a:solidFill>
          <a:ln w="19811">
            <a:solidFill>
              <a:srgbClr val="B47704"/>
            </a:solidFill>
          </a:ln>
        </p:spPr>
        <p:txBody>
          <a:bodyPr vert="horz" wrap="square" lIns="0" tIns="34925" rIns="0" bIns="0" rtlCol="0">
            <a:spAutoFit/>
          </a:bodyPr>
          <a:lstStyle/>
          <a:p>
            <a:pPr marL="174625">
              <a:lnSpc>
                <a:spcPct val="100000"/>
              </a:lnSpc>
              <a:spcBef>
                <a:spcPts val="275"/>
              </a:spcBef>
            </a:pPr>
            <a:r>
              <a:rPr sz="2400" b="1" spc="-10" dirty="0">
                <a:latin typeface="Calibri"/>
                <a:cs typeface="Calibri"/>
              </a:rPr>
              <a:t>Necrosis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(irreversible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damage)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8406130" y="2087626"/>
            <a:ext cx="3135630" cy="1638935"/>
            <a:chOff x="8406130" y="2087626"/>
            <a:chExt cx="3135630" cy="1638935"/>
          </a:xfrm>
        </p:grpSpPr>
        <p:sp>
          <p:nvSpPr>
            <p:cNvPr id="31" name="object 31"/>
            <p:cNvSpPr/>
            <p:nvPr/>
          </p:nvSpPr>
          <p:spPr>
            <a:xfrm>
              <a:off x="9864090" y="2097786"/>
              <a:ext cx="532130" cy="414655"/>
            </a:xfrm>
            <a:custGeom>
              <a:avLst/>
              <a:gdLst/>
              <a:ahLst/>
              <a:cxnLst/>
              <a:rect l="l" t="t" r="r" b="b"/>
              <a:pathLst>
                <a:path w="532129" h="414655">
                  <a:moveTo>
                    <a:pt x="398906" y="0"/>
                  </a:moveTo>
                  <a:lnTo>
                    <a:pt x="132968" y="0"/>
                  </a:lnTo>
                  <a:lnTo>
                    <a:pt x="132968" y="207263"/>
                  </a:lnTo>
                  <a:lnTo>
                    <a:pt x="0" y="207263"/>
                  </a:lnTo>
                  <a:lnTo>
                    <a:pt x="265937" y="414527"/>
                  </a:lnTo>
                  <a:lnTo>
                    <a:pt x="531876" y="207263"/>
                  </a:lnTo>
                  <a:lnTo>
                    <a:pt x="398906" y="207263"/>
                  </a:lnTo>
                  <a:lnTo>
                    <a:pt x="398906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9864090" y="2097786"/>
              <a:ext cx="532130" cy="414655"/>
            </a:xfrm>
            <a:custGeom>
              <a:avLst/>
              <a:gdLst/>
              <a:ahLst/>
              <a:cxnLst/>
              <a:rect l="l" t="t" r="r" b="b"/>
              <a:pathLst>
                <a:path w="532129" h="414655">
                  <a:moveTo>
                    <a:pt x="0" y="207263"/>
                  </a:moveTo>
                  <a:lnTo>
                    <a:pt x="132968" y="207263"/>
                  </a:lnTo>
                  <a:lnTo>
                    <a:pt x="132968" y="0"/>
                  </a:lnTo>
                  <a:lnTo>
                    <a:pt x="398906" y="0"/>
                  </a:lnTo>
                  <a:lnTo>
                    <a:pt x="398906" y="207263"/>
                  </a:lnTo>
                  <a:lnTo>
                    <a:pt x="531876" y="207263"/>
                  </a:lnTo>
                  <a:lnTo>
                    <a:pt x="265937" y="414527"/>
                  </a:lnTo>
                  <a:lnTo>
                    <a:pt x="0" y="207263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8416290" y="2522982"/>
              <a:ext cx="3115310" cy="1193800"/>
            </a:xfrm>
            <a:custGeom>
              <a:avLst/>
              <a:gdLst/>
              <a:ahLst/>
              <a:cxnLst/>
              <a:rect l="l" t="t" r="r" b="b"/>
              <a:pathLst>
                <a:path w="3115309" h="1193800">
                  <a:moveTo>
                    <a:pt x="3115055" y="0"/>
                  </a:moveTo>
                  <a:lnTo>
                    <a:pt x="0" y="0"/>
                  </a:lnTo>
                  <a:lnTo>
                    <a:pt x="0" y="1193291"/>
                  </a:lnTo>
                  <a:lnTo>
                    <a:pt x="3115055" y="1193291"/>
                  </a:lnTo>
                  <a:lnTo>
                    <a:pt x="3115055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8416290" y="2522982"/>
              <a:ext cx="3115310" cy="1193800"/>
            </a:xfrm>
            <a:custGeom>
              <a:avLst/>
              <a:gdLst/>
              <a:ahLst/>
              <a:cxnLst/>
              <a:rect l="l" t="t" r="r" b="b"/>
              <a:pathLst>
                <a:path w="3115309" h="1193800">
                  <a:moveTo>
                    <a:pt x="0" y="1193291"/>
                  </a:moveTo>
                  <a:lnTo>
                    <a:pt x="3115055" y="1193291"/>
                  </a:lnTo>
                  <a:lnTo>
                    <a:pt x="3115055" y="0"/>
                  </a:lnTo>
                  <a:lnTo>
                    <a:pt x="0" y="0"/>
                  </a:lnTo>
                  <a:lnTo>
                    <a:pt x="0" y="1193291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8587231" y="2518028"/>
            <a:ext cx="284607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Calibri"/>
                <a:cs typeface="Calibri"/>
              </a:rPr>
              <a:t>trigger</a:t>
            </a:r>
            <a:r>
              <a:rPr sz="2400" b="1" spc="2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</a:t>
            </a:r>
            <a:r>
              <a:rPr sz="2400" b="1" spc="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cell</a:t>
            </a:r>
            <a:r>
              <a:rPr sz="2400" b="1" spc="2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reaction- </a:t>
            </a:r>
            <a:r>
              <a:rPr sz="2400" b="1" spc="-25" dirty="0">
                <a:latin typeface="Calibri"/>
                <a:cs typeface="Calibri"/>
              </a:rPr>
              <a:t>unfolded</a:t>
            </a:r>
            <a:r>
              <a:rPr sz="2400" b="1" spc="-8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protein response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9864852" y="3677411"/>
            <a:ext cx="551815" cy="434340"/>
            <a:chOff x="9864852" y="3677411"/>
            <a:chExt cx="551815" cy="434340"/>
          </a:xfrm>
        </p:grpSpPr>
        <p:sp>
          <p:nvSpPr>
            <p:cNvPr id="37" name="object 37"/>
            <p:cNvSpPr/>
            <p:nvPr/>
          </p:nvSpPr>
          <p:spPr>
            <a:xfrm>
              <a:off x="9874758" y="3687317"/>
              <a:ext cx="532130" cy="414655"/>
            </a:xfrm>
            <a:custGeom>
              <a:avLst/>
              <a:gdLst/>
              <a:ahLst/>
              <a:cxnLst/>
              <a:rect l="l" t="t" r="r" b="b"/>
              <a:pathLst>
                <a:path w="532129" h="414654">
                  <a:moveTo>
                    <a:pt x="398907" y="0"/>
                  </a:moveTo>
                  <a:lnTo>
                    <a:pt x="132969" y="0"/>
                  </a:lnTo>
                  <a:lnTo>
                    <a:pt x="132969" y="207263"/>
                  </a:lnTo>
                  <a:lnTo>
                    <a:pt x="0" y="207263"/>
                  </a:lnTo>
                  <a:lnTo>
                    <a:pt x="265938" y="414527"/>
                  </a:lnTo>
                  <a:lnTo>
                    <a:pt x="531876" y="207263"/>
                  </a:lnTo>
                  <a:lnTo>
                    <a:pt x="398907" y="207263"/>
                  </a:lnTo>
                  <a:lnTo>
                    <a:pt x="398907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9874758" y="3687317"/>
              <a:ext cx="532130" cy="414655"/>
            </a:xfrm>
            <a:custGeom>
              <a:avLst/>
              <a:gdLst/>
              <a:ahLst/>
              <a:cxnLst/>
              <a:rect l="l" t="t" r="r" b="b"/>
              <a:pathLst>
                <a:path w="532129" h="414654">
                  <a:moveTo>
                    <a:pt x="0" y="207263"/>
                  </a:moveTo>
                  <a:lnTo>
                    <a:pt x="132969" y="207263"/>
                  </a:lnTo>
                  <a:lnTo>
                    <a:pt x="132969" y="0"/>
                  </a:lnTo>
                  <a:lnTo>
                    <a:pt x="398907" y="0"/>
                  </a:lnTo>
                  <a:lnTo>
                    <a:pt x="398907" y="207263"/>
                  </a:lnTo>
                  <a:lnTo>
                    <a:pt x="531876" y="207263"/>
                  </a:lnTo>
                  <a:lnTo>
                    <a:pt x="265938" y="414527"/>
                  </a:lnTo>
                  <a:lnTo>
                    <a:pt x="0" y="207263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8890254" y="4144517"/>
            <a:ext cx="2479675" cy="840105"/>
          </a:xfrm>
          <a:prstGeom prst="rect">
            <a:avLst/>
          </a:prstGeom>
          <a:solidFill>
            <a:srgbClr val="F5A308"/>
          </a:solidFill>
          <a:ln w="19811">
            <a:solidFill>
              <a:srgbClr val="B47704"/>
            </a:solidFill>
          </a:ln>
        </p:spPr>
        <p:txBody>
          <a:bodyPr vert="horz" wrap="square" lIns="0" tIns="13970" rIns="0" bIns="0" rtlCol="0">
            <a:spAutoFit/>
          </a:bodyPr>
          <a:lstStyle/>
          <a:p>
            <a:pPr marL="891540" marR="438784" indent="-448309">
              <a:lnSpc>
                <a:spcPct val="100000"/>
              </a:lnSpc>
              <a:spcBef>
                <a:spcPts val="110"/>
              </a:spcBef>
            </a:pPr>
            <a:r>
              <a:rPr sz="2400" b="1" dirty="0">
                <a:latin typeface="Calibri"/>
                <a:cs typeface="Calibri"/>
              </a:rPr>
              <a:t>Cell</a:t>
            </a:r>
            <a:r>
              <a:rPr sz="2400" b="1" spc="19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injury</a:t>
            </a:r>
            <a:r>
              <a:rPr sz="2400" b="1" spc="195" dirty="0">
                <a:latin typeface="Calibri"/>
                <a:cs typeface="Calibri"/>
              </a:rPr>
              <a:t> </a:t>
            </a:r>
            <a:r>
              <a:rPr sz="2400" b="1" spc="-105" dirty="0">
                <a:latin typeface="Calibri"/>
                <a:cs typeface="Calibri"/>
              </a:rPr>
              <a:t>&amp; </a:t>
            </a:r>
            <a:r>
              <a:rPr sz="2400" b="1" spc="-20" dirty="0">
                <a:latin typeface="Calibri"/>
                <a:cs typeface="Calibri"/>
              </a:rPr>
              <a:t>death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0" name="Footer Placeholder 3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1" name="Slide Number Placeholder 4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59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33932" y="3501974"/>
            <a:ext cx="463105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200" spc="-105" dirty="0">
                <a:solidFill>
                  <a:schemeClr val="tx1"/>
                </a:solidFill>
              </a:rPr>
              <a:t>Homeostasis</a:t>
            </a:r>
            <a:endParaRPr sz="7200" dirty="0">
              <a:solidFill>
                <a:schemeClr val="tx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5928" y="156971"/>
            <a:ext cx="11844528" cy="65151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60</a:t>
            </a:fld>
            <a:endParaRPr lang="en-US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6263" y="120141"/>
            <a:ext cx="664400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55" dirty="0">
                <a:solidFill>
                  <a:schemeClr val="tx1"/>
                </a:solidFill>
              </a:rPr>
              <a:t>Influx</a:t>
            </a:r>
            <a:r>
              <a:rPr spc="65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of</a:t>
            </a:r>
            <a:r>
              <a:rPr spc="50" dirty="0">
                <a:solidFill>
                  <a:schemeClr val="tx1"/>
                </a:solidFill>
              </a:rPr>
              <a:t> </a:t>
            </a:r>
            <a:r>
              <a:rPr spc="60" dirty="0">
                <a:solidFill>
                  <a:schemeClr val="tx1"/>
                </a:solidFill>
              </a:rPr>
              <a:t>intracellular</a:t>
            </a:r>
            <a:r>
              <a:rPr spc="50" dirty="0">
                <a:solidFill>
                  <a:schemeClr val="tx1"/>
                </a:solidFill>
              </a:rPr>
              <a:t> </a:t>
            </a:r>
            <a:r>
              <a:rPr spc="65" dirty="0">
                <a:solidFill>
                  <a:schemeClr val="tx1"/>
                </a:solidFill>
              </a:rPr>
              <a:t>calcium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356615" y="757427"/>
            <a:ext cx="11073765" cy="6101080"/>
            <a:chOff x="356615" y="757427"/>
            <a:chExt cx="11073765" cy="610108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58211" y="757427"/>
              <a:ext cx="5971032" cy="9144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6615" y="1671827"/>
              <a:ext cx="11073384" cy="5186170"/>
            </a:xfrm>
            <a:prstGeom prst="rect">
              <a:avLst/>
            </a:prstGeom>
          </p:spPr>
        </p:pic>
      </p:grp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61</a:t>
            </a:fld>
            <a:endParaRPr lang="en-US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58946" y="101346"/>
            <a:ext cx="3615054" cy="1313815"/>
          </a:xfrm>
          <a:prstGeom prst="rect">
            <a:avLst/>
          </a:prstGeom>
          <a:solidFill>
            <a:srgbClr val="F5A308"/>
          </a:solidFill>
          <a:ln w="19811">
            <a:solidFill>
              <a:srgbClr val="B47704"/>
            </a:solidFill>
          </a:ln>
        </p:spPr>
        <p:txBody>
          <a:bodyPr vert="horz" wrap="square" lIns="0" tIns="13335" rIns="0" bIns="0" rtlCol="0">
            <a:spAutoFit/>
          </a:bodyPr>
          <a:lstStyle/>
          <a:p>
            <a:pPr marL="532765" marR="526415" indent="34544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Hypoxia</a:t>
            </a:r>
            <a:r>
              <a:rPr sz="2000" b="1" spc="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or</a:t>
            </a:r>
            <a:r>
              <a:rPr sz="2000" b="1" spc="6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toxins </a:t>
            </a:r>
            <a:r>
              <a:rPr sz="2000" b="1" spc="-20" dirty="0">
                <a:latin typeface="Calibri"/>
                <a:cs typeface="Calibri"/>
              </a:rPr>
              <a:t>increased</a:t>
            </a:r>
            <a:r>
              <a:rPr sz="2000" b="1" spc="-8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cytosolic</a:t>
            </a:r>
            <a:r>
              <a:rPr sz="2000" b="1" spc="-70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Ca2+</a:t>
            </a:r>
            <a:endParaRPr sz="2000">
              <a:latin typeface="Calibri"/>
              <a:cs typeface="Calibri"/>
            </a:endParaRPr>
          </a:p>
          <a:p>
            <a:pPr marL="505459" marR="501650" indent="284480">
              <a:lnSpc>
                <a:spcPct val="100000"/>
              </a:lnSpc>
            </a:pPr>
            <a:r>
              <a:rPr sz="2000" b="1" dirty="0">
                <a:latin typeface="Calibri"/>
                <a:cs typeface="Calibri"/>
              </a:rPr>
              <a:t>,</a:t>
            </a:r>
            <a:r>
              <a:rPr sz="2000" b="1" spc="-5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oxidative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75" dirty="0">
                <a:latin typeface="Calibri"/>
                <a:cs typeface="Calibri"/>
              </a:rPr>
              <a:t>stress,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or </a:t>
            </a:r>
            <a:r>
              <a:rPr sz="2000" b="1" spc="-10" dirty="0">
                <a:latin typeface="Calibri"/>
                <a:cs typeface="Calibri"/>
              </a:rPr>
              <a:t>phospholipid</a:t>
            </a:r>
            <a:r>
              <a:rPr sz="2000" b="1" spc="-70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breakdown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826766" y="1404874"/>
            <a:ext cx="5478145" cy="1421130"/>
            <a:chOff x="2826766" y="1404874"/>
            <a:chExt cx="5478145" cy="1421130"/>
          </a:xfrm>
        </p:grpSpPr>
        <p:sp>
          <p:nvSpPr>
            <p:cNvPr id="4" name="object 4"/>
            <p:cNvSpPr/>
            <p:nvPr/>
          </p:nvSpPr>
          <p:spPr>
            <a:xfrm>
              <a:off x="5337810" y="1415034"/>
              <a:ext cx="457200" cy="486409"/>
            </a:xfrm>
            <a:custGeom>
              <a:avLst/>
              <a:gdLst/>
              <a:ahLst/>
              <a:cxnLst/>
              <a:rect l="l" t="t" r="r" b="b"/>
              <a:pathLst>
                <a:path w="457200" h="486410">
                  <a:moveTo>
                    <a:pt x="342900" y="0"/>
                  </a:moveTo>
                  <a:lnTo>
                    <a:pt x="114300" y="0"/>
                  </a:lnTo>
                  <a:lnTo>
                    <a:pt x="114300" y="257555"/>
                  </a:lnTo>
                  <a:lnTo>
                    <a:pt x="0" y="257555"/>
                  </a:lnTo>
                  <a:lnTo>
                    <a:pt x="228600" y="486155"/>
                  </a:lnTo>
                  <a:lnTo>
                    <a:pt x="457200" y="257555"/>
                  </a:lnTo>
                  <a:lnTo>
                    <a:pt x="342900" y="257555"/>
                  </a:lnTo>
                  <a:lnTo>
                    <a:pt x="342900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337810" y="1415034"/>
              <a:ext cx="457200" cy="486409"/>
            </a:xfrm>
            <a:custGeom>
              <a:avLst/>
              <a:gdLst/>
              <a:ahLst/>
              <a:cxnLst/>
              <a:rect l="l" t="t" r="r" b="b"/>
              <a:pathLst>
                <a:path w="457200" h="486410">
                  <a:moveTo>
                    <a:pt x="0" y="257555"/>
                  </a:moveTo>
                  <a:lnTo>
                    <a:pt x="114300" y="257555"/>
                  </a:lnTo>
                  <a:lnTo>
                    <a:pt x="114300" y="0"/>
                  </a:lnTo>
                  <a:lnTo>
                    <a:pt x="342900" y="0"/>
                  </a:lnTo>
                  <a:lnTo>
                    <a:pt x="342900" y="257555"/>
                  </a:lnTo>
                  <a:lnTo>
                    <a:pt x="457200" y="257555"/>
                  </a:lnTo>
                  <a:lnTo>
                    <a:pt x="228600" y="486155"/>
                  </a:lnTo>
                  <a:lnTo>
                    <a:pt x="0" y="257555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836926" y="1901190"/>
              <a:ext cx="5457825" cy="914400"/>
            </a:xfrm>
            <a:custGeom>
              <a:avLst/>
              <a:gdLst/>
              <a:ahLst/>
              <a:cxnLst/>
              <a:rect l="l" t="t" r="r" b="b"/>
              <a:pathLst>
                <a:path w="5457825" h="914400">
                  <a:moveTo>
                    <a:pt x="5457444" y="0"/>
                  </a:moveTo>
                  <a:lnTo>
                    <a:pt x="0" y="0"/>
                  </a:lnTo>
                  <a:lnTo>
                    <a:pt x="0" y="914400"/>
                  </a:lnTo>
                  <a:lnTo>
                    <a:pt x="5457444" y="914400"/>
                  </a:lnTo>
                  <a:lnTo>
                    <a:pt x="5457444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836926" y="1901190"/>
              <a:ext cx="5457825" cy="914400"/>
            </a:xfrm>
            <a:custGeom>
              <a:avLst/>
              <a:gdLst/>
              <a:ahLst/>
              <a:cxnLst/>
              <a:rect l="l" t="t" r="r" b="b"/>
              <a:pathLst>
                <a:path w="5457825" h="914400">
                  <a:moveTo>
                    <a:pt x="0" y="914400"/>
                  </a:moveTo>
                  <a:lnTo>
                    <a:pt x="5457444" y="914400"/>
                  </a:lnTo>
                  <a:lnTo>
                    <a:pt x="5457444" y="0"/>
                  </a:lnTo>
                  <a:lnTo>
                    <a:pt x="0" y="0"/>
                  </a:lnTo>
                  <a:lnTo>
                    <a:pt x="0" y="914400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3109341" y="1854454"/>
            <a:ext cx="4909185" cy="940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727075">
              <a:lnSpc>
                <a:spcPct val="100000"/>
              </a:lnSpc>
              <a:spcBef>
                <a:spcPts val="105"/>
              </a:spcBef>
            </a:pPr>
            <a:r>
              <a:rPr sz="2000" b="1" spc="-30" dirty="0">
                <a:latin typeface="Calibri"/>
                <a:cs typeface="Calibri"/>
              </a:rPr>
              <a:t>Formation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b="1" spc="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</a:t>
            </a:r>
            <a:r>
              <a:rPr sz="2000" b="1" spc="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high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conductance </a:t>
            </a:r>
            <a:r>
              <a:rPr sz="2000" b="1" dirty="0">
                <a:latin typeface="Calibri"/>
                <a:cs typeface="Calibri"/>
              </a:rPr>
              <a:t>channel</a:t>
            </a:r>
            <a:r>
              <a:rPr sz="2000" b="1" spc="-10" dirty="0">
                <a:latin typeface="Calibri"/>
                <a:cs typeface="Calibri"/>
              </a:rPr>
              <a:t> (mitochondrial</a:t>
            </a:r>
            <a:r>
              <a:rPr sz="2000" b="1" spc="10" dirty="0">
                <a:latin typeface="Calibri"/>
                <a:cs typeface="Calibri"/>
              </a:rPr>
              <a:t> </a:t>
            </a:r>
            <a:r>
              <a:rPr sz="2000" b="1" spc="-30" dirty="0">
                <a:latin typeface="Calibri"/>
                <a:cs typeface="Calibri"/>
              </a:rPr>
              <a:t>permeability</a:t>
            </a:r>
            <a:r>
              <a:rPr sz="2000" b="1" spc="1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transition</a:t>
            </a:r>
            <a:endParaRPr sz="2000">
              <a:latin typeface="Calibri"/>
              <a:cs typeface="Calibri"/>
            </a:endParaRPr>
          </a:p>
          <a:p>
            <a:pPr marL="2178050">
              <a:lnSpc>
                <a:spcPct val="100000"/>
              </a:lnSpc>
            </a:pPr>
            <a:r>
              <a:rPr sz="2000" b="1" spc="-10" dirty="0">
                <a:latin typeface="Calibri"/>
                <a:cs typeface="Calibri"/>
              </a:rPr>
              <a:t>pore)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5327650" y="2805429"/>
            <a:ext cx="477520" cy="506730"/>
            <a:chOff x="5327650" y="2805429"/>
            <a:chExt cx="477520" cy="506730"/>
          </a:xfrm>
        </p:grpSpPr>
        <p:sp>
          <p:nvSpPr>
            <p:cNvPr id="10" name="object 10"/>
            <p:cNvSpPr/>
            <p:nvPr/>
          </p:nvSpPr>
          <p:spPr>
            <a:xfrm>
              <a:off x="5337810" y="2815589"/>
              <a:ext cx="457200" cy="486409"/>
            </a:xfrm>
            <a:custGeom>
              <a:avLst/>
              <a:gdLst/>
              <a:ahLst/>
              <a:cxnLst/>
              <a:rect l="l" t="t" r="r" b="b"/>
              <a:pathLst>
                <a:path w="457200" h="486410">
                  <a:moveTo>
                    <a:pt x="342900" y="0"/>
                  </a:moveTo>
                  <a:lnTo>
                    <a:pt x="114300" y="0"/>
                  </a:lnTo>
                  <a:lnTo>
                    <a:pt x="114300" y="257556"/>
                  </a:lnTo>
                  <a:lnTo>
                    <a:pt x="0" y="257556"/>
                  </a:lnTo>
                  <a:lnTo>
                    <a:pt x="228600" y="486156"/>
                  </a:lnTo>
                  <a:lnTo>
                    <a:pt x="457200" y="257556"/>
                  </a:lnTo>
                  <a:lnTo>
                    <a:pt x="342900" y="257556"/>
                  </a:lnTo>
                  <a:lnTo>
                    <a:pt x="342900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337810" y="2815589"/>
              <a:ext cx="457200" cy="486409"/>
            </a:xfrm>
            <a:custGeom>
              <a:avLst/>
              <a:gdLst/>
              <a:ahLst/>
              <a:cxnLst/>
              <a:rect l="l" t="t" r="r" b="b"/>
              <a:pathLst>
                <a:path w="457200" h="486410">
                  <a:moveTo>
                    <a:pt x="0" y="257556"/>
                  </a:moveTo>
                  <a:lnTo>
                    <a:pt x="114300" y="257556"/>
                  </a:lnTo>
                  <a:lnTo>
                    <a:pt x="114300" y="0"/>
                  </a:lnTo>
                  <a:lnTo>
                    <a:pt x="342900" y="0"/>
                  </a:lnTo>
                  <a:lnTo>
                    <a:pt x="342900" y="257556"/>
                  </a:lnTo>
                  <a:lnTo>
                    <a:pt x="457200" y="257556"/>
                  </a:lnTo>
                  <a:lnTo>
                    <a:pt x="228600" y="486156"/>
                  </a:lnTo>
                  <a:lnTo>
                    <a:pt x="0" y="257556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2836926" y="3301746"/>
            <a:ext cx="5565775" cy="914400"/>
          </a:xfrm>
          <a:prstGeom prst="rect">
            <a:avLst/>
          </a:prstGeom>
          <a:solidFill>
            <a:srgbClr val="F5A308"/>
          </a:solidFill>
          <a:ln w="19811">
            <a:solidFill>
              <a:srgbClr val="B47704"/>
            </a:solidFill>
          </a:ln>
        </p:spPr>
        <p:txBody>
          <a:bodyPr vert="horz" wrap="square" lIns="0" tIns="118745" rIns="0" bIns="0" rtlCol="0">
            <a:spAutoFit/>
          </a:bodyPr>
          <a:lstStyle/>
          <a:p>
            <a:pPr marL="151765" marR="148590" indent="240665">
              <a:lnSpc>
                <a:spcPct val="100000"/>
              </a:lnSpc>
              <a:spcBef>
                <a:spcPts val="935"/>
              </a:spcBef>
            </a:pPr>
            <a:r>
              <a:rPr sz="2000" b="1" spc="-10" dirty="0">
                <a:latin typeface="Calibri"/>
                <a:cs typeface="Calibri"/>
              </a:rPr>
              <a:t>Leaks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30" dirty="0">
                <a:latin typeface="Calibri"/>
                <a:cs typeface="Calibri"/>
              </a:rPr>
              <a:t>protons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and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spc="-50" dirty="0">
                <a:latin typeface="Calibri"/>
                <a:cs typeface="Calibri"/>
              </a:rPr>
              <a:t>dissipates</a:t>
            </a:r>
            <a:r>
              <a:rPr sz="2000" b="1" spc="-60" dirty="0">
                <a:latin typeface="Calibri"/>
                <a:cs typeface="Calibri"/>
              </a:rPr>
              <a:t> the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electromotive </a:t>
            </a:r>
            <a:r>
              <a:rPr sz="2000" b="1" spc="-40" dirty="0">
                <a:latin typeface="Calibri"/>
                <a:cs typeface="Calibri"/>
              </a:rPr>
              <a:t>potential</a:t>
            </a:r>
            <a:r>
              <a:rPr sz="2000" b="1" spc="1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(which</a:t>
            </a:r>
            <a:r>
              <a:rPr sz="2000" b="1" spc="1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drives</a:t>
            </a:r>
            <a:r>
              <a:rPr sz="2000" b="1" spc="5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oxidative</a:t>
            </a:r>
            <a:r>
              <a:rPr sz="2000" b="1" spc="1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phosphorylation)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5380990" y="4196841"/>
            <a:ext cx="477520" cy="506730"/>
            <a:chOff x="5380990" y="4196841"/>
            <a:chExt cx="477520" cy="506730"/>
          </a:xfrm>
        </p:grpSpPr>
        <p:sp>
          <p:nvSpPr>
            <p:cNvPr id="14" name="object 14"/>
            <p:cNvSpPr/>
            <p:nvPr/>
          </p:nvSpPr>
          <p:spPr>
            <a:xfrm>
              <a:off x="5391150" y="4207001"/>
              <a:ext cx="457200" cy="486409"/>
            </a:xfrm>
            <a:custGeom>
              <a:avLst/>
              <a:gdLst/>
              <a:ahLst/>
              <a:cxnLst/>
              <a:rect l="l" t="t" r="r" b="b"/>
              <a:pathLst>
                <a:path w="457200" h="486410">
                  <a:moveTo>
                    <a:pt x="342900" y="0"/>
                  </a:moveTo>
                  <a:lnTo>
                    <a:pt x="114300" y="0"/>
                  </a:lnTo>
                  <a:lnTo>
                    <a:pt x="114300" y="257556"/>
                  </a:lnTo>
                  <a:lnTo>
                    <a:pt x="0" y="257556"/>
                  </a:lnTo>
                  <a:lnTo>
                    <a:pt x="228600" y="486156"/>
                  </a:lnTo>
                  <a:lnTo>
                    <a:pt x="457200" y="257556"/>
                  </a:lnTo>
                  <a:lnTo>
                    <a:pt x="342900" y="257556"/>
                  </a:lnTo>
                  <a:lnTo>
                    <a:pt x="342900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391150" y="4207001"/>
              <a:ext cx="457200" cy="486409"/>
            </a:xfrm>
            <a:custGeom>
              <a:avLst/>
              <a:gdLst/>
              <a:ahLst/>
              <a:cxnLst/>
              <a:rect l="l" t="t" r="r" b="b"/>
              <a:pathLst>
                <a:path w="457200" h="486410">
                  <a:moveTo>
                    <a:pt x="0" y="257556"/>
                  </a:moveTo>
                  <a:lnTo>
                    <a:pt x="114300" y="257556"/>
                  </a:lnTo>
                  <a:lnTo>
                    <a:pt x="114300" y="0"/>
                  </a:lnTo>
                  <a:lnTo>
                    <a:pt x="342900" y="0"/>
                  </a:lnTo>
                  <a:lnTo>
                    <a:pt x="342900" y="257556"/>
                  </a:lnTo>
                  <a:lnTo>
                    <a:pt x="457200" y="257556"/>
                  </a:lnTo>
                  <a:lnTo>
                    <a:pt x="228600" y="486156"/>
                  </a:lnTo>
                  <a:lnTo>
                    <a:pt x="0" y="257556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2836926" y="4712970"/>
            <a:ext cx="5565775" cy="914400"/>
          </a:xfrm>
          <a:prstGeom prst="rect">
            <a:avLst/>
          </a:prstGeom>
          <a:solidFill>
            <a:srgbClr val="F5A308"/>
          </a:solidFill>
          <a:ln w="19811">
            <a:solidFill>
              <a:srgbClr val="B47704"/>
            </a:solidFill>
          </a:ln>
        </p:spPr>
        <p:txBody>
          <a:bodyPr vert="horz" wrap="square" lIns="0" tIns="27241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145"/>
              </a:spcBef>
            </a:pPr>
            <a:r>
              <a:rPr sz="2000" b="1" spc="-10" dirty="0">
                <a:latin typeface="Calibri"/>
                <a:cs typeface="Calibri"/>
              </a:rPr>
              <a:t>Irreversible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mitochondrial</a:t>
            </a:r>
            <a:r>
              <a:rPr sz="2000" b="1" spc="36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transition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5387340" y="5629655"/>
            <a:ext cx="477520" cy="506095"/>
            <a:chOff x="5387340" y="5629655"/>
            <a:chExt cx="477520" cy="506095"/>
          </a:xfrm>
        </p:grpSpPr>
        <p:sp>
          <p:nvSpPr>
            <p:cNvPr id="18" name="object 18"/>
            <p:cNvSpPr/>
            <p:nvPr/>
          </p:nvSpPr>
          <p:spPr>
            <a:xfrm>
              <a:off x="5397246" y="5639561"/>
              <a:ext cx="457200" cy="486409"/>
            </a:xfrm>
            <a:custGeom>
              <a:avLst/>
              <a:gdLst/>
              <a:ahLst/>
              <a:cxnLst/>
              <a:rect l="l" t="t" r="r" b="b"/>
              <a:pathLst>
                <a:path w="457200" h="486410">
                  <a:moveTo>
                    <a:pt x="342900" y="0"/>
                  </a:moveTo>
                  <a:lnTo>
                    <a:pt x="114300" y="0"/>
                  </a:lnTo>
                  <a:lnTo>
                    <a:pt x="114300" y="257556"/>
                  </a:lnTo>
                  <a:lnTo>
                    <a:pt x="0" y="257556"/>
                  </a:lnTo>
                  <a:lnTo>
                    <a:pt x="228600" y="486156"/>
                  </a:lnTo>
                  <a:lnTo>
                    <a:pt x="457200" y="257556"/>
                  </a:lnTo>
                  <a:lnTo>
                    <a:pt x="342900" y="257556"/>
                  </a:lnTo>
                  <a:lnTo>
                    <a:pt x="342900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397246" y="5639561"/>
              <a:ext cx="457200" cy="486409"/>
            </a:xfrm>
            <a:custGeom>
              <a:avLst/>
              <a:gdLst/>
              <a:ahLst/>
              <a:cxnLst/>
              <a:rect l="l" t="t" r="r" b="b"/>
              <a:pathLst>
                <a:path w="457200" h="486410">
                  <a:moveTo>
                    <a:pt x="0" y="257556"/>
                  </a:moveTo>
                  <a:lnTo>
                    <a:pt x="114300" y="257556"/>
                  </a:lnTo>
                  <a:lnTo>
                    <a:pt x="114300" y="0"/>
                  </a:lnTo>
                  <a:lnTo>
                    <a:pt x="342900" y="0"/>
                  </a:lnTo>
                  <a:lnTo>
                    <a:pt x="342900" y="257556"/>
                  </a:lnTo>
                  <a:lnTo>
                    <a:pt x="457200" y="257556"/>
                  </a:lnTo>
                  <a:lnTo>
                    <a:pt x="228600" y="486156"/>
                  </a:lnTo>
                  <a:lnTo>
                    <a:pt x="0" y="257556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5381244" y="4206240"/>
            <a:ext cx="477520" cy="504825"/>
            <a:chOff x="5381244" y="4206240"/>
            <a:chExt cx="477520" cy="504825"/>
          </a:xfrm>
        </p:grpSpPr>
        <p:sp>
          <p:nvSpPr>
            <p:cNvPr id="21" name="object 21"/>
            <p:cNvSpPr/>
            <p:nvPr/>
          </p:nvSpPr>
          <p:spPr>
            <a:xfrm>
              <a:off x="5391150" y="4216146"/>
              <a:ext cx="457200" cy="485140"/>
            </a:xfrm>
            <a:custGeom>
              <a:avLst/>
              <a:gdLst/>
              <a:ahLst/>
              <a:cxnLst/>
              <a:rect l="l" t="t" r="r" b="b"/>
              <a:pathLst>
                <a:path w="457200" h="485139">
                  <a:moveTo>
                    <a:pt x="342900" y="0"/>
                  </a:moveTo>
                  <a:lnTo>
                    <a:pt x="114300" y="0"/>
                  </a:lnTo>
                  <a:lnTo>
                    <a:pt x="114300" y="256031"/>
                  </a:lnTo>
                  <a:lnTo>
                    <a:pt x="0" y="256031"/>
                  </a:lnTo>
                  <a:lnTo>
                    <a:pt x="228600" y="484631"/>
                  </a:lnTo>
                  <a:lnTo>
                    <a:pt x="457200" y="256031"/>
                  </a:lnTo>
                  <a:lnTo>
                    <a:pt x="342900" y="256031"/>
                  </a:lnTo>
                  <a:lnTo>
                    <a:pt x="342900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391150" y="4216146"/>
              <a:ext cx="457200" cy="485140"/>
            </a:xfrm>
            <a:custGeom>
              <a:avLst/>
              <a:gdLst/>
              <a:ahLst/>
              <a:cxnLst/>
              <a:rect l="l" t="t" r="r" b="b"/>
              <a:pathLst>
                <a:path w="457200" h="485139">
                  <a:moveTo>
                    <a:pt x="0" y="256031"/>
                  </a:moveTo>
                  <a:lnTo>
                    <a:pt x="114300" y="256031"/>
                  </a:lnTo>
                  <a:lnTo>
                    <a:pt x="114300" y="0"/>
                  </a:lnTo>
                  <a:lnTo>
                    <a:pt x="342900" y="0"/>
                  </a:lnTo>
                  <a:lnTo>
                    <a:pt x="342900" y="256031"/>
                  </a:lnTo>
                  <a:lnTo>
                    <a:pt x="457200" y="256031"/>
                  </a:lnTo>
                  <a:lnTo>
                    <a:pt x="228600" y="484631"/>
                  </a:lnTo>
                  <a:lnTo>
                    <a:pt x="0" y="256031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2844545" y="6108953"/>
            <a:ext cx="5564505" cy="584200"/>
          </a:xfrm>
          <a:prstGeom prst="rect">
            <a:avLst/>
          </a:prstGeom>
          <a:solidFill>
            <a:srgbClr val="F5A308"/>
          </a:solidFill>
          <a:ln w="19811">
            <a:solidFill>
              <a:srgbClr val="B47704"/>
            </a:solidFill>
          </a:ln>
        </p:spPr>
        <p:txBody>
          <a:bodyPr vert="horz" wrap="square" lIns="0" tIns="107314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44"/>
              </a:spcBef>
            </a:pPr>
            <a:r>
              <a:rPr sz="2000" b="1" spc="-10" dirty="0">
                <a:latin typeface="Calibri"/>
                <a:cs typeface="Calibri"/>
              </a:rPr>
              <a:t>Death</a:t>
            </a:r>
            <a:r>
              <a:rPr sz="2000" b="1" spc="-9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b="1" spc="-75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cell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8398509" y="3291585"/>
            <a:ext cx="3681095" cy="934719"/>
            <a:chOff x="8398509" y="3291585"/>
            <a:chExt cx="3681095" cy="934719"/>
          </a:xfrm>
        </p:grpSpPr>
        <p:sp>
          <p:nvSpPr>
            <p:cNvPr id="25" name="object 25"/>
            <p:cNvSpPr/>
            <p:nvPr/>
          </p:nvSpPr>
          <p:spPr>
            <a:xfrm>
              <a:off x="8408669" y="3516629"/>
              <a:ext cx="536575" cy="485140"/>
            </a:xfrm>
            <a:custGeom>
              <a:avLst/>
              <a:gdLst/>
              <a:ahLst/>
              <a:cxnLst/>
              <a:rect l="l" t="t" r="r" b="b"/>
              <a:pathLst>
                <a:path w="536575" h="485139">
                  <a:moveTo>
                    <a:pt x="294131" y="0"/>
                  </a:moveTo>
                  <a:lnTo>
                    <a:pt x="294131" y="121158"/>
                  </a:lnTo>
                  <a:lnTo>
                    <a:pt x="0" y="121158"/>
                  </a:lnTo>
                  <a:lnTo>
                    <a:pt x="0" y="363474"/>
                  </a:lnTo>
                  <a:lnTo>
                    <a:pt x="294131" y="363474"/>
                  </a:lnTo>
                  <a:lnTo>
                    <a:pt x="294131" y="484632"/>
                  </a:lnTo>
                  <a:lnTo>
                    <a:pt x="536448" y="242316"/>
                  </a:lnTo>
                  <a:lnTo>
                    <a:pt x="294131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8408669" y="3516629"/>
              <a:ext cx="536575" cy="485140"/>
            </a:xfrm>
            <a:custGeom>
              <a:avLst/>
              <a:gdLst/>
              <a:ahLst/>
              <a:cxnLst/>
              <a:rect l="l" t="t" r="r" b="b"/>
              <a:pathLst>
                <a:path w="536575" h="485139">
                  <a:moveTo>
                    <a:pt x="0" y="121158"/>
                  </a:moveTo>
                  <a:lnTo>
                    <a:pt x="294131" y="121158"/>
                  </a:lnTo>
                  <a:lnTo>
                    <a:pt x="294131" y="0"/>
                  </a:lnTo>
                  <a:lnTo>
                    <a:pt x="536448" y="242316"/>
                  </a:lnTo>
                  <a:lnTo>
                    <a:pt x="294131" y="484632"/>
                  </a:lnTo>
                  <a:lnTo>
                    <a:pt x="294131" y="363474"/>
                  </a:lnTo>
                  <a:lnTo>
                    <a:pt x="0" y="363474"/>
                  </a:lnTo>
                  <a:lnTo>
                    <a:pt x="0" y="121158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8945117" y="3301745"/>
              <a:ext cx="3124200" cy="914400"/>
            </a:xfrm>
            <a:custGeom>
              <a:avLst/>
              <a:gdLst/>
              <a:ahLst/>
              <a:cxnLst/>
              <a:rect l="l" t="t" r="r" b="b"/>
              <a:pathLst>
                <a:path w="3124200" h="914400">
                  <a:moveTo>
                    <a:pt x="3124200" y="0"/>
                  </a:moveTo>
                  <a:lnTo>
                    <a:pt x="0" y="0"/>
                  </a:lnTo>
                  <a:lnTo>
                    <a:pt x="0" y="914399"/>
                  </a:lnTo>
                  <a:lnTo>
                    <a:pt x="3124200" y="914399"/>
                  </a:lnTo>
                  <a:lnTo>
                    <a:pt x="3124200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8945117" y="3301745"/>
              <a:ext cx="3124200" cy="914400"/>
            </a:xfrm>
            <a:custGeom>
              <a:avLst/>
              <a:gdLst/>
              <a:ahLst/>
              <a:cxnLst/>
              <a:rect l="l" t="t" r="r" b="b"/>
              <a:pathLst>
                <a:path w="3124200" h="914400">
                  <a:moveTo>
                    <a:pt x="0" y="914399"/>
                  </a:moveTo>
                  <a:lnTo>
                    <a:pt x="3124200" y="914399"/>
                  </a:lnTo>
                  <a:lnTo>
                    <a:pt x="3124200" y="0"/>
                  </a:lnTo>
                  <a:lnTo>
                    <a:pt x="0" y="0"/>
                  </a:lnTo>
                  <a:lnTo>
                    <a:pt x="0" y="914399"/>
                  </a:lnTo>
                  <a:close/>
                </a:path>
              </a:pathLst>
            </a:custGeom>
            <a:ln w="19811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9262364" y="3559809"/>
            <a:ext cx="248793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latin typeface="Calibri"/>
                <a:cs typeface="Calibri"/>
              </a:rPr>
              <a:t>Damaged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mitochondria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8934957" y="4181602"/>
            <a:ext cx="3144520" cy="1562735"/>
            <a:chOff x="8934957" y="4181602"/>
            <a:chExt cx="3144520" cy="1562735"/>
          </a:xfrm>
        </p:grpSpPr>
        <p:sp>
          <p:nvSpPr>
            <p:cNvPr id="31" name="object 31"/>
            <p:cNvSpPr/>
            <p:nvPr/>
          </p:nvSpPr>
          <p:spPr>
            <a:xfrm>
              <a:off x="10264901" y="4191762"/>
              <a:ext cx="490855" cy="628015"/>
            </a:xfrm>
            <a:custGeom>
              <a:avLst/>
              <a:gdLst/>
              <a:ahLst/>
              <a:cxnLst/>
              <a:rect l="l" t="t" r="r" b="b"/>
              <a:pathLst>
                <a:path w="490854" h="628014">
                  <a:moveTo>
                    <a:pt x="368046" y="0"/>
                  </a:moveTo>
                  <a:lnTo>
                    <a:pt x="122681" y="0"/>
                  </a:lnTo>
                  <a:lnTo>
                    <a:pt x="122681" y="382524"/>
                  </a:lnTo>
                  <a:lnTo>
                    <a:pt x="0" y="382524"/>
                  </a:lnTo>
                  <a:lnTo>
                    <a:pt x="245364" y="627888"/>
                  </a:lnTo>
                  <a:lnTo>
                    <a:pt x="490727" y="382524"/>
                  </a:lnTo>
                  <a:lnTo>
                    <a:pt x="368046" y="382524"/>
                  </a:lnTo>
                  <a:lnTo>
                    <a:pt x="368046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0264901" y="4191762"/>
              <a:ext cx="490855" cy="628015"/>
            </a:xfrm>
            <a:custGeom>
              <a:avLst/>
              <a:gdLst/>
              <a:ahLst/>
              <a:cxnLst/>
              <a:rect l="l" t="t" r="r" b="b"/>
              <a:pathLst>
                <a:path w="490854" h="628014">
                  <a:moveTo>
                    <a:pt x="0" y="382524"/>
                  </a:moveTo>
                  <a:lnTo>
                    <a:pt x="122681" y="382524"/>
                  </a:lnTo>
                  <a:lnTo>
                    <a:pt x="122681" y="0"/>
                  </a:lnTo>
                  <a:lnTo>
                    <a:pt x="368046" y="0"/>
                  </a:lnTo>
                  <a:lnTo>
                    <a:pt x="368046" y="382524"/>
                  </a:lnTo>
                  <a:lnTo>
                    <a:pt x="490727" y="382524"/>
                  </a:lnTo>
                  <a:lnTo>
                    <a:pt x="245364" y="627888"/>
                  </a:lnTo>
                  <a:lnTo>
                    <a:pt x="0" y="382524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8945117" y="4819650"/>
              <a:ext cx="3124200" cy="914400"/>
            </a:xfrm>
            <a:custGeom>
              <a:avLst/>
              <a:gdLst/>
              <a:ahLst/>
              <a:cxnLst/>
              <a:rect l="l" t="t" r="r" b="b"/>
              <a:pathLst>
                <a:path w="3124200" h="914400">
                  <a:moveTo>
                    <a:pt x="3124200" y="0"/>
                  </a:moveTo>
                  <a:lnTo>
                    <a:pt x="0" y="0"/>
                  </a:lnTo>
                  <a:lnTo>
                    <a:pt x="0" y="914400"/>
                  </a:lnTo>
                  <a:lnTo>
                    <a:pt x="3124200" y="914400"/>
                  </a:lnTo>
                  <a:lnTo>
                    <a:pt x="3124200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8945117" y="4819650"/>
              <a:ext cx="3124200" cy="914400"/>
            </a:xfrm>
            <a:custGeom>
              <a:avLst/>
              <a:gdLst/>
              <a:ahLst/>
              <a:cxnLst/>
              <a:rect l="l" t="t" r="r" b="b"/>
              <a:pathLst>
                <a:path w="3124200" h="914400">
                  <a:moveTo>
                    <a:pt x="0" y="914400"/>
                  </a:moveTo>
                  <a:lnTo>
                    <a:pt x="3124200" y="914400"/>
                  </a:lnTo>
                  <a:lnTo>
                    <a:pt x="3124200" y="0"/>
                  </a:lnTo>
                  <a:lnTo>
                    <a:pt x="0" y="0"/>
                  </a:lnTo>
                  <a:lnTo>
                    <a:pt x="0" y="914400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9792716" y="4925948"/>
            <a:ext cx="142557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61645">
              <a:lnSpc>
                <a:spcPct val="100000"/>
              </a:lnSpc>
              <a:spcBef>
                <a:spcPts val="100"/>
              </a:spcBef>
            </a:pPr>
            <a:r>
              <a:rPr sz="2000" b="1" spc="-20" dirty="0">
                <a:latin typeface="Calibri"/>
                <a:cs typeface="Calibri"/>
              </a:rPr>
              <a:t>Leak </a:t>
            </a:r>
            <a:r>
              <a:rPr sz="2000" b="1" spc="-25" dirty="0">
                <a:latin typeface="Calibri"/>
                <a:cs typeface="Calibri"/>
              </a:rPr>
              <a:t>cytochrome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spc="5" dirty="0">
                <a:latin typeface="Calibri"/>
                <a:cs typeface="Calibri"/>
              </a:rPr>
              <a:t>c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10254995" y="5701284"/>
            <a:ext cx="510540" cy="417830"/>
            <a:chOff x="10254995" y="5701284"/>
            <a:chExt cx="510540" cy="417830"/>
          </a:xfrm>
        </p:grpSpPr>
        <p:sp>
          <p:nvSpPr>
            <p:cNvPr id="37" name="object 37"/>
            <p:cNvSpPr/>
            <p:nvPr/>
          </p:nvSpPr>
          <p:spPr>
            <a:xfrm>
              <a:off x="10264901" y="5711190"/>
              <a:ext cx="490855" cy="398145"/>
            </a:xfrm>
            <a:custGeom>
              <a:avLst/>
              <a:gdLst/>
              <a:ahLst/>
              <a:cxnLst/>
              <a:rect l="l" t="t" r="r" b="b"/>
              <a:pathLst>
                <a:path w="490854" h="398145">
                  <a:moveTo>
                    <a:pt x="368046" y="0"/>
                  </a:moveTo>
                  <a:lnTo>
                    <a:pt x="122681" y="0"/>
                  </a:lnTo>
                  <a:lnTo>
                    <a:pt x="122681" y="198882"/>
                  </a:lnTo>
                  <a:lnTo>
                    <a:pt x="0" y="198882"/>
                  </a:lnTo>
                  <a:lnTo>
                    <a:pt x="245364" y="397764"/>
                  </a:lnTo>
                  <a:lnTo>
                    <a:pt x="490727" y="198882"/>
                  </a:lnTo>
                  <a:lnTo>
                    <a:pt x="368046" y="198882"/>
                  </a:lnTo>
                  <a:lnTo>
                    <a:pt x="368046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0264901" y="5711190"/>
              <a:ext cx="490855" cy="398145"/>
            </a:xfrm>
            <a:custGeom>
              <a:avLst/>
              <a:gdLst/>
              <a:ahLst/>
              <a:cxnLst/>
              <a:rect l="l" t="t" r="r" b="b"/>
              <a:pathLst>
                <a:path w="490854" h="398145">
                  <a:moveTo>
                    <a:pt x="0" y="198882"/>
                  </a:moveTo>
                  <a:lnTo>
                    <a:pt x="122681" y="198882"/>
                  </a:lnTo>
                  <a:lnTo>
                    <a:pt x="122681" y="0"/>
                  </a:lnTo>
                  <a:lnTo>
                    <a:pt x="368046" y="0"/>
                  </a:lnTo>
                  <a:lnTo>
                    <a:pt x="368046" y="198882"/>
                  </a:lnTo>
                  <a:lnTo>
                    <a:pt x="490727" y="198882"/>
                  </a:lnTo>
                  <a:lnTo>
                    <a:pt x="245364" y="397764"/>
                  </a:lnTo>
                  <a:lnTo>
                    <a:pt x="0" y="198882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8939021" y="6125717"/>
            <a:ext cx="3124200" cy="626745"/>
          </a:xfrm>
          <a:prstGeom prst="rect">
            <a:avLst/>
          </a:prstGeom>
          <a:solidFill>
            <a:srgbClr val="F5A308"/>
          </a:solidFill>
          <a:ln w="19811">
            <a:solidFill>
              <a:srgbClr val="B47704"/>
            </a:solidFill>
          </a:ln>
        </p:spPr>
        <p:txBody>
          <a:bodyPr vert="horz" wrap="square" lIns="0" tIns="1282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10"/>
              </a:spcBef>
            </a:pPr>
            <a:r>
              <a:rPr sz="2000" b="1" spc="-10" dirty="0">
                <a:latin typeface="Calibri"/>
                <a:cs typeface="Calibri"/>
              </a:rPr>
              <a:t>Apoptosis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40" name="object 4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476" y="52180"/>
            <a:ext cx="2977568" cy="3233628"/>
          </a:xfrm>
          <a:prstGeom prst="rect">
            <a:avLst/>
          </a:prstGeom>
        </p:spPr>
      </p:pic>
      <p:sp>
        <p:nvSpPr>
          <p:cNvPr id="41" name="Footer Placeholder 4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2" name="Slide Number Placeholder 4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62</a:t>
            </a:fld>
            <a:endParaRPr lang="en-US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7612" y="57734"/>
            <a:ext cx="588137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chemeClr val="tx1"/>
                </a:solidFill>
              </a:rPr>
              <a:t>Mitochondrial</a:t>
            </a:r>
            <a:r>
              <a:rPr spc="645" dirty="0">
                <a:solidFill>
                  <a:schemeClr val="tx1"/>
                </a:solidFill>
              </a:rPr>
              <a:t> </a:t>
            </a:r>
            <a:r>
              <a:rPr spc="-10" dirty="0">
                <a:solidFill>
                  <a:schemeClr val="tx1"/>
                </a:solidFill>
              </a:rPr>
              <a:t>dysfunction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608076" y="608074"/>
            <a:ext cx="10154920" cy="6269355"/>
            <a:chOff x="608076" y="608074"/>
            <a:chExt cx="10154920" cy="626935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8076" y="608074"/>
              <a:ext cx="10154412" cy="624992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2084" y="672083"/>
              <a:ext cx="9971532" cy="618591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53034" y="653032"/>
              <a:ext cx="10010140" cy="6205220"/>
            </a:xfrm>
            <a:custGeom>
              <a:avLst/>
              <a:gdLst/>
              <a:ahLst/>
              <a:cxnLst/>
              <a:rect l="l" t="t" r="r" b="b"/>
              <a:pathLst>
                <a:path w="10010140" h="6205220">
                  <a:moveTo>
                    <a:pt x="10009632" y="6204964"/>
                  </a:moveTo>
                  <a:lnTo>
                    <a:pt x="10009632" y="0"/>
                  </a:lnTo>
                  <a:lnTo>
                    <a:pt x="0" y="0"/>
                  </a:lnTo>
                  <a:lnTo>
                    <a:pt x="0" y="6204964"/>
                  </a:lnTo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63</a:t>
            </a:fld>
            <a:endParaRPr lang="en-US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60" dirty="0">
                <a:solidFill>
                  <a:schemeClr val="tx1"/>
                </a:solidFill>
              </a:rPr>
              <a:t>Oxidative</a:t>
            </a:r>
            <a:r>
              <a:rPr spc="80" dirty="0">
                <a:solidFill>
                  <a:schemeClr val="tx1"/>
                </a:solidFill>
              </a:rPr>
              <a:t> </a:t>
            </a:r>
            <a:r>
              <a:rPr spc="-80" dirty="0">
                <a:solidFill>
                  <a:schemeClr val="tx1"/>
                </a:solidFill>
              </a:rPr>
              <a:t>stress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6263" y="1374140"/>
            <a:ext cx="11746230" cy="4754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50" spc="175" dirty="0">
                <a:solidFill>
                  <a:srgbClr val="F5A308"/>
                </a:solidFill>
                <a:latin typeface="Lucida Sans Unicode"/>
                <a:cs typeface="Lucida Sans Unicode"/>
              </a:rPr>
              <a:t>▶</a:t>
            </a:r>
            <a:r>
              <a:rPr sz="2250" spc="25" dirty="0">
                <a:solidFill>
                  <a:srgbClr val="F5A308"/>
                </a:solidFill>
                <a:latin typeface="Lucida Sans Unicode"/>
                <a:cs typeface="Lucida Sans Unicode"/>
              </a:rPr>
              <a:t> </a:t>
            </a:r>
            <a:r>
              <a:rPr sz="2800" spc="70" dirty="0">
                <a:solidFill>
                  <a:schemeClr val="tx1"/>
                </a:solidFill>
                <a:latin typeface="Calibri"/>
                <a:cs typeface="Calibri"/>
              </a:rPr>
              <a:t>Cell</a:t>
            </a:r>
            <a:r>
              <a:rPr sz="2800" spc="8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generate</a:t>
            </a:r>
            <a:r>
              <a:rPr sz="2800" spc="7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energy</a:t>
            </a:r>
            <a:r>
              <a:rPr sz="2800" spc="8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by</a:t>
            </a:r>
            <a:r>
              <a:rPr sz="2800" spc="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reducing</a:t>
            </a:r>
            <a:r>
              <a:rPr sz="2800" spc="1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molecular</a:t>
            </a:r>
            <a:r>
              <a:rPr sz="2800" spc="10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oxygen</a:t>
            </a:r>
            <a:r>
              <a:rPr sz="2800" spc="9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45" dirty="0">
                <a:solidFill>
                  <a:schemeClr val="tx1"/>
                </a:solidFill>
                <a:latin typeface="Calibri"/>
                <a:cs typeface="Calibri"/>
              </a:rPr>
              <a:t>to</a:t>
            </a:r>
            <a:r>
              <a:rPr sz="2800" spc="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water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35"/>
              </a:spcBef>
            </a:pP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15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spc="110" dirty="0">
                <a:solidFill>
                  <a:schemeClr val="tx1"/>
                </a:solidFill>
                <a:latin typeface="Calibri"/>
                <a:cs typeface="Calibri"/>
              </a:rPr>
              <a:t>During</a:t>
            </a:r>
            <a:r>
              <a:rPr sz="2800" spc="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this</a:t>
            </a:r>
            <a:r>
              <a:rPr sz="2800" spc="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process,</a:t>
            </a:r>
            <a:r>
              <a:rPr sz="2800" spc="5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small</a:t>
            </a:r>
            <a:r>
              <a:rPr sz="2800" spc="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amounts</a:t>
            </a:r>
            <a:r>
              <a:rPr sz="2800" spc="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partially</a:t>
            </a:r>
            <a:r>
              <a:rPr sz="2800" spc="7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reduced</a:t>
            </a:r>
            <a:r>
              <a:rPr sz="2800" spc="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reactive</a:t>
            </a:r>
            <a:r>
              <a:rPr sz="2800" spc="5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oxygen</a:t>
            </a:r>
            <a:r>
              <a:rPr sz="2800" spc="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forms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are</a:t>
            </a:r>
            <a:r>
              <a:rPr sz="2800" spc="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produced</a:t>
            </a:r>
            <a:r>
              <a:rPr sz="2800" spc="7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as</a:t>
            </a:r>
            <a:r>
              <a:rPr sz="2800" spc="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an</a:t>
            </a:r>
            <a:r>
              <a:rPr sz="2800" spc="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unavoidable</a:t>
            </a:r>
            <a:r>
              <a:rPr sz="2800" spc="6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by</a:t>
            </a:r>
            <a:r>
              <a:rPr sz="2800" spc="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product</a:t>
            </a:r>
            <a:r>
              <a:rPr sz="2800" spc="5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mitochondrial</a:t>
            </a:r>
            <a:r>
              <a:rPr sz="2800" spc="10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respiration.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45"/>
              </a:spcBef>
            </a:pP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800" spc="-50" dirty="0">
                <a:solidFill>
                  <a:schemeClr val="tx1"/>
                </a:solidFill>
                <a:latin typeface="Calibri"/>
                <a:cs typeface="Calibri"/>
              </a:rPr>
              <a:t>Some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75" dirty="0">
                <a:solidFill>
                  <a:schemeClr val="tx1"/>
                </a:solidFill>
                <a:latin typeface="Calibri"/>
                <a:cs typeface="Calibri"/>
              </a:rPr>
              <a:t>these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forms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can</a:t>
            </a:r>
            <a:r>
              <a:rPr sz="2800" spc="-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damage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1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Lipids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1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Proteins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18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Nucleic</a:t>
            </a:r>
            <a:r>
              <a:rPr sz="2800" spc="229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acids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64</a:t>
            </a:fld>
            <a:endParaRPr lang="en-US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6263" y="1374140"/>
            <a:ext cx="1109916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7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</a:rPr>
              <a:t>Imbalance</a:t>
            </a:r>
            <a:r>
              <a:rPr sz="2800" spc="140" dirty="0">
                <a:solidFill>
                  <a:schemeClr val="tx1"/>
                </a:solidFill>
              </a:rPr>
              <a:t> </a:t>
            </a:r>
            <a:r>
              <a:rPr sz="2800" spc="-55" dirty="0">
                <a:solidFill>
                  <a:schemeClr val="tx1"/>
                </a:solidFill>
              </a:rPr>
              <a:t>between</a:t>
            </a:r>
            <a:r>
              <a:rPr sz="2800" spc="11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free</a:t>
            </a:r>
            <a:r>
              <a:rPr sz="2800" spc="13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radical</a:t>
            </a:r>
            <a:r>
              <a:rPr sz="2800" spc="15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generating</a:t>
            </a:r>
            <a:r>
              <a:rPr sz="2800" spc="16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and</a:t>
            </a:r>
            <a:r>
              <a:rPr sz="2800" spc="11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radical</a:t>
            </a:r>
            <a:r>
              <a:rPr sz="2800" spc="15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scavenging</a:t>
            </a:r>
            <a:r>
              <a:rPr sz="2800" spc="125" dirty="0">
                <a:solidFill>
                  <a:schemeClr val="tx1"/>
                </a:solidFill>
              </a:rPr>
              <a:t> </a:t>
            </a:r>
            <a:r>
              <a:rPr sz="2800" spc="-10" dirty="0">
                <a:solidFill>
                  <a:schemeClr val="tx1"/>
                </a:solidFill>
              </a:rPr>
              <a:t>system </a:t>
            </a:r>
            <a:r>
              <a:rPr sz="2800" dirty="0">
                <a:solidFill>
                  <a:schemeClr val="tx1"/>
                </a:solidFill>
              </a:rPr>
              <a:t>results</a:t>
            </a:r>
            <a:r>
              <a:rPr sz="2800" spc="20" dirty="0">
                <a:solidFill>
                  <a:schemeClr val="tx1"/>
                </a:solidFill>
              </a:rPr>
              <a:t> </a:t>
            </a:r>
            <a:r>
              <a:rPr sz="2800" spc="80" dirty="0">
                <a:solidFill>
                  <a:schemeClr val="tx1"/>
                </a:solidFill>
              </a:rPr>
              <a:t>in</a:t>
            </a:r>
            <a:r>
              <a:rPr sz="2800" spc="2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oxidative</a:t>
            </a:r>
            <a:r>
              <a:rPr sz="2800" spc="60" dirty="0">
                <a:solidFill>
                  <a:schemeClr val="tx1"/>
                </a:solidFill>
              </a:rPr>
              <a:t> </a:t>
            </a:r>
            <a:r>
              <a:rPr sz="2800" spc="-10" dirty="0">
                <a:solidFill>
                  <a:schemeClr val="tx1"/>
                </a:solidFill>
              </a:rPr>
              <a:t>stress.</a:t>
            </a:r>
            <a:endParaRPr sz="2800" dirty="0">
              <a:solidFill>
                <a:schemeClr val="tx1"/>
              </a:solidFill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6263" y="2907537"/>
            <a:ext cx="11679555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</a:pPr>
            <a:r>
              <a:rPr sz="2250" spc="175" dirty="0">
                <a:solidFill>
                  <a:srgbClr val="F5A308"/>
                </a:solidFill>
                <a:latin typeface="Lucida Sans Unicode"/>
                <a:cs typeface="Lucida Sans Unicode"/>
              </a:rPr>
              <a:t>▶</a:t>
            </a:r>
            <a:r>
              <a:rPr sz="2250" spc="-10" dirty="0">
                <a:solidFill>
                  <a:srgbClr val="F5A308"/>
                </a:solidFill>
                <a:latin typeface="Lucida Sans Unicode"/>
                <a:cs typeface="Lucida Sans Unicode"/>
              </a:rPr>
              <a:t> 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Free</a:t>
            </a:r>
            <a:r>
              <a:rPr sz="2800" spc="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radicals</a:t>
            </a:r>
            <a:r>
              <a:rPr sz="2800" spc="7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initiate</a:t>
            </a:r>
            <a:r>
              <a:rPr sz="2800" spc="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auto</a:t>
            </a:r>
            <a:r>
              <a:rPr sz="2800" spc="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catalytic</a:t>
            </a:r>
            <a:r>
              <a:rPr sz="2800" spc="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rxn’s,</a:t>
            </a:r>
            <a:r>
              <a:rPr sz="2800" spc="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where</a:t>
            </a:r>
            <a:r>
              <a:rPr sz="2800" spc="5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by</a:t>
            </a:r>
            <a:r>
              <a:rPr sz="2800" spc="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molecules</a:t>
            </a:r>
            <a:r>
              <a:rPr sz="2800" spc="7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with</a:t>
            </a:r>
            <a:r>
              <a:rPr sz="2800" spc="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70" dirty="0">
                <a:solidFill>
                  <a:schemeClr val="tx1"/>
                </a:solidFill>
                <a:latin typeface="Calibri"/>
                <a:cs typeface="Calibri"/>
              </a:rPr>
              <a:t>which</a:t>
            </a:r>
            <a:r>
              <a:rPr sz="2800" spc="5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they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react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are</a:t>
            </a:r>
            <a:r>
              <a:rPr sz="2800" spc="-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35" dirty="0">
                <a:solidFill>
                  <a:schemeClr val="tx1"/>
                </a:solidFill>
                <a:latin typeface="Calibri"/>
                <a:cs typeface="Calibri"/>
              </a:rPr>
              <a:t>themselves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converted</a:t>
            </a:r>
            <a:r>
              <a:rPr sz="2800" spc="-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into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free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radicals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to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propagate the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chain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of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damage.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65</a:t>
            </a:fld>
            <a:endParaRPr lang="en-US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6263" y="-26720"/>
            <a:ext cx="8244840" cy="1590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spc="-50" dirty="0">
                <a:solidFill>
                  <a:schemeClr val="tx1"/>
                </a:solidFill>
              </a:rPr>
              <a:t>Free</a:t>
            </a:r>
            <a:r>
              <a:rPr sz="3600" spc="40" dirty="0">
                <a:solidFill>
                  <a:schemeClr val="tx1"/>
                </a:solidFill>
              </a:rPr>
              <a:t> </a:t>
            </a:r>
            <a:r>
              <a:rPr sz="3600" dirty="0">
                <a:solidFill>
                  <a:schemeClr val="tx1"/>
                </a:solidFill>
              </a:rPr>
              <a:t>radicals</a:t>
            </a:r>
            <a:r>
              <a:rPr sz="3600" spc="50" dirty="0">
                <a:solidFill>
                  <a:schemeClr val="tx1"/>
                </a:solidFill>
              </a:rPr>
              <a:t> </a:t>
            </a:r>
            <a:r>
              <a:rPr sz="3600" dirty="0">
                <a:solidFill>
                  <a:schemeClr val="tx1"/>
                </a:solidFill>
              </a:rPr>
              <a:t>may</a:t>
            </a:r>
            <a:r>
              <a:rPr sz="3600" spc="50" dirty="0">
                <a:solidFill>
                  <a:schemeClr val="tx1"/>
                </a:solidFill>
              </a:rPr>
              <a:t> </a:t>
            </a:r>
            <a:r>
              <a:rPr sz="3600" spc="-50" dirty="0">
                <a:solidFill>
                  <a:schemeClr val="tx1"/>
                </a:solidFill>
              </a:rPr>
              <a:t>be</a:t>
            </a:r>
            <a:r>
              <a:rPr sz="3600" spc="40" dirty="0">
                <a:solidFill>
                  <a:schemeClr val="tx1"/>
                </a:solidFill>
              </a:rPr>
              <a:t> </a:t>
            </a:r>
            <a:r>
              <a:rPr sz="3600" dirty="0">
                <a:solidFill>
                  <a:schemeClr val="tx1"/>
                </a:solidFill>
              </a:rPr>
              <a:t>initiated</a:t>
            </a:r>
            <a:r>
              <a:rPr sz="3600" spc="50" dirty="0">
                <a:solidFill>
                  <a:schemeClr val="tx1"/>
                </a:solidFill>
              </a:rPr>
              <a:t> </a:t>
            </a:r>
            <a:r>
              <a:rPr sz="3600" spc="70" dirty="0">
                <a:solidFill>
                  <a:schemeClr val="tx1"/>
                </a:solidFill>
              </a:rPr>
              <a:t>within</a:t>
            </a:r>
            <a:r>
              <a:rPr sz="3600" spc="45" dirty="0">
                <a:solidFill>
                  <a:schemeClr val="tx1"/>
                </a:solidFill>
              </a:rPr>
              <a:t> </a:t>
            </a:r>
            <a:r>
              <a:rPr sz="3600" dirty="0">
                <a:solidFill>
                  <a:schemeClr val="tx1"/>
                </a:solidFill>
              </a:rPr>
              <a:t>cells</a:t>
            </a:r>
            <a:r>
              <a:rPr sz="3600" spc="65" dirty="0">
                <a:solidFill>
                  <a:schemeClr val="tx1"/>
                </a:solidFill>
              </a:rPr>
              <a:t> </a:t>
            </a:r>
            <a:r>
              <a:rPr sz="3600" spc="90" dirty="0">
                <a:solidFill>
                  <a:schemeClr val="tx1"/>
                </a:solidFill>
              </a:rPr>
              <a:t>in </a:t>
            </a:r>
            <a:r>
              <a:rPr sz="3600" dirty="0">
                <a:solidFill>
                  <a:schemeClr val="tx1"/>
                </a:solidFill>
              </a:rPr>
              <a:t>several</a:t>
            </a:r>
            <a:r>
              <a:rPr sz="3600" spc="-150" dirty="0">
                <a:solidFill>
                  <a:schemeClr val="tx1"/>
                </a:solidFill>
              </a:rPr>
              <a:t> </a:t>
            </a:r>
            <a:r>
              <a:rPr sz="3600" spc="-20" dirty="0">
                <a:solidFill>
                  <a:schemeClr val="tx1"/>
                </a:solidFill>
              </a:rPr>
              <a:t>ways</a:t>
            </a:r>
            <a:endParaRPr sz="3600" dirty="0">
              <a:solidFill>
                <a:schemeClr val="tx1"/>
              </a:solidFill>
            </a:endParaRPr>
          </a:p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45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</a:rPr>
              <a:t>Absorption</a:t>
            </a:r>
            <a:r>
              <a:rPr sz="2800" spc="2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of</a:t>
            </a:r>
            <a:r>
              <a:rPr sz="2800" spc="2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radiant</a:t>
            </a:r>
            <a:r>
              <a:rPr sz="2800" spc="30" dirty="0">
                <a:solidFill>
                  <a:schemeClr val="tx1"/>
                </a:solidFill>
              </a:rPr>
              <a:t> </a:t>
            </a:r>
            <a:r>
              <a:rPr sz="2800" spc="-10" dirty="0">
                <a:solidFill>
                  <a:schemeClr val="tx1"/>
                </a:solidFill>
              </a:rPr>
              <a:t>energy</a:t>
            </a:r>
            <a:endParaRPr sz="2800" dirty="0">
              <a:solidFill>
                <a:schemeClr val="tx1"/>
              </a:solidFill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6263" y="2218131"/>
            <a:ext cx="11282045" cy="4628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50" spc="175" dirty="0">
                <a:solidFill>
                  <a:srgbClr val="F5A308"/>
                </a:solidFill>
                <a:latin typeface="Lucida Sans Unicode"/>
                <a:cs typeface="Lucida Sans Unicode"/>
              </a:rPr>
              <a:t>▶</a:t>
            </a:r>
            <a:r>
              <a:rPr sz="2250" dirty="0">
                <a:solidFill>
                  <a:srgbClr val="F5A308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Enzymatic</a:t>
            </a:r>
            <a:r>
              <a:rPr sz="2800" spc="5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metabolism</a:t>
            </a:r>
            <a:r>
              <a:rPr sz="2800" spc="7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5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exogenous</a:t>
            </a:r>
            <a:r>
              <a:rPr sz="2800" spc="8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chemicals</a:t>
            </a:r>
            <a:r>
              <a:rPr sz="2800" spc="7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or</a:t>
            </a:r>
            <a:r>
              <a:rPr sz="2800" spc="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drugs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50"/>
              </a:spcBef>
            </a:pP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355600" marR="612775" indent="-342900">
              <a:lnSpc>
                <a:spcPct val="100000"/>
              </a:lnSpc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5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800" spc="10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reduction-oxidation</a:t>
            </a:r>
            <a:r>
              <a:rPr sz="2800" spc="1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reactions</a:t>
            </a:r>
            <a:r>
              <a:rPr sz="2800" spc="1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that</a:t>
            </a:r>
            <a:r>
              <a:rPr sz="2800" spc="1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occur</a:t>
            </a:r>
            <a:r>
              <a:rPr sz="2800" spc="114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70" dirty="0">
                <a:solidFill>
                  <a:schemeClr val="tx1"/>
                </a:solidFill>
                <a:latin typeface="Calibri"/>
                <a:cs typeface="Calibri"/>
              </a:rPr>
              <a:t>during</a:t>
            </a:r>
            <a:r>
              <a:rPr sz="2800" spc="114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normal</a:t>
            </a:r>
            <a:r>
              <a:rPr sz="2800" spc="1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metabolic processes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50"/>
              </a:spcBef>
            </a:pP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355600" marR="282575" indent="-342900">
              <a:lnSpc>
                <a:spcPct val="100000"/>
              </a:lnSpc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35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Transition</a:t>
            </a:r>
            <a:r>
              <a:rPr sz="2800" spc="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metals</a:t>
            </a:r>
            <a:r>
              <a:rPr sz="2800" spc="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such</a:t>
            </a:r>
            <a:r>
              <a:rPr sz="2800" spc="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as</a:t>
            </a:r>
            <a:r>
              <a:rPr sz="2800" spc="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iron</a:t>
            </a:r>
            <a:r>
              <a:rPr sz="2800" spc="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and</a:t>
            </a:r>
            <a:r>
              <a:rPr sz="2800" spc="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copper</a:t>
            </a:r>
            <a:r>
              <a:rPr sz="2800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chemeClr val="tx1"/>
                </a:solidFill>
                <a:latin typeface="Calibri"/>
                <a:cs typeface="Calibri"/>
              </a:rPr>
              <a:t>donate</a:t>
            </a:r>
            <a:r>
              <a:rPr sz="2800" spc="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or</a:t>
            </a:r>
            <a:r>
              <a:rPr sz="2800" spc="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accept</a:t>
            </a:r>
            <a:r>
              <a:rPr sz="2800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free</a:t>
            </a:r>
            <a:r>
              <a:rPr sz="2800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electrons </a:t>
            </a:r>
            <a:r>
              <a:rPr sz="2800" spc="65" dirty="0">
                <a:solidFill>
                  <a:schemeClr val="tx1"/>
                </a:solidFill>
                <a:latin typeface="Calibri"/>
                <a:cs typeface="Calibri"/>
              </a:rPr>
              <a:t>during</a:t>
            </a:r>
            <a:r>
              <a:rPr sz="2800" spc="10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intracellular</a:t>
            </a:r>
            <a:r>
              <a:rPr sz="2800" spc="1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reactions</a:t>
            </a:r>
            <a:r>
              <a:rPr sz="2800" spc="1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and</a:t>
            </a:r>
            <a:r>
              <a:rPr sz="2800" spc="8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catalyze</a:t>
            </a:r>
            <a:r>
              <a:rPr sz="2800" spc="9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free</a:t>
            </a:r>
            <a:r>
              <a:rPr sz="2800" spc="8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45" dirty="0">
                <a:solidFill>
                  <a:schemeClr val="tx1"/>
                </a:solidFill>
                <a:latin typeface="Calibri"/>
                <a:cs typeface="Calibri"/>
              </a:rPr>
              <a:t>radical</a:t>
            </a:r>
            <a:r>
              <a:rPr sz="2800" spc="1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formation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35"/>
              </a:spcBef>
            </a:pP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15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spc="60" dirty="0">
                <a:solidFill>
                  <a:schemeClr val="tx1"/>
                </a:solidFill>
                <a:latin typeface="Calibri"/>
                <a:cs typeface="Calibri"/>
              </a:rPr>
              <a:t>Nitric</a:t>
            </a:r>
            <a:r>
              <a:rPr sz="2800" spc="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oxide</a:t>
            </a:r>
            <a:r>
              <a:rPr sz="2800" spc="7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(NO),</a:t>
            </a:r>
            <a:r>
              <a:rPr sz="2800" spc="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an</a:t>
            </a:r>
            <a:r>
              <a:rPr sz="2800" spc="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important</a:t>
            </a:r>
            <a:r>
              <a:rPr sz="2800" spc="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chemical</a:t>
            </a:r>
            <a:r>
              <a:rPr sz="2800" spc="5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mediator</a:t>
            </a:r>
            <a:r>
              <a:rPr sz="2800" spc="7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can</a:t>
            </a:r>
            <a:r>
              <a:rPr sz="2800" spc="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act</a:t>
            </a:r>
            <a:r>
              <a:rPr sz="2800" spc="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as</a:t>
            </a:r>
            <a:r>
              <a:rPr sz="2800" spc="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</a:t>
            </a:r>
            <a:r>
              <a:rPr sz="2800" spc="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free</a:t>
            </a:r>
            <a:r>
              <a:rPr sz="2800" spc="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radical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66</a:t>
            </a:fld>
            <a:endParaRPr lang="en-US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6263" y="440181"/>
            <a:ext cx="9068435" cy="36004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5145405" algn="l"/>
              </a:tabLst>
            </a:pP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Three</a:t>
            </a:r>
            <a:r>
              <a:rPr sz="2800" spc="-5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reactions</a:t>
            </a:r>
            <a:r>
              <a:rPr sz="2800" spc="-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-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reactive</a:t>
            </a:r>
            <a:r>
              <a:rPr sz="2800" spc="-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species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	are</a:t>
            </a:r>
            <a:r>
              <a:rPr sz="2800" spc="16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particularly</a:t>
            </a:r>
            <a:r>
              <a:rPr sz="2800" spc="2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relevant</a:t>
            </a:r>
            <a:r>
              <a:rPr sz="2800" spc="18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75" dirty="0">
                <a:solidFill>
                  <a:schemeClr val="tx1"/>
                </a:solidFill>
                <a:latin typeface="Calibri"/>
                <a:cs typeface="Calibri"/>
              </a:rPr>
              <a:t>to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cell</a:t>
            </a:r>
            <a:r>
              <a:rPr sz="2800" spc="17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65" dirty="0">
                <a:solidFill>
                  <a:schemeClr val="tx1"/>
                </a:solidFill>
                <a:latin typeface="Calibri"/>
                <a:cs typeface="Calibri"/>
              </a:rPr>
              <a:t>injury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1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spc="60" dirty="0">
                <a:solidFill>
                  <a:schemeClr val="tx1"/>
                </a:solidFill>
                <a:latin typeface="Calibri"/>
                <a:cs typeface="Calibri"/>
              </a:rPr>
              <a:t>Lipid</a:t>
            </a:r>
            <a:r>
              <a:rPr sz="2800" spc="7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peroxidation</a:t>
            </a:r>
            <a:r>
              <a:rPr sz="2800" spc="10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membranes.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30"/>
              </a:spcBef>
            </a:pP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85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Oxidative</a:t>
            </a:r>
            <a:r>
              <a:rPr sz="2800" spc="1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modification</a:t>
            </a:r>
            <a:r>
              <a:rPr sz="2800" spc="17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1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proteins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45"/>
              </a:spcBef>
            </a:pP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45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Lesions</a:t>
            </a:r>
            <a:r>
              <a:rPr sz="2800" spc="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80" dirty="0">
                <a:solidFill>
                  <a:schemeClr val="tx1"/>
                </a:solidFill>
                <a:latin typeface="Calibri"/>
                <a:cs typeface="Calibri"/>
              </a:rPr>
              <a:t>in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95" dirty="0">
                <a:solidFill>
                  <a:schemeClr val="tx1"/>
                </a:solidFill>
                <a:latin typeface="Calibri"/>
                <a:cs typeface="Calibri"/>
              </a:rPr>
              <a:t>DNA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67</a:t>
            </a:fld>
            <a:endParaRPr lang="en-US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6392" y="-37388"/>
            <a:ext cx="739965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95" dirty="0">
                <a:solidFill>
                  <a:schemeClr val="tx1"/>
                </a:solidFill>
              </a:rPr>
              <a:t>Lipid</a:t>
            </a:r>
            <a:r>
              <a:rPr spc="45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peroxidation</a:t>
            </a:r>
            <a:r>
              <a:rPr spc="65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of</a:t>
            </a:r>
            <a:r>
              <a:rPr spc="50" dirty="0">
                <a:solidFill>
                  <a:schemeClr val="tx1"/>
                </a:solidFill>
              </a:rPr>
              <a:t> </a:t>
            </a:r>
            <a:r>
              <a:rPr spc="-30" dirty="0">
                <a:solidFill>
                  <a:schemeClr val="tx1"/>
                </a:solidFill>
              </a:rPr>
              <a:t>membranes.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09394" y="599694"/>
            <a:ext cx="5651500" cy="944880"/>
          </a:xfrm>
          <a:prstGeom prst="rect">
            <a:avLst/>
          </a:prstGeom>
          <a:solidFill>
            <a:srgbClr val="F5A308"/>
          </a:solidFill>
          <a:ln w="19811">
            <a:solidFill>
              <a:srgbClr val="B47704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260"/>
              </a:lnSpc>
            </a:pPr>
            <a:r>
              <a:rPr sz="2000" b="1" dirty="0">
                <a:latin typeface="Calibri"/>
                <a:cs typeface="Calibri"/>
              </a:rPr>
              <a:t>Double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spc="-40" dirty="0">
                <a:latin typeface="Calibri"/>
                <a:cs typeface="Calibri"/>
              </a:rPr>
              <a:t>bonds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in</a:t>
            </a:r>
            <a:r>
              <a:rPr sz="2000" b="1" spc="-5" dirty="0">
                <a:latin typeface="Calibri"/>
                <a:cs typeface="Calibri"/>
              </a:rPr>
              <a:t> </a:t>
            </a:r>
            <a:r>
              <a:rPr sz="2000" b="1" spc="-35" dirty="0">
                <a:latin typeface="Calibri"/>
                <a:cs typeface="Calibri"/>
              </a:rPr>
              <a:t>unsaturated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spc="-50" dirty="0">
                <a:latin typeface="Calibri"/>
                <a:cs typeface="Calibri"/>
              </a:rPr>
              <a:t>fatty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acids</a:t>
            </a:r>
            <a:r>
              <a:rPr sz="2000" b="1" spc="-25" dirty="0">
                <a:latin typeface="Calibri"/>
                <a:cs typeface="Calibri"/>
              </a:rPr>
              <a:t> of</a:t>
            </a:r>
            <a:endParaRPr sz="2000">
              <a:latin typeface="Calibri"/>
              <a:cs typeface="Calibri"/>
            </a:endParaRPr>
          </a:p>
          <a:p>
            <a:pPr marL="635" algn="ctr">
              <a:lnSpc>
                <a:spcPct val="100000"/>
              </a:lnSpc>
            </a:pPr>
            <a:r>
              <a:rPr sz="2000" b="1" spc="-40" dirty="0">
                <a:latin typeface="Calibri"/>
                <a:cs typeface="Calibri"/>
              </a:rPr>
              <a:t>membrane</a:t>
            </a:r>
            <a:r>
              <a:rPr sz="2000" b="1" spc="1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lipids are</a:t>
            </a:r>
            <a:r>
              <a:rPr sz="2000" b="1" spc="20" dirty="0">
                <a:latin typeface="Calibri"/>
                <a:cs typeface="Calibri"/>
              </a:rPr>
              <a:t> </a:t>
            </a:r>
            <a:r>
              <a:rPr sz="2000" b="1" spc="-45" dirty="0">
                <a:latin typeface="Calibri"/>
                <a:cs typeface="Calibri"/>
              </a:rPr>
              <a:t>attacked</a:t>
            </a:r>
            <a:r>
              <a:rPr sz="2000" b="1" dirty="0">
                <a:latin typeface="Calibri"/>
                <a:cs typeface="Calibri"/>
              </a:rPr>
              <a:t> by</a:t>
            </a:r>
            <a:r>
              <a:rPr sz="2000" b="1" spc="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oxygen-</a:t>
            </a:r>
            <a:r>
              <a:rPr sz="2000" b="1" spc="-10" dirty="0">
                <a:latin typeface="Calibri"/>
                <a:cs typeface="Calibri"/>
              </a:rPr>
              <a:t>derived</a:t>
            </a:r>
            <a:endParaRPr sz="2000">
              <a:latin typeface="Calibri"/>
              <a:cs typeface="Calibri"/>
            </a:endParaRPr>
          </a:p>
          <a:p>
            <a:pPr marL="1905" algn="ctr">
              <a:lnSpc>
                <a:spcPct val="100000"/>
              </a:lnSpc>
            </a:pPr>
            <a:r>
              <a:rPr sz="2000" b="1" spc="-35" dirty="0">
                <a:latin typeface="Calibri"/>
                <a:cs typeface="Calibri"/>
              </a:rPr>
              <a:t>free</a:t>
            </a:r>
            <a:r>
              <a:rPr sz="2000" b="1" spc="-7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radicals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434840" y="1534667"/>
            <a:ext cx="574675" cy="410209"/>
            <a:chOff x="4434840" y="1534667"/>
            <a:chExt cx="574675" cy="410209"/>
          </a:xfrm>
        </p:grpSpPr>
        <p:sp>
          <p:nvSpPr>
            <p:cNvPr id="5" name="object 5"/>
            <p:cNvSpPr/>
            <p:nvPr/>
          </p:nvSpPr>
          <p:spPr>
            <a:xfrm>
              <a:off x="4444746" y="1544573"/>
              <a:ext cx="554990" cy="390525"/>
            </a:xfrm>
            <a:custGeom>
              <a:avLst/>
              <a:gdLst/>
              <a:ahLst/>
              <a:cxnLst/>
              <a:rect l="l" t="t" r="r" b="b"/>
              <a:pathLst>
                <a:path w="554989" h="390525">
                  <a:moveTo>
                    <a:pt x="416051" y="0"/>
                  </a:moveTo>
                  <a:lnTo>
                    <a:pt x="138683" y="0"/>
                  </a:lnTo>
                  <a:lnTo>
                    <a:pt x="138683" y="195072"/>
                  </a:lnTo>
                  <a:lnTo>
                    <a:pt x="0" y="195072"/>
                  </a:lnTo>
                  <a:lnTo>
                    <a:pt x="277367" y="390143"/>
                  </a:lnTo>
                  <a:lnTo>
                    <a:pt x="554736" y="195072"/>
                  </a:lnTo>
                  <a:lnTo>
                    <a:pt x="416051" y="195072"/>
                  </a:lnTo>
                  <a:lnTo>
                    <a:pt x="416051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444746" y="1544573"/>
              <a:ext cx="554990" cy="390525"/>
            </a:xfrm>
            <a:custGeom>
              <a:avLst/>
              <a:gdLst/>
              <a:ahLst/>
              <a:cxnLst/>
              <a:rect l="l" t="t" r="r" b="b"/>
              <a:pathLst>
                <a:path w="554989" h="390525">
                  <a:moveTo>
                    <a:pt x="0" y="195072"/>
                  </a:moveTo>
                  <a:lnTo>
                    <a:pt x="138683" y="195072"/>
                  </a:lnTo>
                  <a:lnTo>
                    <a:pt x="138683" y="0"/>
                  </a:lnTo>
                  <a:lnTo>
                    <a:pt x="416051" y="0"/>
                  </a:lnTo>
                  <a:lnTo>
                    <a:pt x="416051" y="195072"/>
                  </a:lnTo>
                  <a:lnTo>
                    <a:pt x="554736" y="195072"/>
                  </a:lnTo>
                  <a:lnTo>
                    <a:pt x="277367" y="390143"/>
                  </a:lnTo>
                  <a:lnTo>
                    <a:pt x="0" y="195072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2009394" y="1927098"/>
            <a:ext cx="5651500" cy="944880"/>
          </a:xfrm>
          <a:prstGeom prst="rect">
            <a:avLst/>
          </a:prstGeom>
          <a:solidFill>
            <a:srgbClr val="F5A308"/>
          </a:solidFill>
          <a:ln w="19811">
            <a:solidFill>
              <a:srgbClr val="B47704"/>
            </a:solidFill>
          </a:ln>
        </p:spPr>
        <p:txBody>
          <a:bodyPr vert="horz" wrap="square" lIns="0" tIns="286385" rIns="0" bIns="0" rtlCol="0">
            <a:spAutoFit/>
          </a:bodyPr>
          <a:lstStyle/>
          <a:p>
            <a:pPr marL="454025">
              <a:lnSpc>
                <a:spcPct val="100000"/>
              </a:lnSpc>
              <a:spcBef>
                <a:spcPts val="2255"/>
              </a:spcBef>
            </a:pPr>
            <a:r>
              <a:rPr sz="2000" b="1" spc="75" dirty="0">
                <a:latin typeface="Calibri"/>
                <a:cs typeface="Calibri"/>
              </a:rPr>
              <a:t>Lipid-</a:t>
            </a:r>
            <a:r>
              <a:rPr sz="2000" b="1" spc="-50" dirty="0">
                <a:latin typeface="Calibri"/>
                <a:cs typeface="Calibri"/>
              </a:rPr>
              <a:t>free</a:t>
            </a:r>
            <a:r>
              <a:rPr sz="2000" b="1" dirty="0">
                <a:latin typeface="Calibri"/>
                <a:cs typeface="Calibri"/>
              </a:rPr>
              <a:t> radical</a:t>
            </a:r>
            <a:r>
              <a:rPr sz="2000" b="1" spc="-5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interactions</a:t>
            </a:r>
            <a:r>
              <a:rPr sz="2000" b="1" spc="-1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yield</a:t>
            </a:r>
            <a:r>
              <a:rPr sz="2000" b="1" spc="-10" dirty="0">
                <a:latin typeface="Calibri"/>
                <a:cs typeface="Calibri"/>
              </a:rPr>
              <a:t> peroxides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434840" y="2877311"/>
            <a:ext cx="574675" cy="410209"/>
            <a:chOff x="4434840" y="2877311"/>
            <a:chExt cx="574675" cy="410209"/>
          </a:xfrm>
        </p:grpSpPr>
        <p:sp>
          <p:nvSpPr>
            <p:cNvPr id="9" name="object 9"/>
            <p:cNvSpPr/>
            <p:nvPr/>
          </p:nvSpPr>
          <p:spPr>
            <a:xfrm>
              <a:off x="4444746" y="2887217"/>
              <a:ext cx="554990" cy="390525"/>
            </a:xfrm>
            <a:custGeom>
              <a:avLst/>
              <a:gdLst/>
              <a:ahLst/>
              <a:cxnLst/>
              <a:rect l="l" t="t" r="r" b="b"/>
              <a:pathLst>
                <a:path w="554989" h="390525">
                  <a:moveTo>
                    <a:pt x="416051" y="0"/>
                  </a:moveTo>
                  <a:lnTo>
                    <a:pt x="138683" y="0"/>
                  </a:lnTo>
                  <a:lnTo>
                    <a:pt x="138683" y="195072"/>
                  </a:lnTo>
                  <a:lnTo>
                    <a:pt x="0" y="195072"/>
                  </a:lnTo>
                  <a:lnTo>
                    <a:pt x="277367" y="390144"/>
                  </a:lnTo>
                  <a:lnTo>
                    <a:pt x="554736" y="195072"/>
                  </a:lnTo>
                  <a:lnTo>
                    <a:pt x="416051" y="195072"/>
                  </a:lnTo>
                  <a:lnTo>
                    <a:pt x="416051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444746" y="2887217"/>
              <a:ext cx="554990" cy="390525"/>
            </a:xfrm>
            <a:custGeom>
              <a:avLst/>
              <a:gdLst/>
              <a:ahLst/>
              <a:cxnLst/>
              <a:rect l="l" t="t" r="r" b="b"/>
              <a:pathLst>
                <a:path w="554989" h="390525">
                  <a:moveTo>
                    <a:pt x="0" y="195072"/>
                  </a:moveTo>
                  <a:lnTo>
                    <a:pt x="138683" y="195072"/>
                  </a:lnTo>
                  <a:lnTo>
                    <a:pt x="138683" y="0"/>
                  </a:lnTo>
                  <a:lnTo>
                    <a:pt x="416051" y="0"/>
                  </a:lnTo>
                  <a:lnTo>
                    <a:pt x="416051" y="195072"/>
                  </a:lnTo>
                  <a:lnTo>
                    <a:pt x="554736" y="195072"/>
                  </a:lnTo>
                  <a:lnTo>
                    <a:pt x="277367" y="390144"/>
                  </a:lnTo>
                  <a:lnTo>
                    <a:pt x="0" y="195072"/>
                  </a:lnTo>
                  <a:close/>
                </a:path>
              </a:pathLst>
            </a:custGeom>
            <a:ln w="19811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2009394" y="3294126"/>
            <a:ext cx="5651500" cy="944880"/>
          </a:xfrm>
          <a:prstGeom prst="rect">
            <a:avLst/>
          </a:prstGeom>
          <a:solidFill>
            <a:srgbClr val="F5A308"/>
          </a:solidFill>
          <a:ln w="19811">
            <a:solidFill>
              <a:srgbClr val="B47704"/>
            </a:solidFill>
          </a:ln>
        </p:spPr>
        <p:txBody>
          <a:bodyPr vert="horz" wrap="square" lIns="0" tIns="134620" rIns="0" bIns="0" rtlCol="0">
            <a:spAutoFit/>
          </a:bodyPr>
          <a:lstStyle/>
          <a:p>
            <a:pPr marL="1717675" marR="1711325" indent="609600">
              <a:lnSpc>
                <a:spcPct val="100000"/>
              </a:lnSpc>
              <a:spcBef>
                <a:spcPts val="1060"/>
              </a:spcBef>
            </a:pPr>
            <a:r>
              <a:rPr sz="2000" b="1" spc="-10" dirty="0">
                <a:latin typeface="Calibri"/>
                <a:cs typeface="Calibri"/>
              </a:rPr>
              <a:t>Peroxides </a:t>
            </a:r>
            <a:r>
              <a:rPr sz="2000" b="1" spc="-30" dirty="0">
                <a:latin typeface="Calibri"/>
                <a:cs typeface="Calibri"/>
              </a:rPr>
              <a:t>unstable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and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reactive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434840" y="4271771"/>
            <a:ext cx="574675" cy="410209"/>
            <a:chOff x="4434840" y="4271771"/>
            <a:chExt cx="574675" cy="410209"/>
          </a:xfrm>
        </p:grpSpPr>
        <p:sp>
          <p:nvSpPr>
            <p:cNvPr id="13" name="object 13"/>
            <p:cNvSpPr/>
            <p:nvPr/>
          </p:nvSpPr>
          <p:spPr>
            <a:xfrm>
              <a:off x="4444746" y="4281677"/>
              <a:ext cx="554990" cy="390525"/>
            </a:xfrm>
            <a:custGeom>
              <a:avLst/>
              <a:gdLst/>
              <a:ahLst/>
              <a:cxnLst/>
              <a:rect l="l" t="t" r="r" b="b"/>
              <a:pathLst>
                <a:path w="554989" h="390525">
                  <a:moveTo>
                    <a:pt x="416051" y="0"/>
                  </a:moveTo>
                  <a:lnTo>
                    <a:pt x="138683" y="0"/>
                  </a:lnTo>
                  <a:lnTo>
                    <a:pt x="138683" y="195072"/>
                  </a:lnTo>
                  <a:lnTo>
                    <a:pt x="0" y="195072"/>
                  </a:lnTo>
                  <a:lnTo>
                    <a:pt x="277367" y="390144"/>
                  </a:lnTo>
                  <a:lnTo>
                    <a:pt x="554736" y="195072"/>
                  </a:lnTo>
                  <a:lnTo>
                    <a:pt x="416051" y="195072"/>
                  </a:lnTo>
                  <a:lnTo>
                    <a:pt x="416051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444746" y="4281677"/>
              <a:ext cx="554990" cy="390525"/>
            </a:xfrm>
            <a:custGeom>
              <a:avLst/>
              <a:gdLst/>
              <a:ahLst/>
              <a:cxnLst/>
              <a:rect l="l" t="t" r="r" b="b"/>
              <a:pathLst>
                <a:path w="554989" h="390525">
                  <a:moveTo>
                    <a:pt x="0" y="195072"/>
                  </a:moveTo>
                  <a:lnTo>
                    <a:pt x="138683" y="195072"/>
                  </a:lnTo>
                  <a:lnTo>
                    <a:pt x="138683" y="0"/>
                  </a:lnTo>
                  <a:lnTo>
                    <a:pt x="416051" y="0"/>
                  </a:lnTo>
                  <a:lnTo>
                    <a:pt x="416051" y="195072"/>
                  </a:lnTo>
                  <a:lnTo>
                    <a:pt x="554736" y="195072"/>
                  </a:lnTo>
                  <a:lnTo>
                    <a:pt x="277367" y="390144"/>
                  </a:lnTo>
                  <a:lnTo>
                    <a:pt x="0" y="195072"/>
                  </a:lnTo>
                  <a:close/>
                </a:path>
              </a:pathLst>
            </a:custGeom>
            <a:ln w="19811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2049017" y="4661153"/>
            <a:ext cx="5651500" cy="944880"/>
          </a:xfrm>
          <a:prstGeom prst="rect">
            <a:avLst/>
          </a:prstGeom>
          <a:solidFill>
            <a:srgbClr val="F5A308"/>
          </a:solidFill>
          <a:ln w="19811">
            <a:solidFill>
              <a:srgbClr val="B47704"/>
            </a:solidFill>
          </a:ln>
        </p:spPr>
        <p:txBody>
          <a:bodyPr vert="horz" wrap="square" lIns="0" tIns="135255" rIns="0" bIns="0" rtlCol="0">
            <a:spAutoFit/>
          </a:bodyPr>
          <a:lstStyle/>
          <a:p>
            <a:pPr algn="ctr">
              <a:lnSpc>
                <a:spcPts val="2350"/>
              </a:lnSpc>
              <a:spcBef>
                <a:spcPts val="1065"/>
              </a:spcBef>
            </a:pPr>
            <a:r>
              <a:rPr sz="2000" b="1" spc="-20" dirty="0">
                <a:latin typeface="Calibri"/>
                <a:cs typeface="Calibri"/>
              </a:rPr>
              <a:t>Autocatalytic</a:t>
            </a:r>
            <a:r>
              <a:rPr sz="2000" b="1" spc="1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chain </a:t>
            </a:r>
            <a:r>
              <a:rPr sz="2000" b="1" spc="-20" dirty="0">
                <a:latin typeface="Calibri"/>
                <a:cs typeface="Calibri"/>
              </a:rPr>
              <a:t>reaction</a:t>
            </a:r>
            <a:r>
              <a:rPr sz="2000" b="1" dirty="0">
                <a:latin typeface="Calibri"/>
                <a:cs typeface="Calibri"/>
              </a:rPr>
              <a:t> </a:t>
            </a:r>
            <a:r>
              <a:rPr sz="2000" b="1" spc="-60" dirty="0">
                <a:latin typeface="Calibri"/>
                <a:cs typeface="Calibri"/>
              </a:rPr>
              <a:t>ensues</a:t>
            </a:r>
            <a:r>
              <a:rPr sz="2000" b="1" spc="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(called</a:t>
            </a:r>
            <a:endParaRPr sz="2000">
              <a:latin typeface="Calibri"/>
              <a:cs typeface="Calibri"/>
            </a:endParaRPr>
          </a:p>
          <a:p>
            <a:pPr marL="1905" algn="ctr">
              <a:lnSpc>
                <a:spcPts val="2470"/>
              </a:lnSpc>
            </a:pPr>
            <a:r>
              <a:rPr sz="2100" b="1" i="1" spc="-10" dirty="0">
                <a:latin typeface="Calibri"/>
                <a:cs typeface="Calibri"/>
              </a:rPr>
              <a:t>propagation</a:t>
            </a:r>
            <a:r>
              <a:rPr sz="2000" b="1" spc="-10" dirty="0">
                <a:latin typeface="Calibri"/>
                <a:cs typeface="Calibri"/>
              </a:rPr>
              <a:t>)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6531609" y="5899150"/>
            <a:ext cx="5671820" cy="965200"/>
            <a:chOff x="6531609" y="5899150"/>
            <a:chExt cx="5671820" cy="965200"/>
          </a:xfrm>
        </p:grpSpPr>
        <p:sp>
          <p:nvSpPr>
            <p:cNvPr id="17" name="object 17"/>
            <p:cNvSpPr/>
            <p:nvPr/>
          </p:nvSpPr>
          <p:spPr>
            <a:xfrm>
              <a:off x="6541769" y="5909310"/>
              <a:ext cx="5651500" cy="944880"/>
            </a:xfrm>
            <a:custGeom>
              <a:avLst/>
              <a:gdLst/>
              <a:ahLst/>
              <a:cxnLst/>
              <a:rect l="l" t="t" r="r" b="b"/>
              <a:pathLst>
                <a:path w="5651500" h="944879">
                  <a:moveTo>
                    <a:pt x="5650991" y="0"/>
                  </a:moveTo>
                  <a:lnTo>
                    <a:pt x="0" y="0"/>
                  </a:lnTo>
                  <a:lnTo>
                    <a:pt x="0" y="944880"/>
                  </a:lnTo>
                  <a:lnTo>
                    <a:pt x="5650991" y="944880"/>
                  </a:lnTo>
                  <a:lnTo>
                    <a:pt x="5650991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541769" y="5909310"/>
              <a:ext cx="5651500" cy="944880"/>
            </a:xfrm>
            <a:custGeom>
              <a:avLst/>
              <a:gdLst/>
              <a:ahLst/>
              <a:cxnLst/>
              <a:rect l="l" t="t" r="r" b="b"/>
              <a:pathLst>
                <a:path w="5651500" h="944879">
                  <a:moveTo>
                    <a:pt x="0" y="944880"/>
                  </a:moveTo>
                  <a:lnTo>
                    <a:pt x="5650991" y="944880"/>
                  </a:lnTo>
                  <a:lnTo>
                    <a:pt x="5650991" y="0"/>
                  </a:lnTo>
                  <a:lnTo>
                    <a:pt x="0" y="0"/>
                  </a:lnTo>
                  <a:lnTo>
                    <a:pt x="0" y="944880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6621018" y="6183579"/>
            <a:ext cx="549465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25" dirty="0">
                <a:latin typeface="Calibri"/>
                <a:cs typeface="Calibri"/>
              </a:rPr>
              <a:t>Extensive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spc="-45" dirty="0">
                <a:latin typeface="Calibri"/>
                <a:cs typeface="Calibri"/>
              </a:rPr>
              <a:t>membrane,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organelle,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and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cellular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damage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4623815" y="5602223"/>
            <a:ext cx="1927860" cy="870585"/>
            <a:chOff x="4623815" y="5602223"/>
            <a:chExt cx="1927860" cy="870585"/>
          </a:xfrm>
        </p:grpSpPr>
        <p:sp>
          <p:nvSpPr>
            <p:cNvPr id="21" name="object 21"/>
            <p:cNvSpPr/>
            <p:nvPr/>
          </p:nvSpPr>
          <p:spPr>
            <a:xfrm>
              <a:off x="4633721" y="5612129"/>
              <a:ext cx="1908175" cy="850900"/>
            </a:xfrm>
            <a:custGeom>
              <a:avLst/>
              <a:gdLst/>
              <a:ahLst/>
              <a:cxnLst/>
              <a:rect l="l" t="t" r="r" b="b"/>
              <a:pathLst>
                <a:path w="1908175" h="850900">
                  <a:moveTo>
                    <a:pt x="212598" y="0"/>
                  </a:moveTo>
                  <a:lnTo>
                    <a:pt x="0" y="0"/>
                  </a:lnTo>
                  <a:lnTo>
                    <a:pt x="0" y="744093"/>
                  </a:lnTo>
                  <a:lnTo>
                    <a:pt x="1695450" y="744093"/>
                  </a:lnTo>
                  <a:lnTo>
                    <a:pt x="1695450" y="850392"/>
                  </a:lnTo>
                  <a:lnTo>
                    <a:pt x="1908048" y="637794"/>
                  </a:lnTo>
                  <a:lnTo>
                    <a:pt x="1695450" y="425196"/>
                  </a:lnTo>
                  <a:lnTo>
                    <a:pt x="1695450" y="531495"/>
                  </a:lnTo>
                  <a:lnTo>
                    <a:pt x="212598" y="531495"/>
                  </a:lnTo>
                  <a:lnTo>
                    <a:pt x="212598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633721" y="5612129"/>
              <a:ext cx="1908175" cy="850900"/>
            </a:xfrm>
            <a:custGeom>
              <a:avLst/>
              <a:gdLst/>
              <a:ahLst/>
              <a:cxnLst/>
              <a:rect l="l" t="t" r="r" b="b"/>
              <a:pathLst>
                <a:path w="1908175" h="850900">
                  <a:moveTo>
                    <a:pt x="212598" y="0"/>
                  </a:moveTo>
                  <a:lnTo>
                    <a:pt x="212598" y="531495"/>
                  </a:lnTo>
                  <a:lnTo>
                    <a:pt x="1695450" y="531495"/>
                  </a:lnTo>
                  <a:lnTo>
                    <a:pt x="1695450" y="425196"/>
                  </a:lnTo>
                  <a:lnTo>
                    <a:pt x="1908048" y="637794"/>
                  </a:lnTo>
                  <a:lnTo>
                    <a:pt x="1695450" y="850392"/>
                  </a:lnTo>
                  <a:lnTo>
                    <a:pt x="1695450" y="744093"/>
                  </a:lnTo>
                  <a:lnTo>
                    <a:pt x="0" y="744093"/>
                  </a:lnTo>
                  <a:lnTo>
                    <a:pt x="0" y="0"/>
                  </a:lnTo>
                  <a:lnTo>
                    <a:pt x="212598" y="0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Footer Placeholder 2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68</a:t>
            </a:fld>
            <a:endParaRPr lang="en-US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9727" y="497840"/>
            <a:ext cx="9021445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60" dirty="0">
                <a:solidFill>
                  <a:schemeClr val="tx1"/>
                </a:solidFill>
              </a:rPr>
              <a:t>Oxidative </a:t>
            </a:r>
            <a:r>
              <a:rPr sz="4400" dirty="0">
                <a:solidFill>
                  <a:schemeClr val="tx1"/>
                </a:solidFill>
              </a:rPr>
              <a:t>modification</a:t>
            </a:r>
            <a:r>
              <a:rPr sz="4400" spc="30" dirty="0">
                <a:solidFill>
                  <a:schemeClr val="tx1"/>
                </a:solidFill>
              </a:rPr>
              <a:t> </a:t>
            </a:r>
            <a:r>
              <a:rPr sz="4400" dirty="0">
                <a:solidFill>
                  <a:schemeClr val="tx1"/>
                </a:solidFill>
              </a:rPr>
              <a:t>of</a:t>
            </a:r>
            <a:r>
              <a:rPr sz="4400" spc="50" dirty="0">
                <a:solidFill>
                  <a:schemeClr val="tx1"/>
                </a:solidFill>
              </a:rPr>
              <a:t> </a:t>
            </a:r>
            <a:r>
              <a:rPr sz="4400" spc="-10" dirty="0">
                <a:solidFill>
                  <a:schemeClr val="tx1"/>
                </a:solidFill>
              </a:rPr>
              <a:t>proteins</a:t>
            </a:r>
            <a:endParaRPr sz="4400" dirty="0">
              <a:solidFill>
                <a:schemeClr val="tx1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55498" y="1544574"/>
            <a:ext cx="1903730" cy="596265"/>
          </a:xfrm>
          <a:prstGeom prst="rect">
            <a:avLst/>
          </a:prstGeom>
          <a:solidFill>
            <a:srgbClr val="F5A308"/>
          </a:solidFill>
          <a:ln w="19812">
            <a:solidFill>
              <a:srgbClr val="B47704"/>
            </a:solidFill>
          </a:ln>
        </p:spPr>
        <p:txBody>
          <a:bodyPr vert="horz" wrap="square" lIns="0" tIns="112395" rIns="0" bIns="0" rtlCol="0">
            <a:spAutoFit/>
          </a:bodyPr>
          <a:lstStyle/>
          <a:p>
            <a:pPr marL="295910">
              <a:lnSpc>
                <a:spcPct val="100000"/>
              </a:lnSpc>
              <a:spcBef>
                <a:spcPts val="885"/>
              </a:spcBef>
            </a:pPr>
            <a:r>
              <a:rPr sz="2000" b="1" spc="-55" dirty="0">
                <a:latin typeface="Calibri"/>
                <a:cs typeface="Calibri"/>
              </a:rPr>
              <a:t>Free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radicals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650235" y="1645920"/>
            <a:ext cx="963294" cy="388620"/>
            <a:chOff x="2650235" y="1645920"/>
            <a:chExt cx="963294" cy="388620"/>
          </a:xfrm>
        </p:grpSpPr>
        <p:sp>
          <p:nvSpPr>
            <p:cNvPr id="5" name="object 5"/>
            <p:cNvSpPr/>
            <p:nvPr/>
          </p:nvSpPr>
          <p:spPr>
            <a:xfrm>
              <a:off x="2660141" y="1655826"/>
              <a:ext cx="943610" cy="368935"/>
            </a:xfrm>
            <a:custGeom>
              <a:avLst/>
              <a:gdLst/>
              <a:ahLst/>
              <a:cxnLst/>
              <a:rect l="l" t="t" r="r" b="b"/>
              <a:pathLst>
                <a:path w="943610" h="368935">
                  <a:moveTo>
                    <a:pt x="758952" y="0"/>
                  </a:moveTo>
                  <a:lnTo>
                    <a:pt x="758952" y="92201"/>
                  </a:lnTo>
                  <a:lnTo>
                    <a:pt x="0" y="92201"/>
                  </a:lnTo>
                  <a:lnTo>
                    <a:pt x="0" y="276606"/>
                  </a:lnTo>
                  <a:lnTo>
                    <a:pt x="758952" y="276606"/>
                  </a:lnTo>
                  <a:lnTo>
                    <a:pt x="758952" y="368808"/>
                  </a:lnTo>
                  <a:lnTo>
                    <a:pt x="943356" y="184403"/>
                  </a:lnTo>
                  <a:lnTo>
                    <a:pt x="758952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660141" y="1655826"/>
              <a:ext cx="943610" cy="368935"/>
            </a:xfrm>
            <a:custGeom>
              <a:avLst/>
              <a:gdLst/>
              <a:ahLst/>
              <a:cxnLst/>
              <a:rect l="l" t="t" r="r" b="b"/>
              <a:pathLst>
                <a:path w="943610" h="368935">
                  <a:moveTo>
                    <a:pt x="0" y="92201"/>
                  </a:moveTo>
                  <a:lnTo>
                    <a:pt x="758952" y="92201"/>
                  </a:lnTo>
                  <a:lnTo>
                    <a:pt x="758952" y="0"/>
                  </a:lnTo>
                  <a:lnTo>
                    <a:pt x="943356" y="184403"/>
                  </a:lnTo>
                  <a:lnTo>
                    <a:pt x="758952" y="368808"/>
                  </a:lnTo>
                  <a:lnTo>
                    <a:pt x="758952" y="276606"/>
                  </a:lnTo>
                  <a:lnTo>
                    <a:pt x="0" y="276606"/>
                  </a:lnTo>
                  <a:lnTo>
                    <a:pt x="0" y="92201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804665" y="1387602"/>
            <a:ext cx="3121660" cy="1087120"/>
          </a:xfrm>
          <a:prstGeom prst="rect">
            <a:avLst/>
          </a:prstGeom>
          <a:solidFill>
            <a:srgbClr val="F5A308"/>
          </a:solidFill>
          <a:ln w="19811">
            <a:solidFill>
              <a:srgbClr val="B47704"/>
            </a:solidFill>
          </a:ln>
        </p:spPr>
        <p:txBody>
          <a:bodyPr vert="horz" wrap="square" lIns="0" tIns="52069" rIns="0" bIns="0" rtlCol="0">
            <a:spAutoFit/>
          </a:bodyPr>
          <a:lstStyle/>
          <a:p>
            <a:pPr marL="626110" marR="292100" indent="-327660">
              <a:lnSpc>
                <a:spcPct val="100000"/>
              </a:lnSpc>
              <a:spcBef>
                <a:spcPts val="409"/>
              </a:spcBef>
            </a:pPr>
            <a:r>
              <a:rPr sz="2000" b="1" dirty="0">
                <a:latin typeface="Calibri"/>
                <a:cs typeface="Calibri"/>
              </a:rPr>
              <a:t>Oxidation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amino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acid </a:t>
            </a:r>
            <a:r>
              <a:rPr sz="2000" b="1" spc="-25" dirty="0">
                <a:latin typeface="Calibri"/>
                <a:cs typeface="Calibri"/>
              </a:rPr>
              <a:t>residue</a:t>
            </a:r>
            <a:r>
              <a:rPr sz="2000" b="1" spc="-85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side</a:t>
            </a:r>
            <a:r>
              <a:rPr sz="2000" b="1" spc="-70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chain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72973" y="3053333"/>
            <a:ext cx="3122930" cy="977265"/>
          </a:xfrm>
          <a:prstGeom prst="rect">
            <a:avLst/>
          </a:prstGeom>
          <a:solidFill>
            <a:srgbClr val="F5A308"/>
          </a:solidFill>
          <a:ln w="19811">
            <a:solidFill>
              <a:srgbClr val="B47704"/>
            </a:solidFill>
          </a:ln>
        </p:spPr>
        <p:txBody>
          <a:bodyPr vert="horz" wrap="square" lIns="0" tIns="8255" rIns="0" bIns="0" rtlCol="0">
            <a:spAutoFit/>
          </a:bodyPr>
          <a:lstStyle/>
          <a:p>
            <a:pPr marL="1060450" marR="492125" indent="-563880">
              <a:lnSpc>
                <a:spcPts val="2400"/>
              </a:lnSpc>
              <a:spcBef>
                <a:spcPts val="65"/>
              </a:spcBef>
            </a:pPr>
            <a:r>
              <a:rPr sz="2000" b="1" dirty="0">
                <a:latin typeface="Calibri"/>
                <a:cs typeface="Calibri"/>
              </a:rPr>
              <a:t>Oxidation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b="1" spc="-10" dirty="0">
                <a:latin typeface="Calibri"/>
                <a:cs typeface="Calibri"/>
              </a:rPr>
              <a:t> </a:t>
            </a:r>
            <a:r>
              <a:rPr sz="2000" b="1" spc="-30" dirty="0">
                <a:latin typeface="Calibri"/>
                <a:cs typeface="Calibri"/>
              </a:rPr>
              <a:t>protein </a:t>
            </a:r>
            <a:r>
              <a:rPr sz="2000" b="1" spc="-10" dirty="0">
                <a:latin typeface="Calibri"/>
                <a:cs typeface="Calibri"/>
              </a:rPr>
              <a:t>backbone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239011" y="2330195"/>
            <a:ext cx="504825" cy="600710"/>
            <a:chOff x="1239011" y="2330195"/>
            <a:chExt cx="504825" cy="600710"/>
          </a:xfrm>
        </p:grpSpPr>
        <p:sp>
          <p:nvSpPr>
            <p:cNvPr id="10" name="object 10"/>
            <p:cNvSpPr/>
            <p:nvPr/>
          </p:nvSpPr>
          <p:spPr>
            <a:xfrm>
              <a:off x="1248917" y="2340101"/>
              <a:ext cx="485140" cy="581025"/>
            </a:xfrm>
            <a:custGeom>
              <a:avLst/>
              <a:gdLst/>
              <a:ahLst/>
              <a:cxnLst/>
              <a:rect l="l" t="t" r="r" b="b"/>
              <a:pathLst>
                <a:path w="485139" h="581025">
                  <a:moveTo>
                    <a:pt x="363473" y="0"/>
                  </a:moveTo>
                  <a:lnTo>
                    <a:pt x="121157" y="0"/>
                  </a:lnTo>
                  <a:lnTo>
                    <a:pt x="121157" y="338327"/>
                  </a:lnTo>
                  <a:lnTo>
                    <a:pt x="0" y="338327"/>
                  </a:lnTo>
                  <a:lnTo>
                    <a:pt x="242315" y="580644"/>
                  </a:lnTo>
                  <a:lnTo>
                    <a:pt x="484631" y="338327"/>
                  </a:lnTo>
                  <a:lnTo>
                    <a:pt x="363473" y="338327"/>
                  </a:lnTo>
                  <a:lnTo>
                    <a:pt x="363473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248917" y="2340101"/>
              <a:ext cx="485140" cy="581025"/>
            </a:xfrm>
            <a:custGeom>
              <a:avLst/>
              <a:gdLst/>
              <a:ahLst/>
              <a:cxnLst/>
              <a:rect l="l" t="t" r="r" b="b"/>
              <a:pathLst>
                <a:path w="485139" h="581025">
                  <a:moveTo>
                    <a:pt x="0" y="338327"/>
                  </a:moveTo>
                  <a:lnTo>
                    <a:pt x="121157" y="338327"/>
                  </a:lnTo>
                  <a:lnTo>
                    <a:pt x="121157" y="0"/>
                  </a:lnTo>
                  <a:lnTo>
                    <a:pt x="363473" y="0"/>
                  </a:lnTo>
                  <a:lnTo>
                    <a:pt x="363473" y="338327"/>
                  </a:lnTo>
                  <a:lnTo>
                    <a:pt x="484631" y="338327"/>
                  </a:lnTo>
                  <a:lnTo>
                    <a:pt x="242315" y="580644"/>
                  </a:lnTo>
                  <a:lnTo>
                    <a:pt x="0" y="338327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1239011" y="4152900"/>
            <a:ext cx="390525" cy="515620"/>
            <a:chOff x="1239011" y="4152900"/>
            <a:chExt cx="390525" cy="515620"/>
          </a:xfrm>
        </p:grpSpPr>
        <p:sp>
          <p:nvSpPr>
            <p:cNvPr id="13" name="object 13"/>
            <p:cNvSpPr/>
            <p:nvPr/>
          </p:nvSpPr>
          <p:spPr>
            <a:xfrm>
              <a:off x="1248917" y="4162805"/>
              <a:ext cx="370840" cy="495300"/>
            </a:xfrm>
            <a:custGeom>
              <a:avLst/>
              <a:gdLst/>
              <a:ahLst/>
              <a:cxnLst/>
              <a:rect l="l" t="t" r="r" b="b"/>
              <a:pathLst>
                <a:path w="370840" h="495300">
                  <a:moveTo>
                    <a:pt x="277748" y="0"/>
                  </a:moveTo>
                  <a:lnTo>
                    <a:pt x="92582" y="0"/>
                  </a:lnTo>
                  <a:lnTo>
                    <a:pt x="92582" y="310134"/>
                  </a:lnTo>
                  <a:lnTo>
                    <a:pt x="0" y="310134"/>
                  </a:lnTo>
                  <a:lnTo>
                    <a:pt x="185165" y="495300"/>
                  </a:lnTo>
                  <a:lnTo>
                    <a:pt x="370331" y="310134"/>
                  </a:lnTo>
                  <a:lnTo>
                    <a:pt x="277748" y="310134"/>
                  </a:lnTo>
                  <a:lnTo>
                    <a:pt x="277748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248917" y="4162805"/>
              <a:ext cx="370840" cy="495300"/>
            </a:xfrm>
            <a:custGeom>
              <a:avLst/>
              <a:gdLst/>
              <a:ahLst/>
              <a:cxnLst/>
              <a:rect l="l" t="t" r="r" b="b"/>
              <a:pathLst>
                <a:path w="370840" h="495300">
                  <a:moveTo>
                    <a:pt x="0" y="310134"/>
                  </a:moveTo>
                  <a:lnTo>
                    <a:pt x="92582" y="310134"/>
                  </a:lnTo>
                  <a:lnTo>
                    <a:pt x="92582" y="0"/>
                  </a:lnTo>
                  <a:lnTo>
                    <a:pt x="277748" y="0"/>
                  </a:lnTo>
                  <a:lnTo>
                    <a:pt x="277748" y="310134"/>
                  </a:lnTo>
                  <a:lnTo>
                    <a:pt x="370331" y="310134"/>
                  </a:lnTo>
                  <a:lnTo>
                    <a:pt x="185165" y="495300"/>
                  </a:lnTo>
                  <a:lnTo>
                    <a:pt x="0" y="310134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247650" y="4790694"/>
            <a:ext cx="3048000" cy="906780"/>
          </a:xfrm>
          <a:prstGeom prst="rect">
            <a:avLst/>
          </a:prstGeom>
          <a:solidFill>
            <a:srgbClr val="F5A308"/>
          </a:solidFill>
          <a:ln w="19811">
            <a:solidFill>
              <a:srgbClr val="B47704"/>
            </a:solidFill>
          </a:ln>
        </p:spPr>
        <p:txBody>
          <a:bodyPr vert="horz" wrap="square" lIns="0" tIns="115570" rIns="0" bIns="0" rtlCol="0">
            <a:spAutoFit/>
          </a:bodyPr>
          <a:lstStyle/>
          <a:p>
            <a:pPr marL="379730">
              <a:lnSpc>
                <a:spcPct val="100000"/>
              </a:lnSpc>
              <a:spcBef>
                <a:spcPts val="910"/>
              </a:spcBef>
            </a:pPr>
            <a:r>
              <a:rPr sz="2000" b="1" spc="-35" dirty="0">
                <a:latin typeface="Calibri"/>
                <a:cs typeface="Calibri"/>
              </a:rPr>
              <a:t>Protein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fragmentation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070342" y="1485138"/>
            <a:ext cx="3121660" cy="828040"/>
          </a:xfrm>
          <a:prstGeom prst="rect">
            <a:avLst/>
          </a:prstGeom>
          <a:solidFill>
            <a:srgbClr val="F5A308"/>
          </a:solidFill>
          <a:ln w="19811">
            <a:solidFill>
              <a:srgbClr val="B47704"/>
            </a:solidFill>
          </a:ln>
        </p:spPr>
        <p:txBody>
          <a:bodyPr vert="horz" wrap="square" lIns="0" tIns="74930" rIns="0" bIns="0" rtlCol="0">
            <a:spAutoFit/>
          </a:bodyPr>
          <a:lstStyle/>
          <a:p>
            <a:pPr marL="433070" marR="424815" indent="54610">
              <a:lnSpc>
                <a:spcPct val="100000"/>
              </a:lnSpc>
              <a:spcBef>
                <a:spcPts val="590"/>
              </a:spcBef>
            </a:pPr>
            <a:r>
              <a:rPr sz="2000" b="1" spc="-30" dirty="0">
                <a:latin typeface="Calibri"/>
                <a:cs typeface="Calibri"/>
              </a:rPr>
              <a:t>Formation</a:t>
            </a:r>
            <a:r>
              <a:rPr sz="2000" b="1" spc="-8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protein </a:t>
            </a:r>
            <a:r>
              <a:rPr sz="2000" b="1" spc="-25" dirty="0">
                <a:latin typeface="Calibri"/>
                <a:cs typeface="Calibri"/>
              </a:rPr>
              <a:t>protein</a:t>
            </a:r>
            <a:r>
              <a:rPr sz="2000" b="1" spc="-8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cross</a:t>
            </a:r>
            <a:r>
              <a:rPr sz="2000" b="1" spc="-8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linkages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7016495" y="1658111"/>
            <a:ext cx="963294" cy="387350"/>
            <a:chOff x="7016495" y="1658111"/>
            <a:chExt cx="963294" cy="387350"/>
          </a:xfrm>
        </p:grpSpPr>
        <p:sp>
          <p:nvSpPr>
            <p:cNvPr id="18" name="object 18"/>
            <p:cNvSpPr/>
            <p:nvPr/>
          </p:nvSpPr>
          <p:spPr>
            <a:xfrm>
              <a:off x="7026401" y="1668017"/>
              <a:ext cx="943610" cy="367665"/>
            </a:xfrm>
            <a:custGeom>
              <a:avLst/>
              <a:gdLst/>
              <a:ahLst/>
              <a:cxnLst/>
              <a:rect l="l" t="t" r="r" b="b"/>
              <a:pathLst>
                <a:path w="943609" h="367664">
                  <a:moveTo>
                    <a:pt x="759714" y="0"/>
                  </a:moveTo>
                  <a:lnTo>
                    <a:pt x="759714" y="91821"/>
                  </a:lnTo>
                  <a:lnTo>
                    <a:pt x="0" y="91821"/>
                  </a:lnTo>
                  <a:lnTo>
                    <a:pt x="0" y="275463"/>
                  </a:lnTo>
                  <a:lnTo>
                    <a:pt x="759714" y="275463"/>
                  </a:lnTo>
                  <a:lnTo>
                    <a:pt x="759714" y="367284"/>
                  </a:lnTo>
                  <a:lnTo>
                    <a:pt x="943355" y="183642"/>
                  </a:lnTo>
                  <a:lnTo>
                    <a:pt x="759714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026401" y="1668017"/>
              <a:ext cx="943610" cy="367665"/>
            </a:xfrm>
            <a:custGeom>
              <a:avLst/>
              <a:gdLst/>
              <a:ahLst/>
              <a:cxnLst/>
              <a:rect l="l" t="t" r="r" b="b"/>
              <a:pathLst>
                <a:path w="943609" h="367664">
                  <a:moveTo>
                    <a:pt x="0" y="91821"/>
                  </a:moveTo>
                  <a:lnTo>
                    <a:pt x="759714" y="91821"/>
                  </a:lnTo>
                  <a:lnTo>
                    <a:pt x="759714" y="0"/>
                  </a:lnTo>
                  <a:lnTo>
                    <a:pt x="943355" y="183642"/>
                  </a:lnTo>
                  <a:lnTo>
                    <a:pt x="759714" y="367284"/>
                  </a:lnTo>
                  <a:lnTo>
                    <a:pt x="759714" y="275463"/>
                  </a:lnTo>
                  <a:lnTo>
                    <a:pt x="0" y="275463"/>
                  </a:lnTo>
                  <a:lnTo>
                    <a:pt x="0" y="91821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9378695" y="2336292"/>
            <a:ext cx="436245" cy="1704339"/>
            <a:chOff x="9378695" y="2336292"/>
            <a:chExt cx="436245" cy="1704339"/>
          </a:xfrm>
        </p:grpSpPr>
        <p:sp>
          <p:nvSpPr>
            <p:cNvPr id="21" name="object 21"/>
            <p:cNvSpPr/>
            <p:nvPr/>
          </p:nvSpPr>
          <p:spPr>
            <a:xfrm>
              <a:off x="9388601" y="2346198"/>
              <a:ext cx="416559" cy="1684020"/>
            </a:xfrm>
            <a:custGeom>
              <a:avLst/>
              <a:gdLst/>
              <a:ahLst/>
              <a:cxnLst/>
              <a:rect l="l" t="t" r="r" b="b"/>
              <a:pathLst>
                <a:path w="416559" h="1684020">
                  <a:moveTo>
                    <a:pt x="312039" y="0"/>
                  </a:moveTo>
                  <a:lnTo>
                    <a:pt x="104013" y="0"/>
                  </a:lnTo>
                  <a:lnTo>
                    <a:pt x="104013" y="1475994"/>
                  </a:lnTo>
                  <a:lnTo>
                    <a:pt x="0" y="1475994"/>
                  </a:lnTo>
                  <a:lnTo>
                    <a:pt x="208025" y="1684020"/>
                  </a:lnTo>
                  <a:lnTo>
                    <a:pt x="416051" y="1475994"/>
                  </a:lnTo>
                  <a:lnTo>
                    <a:pt x="312039" y="1475994"/>
                  </a:lnTo>
                  <a:lnTo>
                    <a:pt x="312039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9388601" y="2346198"/>
              <a:ext cx="416559" cy="1684020"/>
            </a:xfrm>
            <a:custGeom>
              <a:avLst/>
              <a:gdLst/>
              <a:ahLst/>
              <a:cxnLst/>
              <a:rect l="l" t="t" r="r" b="b"/>
              <a:pathLst>
                <a:path w="416559" h="1684020">
                  <a:moveTo>
                    <a:pt x="0" y="1475994"/>
                  </a:moveTo>
                  <a:lnTo>
                    <a:pt x="104013" y="1475994"/>
                  </a:lnTo>
                  <a:lnTo>
                    <a:pt x="104013" y="0"/>
                  </a:lnTo>
                  <a:lnTo>
                    <a:pt x="312039" y="0"/>
                  </a:lnTo>
                  <a:lnTo>
                    <a:pt x="312039" y="1475994"/>
                  </a:lnTo>
                  <a:lnTo>
                    <a:pt x="416051" y="1475994"/>
                  </a:lnTo>
                  <a:lnTo>
                    <a:pt x="208025" y="1684020"/>
                  </a:lnTo>
                  <a:lnTo>
                    <a:pt x="0" y="1475994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6127241" y="4162805"/>
            <a:ext cx="5535295" cy="2089785"/>
          </a:xfrm>
          <a:prstGeom prst="rect">
            <a:avLst/>
          </a:prstGeom>
          <a:solidFill>
            <a:srgbClr val="00AF50"/>
          </a:solidFill>
          <a:ln w="19811">
            <a:solidFill>
              <a:srgbClr val="B47704"/>
            </a:solidFill>
          </a:ln>
        </p:spPr>
        <p:txBody>
          <a:bodyPr vert="horz" wrap="square" lIns="0" tIns="26225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65"/>
              </a:spcBef>
            </a:pPr>
            <a:endParaRPr sz="2000">
              <a:latin typeface="Times New Roman"/>
              <a:cs typeface="Times New Roman"/>
            </a:endParaRPr>
          </a:p>
          <a:p>
            <a:pPr marL="158115">
              <a:lnSpc>
                <a:spcPct val="100000"/>
              </a:lnSpc>
            </a:pPr>
            <a:r>
              <a:rPr sz="2000" b="1" dirty="0">
                <a:latin typeface="Calibri"/>
                <a:cs typeface="Calibri"/>
              </a:rPr>
              <a:t>This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oxidative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modification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spc="-30" dirty="0">
                <a:latin typeface="Calibri"/>
                <a:cs typeface="Calibri"/>
              </a:rPr>
              <a:t>proteins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Increase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its</a:t>
            </a:r>
            <a:endParaRPr sz="2000">
              <a:latin typeface="Calibri"/>
              <a:cs typeface="Calibri"/>
            </a:endParaRPr>
          </a:p>
          <a:p>
            <a:pPr marL="113664">
              <a:lnSpc>
                <a:spcPct val="100000"/>
              </a:lnSpc>
            </a:pPr>
            <a:r>
              <a:rPr sz="2000" b="1" spc="-30" dirty="0">
                <a:latin typeface="Calibri"/>
                <a:cs typeface="Calibri"/>
              </a:rPr>
              <a:t>degradation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by</a:t>
            </a:r>
            <a:r>
              <a:rPr sz="2000" b="1" spc="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multicatalytic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spc="-65" dirty="0">
                <a:latin typeface="Calibri"/>
                <a:cs typeface="Calibri"/>
              </a:rPr>
              <a:t>proteasome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complex.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3593591" y="5058155"/>
            <a:ext cx="2383790" cy="504825"/>
            <a:chOff x="3593591" y="5058155"/>
            <a:chExt cx="2383790" cy="504825"/>
          </a:xfrm>
        </p:grpSpPr>
        <p:sp>
          <p:nvSpPr>
            <p:cNvPr id="25" name="object 25"/>
            <p:cNvSpPr/>
            <p:nvPr/>
          </p:nvSpPr>
          <p:spPr>
            <a:xfrm>
              <a:off x="3603497" y="5068061"/>
              <a:ext cx="2364105" cy="485140"/>
            </a:xfrm>
            <a:custGeom>
              <a:avLst/>
              <a:gdLst/>
              <a:ahLst/>
              <a:cxnLst/>
              <a:rect l="l" t="t" r="r" b="b"/>
              <a:pathLst>
                <a:path w="2364104" h="485139">
                  <a:moveTo>
                    <a:pt x="2121407" y="0"/>
                  </a:moveTo>
                  <a:lnTo>
                    <a:pt x="2121407" y="121157"/>
                  </a:lnTo>
                  <a:lnTo>
                    <a:pt x="0" y="121157"/>
                  </a:lnTo>
                  <a:lnTo>
                    <a:pt x="0" y="363474"/>
                  </a:lnTo>
                  <a:lnTo>
                    <a:pt x="2121407" y="363474"/>
                  </a:lnTo>
                  <a:lnTo>
                    <a:pt x="2121407" y="484631"/>
                  </a:lnTo>
                  <a:lnTo>
                    <a:pt x="2363724" y="242315"/>
                  </a:lnTo>
                  <a:lnTo>
                    <a:pt x="2121407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603497" y="5068061"/>
              <a:ext cx="2364105" cy="485140"/>
            </a:xfrm>
            <a:custGeom>
              <a:avLst/>
              <a:gdLst/>
              <a:ahLst/>
              <a:cxnLst/>
              <a:rect l="l" t="t" r="r" b="b"/>
              <a:pathLst>
                <a:path w="2364104" h="485139">
                  <a:moveTo>
                    <a:pt x="0" y="121157"/>
                  </a:moveTo>
                  <a:lnTo>
                    <a:pt x="2121407" y="121157"/>
                  </a:lnTo>
                  <a:lnTo>
                    <a:pt x="2121407" y="0"/>
                  </a:lnTo>
                  <a:lnTo>
                    <a:pt x="2363724" y="242315"/>
                  </a:lnTo>
                  <a:lnTo>
                    <a:pt x="2121407" y="484631"/>
                  </a:lnTo>
                  <a:lnTo>
                    <a:pt x="2121407" y="363474"/>
                  </a:lnTo>
                  <a:lnTo>
                    <a:pt x="0" y="363474"/>
                  </a:lnTo>
                  <a:lnTo>
                    <a:pt x="0" y="121157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Footer Placeholder 2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69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60" dirty="0">
                <a:solidFill>
                  <a:schemeClr val="tx1"/>
                </a:solidFill>
              </a:rPr>
              <a:t>Homeostasis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6263" y="1374140"/>
            <a:ext cx="11503025" cy="39471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  <a:tabLst>
                <a:tab pos="6892290" algn="l"/>
                <a:tab pos="9511030" algn="l"/>
              </a:tabLst>
            </a:pPr>
            <a:r>
              <a:rPr sz="2250" spc="175" dirty="0">
                <a:solidFill>
                  <a:srgbClr val="F5A308"/>
                </a:solidFill>
                <a:latin typeface="Lucida Sans Unicode"/>
                <a:cs typeface="Lucida Sans Unicode"/>
              </a:rPr>
              <a:t>▶</a:t>
            </a:r>
            <a:r>
              <a:rPr sz="2250" spc="-60" dirty="0">
                <a:solidFill>
                  <a:srgbClr val="F5A308"/>
                </a:solidFill>
                <a:latin typeface="Lucida Sans Unicode"/>
                <a:cs typeface="Lucida Sans Unicode"/>
              </a:rPr>
              <a:t> </a:t>
            </a:r>
            <a:r>
              <a:rPr sz="2800" spc="-35" dirty="0">
                <a:solidFill>
                  <a:schemeClr val="tx1"/>
                </a:solidFill>
                <a:latin typeface="Calibri"/>
                <a:cs typeface="Calibri"/>
              </a:rPr>
              <a:t>Homeostasis</a:t>
            </a:r>
            <a:r>
              <a:rPr sz="2800" spc="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(ho¯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me¯-o¯-STA¯</a:t>
            </a:r>
            <a:r>
              <a:rPr sz="2800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420" dirty="0">
                <a:solidFill>
                  <a:schemeClr val="tx1"/>
                </a:solidFill>
                <a:latin typeface="Calibri"/>
                <a:cs typeface="Calibri"/>
              </a:rPr>
              <a:t>-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sis;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homeo-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	</a:t>
            </a:r>
            <a:r>
              <a:rPr sz="2800" spc="-50" dirty="0">
                <a:solidFill>
                  <a:schemeClr val="tx1"/>
                </a:solidFill>
                <a:latin typeface="Calibri"/>
                <a:cs typeface="Calibri"/>
              </a:rPr>
              <a:t>sameness;</a:t>
            </a:r>
            <a:r>
              <a:rPr sz="2800" spc="-10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420" dirty="0">
                <a:solidFill>
                  <a:schemeClr val="tx1"/>
                </a:solidFill>
                <a:latin typeface="Calibri"/>
                <a:cs typeface="Calibri"/>
              </a:rPr>
              <a:t>-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stasis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	standing</a:t>
            </a:r>
            <a:r>
              <a:rPr sz="2800" spc="9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still)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is</a:t>
            </a:r>
            <a:r>
              <a:rPr sz="2800" spc="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800" spc="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condition</a:t>
            </a:r>
            <a:r>
              <a:rPr sz="2800" spc="8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equilibrium</a:t>
            </a:r>
            <a:r>
              <a:rPr sz="2800" spc="1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(balance)</a:t>
            </a:r>
            <a:r>
              <a:rPr sz="2800" spc="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80" dirty="0">
                <a:solidFill>
                  <a:schemeClr val="tx1"/>
                </a:solidFill>
                <a:latin typeface="Calibri"/>
                <a:cs typeface="Calibri"/>
              </a:rPr>
              <a:t>in</a:t>
            </a:r>
            <a:r>
              <a:rPr sz="2800" spc="9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800" spc="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body’s</a:t>
            </a:r>
            <a:r>
              <a:rPr sz="2800" spc="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internal</a:t>
            </a:r>
            <a:r>
              <a:rPr sz="2800" spc="8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environment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due</a:t>
            </a:r>
            <a:r>
              <a:rPr sz="2800" spc="-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to</a:t>
            </a:r>
            <a:r>
              <a:rPr sz="2800" spc="-5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800" spc="-5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constant</a:t>
            </a:r>
            <a:r>
              <a:rPr sz="2800" spc="-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interaction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-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800" spc="-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body’s</a:t>
            </a:r>
            <a:r>
              <a:rPr sz="2800" spc="-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many</a:t>
            </a:r>
            <a:r>
              <a:rPr sz="2800" spc="-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regulatory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processes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35"/>
              </a:spcBef>
            </a:pP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2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spc="-35" dirty="0">
                <a:solidFill>
                  <a:schemeClr val="tx1"/>
                </a:solidFill>
                <a:latin typeface="Calibri"/>
                <a:cs typeface="Calibri"/>
              </a:rPr>
              <a:t>Homeostasis</a:t>
            </a:r>
            <a:r>
              <a:rPr sz="2800" spc="10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is</a:t>
            </a:r>
            <a:r>
              <a:rPr sz="2800" spc="9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</a:t>
            </a:r>
            <a:r>
              <a:rPr sz="2800" spc="5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dynamic</a:t>
            </a:r>
            <a:r>
              <a:rPr sz="2800" spc="10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condition.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50"/>
              </a:spcBef>
            </a:pP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355600" marR="186055" indent="-342900">
              <a:lnSpc>
                <a:spcPct val="100000"/>
              </a:lnSpc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25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spc="95" dirty="0">
                <a:solidFill>
                  <a:schemeClr val="tx1"/>
                </a:solidFill>
                <a:latin typeface="Calibri"/>
                <a:cs typeface="Calibri"/>
              </a:rPr>
              <a:t>In</a:t>
            </a:r>
            <a:r>
              <a:rPr sz="2800" spc="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response</a:t>
            </a:r>
            <a:r>
              <a:rPr sz="2800" spc="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to</a:t>
            </a:r>
            <a:r>
              <a:rPr sz="2800" spc="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60" dirty="0">
                <a:solidFill>
                  <a:schemeClr val="tx1"/>
                </a:solidFill>
                <a:latin typeface="Calibri"/>
                <a:cs typeface="Calibri"/>
              </a:rPr>
              <a:t>changing</a:t>
            </a:r>
            <a:r>
              <a:rPr sz="2800" spc="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conditions,</a:t>
            </a:r>
            <a:r>
              <a:rPr sz="2800" spc="5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800" spc="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body’s</a:t>
            </a:r>
            <a:r>
              <a:rPr sz="2800" spc="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equilibrium</a:t>
            </a:r>
            <a:r>
              <a:rPr sz="2800" spc="7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can</a:t>
            </a:r>
            <a:r>
              <a:rPr sz="2800" spc="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shift</a:t>
            </a:r>
            <a:r>
              <a:rPr sz="2800" spc="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among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points</a:t>
            </a:r>
            <a:r>
              <a:rPr sz="2800" spc="10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80" dirty="0">
                <a:solidFill>
                  <a:schemeClr val="tx1"/>
                </a:solidFill>
                <a:latin typeface="Calibri"/>
                <a:cs typeface="Calibri"/>
              </a:rPr>
              <a:t>in</a:t>
            </a:r>
            <a:r>
              <a:rPr sz="2800" spc="9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</a:t>
            </a:r>
            <a:r>
              <a:rPr sz="2800" spc="9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narrow</a:t>
            </a:r>
            <a:r>
              <a:rPr sz="2800" spc="114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range</a:t>
            </a:r>
            <a:r>
              <a:rPr sz="2800" spc="10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that</a:t>
            </a:r>
            <a:r>
              <a:rPr sz="2800" spc="9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is</a:t>
            </a:r>
            <a:r>
              <a:rPr sz="2800" spc="9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compatible</a:t>
            </a:r>
            <a:r>
              <a:rPr sz="2800" spc="9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with</a:t>
            </a:r>
            <a:r>
              <a:rPr sz="2800" spc="10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maintaining</a:t>
            </a:r>
            <a:r>
              <a:rPr sz="2800" spc="1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life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6263" y="415797"/>
            <a:ext cx="9021445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>
                <a:solidFill>
                  <a:schemeClr val="tx1"/>
                </a:solidFill>
              </a:rPr>
              <a:t>Lesions</a:t>
            </a:r>
            <a:r>
              <a:rPr sz="4400" spc="-90" dirty="0">
                <a:solidFill>
                  <a:schemeClr val="tx1"/>
                </a:solidFill>
              </a:rPr>
              <a:t> </a:t>
            </a:r>
            <a:r>
              <a:rPr sz="4400" spc="145" dirty="0">
                <a:solidFill>
                  <a:schemeClr val="tx1"/>
                </a:solidFill>
              </a:rPr>
              <a:t>in</a:t>
            </a:r>
            <a:r>
              <a:rPr sz="4400" spc="-70" dirty="0">
                <a:solidFill>
                  <a:schemeClr val="tx1"/>
                </a:solidFill>
              </a:rPr>
              <a:t> </a:t>
            </a:r>
            <a:r>
              <a:rPr sz="4400" spc="190" dirty="0">
                <a:solidFill>
                  <a:schemeClr val="tx1"/>
                </a:solidFill>
              </a:rPr>
              <a:t>DNA</a:t>
            </a:r>
            <a:endParaRPr sz="4400" dirty="0">
              <a:solidFill>
                <a:schemeClr val="tx1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11074" y="2145029"/>
            <a:ext cx="3840479" cy="914400"/>
          </a:xfrm>
          <a:prstGeom prst="rect">
            <a:avLst/>
          </a:prstGeom>
          <a:solidFill>
            <a:srgbClr val="F5A308"/>
          </a:solidFill>
          <a:ln w="19811">
            <a:solidFill>
              <a:srgbClr val="B47704"/>
            </a:solidFill>
          </a:ln>
        </p:spPr>
        <p:txBody>
          <a:bodyPr vert="horz" wrap="square" lIns="0" tIns="207010" rIns="0" bIns="0" rtlCol="0">
            <a:spAutoFit/>
          </a:bodyPr>
          <a:lstStyle/>
          <a:p>
            <a:pPr marL="475615" marR="88900" indent="-41275">
              <a:lnSpc>
                <a:spcPct val="80000"/>
              </a:lnSpc>
              <a:spcBef>
                <a:spcPts val="1630"/>
              </a:spcBef>
            </a:pPr>
            <a:r>
              <a:rPr sz="1900" b="1" spc="-50" dirty="0">
                <a:latin typeface="Calibri"/>
                <a:cs typeface="Calibri"/>
              </a:rPr>
              <a:t>Free</a:t>
            </a:r>
            <a:r>
              <a:rPr sz="1900" b="1" spc="-30" dirty="0">
                <a:latin typeface="Calibri"/>
                <a:cs typeface="Calibri"/>
              </a:rPr>
              <a:t> </a:t>
            </a:r>
            <a:r>
              <a:rPr sz="1900" b="1" spc="-10" dirty="0">
                <a:latin typeface="Calibri"/>
                <a:cs typeface="Calibri"/>
              </a:rPr>
              <a:t>Radicals</a:t>
            </a:r>
            <a:r>
              <a:rPr sz="1900" b="1" spc="-15" dirty="0">
                <a:latin typeface="Calibri"/>
                <a:cs typeface="Calibri"/>
              </a:rPr>
              <a:t> </a:t>
            </a:r>
            <a:r>
              <a:rPr sz="1900" b="1" spc="-55" dirty="0">
                <a:latin typeface="Calibri"/>
                <a:cs typeface="Calibri"/>
              </a:rPr>
              <a:t>React</a:t>
            </a:r>
            <a:r>
              <a:rPr sz="1900" b="1" spc="-30" dirty="0">
                <a:latin typeface="Calibri"/>
                <a:cs typeface="Calibri"/>
              </a:rPr>
              <a:t> </a:t>
            </a:r>
            <a:r>
              <a:rPr sz="1900" b="1" dirty="0">
                <a:latin typeface="Calibri"/>
                <a:cs typeface="Calibri"/>
              </a:rPr>
              <a:t>with</a:t>
            </a:r>
            <a:r>
              <a:rPr sz="1900" b="1" spc="-30" dirty="0">
                <a:latin typeface="Calibri"/>
                <a:cs typeface="Calibri"/>
              </a:rPr>
              <a:t> </a:t>
            </a:r>
            <a:r>
              <a:rPr sz="1900" b="1" spc="-10" dirty="0">
                <a:latin typeface="Calibri"/>
                <a:cs typeface="Calibri"/>
              </a:rPr>
              <a:t>thiamine </a:t>
            </a:r>
            <a:r>
              <a:rPr sz="1900" b="1" dirty="0">
                <a:latin typeface="Calibri"/>
                <a:cs typeface="Calibri"/>
              </a:rPr>
              <a:t>in</a:t>
            </a:r>
            <a:r>
              <a:rPr sz="1900" b="1" spc="25" dirty="0">
                <a:latin typeface="Calibri"/>
                <a:cs typeface="Calibri"/>
              </a:rPr>
              <a:t> </a:t>
            </a:r>
            <a:r>
              <a:rPr sz="1900" b="1" dirty="0">
                <a:latin typeface="Calibri"/>
                <a:cs typeface="Calibri"/>
              </a:rPr>
              <a:t>nuclear</a:t>
            </a:r>
            <a:r>
              <a:rPr sz="1900" b="1" spc="5" dirty="0">
                <a:latin typeface="Calibri"/>
                <a:cs typeface="Calibri"/>
              </a:rPr>
              <a:t> </a:t>
            </a:r>
            <a:r>
              <a:rPr sz="1900" b="1" dirty="0">
                <a:latin typeface="Calibri"/>
                <a:cs typeface="Calibri"/>
              </a:rPr>
              <a:t>&amp;</a:t>
            </a:r>
            <a:r>
              <a:rPr sz="1900" b="1" spc="40" dirty="0">
                <a:latin typeface="Calibri"/>
                <a:cs typeface="Calibri"/>
              </a:rPr>
              <a:t> </a:t>
            </a:r>
            <a:r>
              <a:rPr sz="1900" b="1" spc="-10" dirty="0">
                <a:latin typeface="Calibri"/>
                <a:cs typeface="Calibri"/>
              </a:rPr>
              <a:t>mitochondrial</a:t>
            </a:r>
            <a:r>
              <a:rPr sz="1900" b="1" dirty="0">
                <a:latin typeface="Calibri"/>
                <a:cs typeface="Calibri"/>
              </a:rPr>
              <a:t> </a:t>
            </a:r>
            <a:r>
              <a:rPr sz="1900" b="1" spc="30" dirty="0">
                <a:latin typeface="Calibri"/>
                <a:cs typeface="Calibri"/>
              </a:rPr>
              <a:t>DNA</a:t>
            </a:r>
            <a:endParaRPr sz="19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530852" y="2389632"/>
            <a:ext cx="998219" cy="504825"/>
            <a:chOff x="4530852" y="2389632"/>
            <a:chExt cx="998219" cy="504825"/>
          </a:xfrm>
        </p:grpSpPr>
        <p:sp>
          <p:nvSpPr>
            <p:cNvPr id="5" name="object 5"/>
            <p:cNvSpPr/>
            <p:nvPr/>
          </p:nvSpPr>
          <p:spPr>
            <a:xfrm>
              <a:off x="4540758" y="2399538"/>
              <a:ext cx="978535" cy="485140"/>
            </a:xfrm>
            <a:custGeom>
              <a:avLst/>
              <a:gdLst/>
              <a:ahLst/>
              <a:cxnLst/>
              <a:rect l="l" t="t" r="r" b="b"/>
              <a:pathLst>
                <a:path w="978535" h="485139">
                  <a:moveTo>
                    <a:pt x="736091" y="0"/>
                  </a:moveTo>
                  <a:lnTo>
                    <a:pt x="736091" y="121158"/>
                  </a:lnTo>
                  <a:lnTo>
                    <a:pt x="0" y="121158"/>
                  </a:lnTo>
                  <a:lnTo>
                    <a:pt x="0" y="363474"/>
                  </a:lnTo>
                  <a:lnTo>
                    <a:pt x="736091" y="363474"/>
                  </a:lnTo>
                  <a:lnTo>
                    <a:pt x="736091" y="484632"/>
                  </a:lnTo>
                  <a:lnTo>
                    <a:pt x="978407" y="242315"/>
                  </a:lnTo>
                  <a:lnTo>
                    <a:pt x="736091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540758" y="2399538"/>
              <a:ext cx="978535" cy="485140"/>
            </a:xfrm>
            <a:custGeom>
              <a:avLst/>
              <a:gdLst/>
              <a:ahLst/>
              <a:cxnLst/>
              <a:rect l="l" t="t" r="r" b="b"/>
              <a:pathLst>
                <a:path w="978535" h="485139">
                  <a:moveTo>
                    <a:pt x="0" y="121158"/>
                  </a:moveTo>
                  <a:lnTo>
                    <a:pt x="736091" y="121158"/>
                  </a:lnTo>
                  <a:lnTo>
                    <a:pt x="736091" y="0"/>
                  </a:lnTo>
                  <a:lnTo>
                    <a:pt x="978407" y="242315"/>
                  </a:lnTo>
                  <a:lnTo>
                    <a:pt x="736091" y="484632"/>
                  </a:lnTo>
                  <a:lnTo>
                    <a:pt x="736091" y="363474"/>
                  </a:lnTo>
                  <a:lnTo>
                    <a:pt x="0" y="363474"/>
                  </a:lnTo>
                  <a:lnTo>
                    <a:pt x="0" y="121158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6113526" y="2173985"/>
            <a:ext cx="2926080" cy="934719"/>
          </a:xfrm>
          <a:prstGeom prst="rect">
            <a:avLst/>
          </a:prstGeom>
          <a:solidFill>
            <a:srgbClr val="F5A308"/>
          </a:solidFill>
          <a:ln w="19811">
            <a:solidFill>
              <a:srgbClr val="B47704"/>
            </a:solidFill>
          </a:ln>
        </p:spPr>
        <p:txBody>
          <a:bodyPr vert="horz" wrap="square" lIns="0" tIns="12890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15"/>
              </a:spcBef>
            </a:pPr>
            <a:r>
              <a:rPr sz="2000" b="1" spc="-25" dirty="0">
                <a:latin typeface="Calibri"/>
                <a:cs typeface="Calibri"/>
              </a:rPr>
              <a:t>Produce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single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stranded</a:t>
            </a:r>
            <a:endParaRPr sz="2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000" b="1" spc="-25" dirty="0">
                <a:latin typeface="Calibri"/>
                <a:cs typeface="Calibri"/>
              </a:rPr>
              <a:t>breaks</a:t>
            </a:r>
            <a:r>
              <a:rPr sz="2000" b="1" dirty="0">
                <a:latin typeface="Calibri"/>
                <a:cs typeface="Calibri"/>
              </a:rPr>
              <a:t> in</a:t>
            </a:r>
            <a:r>
              <a:rPr sz="2000" b="1" spc="35" dirty="0">
                <a:latin typeface="Calibri"/>
                <a:cs typeface="Calibri"/>
              </a:rPr>
              <a:t> DNA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70</a:t>
            </a:fld>
            <a:endParaRPr lang="en-US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6263" y="1374140"/>
            <a:ext cx="1065022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</a:pPr>
            <a:r>
              <a:rPr sz="2250" spc="175" dirty="0">
                <a:solidFill>
                  <a:srgbClr val="F5A308"/>
                </a:solidFill>
                <a:latin typeface="Lucida Sans Unicode"/>
                <a:cs typeface="Lucida Sans Unicode"/>
              </a:rPr>
              <a:t>▶</a:t>
            </a:r>
            <a:r>
              <a:rPr sz="2250" spc="-30" dirty="0">
                <a:solidFill>
                  <a:srgbClr val="F5A308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</a:rPr>
              <a:t>Cells</a:t>
            </a:r>
            <a:r>
              <a:rPr sz="2800" spc="3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have</a:t>
            </a:r>
            <a:r>
              <a:rPr sz="2800" spc="15" dirty="0">
                <a:solidFill>
                  <a:schemeClr val="tx1"/>
                </a:solidFill>
              </a:rPr>
              <a:t> </a:t>
            </a:r>
            <a:r>
              <a:rPr sz="2800" spc="-35" dirty="0">
                <a:solidFill>
                  <a:schemeClr val="tx1"/>
                </a:solidFill>
              </a:rPr>
              <a:t>developed</a:t>
            </a:r>
            <a:r>
              <a:rPr sz="2800" spc="4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multiple</a:t>
            </a:r>
            <a:r>
              <a:rPr sz="2800" spc="4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mechanisms</a:t>
            </a:r>
            <a:r>
              <a:rPr sz="2800" spc="55" dirty="0">
                <a:solidFill>
                  <a:schemeClr val="tx1"/>
                </a:solidFill>
              </a:rPr>
              <a:t> </a:t>
            </a:r>
            <a:r>
              <a:rPr sz="2800" spc="-45" dirty="0">
                <a:solidFill>
                  <a:schemeClr val="tx1"/>
                </a:solidFill>
              </a:rPr>
              <a:t>to</a:t>
            </a:r>
            <a:r>
              <a:rPr sz="2800" spc="10" dirty="0">
                <a:solidFill>
                  <a:schemeClr val="tx1"/>
                </a:solidFill>
              </a:rPr>
              <a:t> </a:t>
            </a:r>
            <a:r>
              <a:rPr sz="2800" spc="-10" dirty="0">
                <a:solidFill>
                  <a:schemeClr val="tx1"/>
                </a:solidFill>
              </a:rPr>
              <a:t>remove</a:t>
            </a:r>
            <a:r>
              <a:rPr sz="2800" spc="3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free</a:t>
            </a:r>
            <a:r>
              <a:rPr sz="2800" spc="2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radicals</a:t>
            </a:r>
            <a:r>
              <a:rPr sz="2800" spc="55" dirty="0">
                <a:solidFill>
                  <a:schemeClr val="tx1"/>
                </a:solidFill>
              </a:rPr>
              <a:t> </a:t>
            </a:r>
            <a:r>
              <a:rPr sz="2800" spc="-25" dirty="0">
                <a:solidFill>
                  <a:schemeClr val="tx1"/>
                </a:solidFill>
              </a:rPr>
              <a:t>and </a:t>
            </a:r>
            <a:r>
              <a:rPr sz="2800" spc="-10" dirty="0">
                <a:solidFill>
                  <a:schemeClr val="tx1"/>
                </a:solidFill>
              </a:rPr>
              <a:t>thereby</a:t>
            </a:r>
            <a:r>
              <a:rPr sz="2800" spc="-35" dirty="0">
                <a:solidFill>
                  <a:schemeClr val="tx1"/>
                </a:solidFill>
              </a:rPr>
              <a:t> </a:t>
            </a:r>
            <a:r>
              <a:rPr sz="2800" spc="50" dirty="0">
                <a:solidFill>
                  <a:schemeClr val="tx1"/>
                </a:solidFill>
              </a:rPr>
              <a:t>minimize</a:t>
            </a:r>
            <a:r>
              <a:rPr sz="2800" dirty="0">
                <a:solidFill>
                  <a:schemeClr val="tx1"/>
                </a:solidFill>
              </a:rPr>
              <a:t> </a:t>
            </a:r>
            <a:r>
              <a:rPr sz="2800" spc="-10" dirty="0">
                <a:solidFill>
                  <a:schemeClr val="tx1"/>
                </a:solidFill>
              </a:rPr>
              <a:t>injury.</a:t>
            </a:r>
            <a:endParaRPr sz="2800" dirty="0">
              <a:solidFill>
                <a:schemeClr val="tx1"/>
              </a:solidFill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6263" y="2907537"/>
            <a:ext cx="11476990" cy="19869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Free</a:t>
            </a:r>
            <a:r>
              <a:rPr sz="2800" spc="5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radicals</a:t>
            </a:r>
            <a:r>
              <a:rPr sz="2800" spc="8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are</a:t>
            </a:r>
            <a:r>
              <a:rPr sz="2800" spc="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inherently</a:t>
            </a:r>
            <a:r>
              <a:rPr sz="2800" spc="8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unstable</a:t>
            </a:r>
            <a:r>
              <a:rPr sz="2800" spc="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and</a:t>
            </a:r>
            <a:r>
              <a:rPr sz="2800" spc="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generally</a:t>
            </a:r>
            <a:r>
              <a:rPr sz="2800" spc="7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decay</a:t>
            </a:r>
            <a:r>
              <a:rPr sz="2800" spc="8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spontaneously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45"/>
              </a:spcBef>
            </a:pP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55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Several</a:t>
            </a:r>
            <a:r>
              <a:rPr sz="28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non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enzymatic</a:t>
            </a:r>
            <a:r>
              <a:rPr sz="28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and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enzymatic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45" dirty="0">
                <a:solidFill>
                  <a:schemeClr val="tx1"/>
                </a:solidFill>
                <a:latin typeface="Calibri"/>
                <a:cs typeface="Calibri"/>
              </a:rPr>
              <a:t>systems</a:t>
            </a:r>
            <a:r>
              <a:rPr sz="2800" spc="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that</a:t>
            </a:r>
            <a:r>
              <a:rPr sz="2800" spc="-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contribute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50" dirty="0">
                <a:solidFill>
                  <a:schemeClr val="tx1"/>
                </a:solidFill>
                <a:latin typeface="Calibri"/>
                <a:cs typeface="Calibri"/>
              </a:rPr>
              <a:t>to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inactivation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free</a:t>
            </a:r>
            <a:r>
              <a:rPr sz="2800" spc="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radical</a:t>
            </a:r>
            <a:r>
              <a:rPr sz="2800" spc="10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reactions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71</a:t>
            </a:fld>
            <a:endParaRPr lang="en-US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6263" y="1374140"/>
            <a:ext cx="11765280" cy="30930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50" spc="175" dirty="0">
                <a:solidFill>
                  <a:srgbClr val="F5A308"/>
                </a:solidFill>
                <a:latin typeface="Lucida Sans Unicode"/>
                <a:cs typeface="Lucida Sans Unicode"/>
              </a:rPr>
              <a:t>▶</a:t>
            </a:r>
            <a:r>
              <a:rPr sz="2250" spc="35" dirty="0">
                <a:solidFill>
                  <a:srgbClr val="F5A308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Antioxidants</a:t>
            </a:r>
            <a:r>
              <a:rPr sz="2800" spc="1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(non</a:t>
            </a:r>
            <a:r>
              <a:rPr sz="2800" spc="9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enzymatic</a:t>
            </a:r>
            <a:r>
              <a:rPr sz="2800" spc="8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229" dirty="0">
                <a:solidFill>
                  <a:schemeClr val="tx1"/>
                </a:solidFill>
                <a:latin typeface="Calibri"/>
                <a:cs typeface="Calibri"/>
              </a:rPr>
              <a:t>)-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Vit</a:t>
            </a:r>
            <a:r>
              <a:rPr sz="2800" spc="8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E</a:t>
            </a:r>
            <a:r>
              <a:rPr sz="2800" spc="7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&amp;</a:t>
            </a:r>
            <a:r>
              <a:rPr sz="2800" spc="7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A,</a:t>
            </a:r>
            <a:r>
              <a:rPr sz="2800" spc="7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ascorbic</a:t>
            </a:r>
            <a:r>
              <a:rPr sz="2800" spc="1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acid,</a:t>
            </a:r>
            <a:r>
              <a:rPr sz="2800" spc="9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glutathione.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35"/>
              </a:spcBef>
            </a:pP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55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spc="50" dirty="0">
                <a:solidFill>
                  <a:schemeClr val="tx1"/>
                </a:solidFill>
                <a:latin typeface="Calibri"/>
                <a:cs typeface="Calibri"/>
              </a:rPr>
              <a:t>Enzymes-</a:t>
            </a:r>
            <a:r>
              <a:rPr sz="2800" spc="-35" dirty="0">
                <a:solidFill>
                  <a:schemeClr val="tx1"/>
                </a:solidFill>
                <a:latin typeface="Calibri"/>
                <a:cs typeface="Calibri"/>
              </a:rPr>
              <a:t>catalase,</a:t>
            </a:r>
            <a:r>
              <a:rPr sz="2800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superoxide</a:t>
            </a:r>
            <a:r>
              <a:rPr sz="2800" spc="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dismutase,</a:t>
            </a:r>
            <a:r>
              <a:rPr sz="2800" spc="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glutathione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peroxidase.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45"/>
              </a:spcBef>
            </a:pP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2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spc="95" dirty="0">
                <a:solidFill>
                  <a:schemeClr val="tx1"/>
                </a:solidFill>
                <a:latin typeface="Calibri"/>
                <a:cs typeface="Calibri"/>
              </a:rPr>
              <a:t>In</a:t>
            </a:r>
            <a:r>
              <a:rPr sz="2800" spc="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many</a:t>
            </a:r>
            <a:r>
              <a:rPr sz="2800" spc="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pathologic</a:t>
            </a:r>
            <a:r>
              <a:rPr sz="2800" spc="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45" dirty="0">
                <a:solidFill>
                  <a:schemeClr val="tx1"/>
                </a:solidFill>
                <a:latin typeface="Calibri"/>
                <a:cs typeface="Calibri"/>
              </a:rPr>
              <a:t>processes,</a:t>
            </a:r>
            <a:r>
              <a:rPr sz="2800" spc="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800" spc="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55" dirty="0">
                <a:solidFill>
                  <a:schemeClr val="tx1"/>
                </a:solidFill>
                <a:latin typeface="Calibri"/>
                <a:cs typeface="Calibri"/>
              </a:rPr>
              <a:t>final</a:t>
            </a:r>
            <a:r>
              <a:rPr sz="2800" spc="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45" dirty="0">
                <a:solidFill>
                  <a:schemeClr val="tx1"/>
                </a:solidFill>
                <a:latin typeface="Calibri"/>
                <a:cs typeface="Calibri"/>
              </a:rPr>
              <a:t>effects</a:t>
            </a:r>
            <a:r>
              <a:rPr sz="2800" spc="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induced</a:t>
            </a:r>
            <a:r>
              <a:rPr sz="2800" spc="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by</a:t>
            </a:r>
            <a:r>
              <a:rPr sz="2800" spc="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free</a:t>
            </a:r>
            <a:r>
              <a:rPr sz="2800" spc="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radicals</a:t>
            </a:r>
            <a:r>
              <a:rPr sz="2800" spc="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depend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on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 the net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balance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55" dirty="0">
                <a:solidFill>
                  <a:schemeClr val="tx1"/>
                </a:solidFill>
                <a:latin typeface="Calibri"/>
                <a:cs typeface="Calibri"/>
              </a:rPr>
              <a:t>between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free radical</a:t>
            </a:r>
            <a:r>
              <a:rPr sz="28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formation</a:t>
            </a:r>
            <a:r>
              <a:rPr sz="2800" spc="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and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 termination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72</a:t>
            </a:fld>
            <a:endParaRPr lang="en-US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7828" y="164592"/>
            <a:ext cx="11875008" cy="656082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73</a:t>
            </a:fld>
            <a:endParaRPr lang="en-US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1457" y="30302"/>
            <a:ext cx="693737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chemeClr val="tx1"/>
                </a:solidFill>
              </a:rPr>
              <a:t>Membrane</a:t>
            </a:r>
            <a:r>
              <a:rPr spc="-70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permeability</a:t>
            </a:r>
            <a:r>
              <a:rPr spc="-70" dirty="0">
                <a:solidFill>
                  <a:schemeClr val="tx1"/>
                </a:solidFill>
              </a:rPr>
              <a:t> defects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48589" y="930402"/>
            <a:ext cx="3794760" cy="2371725"/>
          </a:xfrm>
          <a:prstGeom prst="rect">
            <a:avLst/>
          </a:prstGeom>
          <a:solidFill>
            <a:srgbClr val="F5A308"/>
          </a:solidFill>
          <a:ln w="19811">
            <a:solidFill>
              <a:srgbClr val="B47704"/>
            </a:solidFill>
          </a:ln>
        </p:spPr>
        <p:txBody>
          <a:bodyPr vert="horz" wrap="square" lIns="0" tIns="224790" rIns="0" bIns="0" rtlCol="0">
            <a:spAutoFit/>
          </a:bodyPr>
          <a:lstStyle/>
          <a:p>
            <a:pPr marL="1262380" marR="913765" algn="ctr">
              <a:lnSpc>
                <a:spcPct val="141500"/>
              </a:lnSpc>
              <a:spcBef>
                <a:spcPts val="1770"/>
              </a:spcBef>
            </a:pPr>
            <a:r>
              <a:rPr sz="2000" b="1" spc="-10" dirty="0">
                <a:latin typeface="Calibri"/>
                <a:cs typeface="Calibri"/>
              </a:rPr>
              <a:t>Bacterial</a:t>
            </a:r>
            <a:r>
              <a:rPr sz="2000" b="1" spc="-8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toxins </a:t>
            </a:r>
            <a:r>
              <a:rPr sz="2000" b="1" dirty="0">
                <a:latin typeface="Calibri"/>
                <a:cs typeface="Calibri"/>
              </a:rPr>
              <a:t>Viral</a:t>
            </a:r>
            <a:r>
              <a:rPr sz="2000" b="1" spc="17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proteins</a:t>
            </a:r>
            <a:endParaRPr sz="2000">
              <a:latin typeface="Calibri"/>
              <a:cs typeface="Calibri"/>
            </a:endParaRPr>
          </a:p>
          <a:p>
            <a:pPr marL="485140" marR="137795" algn="ctr">
              <a:lnSpc>
                <a:spcPct val="141500"/>
              </a:lnSpc>
              <a:spcBef>
                <a:spcPts val="15"/>
              </a:spcBef>
            </a:pPr>
            <a:r>
              <a:rPr sz="2000" b="1" dirty="0">
                <a:latin typeface="Calibri"/>
                <a:cs typeface="Calibri"/>
              </a:rPr>
              <a:t>Lytic</a:t>
            </a:r>
            <a:r>
              <a:rPr sz="2000" b="1" spc="20" dirty="0">
                <a:latin typeface="Calibri"/>
                <a:cs typeface="Calibri"/>
              </a:rPr>
              <a:t> </a:t>
            </a:r>
            <a:r>
              <a:rPr sz="2000" b="1" spc="-45" dirty="0">
                <a:latin typeface="Calibri"/>
                <a:cs typeface="Calibri"/>
              </a:rPr>
              <a:t>complement</a:t>
            </a:r>
            <a:r>
              <a:rPr sz="2000" b="1" spc="30" dirty="0">
                <a:latin typeface="Calibri"/>
                <a:cs typeface="Calibri"/>
              </a:rPr>
              <a:t> </a:t>
            </a:r>
            <a:r>
              <a:rPr sz="2000" b="1" spc="-35" dirty="0">
                <a:latin typeface="Calibri"/>
                <a:cs typeface="Calibri"/>
              </a:rPr>
              <a:t>components </a:t>
            </a:r>
            <a:r>
              <a:rPr sz="2000" b="1" dirty="0">
                <a:latin typeface="Calibri"/>
                <a:cs typeface="Calibri"/>
              </a:rPr>
              <a:t>Physical</a:t>
            </a:r>
            <a:r>
              <a:rPr sz="2000" b="1" spc="-8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&amp;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chemical</a:t>
            </a:r>
            <a:r>
              <a:rPr sz="2000" b="1" spc="-7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agents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157471" y="1575816"/>
            <a:ext cx="2089785" cy="1054735"/>
            <a:chOff x="4157471" y="1575816"/>
            <a:chExt cx="2089785" cy="1054735"/>
          </a:xfrm>
        </p:grpSpPr>
        <p:sp>
          <p:nvSpPr>
            <p:cNvPr id="5" name="object 5"/>
            <p:cNvSpPr/>
            <p:nvPr/>
          </p:nvSpPr>
          <p:spPr>
            <a:xfrm>
              <a:off x="4167377" y="1585722"/>
              <a:ext cx="2070100" cy="1035050"/>
            </a:xfrm>
            <a:custGeom>
              <a:avLst/>
              <a:gdLst/>
              <a:ahLst/>
              <a:cxnLst/>
              <a:rect l="l" t="t" r="r" b="b"/>
              <a:pathLst>
                <a:path w="2070100" h="1035050">
                  <a:moveTo>
                    <a:pt x="1552194" y="0"/>
                  </a:moveTo>
                  <a:lnTo>
                    <a:pt x="1552194" y="258699"/>
                  </a:lnTo>
                  <a:lnTo>
                    <a:pt x="0" y="258699"/>
                  </a:lnTo>
                  <a:lnTo>
                    <a:pt x="0" y="776097"/>
                  </a:lnTo>
                  <a:lnTo>
                    <a:pt x="1552194" y="776097"/>
                  </a:lnTo>
                  <a:lnTo>
                    <a:pt x="1552194" y="1034795"/>
                  </a:lnTo>
                  <a:lnTo>
                    <a:pt x="2069592" y="517398"/>
                  </a:lnTo>
                  <a:lnTo>
                    <a:pt x="1552194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167377" y="1585722"/>
              <a:ext cx="2070100" cy="1035050"/>
            </a:xfrm>
            <a:custGeom>
              <a:avLst/>
              <a:gdLst/>
              <a:ahLst/>
              <a:cxnLst/>
              <a:rect l="l" t="t" r="r" b="b"/>
              <a:pathLst>
                <a:path w="2070100" h="1035050">
                  <a:moveTo>
                    <a:pt x="0" y="258699"/>
                  </a:moveTo>
                  <a:lnTo>
                    <a:pt x="1552194" y="258699"/>
                  </a:lnTo>
                  <a:lnTo>
                    <a:pt x="1552194" y="0"/>
                  </a:lnTo>
                  <a:lnTo>
                    <a:pt x="2069592" y="517398"/>
                  </a:lnTo>
                  <a:lnTo>
                    <a:pt x="1552194" y="1034795"/>
                  </a:lnTo>
                  <a:lnTo>
                    <a:pt x="1552194" y="776097"/>
                  </a:lnTo>
                  <a:lnTo>
                    <a:pt x="0" y="776097"/>
                  </a:lnTo>
                  <a:lnTo>
                    <a:pt x="0" y="258699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640707" y="1904238"/>
            <a:ext cx="86550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latin typeface="Calibri"/>
                <a:cs typeface="Calibri"/>
              </a:rPr>
              <a:t>Directly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766559" y="1376172"/>
            <a:ext cx="2583180" cy="1362710"/>
            <a:chOff x="6766559" y="1376172"/>
            <a:chExt cx="2583180" cy="1362710"/>
          </a:xfrm>
        </p:grpSpPr>
        <p:sp>
          <p:nvSpPr>
            <p:cNvPr id="9" name="object 9"/>
            <p:cNvSpPr/>
            <p:nvPr/>
          </p:nvSpPr>
          <p:spPr>
            <a:xfrm>
              <a:off x="6776465" y="1386078"/>
              <a:ext cx="2563495" cy="1343025"/>
            </a:xfrm>
            <a:custGeom>
              <a:avLst/>
              <a:gdLst/>
              <a:ahLst/>
              <a:cxnLst/>
              <a:rect l="l" t="t" r="r" b="b"/>
              <a:pathLst>
                <a:path w="2563495" h="1343025">
                  <a:moveTo>
                    <a:pt x="2339593" y="0"/>
                  </a:moveTo>
                  <a:lnTo>
                    <a:pt x="223774" y="0"/>
                  </a:lnTo>
                  <a:lnTo>
                    <a:pt x="178680" y="4546"/>
                  </a:lnTo>
                  <a:lnTo>
                    <a:pt x="136677" y="17587"/>
                  </a:lnTo>
                  <a:lnTo>
                    <a:pt x="98666" y="38221"/>
                  </a:lnTo>
                  <a:lnTo>
                    <a:pt x="65547" y="65547"/>
                  </a:lnTo>
                  <a:lnTo>
                    <a:pt x="38221" y="98666"/>
                  </a:lnTo>
                  <a:lnTo>
                    <a:pt x="17587" y="136677"/>
                  </a:lnTo>
                  <a:lnTo>
                    <a:pt x="4546" y="178680"/>
                  </a:lnTo>
                  <a:lnTo>
                    <a:pt x="0" y="223774"/>
                  </a:lnTo>
                  <a:lnTo>
                    <a:pt x="0" y="1118870"/>
                  </a:lnTo>
                  <a:lnTo>
                    <a:pt x="4546" y="1163963"/>
                  </a:lnTo>
                  <a:lnTo>
                    <a:pt x="17587" y="1205966"/>
                  </a:lnTo>
                  <a:lnTo>
                    <a:pt x="38221" y="1243977"/>
                  </a:lnTo>
                  <a:lnTo>
                    <a:pt x="65547" y="1277096"/>
                  </a:lnTo>
                  <a:lnTo>
                    <a:pt x="98666" y="1304422"/>
                  </a:lnTo>
                  <a:lnTo>
                    <a:pt x="136677" y="1325056"/>
                  </a:lnTo>
                  <a:lnTo>
                    <a:pt x="178680" y="1338097"/>
                  </a:lnTo>
                  <a:lnTo>
                    <a:pt x="223774" y="1342644"/>
                  </a:lnTo>
                  <a:lnTo>
                    <a:pt x="2339593" y="1342644"/>
                  </a:lnTo>
                  <a:lnTo>
                    <a:pt x="2384687" y="1338097"/>
                  </a:lnTo>
                  <a:lnTo>
                    <a:pt x="2426690" y="1325056"/>
                  </a:lnTo>
                  <a:lnTo>
                    <a:pt x="2464701" y="1304422"/>
                  </a:lnTo>
                  <a:lnTo>
                    <a:pt x="2497820" y="1277096"/>
                  </a:lnTo>
                  <a:lnTo>
                    <a:pt x="2525146" y="1243977"/>
                  </a:lnTo>
                  <a:lnTo>
                    <a:pt x="2545780" y="1205966"/>
                  </a:lnTo>
                  <a:lnTo>
                    <a:pt x="2558821" y="1163963"/>
                  </a:lnTo>
                  <a:lnTo>
                    <a:pt x="2563367" y="1118870"/>
                  </a:lnTo>
                  <a:lnTo>
                    <a:pt x="2563367" y="223774"/>
                  </a:lnTo>
                  <a:lnTo>
                    <a:pt x="2558821" y="178680"/>
                  </a:lnTo>
                  <a:lnTo>
                    <a:pt x="2545780" y="136677"/>
                  </a:lnTo>
                  <a:lnTo>
                    <a:pt x="2525146" y="98666"/>
                  </a:lnTo>
                  <a:lnTo>
                    <a:pt x="2497820" y="65547"/>
                  </a:lnTo>
                  <a:lnTo>
                    <a:pt x="2464701" y="38221"/>
                  </a:lnTo>
                  <a:lnTo>
                    <a:pt x="2426690" y="17587"/>
                  </a:lnTo>
                  <a:lnTo>
                    <a:pt x="2384687" y="4546"/>
                  </a:lnTo>
                  <a:lnTo>
                    <a:pt x="2339593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776465" y="1386078"/>
              <a:ext cx="2563495" cy="1343025"/>
            </a:xfrm>
            <a:custGeom>
              <a:avLst/>
              <a:gdLst/>
              <a:ahLst/>
              <a:cxnLst/>
              <a:rect l="l" t="t" r="r" b="b"/>
              <a:pathLst>
                <a:path w="2563495" h="1343025">
                  <a:moveTo>
                    <a:pt x="0" y="223774"/>
                  </a:moveTo>
                  <a:lnTo>
                    <a:pt x="4546" y="178680"/>
                  </a:lnTo>
                  <a:lnTo>
                    <a:pt x="17587" y="136677"/>
                  </a:lnTo>
                  <a:lnTo>
                    <a:pt x="38221" y="98666"/>
                  </a:lnTo>
                  <a:lnTo>
                    <a:pt x="65547" y="65547"/>
                  </a:lnTo>
                  <a:lnTo>
                    <a:pt x="98666" y="38221"/>
                  </a:lnTo>
                  <a:lnTo>
                    <a:pt x="136677" y="17587"/>
                  </a:lnTo>
                  <a:lnTo>
                    <a:pt x="178680" y="4546"/>
                  </a:lnTo>
                  <a:lnTo>
                    <a:pt x="223774" y="0"/>
                  </a:lnTo>
                  <a:lnTo>
                    <a:pt x="2339593" y="0"/>
                  </a:lnTo>
                  <a:lnTo>
                    <a:pt x="2384687" y="4546"/>
                  </a:lnTo>
                  <a:lnTo>
                    <a:pt x="2426690" y="17587"/>
                  </a:lnTo>
                  <a:lnTo>
                    <a:pt x="2464701" y="38221"/>
                  </a:lnTo>
                  <a:lnTo>
                    <a:pt x="2497820" y="65547"/>
                  </a:lnTo>
                  <a:lnTo>
                    <a:pt x="2525146" y="98666"/>
                  </a:lnTo>
                  <a:lnTo>
                    <a:pt x="2545780" y="136677"/>
                  </a:lnTo>
                  <a:lnTo>
                    <a:pt x="2558821" y="178680"/>
                  </a:lnTo>
                  <a:lnTo>
                    <a:pt x="2563367" y="223774"/>
                  </a:lnTo>
                  <a:lnTo>
                    <a:pt x="2563367" y="1118870"/>
                  </a:lnTo>
                  <a:lnTo>
                    <a:pt x="2558821" y="1163963"/>
                  </a:lnTo>
                  <a:lnTo>
                    <a:pt x="2545780" y="1205966"/>
                  </a:lnTo>
                  <a:lnTo>
                    <a:pt x="2525146" y="1243977"/>
                  </a:lnTo>
                  <a:lnTo>
                    <a:pt x="2497820" y="1277096"/>
                  </a:lnTo>
                  <a:lnTo>
                    <a:pt x="2464701" y="1304422"/>
                  </a:lnTo>
                  <a:lnTo>
                    <a:pt x="2426690" y="1325056"/>
                  </a:lnTo>
                  <a:lnTo>
                    <a:pt x="2384687" y="1338097"/>
                  </a:lnTo>
                  <a:lnTo>
                    <a:pt x="2339593" y="1342644"/>
                  </a:lnTo>
                  <a:lnTo>
                    <a:pt x="223774" y="1342644"/>
                  </a:lnTo>
                  <a:lnTo>
                    <a:pt x="178680" y="1338097"/>
                  </a:lnTo>
                  <a:lnTo>
                    <a:pt x="136677" y="1325056"/>
                  </a:lnTo>
                  <a:lnTo>
                    <a:pt x="98666" y="1304422"/>
                  </a:lnTo>
                  <a:lnTo>
                    <a:pt x="65547" y="1277096"/>
                  </a:lnTo>
                  <a:lnTo>
                    <a:pt x="38221" y="1243977"/>
                  </a:lnTo>
                  <a:lnTo>
                    <a:pt x="17587" y="1205966"/>
                  </a:lnTo>
                  <a:lnTo>
                    <a:pt x="4546" y="1163963"/>
                  </a:lnTo>
                  <a:lnTo>
                    <a:pt x="0" y="1118870"/>
                  </a:lnTo>
                  <a:lnTo>
                    <a:pt x="0" y="223774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214107" y="1706372"/>
            <a:ext cx="168656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Damage</a:t>
            </a:r>
            <a:r>
              <a:rPr sz="2000" b="1" spc="-8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plasma</a:t>
            </a:r>
            <a:endParaRPr sz="2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000" b="1" spc="-10" dirty="0">
                <a:latin typeface="Calibri"/>
                <a:cs typeface="Calibri"/>
              </a:rPr>
              <a:t>membrane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667258" y="3760978"/>
            <a:ext cx="3075940" cy="2096135"/>
            <a:chOff x="667258" y="3760978"/>
            <a:chExt cx="3075940" cy="2096135"/>
          </a:xfrm>
        </p:grpSpPr>
        <p:sp>
          <p:nvSpPr>
            <p:cNvPr id="13" name="object 13"/>
            <p:cNvSpPr/>
            <p:nvPr/>
          </p:nvSpPr>
          <p:spPr>
            <a:xfrm>
              <a:off x="677418" y="3771138"/>
              <a:ext cx="3055620" cy="2075814"/>
            </a:xfrm>
            <a:custGeom>
              <a:avLst/>
              <a:gdLst/>
              <a:ahLst/>
              <a:cxnLst/>
              <a:rect l="l" t="t" r="r" b="b"/>
              <a:pathLst>
                <a:path w="3055620" h="2075814">
                  <a:moveTo>
                    <a:pt x="2017776" y="0"/>
                  </a:moveTo>
                  <a:lnTo>
                    <a:pt x="2017776" y="518922"/>
                  </a:lnTo>
                  <a:lnTo>
                    <a:pt x="0" y="518922"/>
                  </a:lnTo>
                  <a:lnTo>
                    <a:pt x="0" y="1556766"/>
                  </a:lnTo>
                  <a:lnTo>
                    <a:pt x="2017776" y="1556766"/>
                  </a:lnTo>
                  <a:lnTo>
                    <a:pt x="2017776" y="2075688"/>
                  </a:lnTo>
                  <a:lnTo>
                    <a:pt x="3055620" y="1037844"/>
                  </a:lnTo>
                  <a:lnTo>
                    <a:pt x="2017776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77418" y="3771138"/>
              <a:ext cx="3055620" cy="2075814"/>
            </a:xfrm>
            <a:custGeom>
              <a:avLst/>
              <a:gdLst/>
              <a:ahLst/>
              <a:cxnLst/>
              <a:rect l="l" t="t" r="r" b="b"/>
              <a:pathLst>
                <a:path w="3055620" h="2075814">
                  <a:moveTo>
                    <a:pt x="0" y="518922"/>
                  </a:moveTo>
                  <a:lnTo>
                    <a:pt x="2017776" y="518922"/>
                  </a:lnTo>
                  <a:lnTo>
                    <a:pt x="2017776" y="0"/>
                  </a:lnTo>
                  <a:lnTo>
                    <a:pt x="3055620" y="1037844"/>
                  </a:lnTo>
                  <a:lnTo>
                    <a:pt x="2017776" y="2075688"/>
                  </a:lnTo>
                  <a:lnTo>
                    <a:pt x="2017776" y="1556766"/>
                  </a:lnTo>
                  <a:lnTo>
                    <a:pt x="0" y="1556766"/>
                  </a:lnTo>
                  <a:lnTo>
                    <a:pt x="0" y="518922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161694" y="4609922"/>
            <a:ext cx="156718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Others</a:t>
            </a:r>
            <a:r>
              <a:rPr sz="2000" b="1" spc="-10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include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723132" y="3526535"/>
            <a:ext cx="5866130" cy="2565400"/>
            <a:chOff x="3723132" y="3526535"/>
            <a:chExt cx="5866130" cy="2565400"/>
          </a:xfrm>
        </p:grpSpPr>
        <p:sp>
          <p:nvSpPr>
            <p:cNvPr id="17" name="object 17"/>
            <p:cNvSpPr/>
            <p:nvPr/>
          </p:nvSpPr>
          <p:spPr>
            <a:xfrm>
              <a:off x="3733038" y="3536441"/>
              <a:ext cx="5846445" cy="2545080"/>
            </a:xfrm>
            <a:custGeom>
              <a:avLst/>
              <a:gdLst/>
              <a:ahLst/>
              <a:cxnLst/>
              <a:rect l="l" t="t" r="r" b="b"/>
              <a:pathLst>
                <a:path w="5846445" h="2545079">
                  <a:moveTo>
                    <a:pt x="2923032" y="0"/>
                  </a:moveTo>
                  <a:lnTo>
                    <a:pt x="2857757" y="311"/>
                  </a:lnTo>
                  <a:lnTo>
                    <a:pt x="2792832" y="1239"/>
                  </a:lnTo>
                  <a:lnTo>
                    <a:pt x="2728272" y="2779"/>
                  </a:lnTo>
                  <a:lnTo>
                    <a:pt x="2664090" y="4924"/>
                  </a:lnTo>
                  <a:lnTo>
                    <a:pt x="2600304" y="7668"/>
                  </a:lnTo>
                  <a:lnTo>
                    <a:pt x="2536926" y="11003"/>
                  </a:lnTo>
                  <a:lnTo>
                    <a:pt x="2473972" y="14924"/>
                  </a:lnTo>
                  <a:lnTo>
                    <a:pt x="2411457" y="19423"/>
                  </a:lnTo>
                  <a:lnTo>
                    <a:pt x="2349395" y="24496"/>
                  </a:lnTo>
                  <a:lnTo>
                    <a:pt x="2287802" y="30134"/>
                  </a:lnTo>
                  <a:lnTo>
                    <a:pt x="2226693" y="36332"/>
                  </a:lnTo>
                  <a:lnTo>
                    <a:pt x="2166081" y="43083"/>
                  </a:lnTo>
                  <a:lnTo>
                    <a:pt x="2105983" y="50380"/>
                  </a:lnTo>
                  <a:lnTo>
                    <a:pt x="2046412" y="58218"/>
                  </a:lnTo>
                  <a:lnTo>
                    <a:pt x="1987385" y="66590"/>
                  </a:lnTo>
                  <a:lnTo>
                    <a:pt x="1928915" y="75489"/>
                  </a:lnTo>
                  <a:lnTo>
                    <a:pt x="1871017" y="84908"/>
                  </a:lnTo>
                  <a:lnTo>
                    <a:pt x="1813707" y="94842"/>
                  </a:lnTo>
                  <a:lnTo>
                    <a:pt x="1756998" y="105284"/>
                  </a:lnTo>
                  <a:lnTo>
                    <a:pt x="1700907" y="116227"/>
                  </a:lnTo>
                  <a:lnTo>
                    <a:pt x="1645448" y="127666"/>
                  </a:lnTo>
                  <a:lnTo>
                    <a:pt x="1590635" y="139592"/>
                  </a:lnTo>
                  <a:lnTo>
                    <a:pt x="1536484" y="152001"/>
                  </a:lnTo>
                  <a:lnTo>
                    <a:pt x="1483010" y="164885"/>
                  </a:lnTo>
                  <a:lnTo>
                    <a:pt x="1430226" y="178238"/>
                  </a:lnTo>
                  <a:lnTo>
                    <a:pt x="1378149" y="192054"/>
                  </a:lnTo>
                  <a:lnTo>
                    <a:pt x="1326793" y="206326"/>
                  </a:lnTo>
                  <a:lnTo>
                    <a:pt x="1276173" y="221048"/>
                  </a:lnTo>
                  <a:lnTo>
                    <a:pt x="1226303" y="236213"/>
                  </a:lnTo>
                  <a:lnTo>
                    <a:pt x="1177199" y="251815"/>
                  </a:lnTo>
                  <a:lnTo>
                    <a:pt x="1128876" y="267847"/>
                  </a:lnTo>
                  <a:lnTo>
                    <a:pt x="1081347" y="284303"/>
                  </a:lnTo>
                  <a:lnTo>
                    <a:pt x="1034629" y="301176"/>
                  </a:lnTo>
                  <a:lnTo>
                    <a:pt x="988736" y="318460"/>
                  </a:lnTo>
                  <a:lnTo>
                    <a:pt x="943682" y="336148"/>
                  </a:lnTo>
                  <a:lnTo>
                    <a:pt x="899483" y="354235"/>
                  </a:lnTo>
                  <a:lnTo>
                    <a:pt x="856154" y="372713"/>
                  </a:lnTo>
                  <a:lnTo>
                    <a:pt x="813709" y="391576"/>
                  </a:lnTo>
                  <a:lnTo>
                    <a:pt x="772164" y="410817"/>
                  </a:lnTo>
                  <a:lnTo>
                    <a:pt x="731532" y="430431"/>
                  </a:lnTo>
                  <a:lnTo>
                    <a:pt x="691830" y="450410"/>
                  </a:lnTo>
                  <a:lnTo>
                    <a:pt x="653071" y="470749"/>
                  </a:lnTo>
                  <a:lnTo>
                    <a:pt x="615271" y="491440"/>
                  </a:lnTo>
                  <a:lnTo>
                    <a:pt x="578444" y="512478"/>
                  </a:lnTo>
                  <a:lnTo>
                    <a:pt x="542606" y="533855"/>
                  </a:lnTo>
                  <a:lnTo>
                    <a:pt x="507771" y="555565"/>
                  </a:lnTo>
                  <a:lnTo>
                    <a:pt x="473954" y="577603"/>
                  </a:lnTo>
                  <a:lnTo>
                    <a:pt x="441170" y="599961"/>
                  </a:lnTo>
                  <a:lnTo>
                    <a:pt x="409433" y="622632"/>
                  </a:lnTo>
                  <a:lnTo>
                    <a:pt x="378760" y="645611"/>
                  </a:lnTo>
                  <a:lnTo>
                    <a:pt x="320660" y="692466"/>
                  </a:lnTo>
                  <a:lnTo>
                    <a:pt x="266988" y="740473"/>
                  </a:lnTo>
                  <a:lnTo>
                    <a:pt x="217865" y="789581"/>
                  </a:lnTo>
                  <a:lnTo>
                    <a:pt x="173407" y="839737"/>
                  </a:lnTo>
                  <a:lnTo>
                    <a:pt x="133735" y="890891"/>
                  </a:lnTo>
                  <a:lnTo>
                    <a:pt x="98967" y="942990"/>
                  </a:lnTo>
                  <a:lnTo>
                    <a:pt x="69222" y="995982"/>
                  </a:lnTo>
                  <a:lnTo>
                    <a:pt x="44619" y="1049817"/>
                  </a:lnTo>
                  <a:lnTo>
                    <a:pt x="25276" y="1104441"/>
                  </a:lnTo>
                  <a:lnTo>
                    <a:pt x="11313" y="1159805"/>
                  </a:lnTo>
                  <a:lnTo>
                    <a:pt x="2848" y="1215855"/>
                  </a:lnTo>
                  <a:lnTo>
                    <a:pt x="0" y="1272540"/>
                  </a:lnTo>
                  <a:lnTo>
                    <a:pt x="714" y="1300958"/>
                  </a:lnTo>
                  <a:lnTo>
                    <a:pt x="6386" y="1357332"/>
                  </a:lnTo>
                  <a:lnTo>
                    <a:pt x="17615" y="1413045"/>
                  </a:lnTo>
                  <a:lnTo>
                    <a:pt x="34283" y="1468045"/>
                  </a:lnTo>
                  <a:lnTo>
                    <a:pt x="56270" y="1522281"/>
                  </a:lnTo>
                  <a:lnTo>
                    <a:pt x="83460" y="1575701"/>
                  </a:lnTo>
                  <a:lnTo>
                    <a:pt x="115731" y="1628254"/>
                  </a:lnTo>
                  <a:lnTo>
                    <a:pt x="152966" y="1679886"/>
                  </a:lnTo>
                  <a:lnTo>
                    <a:pt x="195045" y="1730548"/>
                  </a:lnTo>
                  <a:lnTo>
                    <a:pt x="241851" y="1780186"/>
                  </a:lnTo>
                  <a:lnTo>
                    <a:pt x="293263" y="1828750"/>
                  </a:lnTo>
                  <a:lnTo>
                    <a:pt x="349163" y="1876187"/>
                  </a:lnTo>
                  <a:lnTo>
                    <a:pt x="409433" y="1922447"/>
                  </a:lnTo>
                  <a:lnTo>
                    <a:pt x="441170" y="1945118"/>
                  </a:lnTo>
                  <a:lnTo>
                    <a:pt x="473954" y="1967476"/>
                  </a:lnTo>
                  <a:lnTo>
                    <a:pt x="507771" y="1989514"/>
                  </a:lnTo>
                  <a:lnTo>
                    <a:pt x="542606" y="2011224"/>
                  </a:lnTo>
                  <a:lnTo>
                    <a:pt x="578444" y="2032601"/>
                  </a:lnTo>
                  <a:lnTo>
                    <a:pt x="615271" y="2053639"/>
                  </a:lnTo>
                  <a:lnTo>
                    <a:pt x="653071" y="2074330"/>
                  </a:lnTo>
                  <a:lnTo>
                    <a:pt x="691830" y="2094669"/>
                  </a:lnTo>
                  <a:lnTo>
                    <a:pt x="731532" y="2114648"/>
                  </a:lnTo>
                  <a:lnTo>
                    <a:pt x="772164" y="2134262"/>
                  </a:lnTo>
                  <a:lnTo>
                    <a:pt x="813709" y="2153503"/>
                  </a:lnTo>
                  <a:lnTo>
                    <a:pt x="856154" y="2172366"/>
                  </a:lnTo>
                  <a:lnTo>
                    <a:pt x="899483" y="2190844"/>
                  </a:lnTo>
                  <a:lnTo>
                    <a:pt x="943682" y="2208931"/>
                  </a:lnTo>
                  <a:lnTo>
                    <a:pt x="988736" y="2226619"/>
                  </a:lnTo>
                  <a:lnTo>
                    <a:pt x="1034629" y="2243903"/>
                  </a:lnTo>
                  <a:lnTo>
                    <a:pt x="1081347" y="2260776"/>
                  </a:lnTo>
                  <a:lnTo>
                    <a:pt x="1128876" y="2277232"/>
                  </a:lnTo>
                  <a:lnTo>
                    <a:pt x="1177199" y="2293264"/>
                  </a:lnTo>
                  <a:lnTo>
                    <a:pt x="1226303" y="2308866"/>
                  </a:lnTo>
                  <a:lnTo>
                    <a:pt x="1276173" y="2324031"/>
                  </a:lnTo>
                  <a:lnTo>
                    <a:pt x="1326793" y="2338753"/>
                  </a:lnTo>
                  <a:lnTo>
                    <a:pt x="1378149" y="2353025"/>
                  </a:lnTo>
                  <a:lnTo>
                    <a:pt x="1430226" y="2366841"/>
                  </a:lnTo>
                  <a:lnTo>
                    <a:pt x="1483010" y="2380194"/>
                  </a:lnTo>
                  <a:lnTo>
                    <a:pt x="1536484" y="2393078"/>
                  </a:lnTo>
                  <a:lnTo>
                    <a:pt x="1590635" y="2405487"/>
                  </a:lnTo>
                  <a:lnTo>
                    <a:pt x="1645448" y="2417413"/>
                  </a:lnTo>
                  <a:lnTo>
                    <a:pt x="1700907" y="2428852"/>
                  </a:lnTo>
                  <a:lnTo>
                    <a:pt x="1756998" y="2439795"/>
                  </a:lnTo>
                  <a:lnTo>
                    <a:pt x="1813707" y="2450237"/>
                  </a:lnTo>
                  <a:lnTo>
                    <a:pt x="1871017" y="2460171"/>
                  </a:lnTo>
                  <a:lnTo>
                    <a:pt x="1928915" y="2469590"/>
                  </a:lnTo>
                  <a:lnTo>
                    <a:pt x="1987385" y="2478489"/>
                  </a:lnTo>
                  <a:lnTo>
                    <a:pt x="2046412" y="2486861"/>
                  </a:lnTo>
                  <a:lnTo>
                    <a:pt x="2105983" y="2494699"/>
                  </a:lnTo>
                  <a:lnTo>
                    <a:pt x="2166081" y="2501996"/>
                  </a:lnTo>
                  <a:lnTo>
                    <a:pt x="2226693" y="2508747"/>
                  </a:lnTo>
                  <a:lnTo>
                    <a:pt x="2287802" y="2514945"/>
                  </a:lnTo>
                  <a:lnTo>
                    <a:pt x="2349395" y="2520583"/>
                  </a:lnTo>
                  <a:lnTo>
                    <a:pt x="2411457" y="2525656"/>
                  </a:lnTo>
                  <a:lnTo>
                    <a:pt x="2473972" y="2530155"/>
                  </a:lnTo>
                  <a:lnTo>
                    <a:pt x="2536926" y="2534076"/>
                  </a:lnTo>
                  <a:lnTo>
                    <a:pt x="2600304" y="2537411"/>
                  </a:lnTo>
                  <a:lnTo>
                    <a:pt x="2664090" y="2540155"/>
                  </a:lnTo>
                  <a:lnTo>
                    <a:pt x="2728272" y="2542300"/>
                  </a:lnTo>
                  <a:lnTo>
                    <a:pt x="2792832" y="2543840"/>
                  </a:lnTo>
                  <a:lnTo>
                    <a:pt x="2857757" y="2544768"/>
                  </a:lnTo>
                  <a:lnTo>
                    <a:pt x="2923032" y="2545080"/>
                  </a:lnTo>
                  <a:lnTo>
                    <a:pt x="2988306" y="2544768"/>
                  </a:lnTo>
                  <a:lnTo>
                    <a:pt x="3053231" y="2543840"/>
                  </a:lnTo>
                  <a:lnTo>
                    <a:pt x="3117791" y="2542300"/>
                  </a:lnTo>
                  <a:lnTo>
                    <a:pt x="3181973" y="2540155"/>
                  </a:lnTo>
                  <a:lnTo>
                    <a:pt x="3245759" y="2537411"/>
                  </a:lnTo>
                  <a:lnTo>
                    <a:pt x="3309137" y="2534076"/>
                  </a:lnTo>
                  <a:lnTo>
                    <a:pt x="3372091" y="2530155"/>
                  </a:lnTo>
                  <a:lnTo>
                    <a:pt x="3434606" y="2525656"/>
                  </a:lnTo>
                  <a:lnTo>
                    <a:pt x="3496668" y="2520583"/>
                  </a:lnTo>
                  <a:lnTo>
                    <a:pt x="3558261" y="2514945"/>
                  </a:lnTo>
                  <a:lnTo>
                    <a:pt x="3619370" y="2508747"/>
                  </a:lnTo>
                  <a:lnTo>
                    <a:pt x="3679982" y="2501996"/>
                  </a:lnTo>
                  <a:lnTo>
                    <a:pt x="3740080" y="2494699"/>
                  </a:lnTo>
                  <a:lnTo>
                    <a:pt x="3799651" y="2486861"/>
                  </a:lnTo>
                  <a:lnTo>
                    <a:pt x="3858678" y="2478489"/>
                  </a:lnTo>
                  <a:lnTo>
                    <a:pt x="3917148" y="2469590"/>
                  </a:lnTo>
                  <a:lnTo>
                    <a:pt x="3975046" y="2460171"/>
                  </a:lnTo>
                  <a:lnTo>
                    <a:pt x="4032356" y="2450237"/>
                  </a:lnTo>
                  <a:lnTo>
                    <a:pt x="4089065" y="2439795"/>
                  </a:lnTo>
                  <a:lnTo>
                    <a:pt x="4145156" y="2428852"/>
                  </a:lnTo>
                  <a:lnTo>
                    <a:pt x="4200615" y="2417413"/>
                  </a:lnTo>
                  <a:lnTo>
                    <a:pt x="4255428" y="2405487"/>
                  </a:lnTo>
                  <a:lnTo>
                    <a:pt x="4309579" y="2393078"/>
                  </a:lnTo>
                  <a:lnTo>
                    <a:pt x="4363053" y="2380194"/>
                  </a:lnTo>
                  <a:lnTo>
                    <a:pt x="4415837" y="2366841"/>
                  </a:lnTo>
                  <a:lnTo>
                    <a:pt x="4467914" y="2353025"/>
                  </a:lnTo>
                  <a:lnTo>
                    <a:pt x="4519270" y="2338753"/>
                  </a:lnTo>
                  <a:lnTo>
                    <a:pt x="4569890" y="2324031"/>
                  </a:lnTo>
                  <a:lnTo>
                    <a:pt x="4619760" y="2308866"/>
                  </a:lnTo>
                  <a:lnTo>
                    <a:pt x="4668864" y="2293264"/>
                  </a:lnTo>
                  <a:lnTo>
                    <a:pt x="4717187" y="2277232"/>
                  </a:lnTo>
                  <a:lnTo>
                    <a:pt x="4764716" y="2260776"/>
                  </a:lnTo>
                  <a:lnTo>
                    <a:pt x="4811434" y="2243903"/>
                  </a:lnTo>
                  <a:lnTo>
                    <a:pt x="4857327" y="2226619"/>
                  </a:lnTo>
                  <a:lnTo>
                    <a:pt x="4902381" y="2208931"/>
                  </a:lnTo>
                  <a:lnTo>
                    <a:pt x="4946580" y="2190844"/>
                  </a:lnTo>
                  <a:lnTo>
                    <a:pt x="4989909" y="2172366"/>
                  </a:lnTo>
                  <a:lnTo>
                    <a:pt x="5032354" y="2153503"/>
                  </a:lnTo>
                  <a:lnTo>
                    <a:pt x="5073899" y="2134262"/>
                  </a:lnTo>
                  <a:lnTo>
                    <a:pt x="5114531" y="2114648"/>
                  </a:lnTo>
                  <a:lnTo>
                    <a:pt x="5154233" y="2094669"/>
                  </a:lnTo>
                  <a:lnTo>
                    <a:pt x="5192992" y="2074330"/>
                  </a:lnTo>
                  <a:lnTo>
                    <a:pt x="5230792" y="2053639"/>
                  </a:lnTo>
                  <a:lnTo>
                    <a:pt x="5267619" y="2032601"/>
                  </a:lnTo>
                  <a:lnTo>
                    <a:pt x="5303457" y="2011224"/>
                  </a:lnTo>
                  <a:lnTo>
                    <a:pt x="5338292" y="1989514"/>
                  </a:lnTo>
                  <a:lnTo>
                    <a:pt x="5372109" y="1967476"/>
                  </a:lnTo>
                  <a:lnTo>
                    <a:pt x="5404893" y="1945118"/>
                  </a:lnTo>
                  <a:lnTo>
                    <a:pt x="5436630" y="1922447"/>
                  </a:lnTo>
                  <a:lnTo>
                    <a:pt x="5467303" y="1899468"/>
                  </a:lnTo>
                  <a:lnTo>
                    <a:pt x="5525403" y="1852613"/>
                  </a:lnTo>
                  <a:lnTo>
                    <a:pt x="5579075" y="1804606"/>
                  </a:lnTo>
                  <a:lnTo>
                    <a:pt x="5628198" y="1755498"/>
                  </a:lnTo>
                  <a:lnTo>
                    <a:pt x="5672656" y="1705342"/>
                  </a:lnTo>
                  <a:lnTo>
                    <a:pt x="5712328" y="1654188"/>
                  </a:lnTo>
                  <a:lnTo>
                    <a:pt x="5747096" y="1602089"/>
                  </a:lnTo>
                  <a:lnTo>
                    <a:pt x="5776841" y="1549097"/>
                  </a:lnTo>
                  <a:lnTo>
                    <a:pt x="5801444" y="1495262"/>
                  </a:lnTo>
                  <a:lnTo>
                    <a:pt x="5820787" y="1440638"/>
                  </a:lnTo>
                  <a:lnTo>
                    <a:pt x="5834750" y="1385274"/>
                  </a:lnTo>
                  <a:lnTo>
                    <a:pt x="5843215" y="1329224"/>
                  </a:lnTo>
                  <a:lnTo>
                    <a:pt x="5846064" y="1272540"/>
                  </a:lnTo>
                  <a:lnTo>
                    <a:pt x="5845349" y="1244121"/>
                  </a:lnTo>
                  <a:lnTo>
                    <a:pt x="5839677" y="1187747"/>
                  </a:lnTo>
                  <a:lnTo>
                    <a:pt x="5828448" y="1132034"/>
                  </a:lnTo>
                  <a:lnTo>
                    <a:pt x="5811780" y="1077034"/>
                  </a:lnTo>
                  <a:lnTo>
                    <a:pt x="5789793" y="1022798"/>
                  </a:lnTo>
                  <a:lnTo>
                    <a:pt x="5762603" y="969378"/>
                  </a:lnTo>
                  <a:lnTo>
                    <a:pt x="5730332" y="916825"/>
                  </a:lnTo>
                  <a:lnTo>
                    <a:pt x="5693097" y="865193"/>
                  </a:lnTo>
                  <a:lnTo>
                    <a:pt x="5651018" y="814531"/>
                  </a:lnTo>
                  <a:lnTo>
                    <a:pt x="5604212" y="764893"/>
                  </a:lnTo>
                  <a:lnTo>
                    <a:pt x="5552800" y="716329"/>
                  </a:lnTo>
                  <a:lnTo>
                    <a:pt x="5496900" y="668892"/>
                  </a:lnTo>
                  <a:lnTo>
                    <a:pt x="5436630" y="622632"/>
                  </a:lnTo>
                  <a:lnTo>
                    <a:pt x="5404893" y="599961"/>
                  </a:lnTo>
                  <a:lnTo>
                    <a:pt x="5372109" y="577603"/>
                  </a:lnTo>
                  <a:lnTo>
                    <a:pt x="5338292" y="555565"/>
                  </a:lnTo>
                  <a:lnTo>
                    <a:pt x="5303457" y="533855"/>
                  </a:lnTo>
                  <a:lnTo>
                    <a:pt x="5267619" y="512478"/>
                  </a:lnTo>
                  <a:lnTo>
                    <a:pt x="5230792" y="491440"/>
                  </a:lnTo>
                  <a:lnTo>
                    <a:pt x="5192992" y="470749"/>
                  </a:lnTo>
                  <a:lnTo>
                    <a:pt x="5154233" y="450410"/>
                  </a:lnTo>
                  <a:lnTo>
                    <a:pt x="5114531" y="430431"/>
                  </a:lnTo>
                  <a:lnTo>
                    <a:pt x="5073899" y="410817"/>
                  </a:lnTo>
                  <a:lnTo>
                    <a:pt x="5032354" y="391576"/>
                  </a:lnTo>
                  <a:lnTo>
                    <a:pt x="4989909" y="372713"/>
                  </a:lnTo>
                  <a:lnTo>
                    <a:pt x="4946580" y="354235"/>
                  </a:lnTo>
                  <a:lnTo>
                    <a:pt x="4902381" y="336148"/>
                  </a:lnTo>
                  <a:lnTo>
                    <a:pt x="4857327" y="318460"/>
                  </a:lnTo>
                  <a:lnTo>
                    <a:pt x="4811434" y="301176"/>
                  </a:lnTo>
                  <a:lnTo>
                    <a:pt x="4764716" y="284303"/>
                  </a:lnTo>
                  <a:lnTo>
                    <a:pt x="4717187" y="267847"/>
                  </a:lnTo>
                  <a:lnTo>
                    <a:pt x="4668864" y="251815"/>
                  </a:lnTo>
                  <a:lnTo>
                    <a:pt x="4619760" y="236213"/>
                  </a:lnTo>
                  <a:lnTo>
                    <a:pt x="4569890" y="221048"/>
                  </a:lnTo>
                  <a:lnTo>
                    <a:pt x="4519270" y="206326"/>
                  </a:lnTo>
                  <a:lnTo>
                    <a:pt x="4467914" y="192054"/>
                  </a:lnTo>
                  <a:lnTo>
                    <a:pt x="4415837" y="178238"/>
                  </a:lnTo>
                  <a:lnTo>
                    <a:pt x="4363053" y="164885"/>
                  </a:lnTo>
                  <a:lnTo>
                    <a:pt x="4309579" y="152001"/>
                  </a:lnTo>
                  <a:lnTo>
                    <a:pt x="4255428" y="139592"/>
                  </a:lnTo>
                  <a:lnTo>
                    <a:pt x="4200615" y="127666"/>
                  </a:lnTo>
                  <a:lnTo>
                    <a:pt x="4145156" y="116227"/>
                  </a:lnTo>
                  <a:lnTo>
                    <a:pt x="4089065" y="105284"/>
                  </a:lnTo>
                  <a:lnTo>
                    <a:pt x="4032356" y="94842"/>
                  </a:lnTo>
                  <a:lnTo>
                    <a:pt x="3975046" y="84908"/>
                  </a:lnTo>
                  <a:lnTo>
                    <a:pt x="3917148" y="75489"/>
                  </a:lnTo>
                  <a:lnTo>
                    <a:pt x="3858678" y="66590"/>
                  </a:lnTo>
                  <a:lnTo>
                    <a:pt x="3799651" y="58218"/>
                  </a:lnTo>
                  <a:lnTo>
                    <a:pt x="3740080" y="50380"/>
                  </a:lnTo>
                  <a:lnTo>
                    <a:pt x="3679982" y="43083"/>
                  </a:lnTo>
                  <a:lnTo>
                    <a:pt x="3619370" y="36332"/>
                  </a:lnTo>
                  <a:lnTo>
                    <a:pt x="3558261" y="30134"/>
                  </a:lnTo>
                  <a:lnTo>
                    <a:pt x="3496668" y="24496"/>
                  </a:lnTo>
                  <a:lnTo>
                    <a:pt x="3434606" y="19423"/>
                  </a:lnTo>
                  <a:lnTo>
                    <a:pt x="3372091" y="14924"/>
                  </a:lnTo>
                  <a:lnTo>
                    <a:pt x="3309137" y="11003"/>
                  </a:lnTo>
                  <a:lnTo>
                    <a:pt x="3245759" y="7668"/>
                  </a:lnTo>
                  <a:lnTo>
                    <a:pt x="3181973" y="4924"/>
                  </a:lnTo>
                  <a:lnTo>
                    <a:pt x="3117791" y="2779"/>
                  </a:lnTo>
                  <a:lnTo>
                    <a:pt x="3053231" y="1239"/>
                  </a:lnTo>
                  <a:lnTo>
                    <a:pt x="2988306" y="311"/>
                  </a:lnTo>
                  <a:lnTo>
                    <a:pt x="2923032" y="0"/>
                  </a:lnTo>
                  <a:close/>
                </a:path>
              </a:pathLst>
            </a:custGeom>
            <a:solidFill>
              <a:srgbClr val="F5A3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733038" y="3536441"/>
              <a:ext cx="5846445" cy="2545080"/>
            </a:xfrm>
            <a:custGeom>
              <a:avLst/>
              <a:gdLst/>
              <a:ahLst/>
              <a:cxnLst/>
              <a:rect l="l" t="t" r="r" b="b"/>
              <a:pathLst>
                <a:path w="5846445" h="2545079">
                  <a:moveTo>
                    <a:pt x="0" y="1272540"/>
                  </a:moveTo>
                  <a:lnTo>
                    <a:pt x="2848" y="1215855"/>
                  </a:lnTo>
                  <a:lnTo>
                    <a:pt x="11313" y="1159805"/>
                  </a:lnTo>
                  <a:lnTo>
                    <a:pt x="25276" y="1104441"/>
                  </a:lnTo>
                  <a:lnTo>
                    <a:pt x="44619" y="1049817"/>
                  </a:lnTo>
                  <a:lnTo>
                    <a:pt x="69222" y="995982"/>
                  </a:lnTo>
                  <a:lnTo>
                    <a:pt x="98967" y="942990"/>
                  </a:lnTo>
                  <a:lnTo>
                    <a:pt x="133735" y="890891"/>
                  </a:lnTo>
                  <a:lnTo>
                    <a:pt x="173407" y="839737"/>
                  </a:lnTo>
                  <a:lnTo>
                    <a:pt x="217865" y="789581"/>
                  </a:lnTo>
                  <a:lnTo>
                    <a:pt x="266988" y="740473"/>
                  </a:lnTo>
                  <a:lnTo>
                    <a:pt x="320660" y="692466"/>
                  </a:lnTo>
                  <a:lnTo>
                    <a:pt x="378760" y="645611"/>
                  </a:lnTo>
                  <a:lnTo>
                    <a:pt x="409433" y="622632"/>
                  </a:lnTo>
                  <a:lnTo>
                    <a:pt x="441170" y="599961"/>
                  </a:lnTo>
                  <a:lnTo>
                    <a:pt x="473954" y="577603"/>
                  </a:lnTo>
                  <a:lnTo>
                    <a:pt x="507771" y="555565"/>
                  </a:lnTo>
                  <a:lnTo>
                    <a:pt x="542606" y="533855"/>
                  </a:lnTo>
                  <a:lnTo>
                    <a:pt x="578444" y="512478"/>
                  </a:lnTo>
                  <a:lnTo>
                    <a:pt x="615271" y="491440"/>
                  </a:lnTo>
                  <a:lnTo>
                    <a:pt x="653071" y="470749"/>
                  </a:lnTo>
                  <a:lnTo>
                    <a:pt x="691830" y="450410"/>
                  </a:lnTo>
                  <a:lnTo>
                    <a:pt x="731532" y="430431"/>
                  </a:lnTo>
                  <a:lnTo>
                    <a:pt x="772164" y="410817"/>
                  </a:lnTo>
                  <a:lnTo>
                    <a:pt x="813709" y="391576"/>
                  </a:lnTo>
                  <a:lnTo>
                    <a:pt x="856154" y="372713"/>
                  </a:lnTo>
                  <a:lnTo>
                    <a:pt x="899483" y="354235"/>
                  </a:lnTo>
                  <a:lnTo>
                    <a:pt x="943682" y="336148"/>
                  </a:lnTo>
                  <a:lnTo>
                    <a:pt x="988736" y="318460"/>
                  </a:lnTo>
                  <a:lnTo>
                    <a:pt x="1034629" y="301176"/>
                  </a:lnTo>
                  <a:lnTo>
                    <a:pt x="1081347" y="284303"/>
                  </a:lnTo>
                  <a:lnTo>
                    <a:pt x="1128876" y="267847"/>
                  </a:lnTo>
                  <a:lnTo>
                    <a:pt x="1177199" y="251815"/>
                  </a:lnTo>
                  <a:lnTo>
                    <a:pt x="1226303" y="236213"/>
                  </a:lnTo>
                  <a:lnTo>
                    <a:pt x="1276173" y="221048"/>
                  </a:lnTo>
                  <a:lnTo>
                    <a:pt x="1326793" y="206326"/>
                  </a:lnTo>
                  <a:lnTo>
                    <a:pt x="1378149" y="192054"/>
                  </a:lnTo>
                  <a:lnTo>
                    <a:pt x="1430226" y="178238"/>
                  </a:lnTo>
                  <a:lnTo>
                    <a:pt x="1483010" y="164885"/>
                  </a:lnTo>
                  <a:lnTo>
                    <a:pt x="1536484" y="152001"/>
                  </a:lnTo>
                  <a:lnTo>
                    <a:pt x="1590635" y="139592"/>
                  </a:lnTo>
                  <a:lnTo>
                    <a:pt x="1645448" y="127666"/>
                  </a:lnTo>
                  <a:lnTo>
                    <a:pt x="1700907" y="116227"/>
                  </a:lnTo>
                  <a:lnTo>
                    <a:pt x="1756998" y="105284"/>
                  </a:lnTo>
                  <a:lnTo>
                    <a:pt x="1813707" y="94842"/>
                  </a:lnTo>
                  <a:lnTo>
                    <a:pt x="1871017" y="84908"/>
                  </a:lnTo>
                  <a:lnTo>
                    <a:pt x="1928915" y="75489"/>
                  </a:lnTo>
                  <a:lnTo>
                    <a:pt x="1987385" y="66590"/>
                  </a:lnTo>
                  <a:lnTo>
                    <a:pt x="2046412" y="58218"/>
                  </a:lnTo>
                  <a:lnTo>
                    <a:pt x="2105983" y="50380"/>
                  </a:lnTo>
                  <a:lnTo>
                    <a:pt x="2166081" y="43083"/>
                  </a:lnTo>
                  <a:lnTo>
                    <a:pt x="2226693" y="36332"/>
                  </a:lnTo>
                  <a:lnTo>
                    <a:pt x="2287802" y="30134"/>
                  </a:lnTo>
                  <a:lnTo>
                    <a:pt x="2349395" y="24496"/>
                  </a:lnTo>
                  <a:lnTo>
                    <a:pt x="2411457" y="19423"/>
                  </a:lnTo>
                  <a:lnTo>
                    <a:pt x="2473972" y="14924"/>
                  </a:lnTo>
                  <a:lnTo>
                    <a:pt x="2536926" y="11003"/>
                  </a:lnTo>
                  <a:lnTo>
                    <a:pt x="2600304" y="7668"/>
                  </a:lnTo>
                  <a:lnTo>
                    <a:pt x="2664090" y="4924"/>
                  </a:lnTo>
                  <a:lnTo>
                    <a:pt x="2728272" y="2779"/>
                  </a:lnTo>
                  <a:lnTo>
                    <a:pt x="2792832" y="1239"/>
                  </a:lnTo>
                  <a:lnTo>
                    <a:pt x="2857757" y="311"/>
                  </a:lnTo>
                  <a:lnTo>
                    <a:pt x="2923032" y="0"/>
                  </a:lnTo>
                  <a:lnTo>
                    <a:pt x="2988306" y="311"/>
                  </a:lnTo>
                  <a:lnTo>
                    <a:pt x="3053231" y="1239"/>
                  </a:lnTo>
                  <a:lnTo>
                    <a:pt x="3117791" y="2779"/>
                  </a:lnTo>
                  <a:lnTo>
                    <a:pt x="3181973" y="4924"/>
                  </a:lnTo>
                  <a:lnTo>
                    <a:pt x="3245759" y="7668"/>
                  </a:lnTo>
                  <a:lnTo>
                    <a:pt x="3309137" y="11003"/>
                  </a:lnTo>
                  <a:lnTo>
                    <a:pt x="3372091" y="14924"/>
                  </a:lnTo>
                  <a:lnTo>
                    <a:pt x="3434606" y="19423"/>
                  </a:lnTo>
                  <a:lnTo>
                    <a:pt x="3496668" y="24496"/>
                  </a:lnTo>
                  <a:lnTo>
                    <a:pt x="3558261" y="30134"/>
                  </a:lnTo>
                  <a:lnTo>
                    <a:pt x="3619370" y="36332"/>
                  </a:lnTo>
                  <a:lnTo>
                    <a:pt x="3679982" y="43083"/>
                  </a:lnTo>
                  <a:lnTo>
                    <a:pt x="3740080" y="50380"/>
                  </a:lnTo>
                  <a:lnTo>
                    <a:pt x="3799651" y="58218"/>
                  </a:lnTo>
                  <a:lnTo>
                    <a:pt x="3858678" y="66590"/>
                  </a:lnTo>
                  <a:lnTo>
                    <a:pt x="3917148" y="75489"/>
                  </a:lnTo>
                  <a:lnTo>
                    <a:pt x="3975046" y="84908"/>
                  </a:lnTo>
                  <a:lnTo>
                    <a:pt x="4032356" y="94842"/>
                  </a:lnTo>
                  <a:lnTo>
                    <a:pt x="4089065" y="105284"/>
                  </a:lnTo>
                  <a:lnTo>
                    <a:pt x="4145156" y="116227"/>
                  </a:lnTo>
                  <a:lnTo>
                    <a:pt x="4200615" y="127666"/>
                  </a:lnTo>
                  <a:lnTo>
                    <a:pt x="4255428" y="139592"/>
                  </a:lnTo>
                  <a:lnTo>
                    <a:pt x="4309579" y="152001"/>
                  </a:lnTo>
                  <a:lnTo>
                    <a:pt x="4363053" y="164885"/>
                  </a:lnTo>
                  <a:lnTo>
                    <a:pt x="4415837" y="178238"/>
                  </a:lnTo>
                  <a:lnTo>
                    <a:pt x="4467914" y="192054"/>
                  </a:lnTo>
                  <a:lnTo>
                    <a:pt x="4519270" y="206326"/>
                  </a:lnTo>
                  <a:lnTo>
                    <a:pt x="4569890" y="221048"/>
                  </a:lnTo>
                  <a:lnTo>
                    <a:pt x="4619760" y="236213"/>
                  </a:lnTo>
                  <a:lnTo>
                    <a:pt x="4668864" y="251815"/>
                  </a:lnTo>
                  <a:lnTo>
                    <a:pt x="4717187" y="267847"/>
                  </a:lnTo>
                  <a:lnTo>
                    <a:pt x="4764716" y="284303"/>
                  </a:lnTo>
                  <a:lnTo>
                    <a:pt x="4811434" y="301176"/>
                  </a:lnTo>
                  <a:lnTo>
                    <a:pt x="4857327" y="318460"/>
                  </a:lnTo>
                  <a:lnTo>
                    <a:pt x="4902381" y="336148"/>
                  </a:lnTo>
                  <a:lnTo>
                    <a:pt x="4946580" y="354235"/>
                  </a:lnTo>
                  <a:lnTo>
                    <a:pt x="4989909" y="372713"/>
                  </a:lnTo>
                  <a:lnTo>
                    <a:pt x="5032354" y="391576"/>
                  </a:lnTo>
                  <a:lnTo>
                    <a:pt x="5073899" y="410817"/>
                  </a:lnTo>
                  <a:lnTo>
                    <a:pt x="5114531" y="430431"/>
                  </a:lnTo>
                  <a:lnTo>
                    <a:pt x="5154233" y="450410"/>
                  </a:lnTo>
                  <a:lnTo>
                    <a:pt x="5192992" y="470749"/>
                  </a:lnTo>
                  <a:lnTo>
                    <a:pt x="5230792" y="491440"/>
                  </a:lnTo>
                  <a:lnTo>
                    <a:pt x="5267619" y="512478"/>
                  </a:lnTo>
                  <a:lnTo>
                    <a:pt x="5303457" y="533855"/>
                  </a:lnTo>
                  <a:lnTo>
                    <a:pt x="5338292" y="555565"/>
                  </a:lnTo>
                  <a:lnTo>
                    <a:pt x="5372109" y="577603"/>
                  </a:lnTo>
                  <a:lnTo>
                    <a:pt x="5404893" y="599961"/>
                  </a:lnTo>
                  <a:lnTo>
                    <a:pt x="5436630" y="622632"/>
                  </a:lnTo>
                  <a:lnTo>
                    <a:pt x="5467303" y="645611"/>
                  </a:lnTo>
                  <a:lnTo>
                    <a:pt x="5525403" y="692466"/>
                  </a:lnTo>
                  <a:lnTo>
                    <a:pt x="5579075" y="740473"/>
                  </a:lnTo>
                  <a:lnTo>
                    <a:pt x="5628198" y="789581"/>
                  </a:lnTo>
                  <a:lnTo>
                    <a:pt x="5672656" y="839737"/>
                  </a:lnTo>
                  <a:lnTo>
                    <a:pt x="5712328" y="890891"/>
                  </a:lnTo>
                  <a:lnTo>
                    <a:pt x="5747096" y="942990"/>
                  </a:lnTo>
                  <a:lnTo>
                    <a:pt x="5776841" y="995982"/>
                  </a:lnTo>
                  <a:lnTo>
                    <a:pt x="5801444" y="1049817"/>
                  </a:lnTo>
                  <a:lnTo>
                    <a:pt x="5820787" y="1104441"/>
                  </a:lnTo>
                  <a:lnTo>
                    <a:pt x="5834750" y="1159805"/>
                  </a:lnTo>
                  <a:lnTo>
                    <a:pt x="5843215" y="1215855"/>
                  </a:lnTo>
                  <a:lnTo>
                    <a:pt x="5846064" y="1272540"/>
                  </a:lnTo>
                  <a:lnTo>
                    <a:pt x="5845349" y="1300958"/>
                  </a:lnTo>
                  <a:lnTo>
                    <a:pt x="5839677" y="1357332"/>
                  </a:lnTo>
                  <a:lnTo>
                    <a:pt x="5828448" y="1413045"/>
                  </a:lnTo>
                  <a:lnTo>
                    <a:pt x="5811780" y="1468045"/>
                  </a:lnTo>
                  <a:lnTo>
                    <a:pt x="5789793" y="1522281"/>
                  </a:lnTo>
                  <a:lnTo>
                    <a:pt x="5762603" y="1575701"/>
                  </a:lnTo>
                  <a:lnTo>
                    <a:pt x="5730332" y="1628254"/>
                  </a:lnTo>
                  <a:lnTo>
                    <a:pt x="5693097" y="1679886"/>
                  </a:lnTo>
                  <a:lnTo>
                    <a:pt x="5651018" y="1730548"/>
                  </a:lnTo>
                  <a:lnTo>
                    <a:pt x="5604212" y="1780186"/>
                  </a:lnTo>
                  <a:lnTo>
                    <a:pt x="5552800" y="1828750"/>
                  </a:lnTo>
                  <a:lnTo>
                    <a:pt x="5496900" y="1876187"/>
                  </a:lnTo>
                  <a:lnTo>
                    <a:pt x="5436630" y="1922447"/>
                  </a:lnTo>
                  <a:lnTo>
                    <a:pt x="5404893" y="1945118"/>
                  </a:lnTo>
                  <a:lnTo>
                    <a:pt x="5372109" y="1967476"/>
                  </a:lnTo>
                  <a:lnTo>
                    <a:pt x="5338292" y="1989514"/>
                  </a:lnTo>
                  <a:lnTo>
                    <a:pt x="5303457" y="2011224"/>
                  </a:lnTo>
                  <a:lnTo>
                    <a:pt x="5267619" y="2032601"/>
                  </a:lnTo>
                  <a:lnTo>
                    <a:pt x="5230792" y="2053639"/>
                  </a:lnTo>
                  <a:lnTo>
                    <a:pt x="5192992" y="2074330"/>
                  </a:lnTo>
                  <a:lnTo>
                    <a:pt x="5154233" y="2094669"/>
                  </a:lnTo>
                  <a:lnTo>
                    <a:pt x="5114531" y="2114648"/>
                  </a:lnTo>
                  <a:lnTo>
                    <a:pt x="5073899" y="2134262"/>
                  </a:lnTo>
                  <a:lnTo>
                    <a:pt x="5032354" y="2153503"/>
                  </a:lnTo>
                  <a:lnTo>
                    <a:pt x="4989909" y="2172366"/>
                  </a:lnTo>
                  <a:lnTo>
                    <a:pt x="4946580" y="2190844"/>
                  </a:lnTo>
                  <a:lnTo>
                    <a:pt x="4902381" y="2208931"/>
                  </a:lnTo>
                  <a:lnTo>
                    <a:pt x="4857327" y="2226619"/>
                  </a:lnTo>
                  <a:lnTo>
                    <a:pt x="4811434" y="2243903"/>
                  </a:lnTo>
                  <a:lnTo>
                    <a:pt x="4764716" y="2260776"/>
                  </a:lnTo>
                  <a:lnTo>
                    <a:pt x="4717187" y="2277232"/>
                  </a:lnTo>
                  <a:lnTo>
                    <a:pt x="4668864" y="2293264"/>
                  </a:lnTo>
                  <a:lnTo>
                    <a:pt x="4619760" y="2308866"/>
                  </a:lnTo>
                  <a:lnTo>
                    <a:pt x="4569890" y="2324031"/>
                  </a:lnTo>
                  <a:lnTo>
                    <a:pt x="4519270" y="2338753"/>
                  </a:lnTo>
                  <a:lnTo>
                    <a:pt x="4467914" y="2353025"/>
                  </a:lnTo>
                  <a:lnTo>
                    <a:pt x="4415837" y="2366841"/>
                  </a:lnTo>
                  <a:lnTo>
                    <a:pt x="4363053" y="2380194"/>
                  </a:lnTo>
                  <a:lnTo>
                    <a:pt x="4309579" y="2393078"/>
                  </a:lnTo>
                  <a:lnTo>
                    <a:pt x="4255428" y="2405487"/>
                  </a:lnTo>
                  <a:lnTo>
                    <a:pt x="4200615" y="2417413"/>
                  </a:lnTo>
                  <a:lnTo>
                    <a:pt x="4145156" y="2428852"/>
                  </a:lnTo>
                  <a:lnTo>
                    <a:pt x="4089065" y="2439795"/>
                  </a:lnTo>
                  <a:lnTo>
                    <a:pt x="4032356" y="2450237"/>
                  </a:lnTo>
                  <a:lnTo>
                    <a:pt x="3975046" y="2460171"/>
                  </a:lnTo>
                  <a:lnTo>
                    <a:pt x="3917148" y="2469590"/>
                  </a:lnTo>
                  <a:lnTo>
                    <a:pt x="3858678" y="2478489"/>
                  </a:lnTo>
                  <a:lnTo>
                    <a:pt x="3799651" y="2486861"/>
                  </a:lnTo>
                  <a:lnTo>
                    <a:pt x="3740080" y="2494699"/>
                  </a:lnTo>
                  <a:lnTo>
                    <a:pt x="3679982" y="2501996"/>
                  </a:lnTo>
                  <a:lnTo>
                    <a:pt x="3619370" y="2508747"/>
                  </a:lnTo>
                  <a:lnTo>
                    <a:pt x="3558261" y="2514945"/>
                  </a:lnTo>
                  <a:lnTo>
                    <a:pt x="3496668" y="2520583"/>
                  </a:lnTo>
                  <a:lnTo>
                    <a:pt x="3434606" y="2525656"/>
                  </a:lnTo>
                  <a:lnTo>
                    <a:pt x="3372091" y="2530155"/>
                  </a:lnTo>
                  <a:lnTo>
                    <a:pt x="3309137" y="2534076"/>
                  </a:lnTo>
                  <a:lnTo>
                    <a:pt x="3245759" y="2537411"/>
                  </a:lnTo>
                  <a:lnTo>
                    <a:pt x="3181973" y="2540155"/>
                  </a:lnTo>
                  <a:lnTo>
                    <a:pt x="3117791" y="2542300"/>
                  </a:lnTo>
                  <a:lnTo>
                    <a:pt x="3053231" y="2543840"/>
                  </a:lnTo>
                  <a:lnTo>
                    <a:pt x="2988306" y="2544768"/>
                  </a:lnTo>
                  <a:lnTo>
                    <a:pt x="2923032" y="2545080"/>
                  </a:lnTo>
                  <a:lnTo>
                    <a:pt x="2857757" y="2544768"/>
                  </a:lnTo>
                  <a:lnTo>
                    <a:pt x="2792832" y="2543840"/>
                  </a:lnTo>
                  <a:lnTo>
                    <a:pt x="2728272" y="2542300"/>
                  </a:lnTo>
                  <a:lnTo>
                    <a:pt x="2664090" y="2540155"/>
                  </a:lnTo>
                  <a:lnTo>
                    <a:pt x="2600304" y="2537411"/>
                  </a:lnTo>
                  <a:lnTo>
                    <a:pt x="2536926" y="2534076"/>
                  </a:lnTo>
                  <a:lnTo>
                    <a:pt x="2473972" y="2530155"/>
                  </a:lnTo>
                  <a:lnTo>
                    <a:pt x="2411457" y="2525656"/>
                  </a:lnTo>
                  <a:lnTo>
                    <a:pt x="2349395" y="2520583"/>
                  </a:lnTo>
                  <a:lnTo>
                    <a:pt x="2287802" y="2514945"/>
                  </a:lnTo>
                  <a:lnTo>
                    <a:pt x="2226693" y="2508747"/>
                  </a:lnTo>
                  <a:lnTo>
                    <a:pt x="2166081" y="2501996"/>
                  </a:lnTo>
                  <a:lnTo>
                    <a:pt x="2105983" y="2494699"/>
                  </a:lnTo>
                  <a:lnTo>
                    <a:pt x="2046412" y="2486861"/>
                  </a:lnTo>
                  <a:lnTo>
                    <a:pt x="1987385" y="2478489"/>
                  </a:lnTo>
                  <a:lnTo>
                    <a:pt x="1928915" y="2469590"/>
                  </a:lnTo>
                  <a:lnTo>
                    <a:pt x="1871017" y="2460171"/>
                  </a:lnTo>
                  <a:lnTo>
                    <a:pt x="1813707" y="2450237"/>
                  </a:lnTo>
                  <a:lnTo>
                    <a:pt x="1756998" y="2439795"/>
                  </a:lnTo>
                  <a:lnTo>
                    <a:pt x="1700907" y="2428852"/>
                  </a:lnTo>
                  <a:lnTo>
                    <a:pt x="1645448" y="2417413"/>
                  </a:lnTo>
                  <a:lnTo>
                    <a:pt x="1590635" y="2405487"/>
                  </a:lnTo>
                  <a:lnTo>
                    <a:pt x="1536484" y="2393078"/>
                  </a:lnTo>
                  <a:lnTo>
                    <a:pt x="1483010" y="2380194"/>
                  </a:lnTo>
                  <a:lnTo>
                    <a:pt x="1430226" y="2366841"/>
                  </a:lnTo>
                  <a:lnTo>
                    <a:pt x="1378149" y="2353025"/>
                  </a:lnTo>
                  <a:lnTo>
                    <a:pt x="1326793" y="2338753"/>
                  </a:lnTo>
                  <a:lnTo>
                    <a:pt x="1276173" y="2324031"/>
                  </a:lnTo>
                  <a:lnTo>
                    <a:pt x="1226303" y="2308866"/>
                  </a:lnTo>
                  <a:lnTo>
                    <a:pt x="1177199" y="2293264"/>
                  </a:lnTo>
                  <a:lnTo>
                    <a:pt x="1128876" y="2277232"/>
                  </a:lnTo>
                  <a:lnTo>
                    <a:pt x="1081347" y="2260776"/>
                  </a:lnTo>
                  <a:lnTo>
                    <a:pt x="1034629" y="2243903"/>
                  </a:lnTo>
                  <a:lnTo>
                    <a:pt x="988736" y="2226619"/>
                  </a:lnTo>
                  <a:lnTo>
                    <a:pt x="943682" y="2208931"/>
                  </a:lnTo>
                  <a:lnTo>
                    <a:pt x="899483" y="2190844"/>
                  </a:lnTo>
                  <a:lnTo>
                    <a:pt x="856154" y="2172366"/>
                  </a:lnTo>
                  <a:lnTo>
                    <a:pt x="813709" y="2153503"/>
                  </a:lnTo>
                  <a:lnTo>
                    <a:pt x="772164" y="2134262"/>
                  </a:lnTo>
                  <a:lnTo>
                    <a:pt x="731532" y="2114648"/>
                  </a:lnTo>
                  <a:lnTo>
                    <a:pt x="691830" y="2094669"/>
                  </a:lnTo>
                  <a:lnTo>
                    <a:pt x="653071" y="2074330"/>
                  </a:lnTo>
                  <a:lnTo>
                    <a:pt x="615271" y="2053639"/>
                  </a:lnTo>
                  <a:lnTo>
                    <a:pt x="578444" y="2032601"/>
                  </a:lnTo>
                  <a:lnTo>
                    <a:pt x="542606" y="2011224"/>
                  </a:lnTo>
                  <a:lnTo>
                    <a:pt x="507771" y="1989514"/>
                  </a:lnTo>
                  <a:lnTo>
                    <a:pt x="473954" y="1967476"/>
                  </a:lnTo>
                  <a:lnTo>
                    <a:pt x="441170" y="1945118"/>
                  </a:lnTo>
                  <a:lnTo>
                    <a:pt x="409433" y="1922447"/>
                  </a:lnTo>
                  <a:lnTo>
                    <a:pt x="378760" y="1899468"/>
                  </a:lnTo>
                  <a:lnTo>
                    <a:pt x="320660" y="1852613"/>
                  </a:lnTo>
                  <a:lnTo>
                    <a:pt x="266988" y="1804606"/>
                  </a:lnTo>
                  <a:lnTo>
                    <a:pt x="217865" y="1755498"/>
                  </a:lnTo>
                  <a:lnTo>
                    <a:pt x="173407" y="1705342"/>
                  </a:lnTo>
                  <a:lnTo>
                    <a:pt x="133735" y="1654188"/>
                  </a:lnTo>
                  <a:lnTo>
                    <a:pt x="98967" y="1602089"/>
                  </a:lnTo>
                  <a:lnTo>
                    <a:pt x="69222" y="1549097"/>
                  </a:lnTo>
                  <a:lnTo>
                    <a:pt x="44619" y="1495262"/>
                  </a:lnTo>
                  <a:lnTo>
                    <a:pt x="25276" y="1440638"/>
                  </a:lnTo>
                  <a:lnTo>
                    <a:pt x="11313" y="1385274"/>
                  </a:lnTo>
                  <a:lnTo>
                    <a:pt x="2848" y="1329224"/>
                  </a:lnTo>
                  <a:lnTo>
                    <a:pt x="0" y="1272540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4668139" y="4000627"/>
            <a:ext cx="3758565" cy="1550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354965" algn="l"/>
              </a:tabLst>
            </a:pPr>
            <a:r>
              <a:rPr sz="2000" b="1" dirty="0">
                <a:latin typeface="Calibri"/>
                <a:cs typeface="Calibri"/>
              </a:rPr>
              <a:t>Mitochondrial</a:t>
            </a:r>
            <a:r>
              <a:rPr sz="2000" b="1" spc="-7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dysfunction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AutoNum type="arabicPeriod"/>
              <a:tabLst>
                <a:tab pos="354965" algn="l"/>
              </a:tabLst>
            </a:pPr>
            <a:r>
              <a:rPr sz="2000" b="1" spc="-20" dirty="0">
                <a:latin typeface="Calibri"/>
                <a:cs typeface="Calibri"/>
              </a:rPr>
              <a:t>Loss</a:t>
            </a:r>
            <a:r>
              <a:rPr sz="2000" b="1" spc="-7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spc="-40" dirty="0">
                <a:latin typeface="Calibri"/>
                <a:cs typeface="Calibri"/>
              </a:rPr>
              <a:t>membrane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phospholipids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AutoNum type="arabicPeriod"/>
              <a:tabLst>
                <a:tab pos="354965" algn="l"/>
              </a:tabLst>
            </a:pPr>
            <a:r>
              <a:rPr sz="2000" b="1" spc="-40" dirty="0">
                <a:latin typeface="Calibri"/>
                <a:cs typeface="Calibri"/>
              </a:rPr>
              <a:t>Cytoskeleton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abnormalities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354965" algn="l"/>
              </a:tabLst>
            </a:pPr>
            <a:r>
              <a:rPr sz="2000" b="1" spc="-40" dirty="0">
                <a:latin typeface="Calibri"/>
                <a:cs typeface="Calibri"/>
              </a:rPr>
              <a:t>Reactive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spc="100" dirty="0">
                <a:latin typeface="Calibri"/>
                <a:cs typeface="Calibri"/>
              </a:rPr>
              <a:t>O2</a:t>
            </a:r>
            <a:r>
              <a:rPr sz="2000" b="1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species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AutoNum type="arabicPeriod"/>
              <a:tabLst>
                <a:tab pos="354965" algn="l"/>
              </a:tabLst>
            </a:pPr>
            <a:r>
              <a:rPr sz="2000" b="1" dirty="0">
                <a:latin typeface="Calibri"/>
                <a:cs typeface="Calibri"/>
              </a:rPr>
              <a:t>Lipid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break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down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products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74</a:t>
            </a:fld>
            <a:endParaRPr lang="en-US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7828" y="239268"/>
            <a:ext cx="11875135" cy="6461760"/>
            <a:chOff x="147828" y="239268"/>
            <a:chExt cx="11875135" cy="64617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7828" y="239268"/>
              <a:ext cx="11875008" cy="646175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9774173" y="453390"/>
              <a:ext cx="2009139" cy="3655060"/>
            </a:xfrm>
            <a:custGeom>
              <a:avLst/>
              <a:gdLst/>
              <a:ahLst/>
              <a:cxnLst/>
              <a:rect l="l" t="t" r="r" b="b"/>
              <a:pathLst>
                <a:path w="2009140" h="3655060">
                  <a:moveTo>
                    <a:pt x="2008631" y="0"/>
                  </a:moveTo>
                  <a:lnTo>
                    <a:pt x="0" y="0"/>
                  </a:lnTo>
                  <a:lnTo>
                    <a:pt x="0" y="3654552"/>
                  </a:lnTo>
                  <a:lnTo>
                    <a:pt x="2008631" y="3654552"/>
                  </a:lnTo>
                  <a:lnTo>
                    <a:pt x="2008631" y="0"/>
                  </a:lnTo>
                  <a:close/>
                </a:path>
              </a:pathLst>
            </a:custGeom>
            <a:solidFill>
              <a:srgbClr val="BAD5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9774173" y="453390"/>
            <a:ext cx="2009139" cy="3655060"/>
          </a:xfrm>
          <a:prstGeom prst="rect">
            <a:avLst/>
          </a:prstGeom>
          <a:ln w="19811">
            <a:solidFill>
              <a:srgbClr val="B47704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360"/>
              </a:spcBef>
            </a:pPr>
            <a:endParaRPr sz="1800">
              <a:latin typeface="Times New Roman"/>
              <a:cs typeface="Times New Roman"/>
            </a:endParaRPr>
          </a:p>
          <a:p>
            <a:pPr marL="274955" marR="212725" algn="ctr">
              <a:lnSpc>
                <a:spcPct val="100000"/>
              </a:lnSpc>
              <a:spcBef>
                <a:spcPts val="5"/>
              </a:spcBef>
            </a:pPr>
            <a:r>
              <a:rPr sz="1800" b="1" spc="-30" dirty="0">
                <a:latin typeface="Calibri"/>
                <a:cs typeface="Calibri"/>
              </a:rPr>
              <a:t>Reactive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oxygen </a:t>
            </a:r>
            <a:r>
              <a:rPr sz="1800" b="1" spc="-25" dirty="0">
                <a:latin typeface="Calibri"/>
                <a:cs typeface="Calibri"/>
              </a:rPr>
              <a:t>sps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125"/>
              </a:spcBef>
            </a:pPr>
            <a:endParaRPr sz="1800">
              <a:latin typeface="Calibri"/>
              <a:cs typeface="Calibri"/>
            </a:endParaRPr>
          </a:p>
          <a:p>
            <a:pPr marL="163195" marR="159385" indent="635" algn="ctr">
              <a:lnSpc>
                <a:spcPct val="100000"/>
              </a:lnSpc>
            </a:pPr>
            <a:r>
              <a:rPr sz="1800" b="1" spc="-20" dirty="0">
                <a:latin typeface="Calibri"/>
                <a:cs typeface="Calibri"/>
              </a:rPr>
              <a:t>Peroxidation</a:t>
            </a:r>
            <a:r>
              <a:rPr sz="1800" b="1" spc="10" dirty="0">
                <a:latin typeface="Calibri"/>
                <a:cs typeface="Calibri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of </a:t>
            </a:r>
            <a:r>
              <a:rPr sz="1800" b="1" dirty="0">
                <a:latin typeface="Calibri"/>
                <a:cs typeface="Calibri"/>
              </a:rPr>
              <a:t>lipids</a:t>
            </a:r>
            <a:r>
              <a:rPr sz="1800" b="1" spc="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in</a:t>
            </a:r>
            <a:r>
              <a:rPr sz="1800" b="1" spc="5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plasma</a:t>
            </a:r>
            <a:r>
              <a:rPr sz="1800" b="1" spc="35" dirty="0">
                <a:latin typeface="Calibri"/>
                <a:cs typeface="Calibri"/>
              </a:rPr>
              <a:t> </a:t>
            </a:r>
            <a:r>
              <a:rPr sz="1800" b="1" spc="-100" dirty="0">
                <a:latin typeface="Calibri"/>
                <a:cs typeface="Calibri"/>
              </a:rPr>
              <a:t>&amp; </a:t>
            </a:r>
            <a:r>
              <a:rPr sz="1800" b="1" spc="-10" dirty="0">
                <a:latin typeface="Calibri"/>
                <a:cs typeface="Calibri"/>
              </a:rPr>
              <a:t>organelle membrane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413503" y="1808733"/>
            <a:ext cx="6402705" cy="4528185"/>
            <a:chOff x="4413503" y="1808733"/>
            <a:chExt cx="6402705" cy="4528185"/>
          </a:xfrm>
        </p:grpSpPr>
        <p:sp>
          <p:nvSpPr>
            <p:cNvPr id="7" name="object 7"/>
            <p:cNvSpPr/>
            <p:nvPr/>
          </p:nvSpPr>
          <p:spPr>
            <a:xfrm>
              <a:off x="10739627" y="1808733"/>
              <a:ext cx="76200" cy="471170"/>
            </a:xfrm>
            <a:custGeom>
              <a:avLst/>
              <a:gdLst/>
              <a:ahLst/>
              <a:cxnLst/>
              <a:rect l="l" t="t" r="r" b="b"/>
              <a:pathLst>
                <a:path w="76200" h="471169">
                  <a:moveTo>
                    <a:pt x="31750" y="394842"/>
                  </a:moveTo>
                  <a:lnTo>
                    <a:pt x="0" y="394842"/>
                  </a:lnTo>
                  <a:lnTo>
                    <a:pt x="38100" y="471042"/>
                  </a:lnTo>
                  <a:lnTo>
                    <a:pt x="66675" y="413892"/>
                  </a:lnTo>
                  <a:lnTo>
                    <a:pt x="34544" y="413892"/>
                  </a:lnTo>
                  <a:lnTo>
                    <a:pt x="31750" y="411099"/>
                  </a:lnTo>
                  <a:lnTo>
                    <a:pt x="31750" y="394842"/>
                  </a:lnTo>
                  <a:close/>
                </a:path>
                <a:path w="76200" h="471169">
                  <a:moveTo>
                    <a:pt x="41655" y="0"/>
                  </a:moveTo>
                  <a:lnTo>
                    <a:pt x="34544" y="0"/>
                  </a:lnTo>
                  <a:lnTo>
                    <a:pt x="31750" y="2793"/>
                  </a:lnTo>
                  <a:lnTo>
                    <a:pt x="31750" y="411099"/>
                  </a:lnTo>
                  <a:lnTo>
                    <a:pt x="34544" y="413892"/>
                  </a:lnTo>
                  <a:lnTo>
                    <a:pt x="41655" y="413892"/>
                  </a:lnTo>
                  <a:lnTo>
                    <a:pt x="44450" y="411099"/>
                  </a:lnTo>
                  <a:lnTo>
                    <a:pt x="44450" y="2793"/>
                  </a:lnTo>
                  <a:lnTo>
                    <a:pt x="41655" y="0"/>
                  </a:lnTo>
                  <a:close/>
                </a:path>
                <a:path w="76200" h="471169">
                  <a:moveTo>
                    <a:pt x="76200" y="394842"/>
                  </a:moveTo>
                  <a:lnTo>
                    <a:pt x="44450" y="394842"/>
                  </a:lnTo>
                  <a:lnTo>
                    <a:pt x="44450" y="411099"/>
                  </a:lnTo>
                  <a:lnTo>
                    <a:pt x="41655" y="413892"/>
                  </a:lnTo>
                  <a:lnTo>
                    <a:pt x="66675" y="413892"/>
                  </a:lnTo>
                  <a:lnTo>
                    <a:pt x="76200" y="39484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423409" y="5747766"/>
              <a:ext cx="3761740" cy="579120"/>
            </a:xfrm>
            <a:custGeom>
              <a:avLst/>
              <a:gdLst/>
              <a:ahLst/>
              <a:cxnLst/>
              <a:rect l="l" t="t" r="r" b="b"/>
              <a:pathLst>
                <a:path w="3761740" h="579120">
                  <a:moveTo>
                    <a:pt x="3761232" y="0"/>
                  </a:moveTo>
                  <a:lnTo>
                    <a:pt x="0" y="0"/>
                  </a:lnTo>
                  <a:lnTo>
                    <a:pt x="0" y="579120"/>
                  </a:lnTo>
                  <a:lnTo>
                    <a:pt x="3761232" y="579120"/>
                  </a:lnTo>
                  <a:lnTo>
                    <a:pt x="3761232" y="0"/>
                  </a:lnTo>
                  <a:close/>
                </a:path>
              </a:pathLst>
            </a:custGeom>
            <a:solidFill>
              <a:srgbClr val="BAD5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423409" y="5747766"/>
              <a:ext cx="3761740" cy="579120"/>
            </a:xfrm>
            <a:custGeom>
              <a:avLst/>
              <a:gdLst/>
              <a:ahLst/>
              <a:cxnLst/>
              <a:rect l="l" t="t" r="r" b="b"/>
              <a:pathLst>
                <a:path w="3761740" h="579120">
                  <a:moveTo>
                    <a:pt x="0" y="579120"/>
                  </a:moveTo>
                  <a:lnTo>
                    <a:pt x="3761232" y="579120"/>
                  </a:lnTo>
                  <a:lnTo>
                    <a:pt x="3761232" y="0"/>
                  </a:lnTo>
                  <a:lnTo>
                    <a:pt x="0" y="0"/>
                  </a:lnTo>
                  <a:lnTo>
                    <a:pt x="0" y="579120"/>
                  </a:lnTo>
                  <a:close/>
                </a:path>
              </a:pathLst>
            </a:custGeom>
            <a:ln w="19812">
              <a:solidFill>
                <a:srgbClr val="B4770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4580001" y="5582818"/>
            <a:ext cx="344170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175" algn="ctr">
              <a:lnSpc>
                <a:spcPct val="100000"/>
              </a:lnSpc>
              <a:spcBef>
                <a:spcPts val="100"/>
              </a:spcBef>
            </a:pPr>
            <a:r>
              <a:rPr sz="1800" b="1" spc="-25" dirty="0">
                <a:latin typeface="Calibri"/>
                <a:cs typeface="Calibri"/>
              </a:rPr>
              <a:t>Detergent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spc="-35" dirty="0">
                <a:latin typeface="Calibri"/>
                <a:cs typeface="Calibri"/>
              </a:rPr>
              <a:t>effect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on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membrane </a:t>
            </a:r>
            <a:r>
              <a:rPr sz="1800" b="1" dirty="0">
                <a:latin typeface="Calibri"/>
                <a:cs typeface="Calibri"/>
              </a:rPr>
              <a:t>Insert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in</a:t>
            </a:r>
            <a:r>
              <a:rPr sz="1800" b="1" spc="20" dirty="0">
                <a:latin typeface="Calibri"/>
                <a:cs typeface="Calibri"/>
              </a:rPr>
              <a:t> </a:t>
            </a:r>
            <a:r>
              <a:rPr sz="1800" b="1" spc="-65" dirty="0">
                <a:latin typeface="Calibri"/>
                <a:cs typeface="Calibri"/>
              </a:rPr>
              <a:t>to</a:t>
            </a:r>
            <a:r>
              <a:rPr sz="1800" b="1" spc="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lipid</a:t>
            </a:r>
            <a:r>
              <a:rPr sz="1800" b="1" spc="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bilayer or</a:t>
            </a:r>
            <a:r>
              <a:rPr sz="1800" b="1" spc="4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exchange </a:t>
            </a:r>
            <a:r>
              <a:rPr sz="1800" b="1" dirty="0">
                <a:latin typeface="Calibri"/>
                <a:cs typeface="Calibri"/>
              </a:rPr>
              <a:t>with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membrane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phospholipids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75</a:t>
            </a:fld>
            <a:endParaRPr lang="en-US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>
                <a:solidFill>
                  <a:schemeClr val="tx1"/>
                </a:solidFill>
              </a:rPr>
              <a:t>Consequences</a:t>
            </a:r>
            <a:r>
              <a:rPr spc="-80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of</a:t>
            </a:r>
            <a:r>
              <a:rPr spc="-110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loss</a:t>
            </a:r>
            <a:r>
              <a:rPr spc="-100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of</a:t>
            </a:r>
            <a:r>
              <a:rPr spc="-105" dirty="0">
                <a:solidFill>
                  <a:schemeClr val="tx1"/>
                </a:solidFill>
              </a:rPr>
              <a:t> </a:t>
            </a:r>
            <a:r>
              <a:rPr spc="-25" dirty="0">
                <a:solidFill>
                  <a:schemeClr val="tx1"/>
                </a:solidFill>
              </a:rPr>
              <a:t>membranes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6263" y="1374140"/>
            <a:ext cx="11396345" cy="28384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318135" indent="-342900">
              <a:lnSpc>
                <a:spcPct val="100000"/>
              </a:lnSpc>
              <a:spcBef>
                <a:spcPts val="95"/>
              </a:spcBef>
            </a:pPr>
            <a:r>
              <a:rPr sz="2250" spc="175" dirty="0">
                <a:solidFill>
                  <a:srgbClr val="F5A308"/>
                </a:solidFill>
                <a:latin typeface="Lucida Sans Unicode"/>
                <a:cs typeface="Lucida Sans Unicode"/>
              </a:rPr>
              <a:t>▶</a:t>
            </a:r>
            <a:r>
              <a:rPr sz="2250" spc="-95" dirty="0">
                <a:solidFill>
                  <a:srgbClr val="F5A308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Plasma</a:t>
            </a:r>
            <a:r>
              <a:rPr sz="2800" spc="-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membrane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damage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results</a:t>
            </a:r>
            <a:r>
              <a:rPr sz="2800" spc="-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80" dirty="0">
                <a:solidFill>
                  <a:schemeClr val="tx1"/>
                </a:solidFill>
                <a:latin typeface="Calibri"/>
                <a:cs typeface="Calibri"/>
              </a:rPr>
              <a:t>in</a:t>
            </a:r>
            <a:r>
              <a:rPr sz="2800" spc="-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loss</a:t>
            </a:r>
            <a:r>
              <a:rPr sz="2800" spc="-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-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osmotic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balance</a:t>
            </a:r>
            <a:r>
              <a:rPr sz="2800" spc="-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and</a:t>
            </a:r>
            <a:r>
              <a:rPr sz="2800" spc="-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100" dirty="0">
                <a:solidFill>
                  <a:schemeClr val="tx1"/>
                </a:solidFill>
                <a:latin typeface="Calibri"/>
                <a:cs typeface="Calibri"/>
              </a:rPr>
              <a:t>influx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of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fluids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and</a:t>
            </a:r>
            <a:r>
              <a:rPr sz="2800" spc="-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ions,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as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well as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loss of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proteins,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enzymes,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coenzymes,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and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ribonucleic</a:t>
            </a:r>
            <a:r>
              <a:rPr sz="2800" spc="459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acids.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35"/>
              </a:spcBef>
            </a:pP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tabLst>
                <a:tab pos="441959" algn="l"/>
              </a:tabLst>
            </a:pPr>
            <a:r>
              <a:rPr sz="2250" spc="12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dirty="0">
                <a:solidFill>
                  <a:schemeClr val="tx1"/>
                </a:solidFill>
                <a:latin typeface="Lucida Sans Unicode"/>
                <a:cs typeface="Lucida Sans Unicode"/>
              </a:rPr>
              <a:t>		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800" spc="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cells</a:t>
            </a:r>
            <a:r>
              <a:rPr sz="2800" spc="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may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also</a:t>
            </a:r>
            <a:r>
              <a:rPr sz="2800" spc="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leak</a:t>
            </a:r>
            <a:r>
              <a:rPr sz="28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55" dirty="0">
                <a:solidFill>
                  <a:schemeClr val="tx1"/>
                </a:solidFill>
                <a:latin typeface="Calibri"/>
                <a:cs typeface="Calibri"/>
              </a:rPr>
              <a:t>metabolites,</a:t>
            </a:r>
            <a:r>
              <a:rPr sz="2800" spc="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70" dirty="0">
                <a:solidFill>
                  <a:schemeClr val="tx1"/>
                </a:solidFill>
                <a:latin typeface="Calibri"/>
                <a:cs typeface="Calibri"/>
              </a:rPr>
              <a:t>which</a:t>
            </a:r>
            <a:r>
              <a:rPr sz="2800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are</a:t>
            </a:r>
            <a:r>
              <a:rPr sz="2800" spc="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vital</a:t>
            </a:r>
            <a:r>
              <a:rPr sz="2800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for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reconstitution</a:t>
            </a:r>
            <a:r>
              <a:rPr sz="2800" spc="5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of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ATP,</a:t>
            </a:r>
            <a:r>
              <a:rPr sz="2800" spc="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thus</a:t>
            </a:r>
            <a:r>
              <a:rPr sz="2800" spc="7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further</a:t>
            </a:r>
            <a:r>
              <a:rPr sz="2800" spc="9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depleting</a:t>
            </a:r>
            <a:r>
              <a:rPr sz="2800" spc="9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net</a:t>
            </a:r>
            <a:r>
              <a:rPr sz="2800" spc="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intracellular</a:t>
            </a:r>
            <a:r>
              <a:rPr sz="2800" spc="1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155" dirty="0">
                <a:solidFill>
                  <a:schemeClr val="tx1"/>
                </a:solidFill>
                <a:latin typeface="Calibri"/>
                <a:cs typeface="Calibri"/>
              </a:rPr>
              <a:t>high-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energy</a:t>
            </a:r>
            <a:r>
              <a:rPr sz="2800" spc="7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phosphates.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76</a:t>
            </a:fld>
            <a:endParaRPr lang="en-US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>
                <a:solidFill>
                  <a:schemeClr val="tx1"/>
                </a:solidFill>
              </a:rPr>
              <a:t>Consequences</a:t>
            </a:r>
            <a:r>
              <a:rPr spc="-80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of</a:t>
            </a:r>
            <a:r>
              <a:rPr spc="-110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loss</a:t>
            </a:r>
            <a:r>
              <a:rPr spc="-100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of</a:t>
            </a:r>
            <a:r>
              <a:rPr spc="-105" dirty="0">
                <a:solidFill>
                  <a:schemeClr val="tx1"/>
                </a:solidFill>
              </a:rPr>
              <a:t> </a:t>
            </a:r>
            <a:r>
              <a:rPr spc="-25" dirty="0">
                <a:solidFill>
                  <a:schemeClr val="tx1"/>
                </a:solidFill>
              </a:rPr>
              <a:t>membranes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6263" y="1374140"/>
            <a:ext cx="11659235" cy="4373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432434" indent="-342900">
              <a:lnSpc>
                <a:spcPct val="100000"/>
              </a:lnSpc>
              <a:spcBef>
                <a:spcPts val="95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85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spc="75" dirty="0">
                <a:solidFill>
                  <a:schemeClr val="tx1"/>
                </a:solidFill>
                <a:latin typeface="Calibri"/>
                <a:cs typeface="Calibri"/>
              </a:rPr>
              <a:t>Injury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 to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lysosomal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membranes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results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80" dirty="0">
                <a:solidFill>
                  <a:schemeClr val="tx1"/>
                </a:solidFill>
                <a:latin typeface="Calibri"/>
                <a:cs typeface="Calibri"/>
              </a:rPr>
              <a:t>in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leakage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their</a:t>
            </a:r>
            <a:r>
              <a:rPr sz="2800" spc="-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enzymes</a:t>
            </a:r>
            <a:r>
              <a:rPr sz="2800" spc="-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into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the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cytoplasm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and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activation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-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75" dirty="0">
                <a:solidFill>
                  <a:schemeClr val="tx1"/>
                </a:solidFill>
                <a:latin typeface="Calibri"/>
                <a:cs typeface="Calibri"/>
              </a:rPr>
              <a:t>these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enzymes.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35"/>
              </a:spcBef>
            </a:pP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12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spc="-35" dirty="0">
                <a:solidFill>
                  <a:schemeClr val="tx1"/>
                </a:solidFill>
                <a:latin typeface="Calibri"/>
                <a:cs typeface="Calibri"/>
              </a:rPr>
              <a:t>Lysosomes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contain</a:t>
            </a:r>
            <a:r>
              <a:rPr sz="2800" spc="-5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chemeClr val="tx1"/>
                </a:solidFill>
                <a:latin typeface="Calibri"/>
                <a:cs typeface="Calibri"/>
              </a:rPr>
              <a:t>RNases,</a:t>
            </a:r>
            <a:r>
              <a:rPr sz="2800" spc="-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DNases,</a:t>
            </a:r>
            <a:r>
              <a:rPr sz="2800" spc="-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75" dirty="0">
                <a:solidFill>
                  <a:schemeClr val="tx1"/>
                </a:solidFill>
                <a:latin typeface="Calibri"/>
                <a:cs typeface="Calibri"/>
              </a:rPr>
              <a:t>proteases,</a:t>
            </a:r>
            <a:r>
              <a:rPr sz="2800" spc="-5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50" dirty="0">
                <a:solidFill>
                  <a:schemeClr val="tx1"/>
                </a:solidFill>
                <a:latin typeface="Calibri"/>
                <a:cs typeface="Calibri"/>
              </a:rPr>
              <a:t>phosphatases,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glucosidases,</a:t>
            </a:r>
            <a:r>
              <a:rPr sz="2800" spc="-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and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cathepsins.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50"/>
              </a:spcBef>
            </a:pP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355600" marR="80645" indent="-342900">
              <a:lnSpc>
                <a:spcPct val="100000"/>
              </a:lnSpc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65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Activation</a:t>
            </a:r>
            <a:r>
              <a:rPr sz="28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75" dirty="0">
                <a:solidFill>
                  <a:schemeClr val="tx1"/>
                </a:solidFill>
                <a:latin typeface="Calibri"/>
                <a:cs typeface="Calibri"/>
              </a:rPr>
              <a:t>these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enzymes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leads 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to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 enzymatic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digestion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cell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components,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resulting</a:t>
            </a:r>
            <a:r>
              <a:rPr sz="2800" spc="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80" dirty="0">
                <a:solidFill>
                  <a:schemeClr val="tx1"/>
                </a:solidFill>
                <a:latin typeface="Calibri"/>
                <a:cs typeface="Calibri"/>
              </a:rPr>
              <a:t>in</a:t>
            </a:r>
            <a:r>
              <a:rPr sz="2800" spc="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loss</a:t>
            </a:r>
            <a:r>
              <a:rPr sz="2800" spc="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ribonucleoprotein,</a:t>
            </a:r>
            <a:r>
              <a:rPr sz="2800" spc="9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deoxyribonucleoprotein,</a:t>
            </a:r>
            <a:r>
              <a:rPr sz="2800" spc="7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and</a:t>
            </a:r>
            <a:r>
              <a:rPr sz="2800" spc="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glycogen,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and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8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cells</a:t>
            </a:r>
            <a:r>
              <a:rPr sz="2800" spc="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die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by</a:t>
            </a:r>
            <a:r>
              <a:rPr sz="28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necrosis.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77</a:t>
            </a:fld>
            <a:endParaRPr lang="en-US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>
                <a:solidFill>
                  <a:schemeClr val="tx1"/>
                </a:solidFill>
              </a:rPr>
              <a:t>Reversible</a:t>
            </a:r>
            <a:r>
              <a:rPr spc="55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and</a:t>
            </a:r>
            <a:r>
              <a:rPr spc="100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Irreversible</a:t>
            </a:r>
            <a:r>
              <a:rPr spc="60" dirty="0">
                <a:solidFill>
                  <a:schemeClr val="tx1"/>
                </a:solidFill>
              </a:rPr>
              <a:t> </a:t>
            </a:r>
            <a:r>
              <a:rPr spc="105" dirty="0">
                <a:solidFill>
                  <a:schemeClr val="tx1"/>
                </a:solidFill>
              </a:rPr>
              <a:t>Cell</a:t>
            </a:r>
            <a:r>
              <a:rPr spc="85" dirty="0">
                <a:solidFill>
                  <a:schemeClr val="tx1"/>
                </a:solidFill>
              </a:rPr>
              <a:t> </a:t>
            </a:r>
            <a:r>
              <a:rPr spc="100" dirty="0">
                <a:solidFill>
                  <a:schemeClr val="tx1"/>
                </a:solidFill>
              </a:rPr>
              <a:t>Injury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6263" y="1374140"/>
            <a:ext cx="11534140" cy="4628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</a:pPr>
            <a:r>
              <a:rPr sz="2250" spc="175" dirty="0">
                <a:solidFill>
                  <a:srgbClr val="F5A308"/>
                </a:solidFill>
                <a:latin typeface="Lucida Sans Unicode"/>
                <a:cs typeface="Lucida Sans Unicode"/>
              </a:rPr>
              <a:t>▶</a:t>
            </a:r>
            <a:r>
              <a:rPr sz="2250" spc="-110" dirty="0">
                <a:solidFill>
                  <a:srgbClr val="F5A308"/>
                </a:solidFill>
                <a:latin typeface="Lucida Sans Unicode"/>
                <a:cs typeface="Lucida Sans Unicode"/>
              </a:rPr>
              <a:t> </a:t>
            </a:r>
            <a:r>
              <a:rPr sz="2800" spc="-40" dirty="0">
                <a:solidFill>
                  <a:schemeClr val="tx1"/>
                </a:solidFill>
                <a:latin typeface="Calibri"/>
                <a:cs typeface="Calibri"/>
              </a:rPr>
              <a:t>Persistent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or</a:t>
            </a:r>
            <a:r>
              <a:rPr sz="2800" spc="-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excessive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45" dirty="0">
                <a:solidFill>
                  <a:schemeClr val="tx1"/>
                </a:solidFill>
                <a:latin typeface="Calibri"/>
                <a:cs typeface="Calibri"/>
              </a:rPr>
              <a:t>injury,</a:t>
            </a:r>
            <a:r>
              <a:rPr sz="2800" spc="-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however,</a:t>
            </a:r>
            <a:r>
              <a:rPr sz="2800" spc="-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causes</a:t>
            </a:r>
            <a:r>
              <a:rPr sz="2800" spc="-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cells</a:t>
            </a:r>
            <a:r>
              <a:rPr sz="2800" spc="-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to</a:t>
            </a:r>
            <a:r>
              <a:rPr sz="2800" spc="-5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pass</a:t>
            </a:r>
            <a:r>
              <a:rPr sz="2800" spc="-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800" spc="-5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threshold</a:t>
            </a:r>
            <a:r>
              <a:rPr sz="2800" spc="-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into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irreversible</a:t>
            </a:r>
            <a:r>
              <a:rPr sz="2800" spc="19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65" dirty="0">
                <a:solidFill>
                  <a:schemeClr val="tx1"/>
                </a:solidFill>
                <a:latin typeface="Calibri"/>
                <a:cs typeface="Calibri"/>
              </a:rPr>
              <a:t>injury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35"/>
              </a:spcBef>
            </a:pP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Two</a:t>
            </a:r>
            <a:r>
              <a:rPr sz="2800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phenomena</a:t>
            </a:r>
            <a:r>
              <a:rPr sz="2800" spc="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consistently</a:t>
            </a:r>
            <a:r>
              <a:rPr sz="2800" spc="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characterize</a:t>
            </a:r>
            <a:r>
              <a:rPr sz="2800" spc="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irreversibility.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45"/>
              </a:spcBef>
            </a:pP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355600" marR="1897380" indent="-342900">
              <a:lnSpc>
                <a:spcPct val="100000"/>
              </a:lnSpc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4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Inability</a:t>
            </a:r>
            <a:r>
              <a:rPr sz="2800" spc="1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to</a:t>
            </a:r>
            <a:r>
              <a:rPr sz="2800" spc="9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reverse</a:t>
            </a:r>
            <a:r>
              <a:rPr sz="2800" spc="10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mitochondrial</a:t>
            </a:r>
            <a:r>
              <a:rPr sz="2800" spc="1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dysfunction</a:t>
            </a:r>
            <a:r>
              <a:rPr sz="2800" spc="1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50" dirty="0">
                <a:solidFill>
                  <a:schemeClr val="tx1"/>
                </a:solidFill>
                <a:latin typeface="Calibri"/>
                <a:cs typeface="Calibri"/>
              </a:rPr>
              <a:t>(lack</a:t>
            </a:r>
            <a:r>
              <a:rPr sz="2800" spc="8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8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oxidative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phosphorylation</a:t>
            </a:r>
            <a:r>
              <a:rPr sz="2800" spc="114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and</a:t>
            </a:r>
            <a:r>
              <a:rPr sz="2800" spc="7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ATP</a:t>
            </a:r>
            <a:r>
              <a:rPr sz="2800" spc="5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generation)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50"/>
              </a:spcBef>
            </a:pP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10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Profound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disturbances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90" dirty="0">
                <a:solidFill>
                  <a:schemeClr val="tx1"/>
                </a:solidFill>
                <a:latin typeface="Calibri"/>
                <a:cs typeface="Calibri"/>
              </a:rPr>
              <a:t>in</a:t>
            </a:r>
            <a:r>
              <a:rPr sz="2800" spc="-5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membrane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function.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78</a:t>
            </a:fld>
            <a:endParaRPr lang="en-US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6263" y="1374140"/>
            <a:ext cx="9838055" cy="26663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Whatever</a:t>
            </a:r>
            <a:r>
              <a:rPr sz="2800" spc="-5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800" spc="-6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mechanism(s)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-5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membrane</a:t>
            </a:r>
            <a:r>
              <a:rPr sz="2800" spc="-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damage,</a:t>
            </a:r>
            <a:r>
              <a:rPr sz="2800" spc="-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800" spc="-6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end</a:t>
            </a:r>
            <a:r>
              <a:rPr sz="2800" spc="-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result</a:t>
            </a:r>
            <a:r>
              <a:rPr sz="2800" spc="-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is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35"/>
              </a:spcBef>
            </a:pP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45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Massive</a:t>
            </a:r>
            <a:r>
              <a:rPr sz="2800" spc="10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leak</a:t>
            </a:r>
            <a:r>
              <a:rPr sz="2800" spc="9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8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intracellular</a:t>
            </a:r>
            <a:r>
              <a:rPr sz="2800" spc="1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materials</a:t>
            </a:r>
            <a:r>
              <a:rPr sz="2800" spc="1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and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45"/>
              </a:spcBef>
            </a:pP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3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massive</a:t>
            </a:r>
            <a:r>
              <a:rPr sz="2800" spc="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100" dirty="0">
                <a:solidFill>
                  <a:schemeClr val="tx1"/>
                </a:solidFill>
                <a:latin typeface="Calibri"/>
                <a:cs typeface="Calibri"/>
              </a:rPr>
              <a:t>influx</a:t>
            </a:r>
            <a:r>
              <a:rPr sz="2800" spc="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35" dirty="0">
                <a:solidFill>
                  <a:schemeClr val="tx1"/>
                </a:solidFill>
                <a:latin typeface="Calibri"/>
                <a:cs typeface="Calibri"/>
              </a:rPr>
              <a:t>calcium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79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6263" y="1374140"/>
            <a:ext cx="1005014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</a:pPr>
            <a:r>
              <a:rPr sz="2250" spc="175" dirty="0">
                <a:solidFill>
                  <a:srgbClr val="F5A308"/>
                </a:solidFill>
                <a:latin typeface="Lucida Sans Unicode"/>
                <a:cs typeface="Lucida Sans Unicode"/>
              </a:rPr>
              <a:t>▶</a:t>
            </a:r>
            <a:r>
              <a:rPr sz="2250" spc="-20" dirty="0">
                <a:solidFill>
                  <a:srgbClr val="F5A308"/>
                </a:solidFill>
                <a:latin typeface="Lucida Sans Unicode"/>
                <a:cs typeface="Lucida Sans Unicode"/>
              </a:rPr>
              <a:t> </a:t>
            </a:r>
            <a:r>
              <a:rPr sz="2800" spc="55" dirty="0">
                <a:solidFill>
                  <a:schemeClr val="tx1"/>
                </a:solidFill>
              </a:rPr>
              <a:t>An</a:t>
            </a:r>
            <a:r>
              <a:rPr sz="2800" spc="2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important</a:t>
            </a:r>
            <a:r>
              <a:rPr sz="2800" spc="50" dirty="0">
                <a:solidFill>
                  <a:schemeClr val="tx1"/>
                </a:solidFill>
              </a:rPr>
              <a:t> </a:t>
            </a:r>
            <a:r>
              <a:rPr sz="2800" spc="-35" dirty="0">
                <a:solidFill>
                  <a:schemeClr val="tx1"/>
                </a:solidFill>
              </a:rPr>
              <a:t>aspect</a:t>
            </a:r>
            <a:r>
              <a:rPr sz="2800" spc="2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of</a:t>
            </a:r>
            <a:r>
              <a:rPr sz="2800" spc="20" dirty="0">
                <a:solidFill>
                  <a:schemeClr val="tx1"/>
                </a:solidFill>
              </a:rPr>
              <a:t> </a:t>
            </a:r>
            <a:r>
              <a:rPr sz="2800" spc="-40" dirty="0">
                <a:solidFill>
                  <a:schemeClr val="tx1"/>
                </a:solidFill>
              </a:rPr>
              <a:t>homeostasis</a:t>
            </a:r>
            <a:r>
              <a:rPr sz="2800" spc="7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is</a:t>
            </a:r>
            <a:r>
              <a:rPr sz="2800" spc="3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maintaining</a:t>
            </a:r>
            <a:r>
              <a:rPr sz="2800" spc="60" dirty="0">
                <a:solidFill>
                  <a:schemeClr val="tx1"/>
                </a:solidFill>
              </a:rPr>
              <a:t> </a:t>
            </a:r>
            <a:r>
              <a:rPr sz="2800" spc="-10" dirty="0">
                <a:solidFill>
                  <a:schemeClr val="tx1"/>
                </a:solidFill>
              </a:rPr>
              <a:t>the</a:t>
            </a:r>
            <a:r>
              <a:rPr sz="2800" spc="3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volume</a:t>
            </a:r>
            <a:r>
              <a:rPr sz="2800" spc="50" dirty="0">
                <a:solidFill>
                  <a:schemeClr val="tx1"/>
                </a:solidFill>
              </a:rPr>
              <a:t> </a:t>
            </a:r>
            <a:r>
              <a:rPr sz="2800" spc="-25" dirty="0">
                <a:solidFill>
                  <a:schemeClr val="tx1"/>
                </a:solidFill>
              </a:rPr>
              <a:t>and </a:t>
            </a:r>
            <a:r>
              <a:rPr sz="2800" dirty="0">
                <a:solidFill>
                  <a:schemeClr val="tx1"/>
                </a:solidFill>
              </a:rPr>
              <a:t>composition</a:t>
            </a:r>
            <a:r>
              <a:rPr sz="2800" spc="-6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of</a:t>
            </a:r>
            <a:r>
              <a:rPr sz="2800" spc="-9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body</a:t>
            </a:r>
            <a:r>
              <a:rPr sz="2800" spc="-90" dirty="0">
                <a:solidFill>
                  <a:schemeClr val="tx1"/>
                </a:solidFill>
              </a:rPr>
              <a:t> </a:t>
            </a:r>
            <a:r>
              <a:rPr sz="2800" spc="-10" dirty="0">
                <a:solidFill>
                  <a:schemeClr val="tx1"/>
                </a:solidFill>
              </a:rPr>
              <a:t>fluids.</a:t>
            </a:r>
            <a:endParaRPr sz="2800" dirty="0">
              <a:solidFill>
                <a:schemeClr val="tx1"/>
              </a:solidFill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6263" y="2778912"/>
            <a:ext cx="11467465" cy="3522345"/>
          </a:xfrm>
          <a:prstGeom prst="rect">
            <a:avLst/>
          </a:prstGeom>
        </p:spPr>
        <p:txBody>
          <a:bodyPr vert="horz" wrap="square" lIns="0" tIns="140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5"/>
              </a:spcBef>
            </a:pP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Control</a:t>
            </a:r>
            <a:r>
              <a:rPr sz="2800" spc="1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10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Homeostasis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1010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4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Disruptions</a:t>
            </a:r>
            <a:r>
              <a:rPr sz="2800" spc="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80" dirty="0">
                <a:solidFill>
                  <a:schemeClr val="tx1"/>
                </a:solidFill>
                <a:latin typeface="Calibri"/>
                <a:cs typeface="Calibri"/>
              </a:rPr>
              <a:t>in</a:t>
            </a:r>
            <a:r>
              <a:rPr sz="2800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35" dirty="0">
                <a:solidFill>
                  <a:schemeClr val="tx1"/>
                </a:solidFill>
                <a:latin typeface="Calibri"/>
                <a:cs typeface="Calibri"/>
              </a:rPr>
              <a:t>homeostasis</a:t>
            </a:r>
            <a:r>
              <a:rPr sz="2800" spc="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come</a:t>
            </a:r>
            <a:r>
              <a:rPr sz="2800" spc="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from</a:t>
            </a:r>
            <a:r>
              <a:rPr sz="2800" spc="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8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external</a:t>
            </a:r>
            <a:r>
              <a:rPr sz="2800" spc="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environment</a:t>
            </a:r>
            <a:r>
              <a:rPr sz="2800" spc="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80" dirty="0">
                <a:solidFill>
                  <a:schemeClr val="tx1"/>
                </a:solidFill>
                <a:latin typeface="Calibri"/>
                <a:cs typeface="Calibri"/>
              </a:rPr>
              <a:t>in</a:t>
            </a:r>
            <a:r>
              <a:rPr sz="2800" spc="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800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form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8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physical</a:t>
            </a:r>
            <a:r>
              <a:rPr sz="2800" spc="10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insults,</a:t>
            </a:r>
            <a:r>
              <a:rPr sz="2800" spc="10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from</a:t>
            </a:r>
            <a:r>
              <a:rPr sz="2800" spc="10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internal</a:t>
            </a:r>
            <a:r>
              <a:rPr sz="2800" spc="9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environment</a:t>
            </a:r>
            <a:r>
              <a:rPr sz="2800" spc="1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and</a:t>
            </a:r>
            <a:r>
              <a:rPr sz="2800" spc="9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from</a:t>
            </a:r>
            <a:r>
              <a:rPr sz="2800" spc="10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psychological stresses.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35"/>
              </a:spcBef>
            </a:pP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355600" marR="216535" indent="-342900">
              <a:lnSpc>
                <a:spcPct val="100000"/>
              </a:lnSpc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5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Most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cases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disruption</a:t>
            </a:r>
            <a:r>
              <a:rPr sz="2800" spc="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45" dirty="0">
                <a:solidFill>
                  <a:schemeClr val="tx1"/>
                </a:solidFill>
                <a:latin typeface="Calibri"/>
                <a:cs typeface="Calibri"/>
              </a:rPr>
              <a:t>homeostasis</a:t>
            </a:r>
            <a:r>
              <a:rPr sz="2800" spc="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is</a:t>
            </a:r>
            <a:r>
              <a:rPr sz="28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mild</a:t>
            </a:r>
            <a:r>
              <a:rPr sz="2800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and</a:t>
            </a:r>
            <a:r>
              <a:rPr sz="28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temporary,</a:t>
            </a:r>
            <a:r>
              <a:rPr sz="2800" spc="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and</a:t>
            </a:r>
            <a:r>
              <a:rPr sz="28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the </a:t>
            </a:r>
            <a:r>
              <a:rPr sz="2800" spc="-45" dirty="0">
                <a:solidFill>
                  <a:schemeClr val="tx1"/>
                </a:solidFill>
                <a:latin typeface="Calibri"/>
                <a:cs typeface="Calibri"/>
              </a:rPr>
              <a:t>responses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 of</a:t>
            </a:r>
            <a:r>
              <a:rPr sz="2800" spc="-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body</a:t>
            </a:r>
            <a:r>
              <a:rPr sz="2800" spc="-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cells</a:t>
            </a:r>
            <a:r>
              <a:rPr sz="28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65" dirty="0">
                <a:solidFill>
                  <a:schemeClr val="tx1"/>
                </a:solidFill>
                <a:latin typeface="Calibri"/>
                <a:cs typeface="Calibri"/>
              </a:rPr>
              <a:t>quickly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35" dirty="0">
                <a:solidFill>
                  <a:schemeClr val="tx1"/>
                </a:solidFill>
                <a:latin typeface="Calibri"/>
                <a:cs typeface="Calibri"/>
              </a:rPr>
              <a:t>restore</a:t>
            </a:r>
            <a:r>
              <a:rPr sz="2800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balance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80" dirty="0">
                <a:solidFill>
                  <a:schemeClr val="tx1"/>
                </a:solidFill>
                <a:latin typeface="Calibri"/>
                <a:cs typeface="Calibri"/>
              </a:rPr>
              <a:t>in</a:t>
            </a:r>
            <a:r>
              <a:rPr sz="2800" spc="-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internal</a:t>
            </a:r>
            <a:r>
              <a:rPr sz="28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environment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6263" y="415797"/>
            <a:ext cx="9021445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>
                <a:solidFill>
                  <a:schemeClr val="tx1"/>
                </a:solidFill>
              </a:rPr>
              <a:t>Morphology</a:t>
            </a:r>
            <a:r>
              <a:rPr sz="4400" spc="-35" dirty="0">
                <a:solidFill>
                  <a:schemeClr val="tx1"/>
                </a:solidFill>
              </a:rPr>
              <a:t> </a:t>
            </a:r>
            <a:r>
              <a:rPr sz="4400" dirty="0">
                <a:solidFill>
                  <a:schemeClr val="tx1"/>
                </a:solidFill>
              </a:rPr>
              <a:t>of </a:t>
            </a:r>
            <a:r>
              <a:rPr sz="4400" spc="-10" dirty="0">
                <a:solidFill>
                  <a:schemeClr val="tx1"/>
                </a:solidFill>
              </a:rPr>
              <a:t>Reversible</a:t>
            </a:r>
            <a:r>
              <a:rPr sz="4400" spc="-25" dirty="0">
                <a:solidFill>
                  <a:schemeClr val="tx1"/>
                </a:solidFill>
              </a:rPr>
              <a:t> </a:t>
            </a:r>
            <a:r>
              <a:rPr sz="4400" spc="105" dirty="0">
                <a:solidFill>
                  <a:schemeClr val="tx1"/>
                </a:solidFill>
              </a:rPr>
              <a:t>injury</a:t>
            </a:r>
            <a:endParaRPr sz="4400" dirty="0">
              <a:solidFill>
                <a:schemeClr val="tx1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6263" y="1927351"/>
            <a:ext cx="10348595" cy="2667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Two</a:t>
            </a:r>
            <a:r>
              <a:rPr sz="2800" spc="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patterns</a:t>
            </a:r>
            <a:r>
              <a:rPr sz="2800" spc="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reversible</a:t>
            </a:r>
            <a:r>
              <a:rPr sz="2800" spc="5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cell</a:t>
            </a:r>
            <a:r>
              <a:rPr sz="2800" spc="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75" dirty="0">
                <a:solidFill>
                  <a:schemeClr val="tx1"/>
                </a:solidFill>
                <a:latin typeface="Calibri"/>
                <a:cs typeface="Calibri"/>
              </a:rPr>
              <a:t>injury</a:t>
            </a:r>
            <a:r>
              <a:rPr sz="2800" spc="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(seen</a:t>
            </a:r>
            <a:r>
              <a:rPr sz="2800" spc="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under</a:t>
            </a:r>
            <a:r>
              <a:rPr sz="2800" spc="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800" spc="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light</a:t>
            </a:r>
            <a:r>
              <a:rPr sz="2800" spc="6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microscope)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45"/>
              </a:spcBef>
            </a:pP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13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spc="75" dirty="0">
                <a:solidFill>
                  <a:schemeClr val="tx1"/>
                </a:solidFill>
                <a:latin typeface="Calibri"/>
                <a:cs typeface="Calibri"/>
              </a:rPr>
              <a:t>Cellular</a:t>
            </a:r>
            <a:r>
              <a:rPr sz="2800" spc="2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swelling</a:t>
            </a:r>
            <a:r>
              <a:rPr sz="2800" spc="204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and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35"/>
              </a:spcBef>
            </a:pP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55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spc="-45" dirty="0">
                <a:solidFill>
                  <a:schemeClr val="tx1"/>
                </a:solidFill>
                <a:latin typeface="Calibri"/>
                <a:cs typeface="Calibri"/>
              </a:rPr>
              <a:t>Fatty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 change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80</a:t>
            </a:fld>
            <a:endParaRPr lang="en-US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3591" y="690753"/>
            <a:ext cx="11214100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95"/>
              </a:spcBef>
            </a:pPr>
            <a:r>
              <a:rPr sz="2250" spc="175" dirty="0">
                <a:solidFill>
                  <a:srgbClr val="F5A308"/>
                </a:solidFill>
                <a:latin typeface="Lucida Sans Unicode"/>
                <a:cs typeface="Lucida Sans Unicode"/>
              </a:rPr>
              <a:t>▶</a:t>
            </a:r>
            <a:r>
              <a:rPr sz="2250" spc="-55" dirty="0">
                <a:solidFill>
                  <a:srgbClr val="F5A308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</a:rPr>
              <a:t>Plasma</a:t>
            </a:r>
            <a:r>
              <a:rPr sz="2800" spc="-5" dirty="0">
                <a:solidFill>
                  <a:schemeClr val="tx1"/>
                </a:solidFill>
              </a:rPr>
              <a:t> </a:t>
            </a:r>
            <a:r>
              <a:rPr sz="2800" spc="-10" dirty="0">
                <a:solidFill>
                  <a:schemeClr val="tx1"/>
                </a:solidFill>
              </a:rPr>
              <a:t>membrane</a:t>
            </a:r>
            <a:r>
              <a:rPr sz="2800" spc="5" dirty="0">
                <a:solidFill>
                  <a:schemeClr val="tx1"/>
                </a:solidFill>
              </a:rPr>
              <a:t> </a:t>
            </a:r>
            <a:r>
              <a:rPr sz="2800" spc="-25" dirty="0">
                <a:solidFill>
                  <a:schemeClr val="tx1"/>
                </a:solidFill>
              </a:rPr>
              <a:t>alterations,</a:t>
            </a:r>
            <a:r>
              <a:rPr sz="2800" spc="2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such</a:t>
            </a:r>
            <a:r>
              <a:rPr sz="2800" spc="-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as blebbing,</a:t>
            </a:r>
            <a:r>
              <a:rPr sz="2800" spc="-1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blunting,</a:t>
            </a:r>
            <a:r>
              <a:rPr sz="2800" spc="-2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and distortion</a:t>
            </a:r>
            <a:r>
              <a:rPr sz="2800" spc="20" dirty="0">
                <a:solidFill>
                  <a:schemeClr val="tx1"/>
                </a:solidFill>
              </a:rPr>
              <a:t> </a:t>
            </a:r>
            <a:r>
              <a:rPr sz="2800" spc="-25" dirty="0">
                <a:solidFill>
                  <a:schemeClr val="tx1"/>
                </a:solidFill>
              </a:rPr>
              <a:t>of </a:t>
            </a:r>
            <a:r>
              <a:rPr sz="2800" spc="55" dirty="0">
                <a:solidFill>
                  <a:schemeClr val="tx1"/>
                </a:solidFill>
              </a:rPr>
              <a:t>microvilli;</a:t>
            </a:r>
            <a:r>
              <a:rPr sz="2800" spc="8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creation</a:t>
            </a:r>
            <a:r>
              <a:rPr sz="2800" spc="4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of</a:t>
            </a:r>
            <a:r>
              <a:rPr sz="2800" spc="4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myelin</a:t>
            </a:r>
            <a:r>
              <a:rPr sz="2800" spc="6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figures;</a:t>
            </a:r>
            <a:r>
              <a:rPr sz="2800" spc="5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and</a:t>
            </a:r>
            <a:r>
              <a:rPr sz="2800" spc="3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loosening</a:t>
            </a:r>
            <a:r>
              <a:rPr sz="2800" spc="7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of</a:t>
            </a:r>
            <a:r>
              <a:rPr sz="2800" spc="45" dirty="0">
                <a:solidFill>
                  <a:schemeClr val="tx1"/>
                </a:solidFill>
              </a:rPr>
              <a:t> </a:t>
            </a:r>
            <a:r>
              <a:rPr sz="2800" spc="-10" dirty="0">
                <a:solidFill>
                  <a:schemeClr val="tx1"/>
                </a:solidFill>
              </a:rPr>
              <a:t>intercellular attachments</a:t>
            </a:r>
            <a:endParaRPr sz="2800" dirty="0">
              <a:solidFill>
                <a:schemeClr val="tx1"/>
              </a:solidFill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3591" y="2652522"/>
            <a:ext cx="11776710" cy="3520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95"/>
              </a:spcBef>
            </a:pPr>
            <a:r>
              <a:rPr sz="2250" spc="175" dirty="0">
                <a:solidFill>
                  <a:srgbClr val="F5A308"/>
                </a:solidFill>
                <a:latin typeface="Lucida Sans Unicode"/>
                <a:cs typeface="Lucida Sans Unicode"/>
              </a:rPr>
              <a:t>▶</a:t>
            </a:r>
            <a:r>
              <a:rPr sz="2250" spc="-5" dirty="0">
                <a:solidFill>
                  <a:srgbClr val="F5A308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Mitochondrial</a:t>
            </a:r>
            <a:r>
              <a:rPr sz="2800" spc="10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changes,</a:t>
            </a:r>
            <a:r>
              <a:rPr sz="2800" spc="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65" dirty="0">
                <a:solidFill>
                  <a:schemeClr val="tx1"/>
                </a:solidFill>
                <a:latin typeface="Calibri"/>
                <a:cs typeface="Calibri"/>
              </a:rPr>
              <a:t>including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swelling,</a:t>
            </a:r>
            <a:r>
              <a:rPr sz="2800" spc="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rarefaction,</a:t>
            </a:r>
            <a:r>
              <a:rPr sz="2800" spc="6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and</a:t>
            </a:r>
            <a:r>
              <a:rPr sz="2800" spc="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800" spc="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appearance</a:t>
            </a:r>
            <a:r>
              <a:rPr sz="2800" spc="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of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small</a:t>
            </a:r>
            <a:r>
              <a:rPr sz="2800" spc="26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phospholipid-</a:t>
            </a:r>
            <a:r>
              <a:rPr sz="2800" spc="85" dirty="0">
                <a:solidFill>
                  <a:schemeClr val="tx1"/>
                </a:solidFill>
                <a:latin typeface="Calibri"/>
                <a:cs typeface="Calibri"/>
              </a:rPr>
              <a:t>rich</a:t>
            </a:r>
            <a:r>
              <a:rPr sz="2800" spc="3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amorphous</a:t>
            </a:r>
            <a:r>
              <a:rPr sz="2800" spc="29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densities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35"/>
              </a:spcBef>
            </a:pP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355600" marR="7620" indent="-343535">
              <a:lnSpc>
                <a:spcPct val="100000"/>
              </a:lnSpc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1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Dilation</a:t>
            </a:r>
            <a:r>
              <a:rPr sz="2800" spc="9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800" spc="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endoplasmic</a:t>
            </a:r>
            <a:r>
              <a:rPr sz="2800" spc="10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reticulum,</a:t>
            </a:r>
            <a:r>
              <a:rPr sz="2800" spc="8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with</a:t>
            </a:r>
            <a:r>
              <a:rPr sz="2800" spc="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detachment</a:t>
            </a:r>
            <a:r>
              <a:rPr sz="2800" spc="8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and</a:t>
            </a:r>
            <a:r>
              <a:rPr sz="2800" spc="5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disaggregation</a:t>
            </a:r>
            <a:r>
              <a:rPr sz="2800" spc="9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of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polysomes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50"/>
              </a:spcBef>
            </a:pP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35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Nuclear</a:t>
            </a:r>
            <a:r>
              <a:rPr sz="2800" spc="10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alterations,</a:t>
            </a:r>
            <a:r>
              <a:rPr sz="2800" spc="10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with</a:t>
            </a:r>
            <a:r>
              <a:rPr sz="2800" spc="8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disaggregation</a:t>
            </a:r>
            <a:r>
              <a:rPr sz="2800" spc="10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8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60" dirty="0">
                <a:solidFill>
                  <a:schemeClr val="tx1"/>
                </a:solidFill>
                <a:latin typeface="Calibri"/>
                <a:cs typeface="Calibri"/>
              </a:rPr>
              <a:t>granular</a:t>
            </a:r>
            <a:r>
              <a:rPr sz="2800" spc="9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and</a:t>
            </a:r>
            <a:r>
              <a:rPr sz="2800" spc="1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65" dirty="0">
                <a:solidFill>
                  <a:schemeClr val="tx1"/>
                </a:solidFill>
                <a:latin typeface="Calibri"/>
                <a:cs typeface="Calibri"/>
              </a:rPr>
              <a:t>fibrillar</a:t>
            </a:r>
            <a:r>
              <a:rPr sz="2800" spc="114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elements.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81</a:t>
            </a:fld>
            <a:endParaRPr lang="en-US"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89075" y="105154"/>
            <a:ext cx="8799576" cy="6640068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82</a:t>
            </a:fld>
            <a:endParaRPr lang="en-US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3400" y="457200"/>
            <a:ext cx="1866264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chemeClr val="tx1"/>
                </a:solidFill>
              </a:rPr>
              <a:t>Necrosis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6263" y="1021537"/>
            <a:ext cx="11720830" cy="4374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</a:pPr>
            <a:r>
              <a:rPr sz="2250" spc="175" dirty="0">
                <a:solidFill>
                  <a:srgbClr val="F5A308"/>
                </a:solidFill>
                <a:latin typeface="Lucida Sans Unicode"/>
                <a:cs typeface="Lucida Sans Unicode"/>
              </a:rPr>
              <a:t>▶</a:t>
            </a:r>
            <a:r>
              <a:rPr sz="2250" spc="-45" dirty="0">
                <a:solidFill>
                  <a:srgbClr val="F5A308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Necrosis</a:t>
            </a:r>
            <a:r>
              <a:rPr sz="2800" spc="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refers</a:t>
            </a:r>
            <a:r>
              <a:rPr sz="2800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35" dirty="0">
                <a:solidFill>
                  <a:schemeClr val="tx1"/>
                </a:solidFill>
                <a:latin typeface="Calibri"/>
                <a:cs typeface="Calibri"/>
              </a:rPr>
              <a:t>to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 a</a:t>
            </a:r>
            <a:r>
              <a:rPr sz="2800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spectrum</a:t>
            </a:r>
            <a:r>
              <a:rPr sz="2800" spc="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morphologic</a:t>
            </a:r>
            <a:r>
              <a:rPr sz="2800" spc="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changes</a:t>
            </a:r>
            <a:r>
              <a:rPr sz="2800" spc="-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that</a:t>
            </a:r>
            <a:r>
              <a:rPr sz="28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follow</a:t>
            </a:r>
            <a:r>
              <a:rPr sz="2800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cell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death</a:t>
            </a:r>
            <a:r>
              <a:rPr sz="2800" spc="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65" dirty="0">
                <a:solidFill>
                  <a:schemeClr val="tx1"/>
                </a:solidFill>
                <a:latin typeface="Calibri"/>
                <a:cs typeface="Calibri"/>
              </a:rPr>
              <a:t>in </a:t>
            </a:r>
            <a:r>
              <a:rPr sz="2800" spc="85" dirty="0">
                <a:solidFill>
                  <a:schemeClr val="tx1"/>
                </a:solidFill>
                <a:latin typeface="Calibri"/>
                <a:cs typeface="Calibri"/>
              </a:rPr>
              <a:t>living</a:t>
            </a:r>
            <a:r>
              <a:rPr sz="2800" spc="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chemeClr val="tx1"/>
                </a:solidFill>
                <a:latin typeface="Calibri"/>
                <a:cs typeface="Calibri"/>
              </a:rPr>
              <a:t>tissue,</a:t>
            </a:r>
            <a:r>
              <a:rPr sz="2800" spc="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largely</a:t>
            </a:r>
            <a:r>
              <a:rPr sz="2800" spc="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resulting</a:t>
            </a:r>
            <a:r>
              <a:rPr sz="2800" spc="7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from</a:t>
            </a:r>
            <a:r>
              <a:rPr sz="2800" spc="6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800" spc="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progressive</a:t>
            </a:r>
            <a:r>
              <a:rPr sz="2800" spc="7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degradative</a:t>
            </a:r>
            <a:r>
              <a:rPr sz="2800" spc="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action</a:t>
            </a:r>
            <a:r>
              <a:rPr sz="2800" spc="5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of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enzymes</a:t>
            </a:r>
            <a:r>
              <a:rPr sz="2800" spc="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on</a:t>
            </a:r>
            <a:r>
              <a:rPr sz="2800" spc="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800" spc="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lethally</a:t>
            </a:r>
            <a:r>
              <a:rPr sz="2800" spc="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injured</a:t>
            </a:r>
            <a:r>
              <a:rPr sz="2800" spc="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cell.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39"/>
              </a:spcBef>
            </a:pP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355600" marR="302895" indent="-342900">
              <a:lnSpc>
                <a:spcPct val="100000"/>
              </a:lnSpc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5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Necrotic</a:t>
            </a:r>
            <a:r>
              <a:rPr sz="2800" spc="7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cells</a:t>
            </a:r>
            <a:r>
              <a:rPr sz="2800" spc="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are</a:t>
            </a:r>
            <a:r>
              <a:rPr sz="2800" spc="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unable</a:t>
            </a:r>
            <a:r>
              <a:rPr sz="2800" spc="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to</a:t>
            </a:r>
            <a:r>
              <a:rPr sz="2800" spc="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maintain</a:t>
            </a:r>
            <a:r>
              <a:rPr sz="2800" spc="7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membrane</a:t>
            </a:r>
            <a:r>
              <a:rPr sz="2800" spc="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integrity</a:t>
            </a:r>
            <a:r>
              <a:rPr sz="2800" spc="7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and</a:t>
            </a:r>
            <a:r>
              <a:rPr sz="2800" spc="5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their</a:t>
            </a:r>
            <a:r>
              <a:rPr sz="2800" spc="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contents 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often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leak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out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50"/>
              </a:spcBef>
            </a:pP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355600" marR="961390" indent="-342900">
              <a:lnSpc>
                <a:spcPct val="100000"/>
              </a:lnSpc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55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morphologic</a:t>
            </a:r>
            <a:r>
              <a:rPr sz="2800" spc="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appearance</a:t>
            </a:r>
            <a:r>
              <a:rPr sz="2800" spc="-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necrosis</a:t>
            </a:r>
            <a:r>
              <a:rPr sz="2800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is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the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result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denaturation</a:t>
            </a:r>
            <a:r>
              <a:rPr sz="2800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of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intracellular</a:t>
            </a:r>
            <a:r>
              <a:rPr sz="2800" spc="9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proteins</a:t>
            </a:r>
            <a:r>
              <a:rPr sz="2800" spc="7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and</a:t>
            </a:r>
            <a:r>
              <a:rPr sz="2800" spc="7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enzymatic</a:t>
            </a:r>
            <a:r>
              <a:rPr sz="2800" spc="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digestion</a:t>
            </a:r>
            <a:r>
              <a:rPr sz="2800" spc="8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800" spc="7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cell.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83</a:t>
            </a:fld>
            <a:endParaRPr lang="en-US"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6263" y="1374140"/>
            <a:ext cx="11670665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95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55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</a:rPr>
              <a:t>Ultimately,</a:t>
            </a:r>
            <a:r>
              <a:rPr sz="2800" spc="15" dirty="0">
                <a:solidFill>
                  <a:schemeClr val="tx1"/>
                </a:solidFill>
              </a:rPr>
              <a:t> </a:t>
            </a:r>
            <a:r>
              <a:rPr sz="2800" spc="80" dirty="0">
                <a:solidFill>
                  <a:schemeClr val="tx1"/>
                </a:solidFill>
              </a:rPr>
              <a:t>in</a:t>
            </a:r>
            <a:r>
              <a:rPr sz="2800" dirty="0">
                <a:solidFill>
                  <a:schemeClr val="tx1"/>
                </a:solidFill>
              </a:rPr>
              <a:t> </a:t>
            </a:r>
            <a:r>
              <a:rPr sz="2800" spc="-10" dirty="0">
                <a:solidFill>
                  <a:schemeClr val="tx1"/>
                </a:solidFill>
              </a:rPr>
              <a:t>the</a:t>
            </a:r>
            <a:r>
              <a:rPr sz="2800" spc="-15" dirty="0">
                <a:solidFill>
                  <a:schemeClr val="tx1"/>
                </a:solidFill>
              </a:rPr>
              <a:t> </a:t>
            </a:r>
            <a:r>
              <a:rPr sz="2800" spc="85" dirty="0">
                <a:solidFill>
                  <a:schemeClr val="tx1"/>
                </a:solidFill>
              </a:rPr>
              <a:t>living</a:t>
            </a:r>
            <a:r>
              <a:rPr sz="2800" spc="5" dirty="0">
                <a:solidFill>
                  <a:schemeClr val="tx1"/>
                </a:solidFill>
              </a:rPr>
              <a:t> </a:t>
            </a:r>
            <a:r>
              <a:rPr sz="2800" spc="-35" dirty="0">
                <a:solidFill>
                  <a:schemeClr val="tx1"/>
                </a:solidFill>
              </a:rPr>
              <a:t>patient,</a:t>
            </a:r>
            <a:r>
              <a:rPr sz="2800" spc="-5" dirty="0">
                <a:solidFill>
                  <a:schemeClr val="tx1"/>
                </a:solidFill>
              </a:rPr>
              <a:t> </a:t>
            </a:r>
            <a:r>
              <a:rPr sz="2800" spc="-35" dirty="0">
                <a:solidFill>
                  <a:schemeClr val="tx1"/>
                </a:solidFill>
              </a:rPr>
              <a:t>most</a:t>
            </a:r>
            <a:r>
              <a:rPr sz="2800" spc="2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necrotic</a:t>
            </a:r>
            <a:r>
              <a:rPr sz="2800" spc="-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cells</a:t>
            </a:r>
            <a:r>
              <a:rPr sz="2800" spc="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and</a:t>
            </a:r>
            <a:r>
              <a:rPr sz="2800" spc="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their</a:t>
            </a:r>
            <a:r>
              <a:rPr sz="2800" spc="-1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debris</a:t>
            </a:r>
            <a:r>
              <a:rPr sz="2800" spc="15" dirty="0">
                <a:solidFill>
                  <a:schemeClr val="tx1"/>
                </a:solidFill>
              </a:rPr>
              <a:t> </a:t>
            </a:r>
            <a:r>
              <a:rPr sz="2800" spc="-10" dirty="0">
                <a:solidFill>
                  <a:schemeClr val="tx1"/>
                </a:solidFill>
              </a:rPr>
              <a:t>disappear </a:t>
            </a:r>
            <a:r>
              <a:rPr sz="2800" dirty="0">
                <a:solidFill>
                  <a:schemeClr val="tx1"/>
                </a:solidFill>
              </a:rPr>
              <a:t>by</a:t>
            </a:r>
            <a:r>
              <a:rPr sz="2800" spc="-4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a</a:t>
            </a:r>
            <a:r>
              <a:rPr sz="2800" spc="-2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combined </a:t>
            </a:r>
            <a:r>
              <a:rPr sz="2800" spc="-10" dirty="0">
                <a:solidFill>
                  <a:schemeClr val="tx1"/>
                </a:solidFill>
              </a:rPr>
              <a:t>process</a:t>
            </a:r>
            <a:r>
              <a:rPr sz="2800" spc="-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of</a:t>
            </a:r>
            <a:r>
              <a:rPr sz="2800" spc="-2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enzymatic</a:t>
            </a:r>
            <a:r>
              <a:rPr sz="2800" spc="-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digestion and</a:t>
            </a:r>
            <a:r>
              <a:rPr sz="2800" spc="-20" dirty="0">
                <a:solidFill>
                  <a:schemeClr val="tx1"/>
                </a:solidFill>
              </a:rPr>
              <a:t> </a:t>
            </a:r>
            <a:r>
              <a:rPr sz="2800" spc="-10" dirty="0">
                <a:solidFill>
                  <a:schemeClr val="tx1"/>
                </a:solidFill>
              </a:rPr>
              <a:t>fragmentation,</a:t>
            </a:r>
            <a:r>
              <a:rPr sz="2800" dirty="0">
                <a:solidFill>
                  <a:schemeClr val="tx1"/>
                </a:solidFill>
              </a:rPr>
              <a:t> followed</a:t>
            </a:r>
            <a:r>
              <a:rPr sz="2800" spc="5" dirty="0">
                <a:solidFill>
                  <a:schemeClr val="tx1"/>
                </a:solidFill>
              </a:rPr>
              <a:t> </a:t>
            </a:r>
            <a:r>
              <a:rPr sz="2800" spc="-25" dirty="0">
                <a:solidFill>
                  <a:schemeClr val="tx1"/>
                </a:solidFill>
              </a:rPr>
              <a:t>by </a:t>
            </a:r>
            <a:r>
              <a:rPr sz="2800" dirty="0">
                <a:solidFill>
                  <a:schemeClr val="tx1"/>
                </a:solidFill>
              </a:rPr>
              <a:t>phagocytosis</a:t>
            </a:r>
            <a:r>
              <a:rPr sz="2800" spc="-1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of</a:t>
            </a:r>
            <a:r>
              <a:rPr sz="2800" spc="-35" dirty="0">
                <a:solidFill>
                  <a:schemeClr val="tx1"/>
                </a:solidFill>
              </a:rPr>
              <a:t> </a:t>
            </a:r>
            <a:r>
              <a:rPr sz="2800" spc="-10" dirty="0">
                <a:solidFill>
                  <a:schemeClr val="tx1"/>
                </a:solidFill>
              </a:rPr>
              <a:t>the</a:t>
            </a:r>
            <a:r>
              <a:rPr sz="2800" spc="-4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particulate</a:t>
            </a:r>
            <a:r>
              <a:rPr sz="2800" spc="-25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debris</a:t>
            </a:r>
            <a:r>
              <a:rPr sz="2800" spc="-20" dirty="0">
                <a:solidFill>
                  <a:schemeClr val="tx1"/>
                </a:solidFill>
              </a:rPr>
              <a:t> </a:t>
            </a:r>
            <a:r>
              <a:rPr sz="2800" dirty="0">
                <a:solidFill>
                  <a:schemeClr val="tx1"/>
                </a:solidFill>
              </a:rPr>
              <a:t>by</a:t>
            </a:r>
            <a:r>
              <a:rPr sz="2800" spc="-45" dirty="0">
                <a:solidFill>
                  <a:schemeClr val="tx1"/>
                </a:solidFill>
              </a:rPr>
              <a:t> </a:t>
            </a:r>
            <a:r>
              <a:rPr sz="2800" spc="-10" dirty="0">
                <a:solidFill>
                  <a:schemeClr val="tx1"/>
                </a:solidFill>
              </a:rPr>
              <a:t>leukocytes</a:t>
            </a:r>
            <a:endParaRPr sz="2800" dirty="0">
              <a:solidFill>
                <a:schemeClr val="tx1"/>
              </a:solidFill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6263" y="3334258"/>
            <a:ext cx="10702925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5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spc="75" dirty="0">
                <a:solidFill>
                  <a:schemeClr val="tx1"/>
                </a:solidFill>
                <a:latin typeface="Calibri"/>
                <a:cs typeface="Calibri"/>
              </a:rPr>
              <a:t>If</a:t>
            </a:r>
            <a:r>
              <a:rPr sz="2800" spc="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necrotic</a:t>
            </a:r>
            <a:r>
              <a:rPr sz="2800" spc="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cells</a:t>
            </a:r>
            <a:r>
              <a:rPr sz="2800" spc="7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and</a:t>
            </a:r>
            <a:r>
              <a:rPr sz="2800" spc="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cellular</a:t>
            </a:r>
            <a:r>
              <a:rPr sz="2800" spc="7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debris</a:t>
            </a:r>
            <a:r>
              <a:rPr sz="2800" spc="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are</a:t>
            </a:r>
            <a:r>
              <a:rPr sz="2800" spc="8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not</a:t>
            </a:r>
            <a:r>
              <a:rPr sz="2800" spc="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promptly</a:t>
            </a:r>
            <a:r>
              <a:rPr sz="2800" spc="5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45" dirty="0">
                <a:solidFill>
                  <a:schemeClr val="tx1"/>
                </a:solidFill>
                <a:latin typeface="Calibri"/>
                <a:cs typeface="Calibri"/>
              </a:rPr>
              <a:t>destroyed</a:t>
            </a:r>
            <a:r>
              <a:rPr sz="2800" spc="7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and </a:t>
            </a:r>
            <a:r>
              <a:rPr sz="2800" spc="-40" dirty="0">
                <a:solidFill>
                  <a:schemeClr val="tx1"/>
                </a:solidFill>
                <a:latin typeface="Calibri"/>
                <a:cs typeface="Calibri"/>
              </a:rPr>
              <a:t>reabsorbed,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they</a:t>
            </a:r>
            <a:r>
              <a:rPr sz="2800" spc="-6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tend</a:t>
            </a:r>
            <a:r>
              <a:rPr sz="2800" spc="-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to</a:t>
            </a:r>
            <a:r>
              <a:rPr sz="2800" spc="-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attract</a:t>
            </a:r>
            <a:r>
              <a:rPr sz="2800" spc="-5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45" dirty="0">
                <a:solidFill>
                  <a:schemeClr val="tx1"/>
                </a:solidFill>
                <a:latin typeface="Calibri"/>
                <a:cs typeface="Calibri"/>
              </a:rPr>
              <a:t>calcium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salts</a:t>
            </a:r>
            <a:r>
              <a:rPr sz="2800" spc="-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and</a:t>
            </a:r>
            <a:r>
              <a:rPr sz="2800" spc="-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other</a:t>
            </a:r>
            <a:r>
              <a:rPr sz="2800" spc="-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minerals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and</a:t>
            </a:r>
            <a:r>
              <a:rPr sz="2800" spc="-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to </a:t>
            </a:r>
            <a:r>
              <a:rPr sz="2800" spc="-50" dirty="0">
                <a:solidFill>
                  <a:schemeClr val="tx1"/>
                </a:solidFill>
                <a:latin typeface="Calibri"/>
                <a:cs typeface="Calibri"/>
              </a:rPr>
              <a:t>become</a:t>
            </a:r>
            <a:r>
              <a:rPr sz="2800" spc="6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calcified.</a:t>
            </a:r>
            <a:r>
              <a:rPr sz="2800" spc="1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This</a:t>
            </a:r>
            <a:r>
              <a:rPr sz="2800" spc="7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phenomenon,</a:t>
            </a:r>
            <a:r>
              <a:rPr sz="2800" spc="10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called</a:t>
            </a:r>
            <a:r>
              <a:rPr sz="2800" spc="10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dystrophic</a:t>
            </a:r>
            <a:r>
              <a:rPr sz="2800" spc="9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calcification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84</a:t>
            </a:fld>
            <a:endParaRPr lang="en-US"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chemeClr val="tx1"/>
                </a:solidFill>
              </a:rPr>
              <a:t>Morphology</a:t>
            </a:r>
            <a:r>
              <a:rPr spc="140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of</a:t>
            </a:r>
            <a:r>
              <a:rPr spc="105" dirty="0">
                <a:solidFill>
                  <a:schemeClr val="tx1"/>
                </a:solidFill>
              </a:rPr>
              <a:t> </a:t>
            </a:r>
            <a:r>
              <a:rPr spc="-10" dirty="0">
                <a:solidFill>
                  <a:schemeClr val="tx1"/>
                </a:solidFill>
              </a:rPr>
              <a:t>necrosis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6263" y="1257706"/>
            <a:ext cx="10549890" cy="5214248"/>
          </a:xfrm>
          <a:prstGeom prst="rect">
            <a:avLst/>
          </a:prstGeom>
        </p:spPr>
        <p:txBody>
          <a:bodyPr vert="horz" wrap="square" lIns="0" tIns="965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60"/>
              </a:spcBef>
            </a:pP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Necrotic</a:t>
            </a:r>
            <a:r>
              <a:rPr sz="2800" spc="1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cells</a:t>
            </a:r>
            <a:r>
              <a:rPr sz="2800" spc="10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show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3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Increased</a:t>
            </a:r>
            <a:r>
              <a:rPr sz="2800" spc="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eosinophilia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45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Glassy</a:t>
            </a:r>
            <a:r>
              <a:rPr sz="2800" spc="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homogenous</a:t>
            </a:r>
            <a:r>
              <a:rPr sz="2800" spc="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appearance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(due</a:t>
            </a:r>
            <a:r>
              <a:rPr sz="2800" spc="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45" dirty="0">
                <a:solidFill>
                  <a:schemeClr val="tx1"/>
                </a:solidFill>
                <a:latin typeface="Calibri"/>
                <a:cs typeface="Calibri"/>
              </a:rPr>
              <a:t>to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glycogen</a:t>
            </a:r>
            <a:r>
              <a:rPr sz="2800" spc="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loss)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11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spc="55" dirty="0">
                <a:solidFill>
                  <a:schemeClr val="tx1"/>
                </a:solidFill>
                <a:latin typeface="Calibri"/>
                <a:cs typeface="Calibri"/>
              </a:rPr>
              <a:t>Moth-</a:t>
            </a:r>
            <a:r>
              <a:rPr sz="2800" spc="-70" dirty="0">
                <a:solidFill>
                  <a:schemeClr val="tx1"/>
                </a:solidFill>
                <a:latin typeface="Calibri"/>
                <a:cs typeface="Calibri"/>
              </a:rPr>
              <a:t>eaten</a:t>
            </a:r>
            <a:r>
              <a:rPr sz="2800" spc="-5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appearance</a:t>
            </a:r>
            <a:r>
              <a:rPr sz="2800" spc="-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-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cytoplasm</a:t>
            </a:r>
            <a:r>
              <a:rPr sz="2800" spc="-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(digested</a:t>
            </a:r>
            <a:r>
              <a:rPr sz="2800" spc="-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cytoplasm)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1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Calcification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3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spc="-35" dirty="0">
                <a:solidFill>
                  <a:schemeClr val="tx1"/>
                </a:solidFill>
                <a:latin typeface="Calibri"/>
                <a:cs typeface="Calibri"/>
              </a:rPr>
              <a:t>Replacement</a:t>
            </a:r>
            <a:r>
              <a:rPr sz="2800" spc="9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by</a:t>
            </a:r>
            <a:r>
              <a:rPr sz="2800" spc="7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phospholipid</a:t>
            </a:r>
            <a:r>
              <a:rPr sz="2800" spc="114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45" dirty="0">
                <a:solidFill>
                  <a:schemeClr val="tx1"/>
                </a:solidFill>
                <a:latin typeface="Calibri"/>
                <a:cs typeface="Calibri"/>
              </a:rPr>
              <a:t>masses</a:t>
            </a:r>
            <a:r>
              <a:rPr sz="2800" spc="10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(myelin</a:t>
            </a:r>
            <a:r>
              <a:rPr sz="2800" spc="8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figures</a:t>
            </a:r>
            <a:r>
              <a:rPr sz="2800" spc="10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50" dirty="0">
                <a:solidFill>
                  <a:schemeClr val="tx1"/>
                </a:solidFill>
                <a:latin typeface="Calibri"/>
                <a:cs typeface="Calibri"/>
              </a:rPr>
              <a:t>)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75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Dilation</a:t>
            </a:r>
            <a:r>
              <a:rPr sz="2800" spc="1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1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mitochondria</a:t>
            </a:r>
            <a:r>
              <a:rPr sz="2800" spc="17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with</a:t>
            </a:r>
            <a:r>
              <a:rPr sz="2800" spc="1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large</a:t>
            </a:r>
            <a:r>
              <a:rPr sz="2800" spc="1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amorphous</a:t>
            </a:r>
            <a:r>
              <a:rPr sz="2800" spc="16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densities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95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Amorphous</a:t>
            </a:r>
            <a:r>
              <a:rPr sz="2800" spc="18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osmiophilic</a:t>
            </a:r>
            <a:r>
              <a:rPr sz="2800" spc="19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debris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4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Discontinuities</a:t>
            </a:r>
            <a:r>
              <a:rPr sz="2800" spc="1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90" dirty="0">
                <a:solidFill>
                  <a:schemeClr val="tx1"/>
                </a:solidFill>
                <a:latin typeface="Calibri"/>
                <a:cs typeface="Calibri"/>
              </a:rPr>
              <a:t>in</a:t>
            </a:r>
            <a:r>
              <a:rPr sz="2800" spc="9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plasma</a:t>
            </a:r>
            <a:r>
              <a:rPr sz="2800" spc="9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and</a:t>
            </a:r>
            <a:r>
              <a:rPr sz="2800" spc="9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organelle</a:t>
            </a:r>
            <a:r>
              <a:rPr sz="2800" spc="1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membranes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70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25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Aggregates</a:t>
            </a:r>
            <a:r>
              <a:rPr sz="2800" spc="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fluffy</a:t>
            </a:r>
            <a:r>
              <a:rPr sz="2800" spc="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material</a:t>
            </a:r>
            <a:r>
              <a:rPr sz="2800" spc="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probably</a:t>
            </a:r>
            <a:r>
              <a:rPr sz="2800" spc="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representing</a:t>
            </a:r>
            <a:r>
              <a:rPr sz="2800" spc="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denatured</a:t>
            </a:r>
            <a:r>
              <a:rPr sz="2800" spc="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protein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85</a:t>
            </a:fld>
            <a:endParaRPr lang="en-US"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6263" y="1247038"/>
            <a:ext cx="8543925" cy="2240280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Nuclear</a:t>
            </a:r>
            <a:r>
              <a:rPr sz="2800" spc="3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change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105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Karyolysis</a:t>
            </a:r>
            <a:r>
              <a:rPr sz="2800" spc="20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(basophilia</a:t>
            </a:r>
            <a:r>
              <a:rPr sz="2800" spc="18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1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chromatin</a:t>
            </a:r>
            <a:r>
              <a:rPr sz="2800" spc="19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fade)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45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Pyknosis</a:t>
            </a:r>
            <a:r>
              <a:rPr sz="2800" spc="1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(nuclear</a:t>
            </a:r>
            <a:r>
              <a:rPr sz="2800" spc="10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shrinkage</a:t>
            </a:r>
            <a:r>
              <a:rPr sz="2800" spc="114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&amp;</a:t>
            </a:r>
            <a:r>
              <a:rPr sz="2800" spc="9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increased</a:t>
            </a:r>
            <a:r>
              <a:rPr sz="2800" spc="114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basophilia)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18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Karyorrhexis</a:t>
            </a:r>
            <a:r>
              <a:rPr sz="2800" spc="28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(pyknotic</a:t>
            </a:r>
            <a:r>
              <a:rPr sz="2800" spc="2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nucleus</a:t>
            </a:r>
            <a:r>
              <a:rPr sz="2800" spc="229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undergo</a:t>
            </a:r>
            <a:r>
              <a:rPr sz="2800" spc="2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fragmentation)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86</a:t>
            </a:fld>
            <a:endParaRPr lang="en-US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chemeClr val="tx1"/>
                </a:solidFill>
              </a:rPr>
              <a:t>Types</a:t>
            </a:r>
            <a:r>
              <a:rPr spc="-90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of</a:t>
            </a:r>
            <a:r>
              <a:rPr spc="-95" dirty="0">
                <a:solidFill>
                  <a:schemeClr val="tx1"/>
                </a:solidFill>
              </a:rPr>
              <a:t> </a:t>
            </a:r>
            <a:r>
              <a:rPr spc="-10" dirty="0">
                <a:solidFill>
                  <a:schemeClr val="tx1"/>
                </a:solidFill>
              </a:rPr>
              <a:t>necrosis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6263" y="1247038"/>
            <a:ext cx="3401695" cy="2240280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114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Coagulative</a:t>
            </a:r>
            <a:r>
              <a:rPr sz="2800" spc="19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necrosis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15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Liquefactive</a:t>
            </a:r>
            <a:r>
              <a:rPr sz="2800" spc="8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necrosis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95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Caseous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necrosis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9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Fat</a:t>
            </a:r>
            <a:r>
              <a:rPr sz="2800" spc="-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necrosis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87</a:t>
            </a:fld>
            <a:endParaRPr lang="en-US"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chemeClr val="tx1"/>
                </a:solidFill>
              </a:rPr>
              <a:t>Examples</a:t>
            </a:r>
            <a:r>
              <a:rPr spc="105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of</a:t>
            </a:r>
            <a:r>
              <a:rPr spc="85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cell</a:t>
            </a:r>
            <a:r>
              <a:rPr spc="85" dirty="0">
                <a:solidFill>
                  <a:schemeClr val="tx1"/>
                </a:solidFill>
              </a:rPr>
              <a:t> </a:t>
            </a:r>
            <a:r>
              <a:rPr spc="110" dirty="0">
                <a:solidFill>
                  <a:schemeClr val="tx1"/>
                </a:solidFill>
              </a:rPr>
              <a:t>injury</a:t>
            </a:r>
            <a:r>
              <a:rPr spc="85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and</a:t>
            </a:r>
            <a:r>
              <a:rPr spc="90" dirty="0">
                <a:solidFill>
                  <a:schemeClr val="tx1"/>
                </a:solidFill>
              </a:rPr>
              <a:t> </a:t>
            </a:r>
            <a:r>
              <a:rPr spc="-10" dirty="0">
                <a:solidFill>
                  <a:schemeClr val="tx1"/>
                </a:solidFill>
              </a:rPr>
              <a:t>necrosis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6263" y="1374140"/>
            <a:ext cx="30632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50" spc="175" dirty="0">
                <a:solidFill>
                  <a:srgbClr val="F5A308"/>
                </a:solidFill>
                <a:latin typeface="Lucida Sans Unicode"/>
                <a:cs typeface="Lucida Sans Unicode"/>
              </a:rPr>
              <a:t>▶</a:t>
            </a:r>
            <a:r>
              <a:rPr sz="2250" spc="10" dirty="0">
                <a:solidFill>
                  <a:srgbClr val="F5A308"/>
                </a:solidFill>
                <a:latin typeface="Lucida Sans Unicode"/>
                <a:cs typeface="Lucida Sans Unicode"/>
              </a:rPr>
              <a:t> </a:t>
            </a:r>
            <a:r>
              <a:rPr sz="2800" spc="-55" dirty="0">
                <a:solidFill>
                  <a:schemeClr val="tx1"/>
                </a:solidFill>
                <a:latin typeface="Calibri"/>
                <a:cs typeface="Calibri"/>
              </a:rPr>
              <a:t>?????????????????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88</a:t>
            </a:fld>
            <a:endParaRPr lang="en-US"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5" dirty="0">
                <a:solidFill>
                  <a:schemeClr val="tx1"/>
                </a:solidFill>
              </a:rPr>
              <a:t>Apoptosis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6263" y="1374140"/>
            <a:ext cx="11378565" cy="50552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50" spc="175" dirty="0">
                <a:solidFill>
                  <a:srgbClr val="F5A308"/>
                </a:solidFill>
                <a:latin typeface="Lucida Sans Unicode"/>
                <a:cs typeface="Lucida Sans Unicode"/>
              </a:rPr>
              <a:t>▶</a:t>
            </a:r>
            <a:r>
              <a:rPr sz="2250" dirty="0">
                <a:solidFill>
                  <a:srgbClr val="F5A308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Programmed</a:t>
            </a:r>
            <a:r>
              <a:rPr sz="2800" spc="8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cell</a:t>
            </a:r>
            <a:r>
              <a:rPr sz="2800" spc="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death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35"/>
              </a:spcBef>
            </a:pP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2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Pathway</a:t>
            </a:r>
            <a:r>
              <a:rPr sz="2800" spc="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cell</a:t>
            </a:r>
            <a:r>
              <a:rPr sz="2800" spc="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death</a:t>
            </a:r>
            <a:r>
              <a:rPr sz="2800" spc="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that</a:t>
            </a:r>
            <a:r>
              <a:rPr sz="2800" spc="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is</a:t>
            </a:r>
            <a:r>
              <a:rPr sz="2800" spc="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induced</a:t>
            </a:r>
            <a:r>
              <a:rPr sz="2800" spc="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by</a:t>
            </a:r>
            <a:r>
              <a:rPr sz="2800" spc="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</a:t>
            </a:r>
            <a:r>
              <a:rPr sz="2800" spc="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tightly</a:t>
            </a:r>
            <a:r>
              <a:rPr sz="2800" spc="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regulated</a:t>
            </a:r>
            <a:r>
              <a:rPr sz="2800" spc="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intracellular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program</a:t>
            </a:r>
            <a:r>
              <a:rPr sz="28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80" dirty="0">
                <a:solidFill>
                  <a:schemeClr val="tx1"/>
                </a:solidFill>
                <a:latin typeface="Calibri"/>
                <a:cs typeface="Calibri"/>
              </a:rPr>
              <a:t>in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75" dirty="0">
                <a:solidFill>
                  <a:schemeClr val="tx1"/>
                </a:solidFill>
                <a:latin typeface="Calibri"/>
                <a:cs typeface="Calibri"/>
              </a:rPr>
              <a:t>which</a:t>
            </a:r>
            <a:r>
              <a:rPr sz="2800" spc="-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cells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destined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to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die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by</a:t>
            </a:r>
            <a:r>
              <a:rPr sz="2800" spc="-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activate</a:t>
            </a:r>
            <a:r>
              <a:rPr sz="2800" spc="-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enzymes</a:t>
            </a:r>
            <a:r>
              <a:rPr sz="2800" spc="-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that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degrade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the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cells'</a:t>
            </a:r>
            <a:r>
              <a:rPr sz="2800" spc="10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own</a:t>
            </a:r>
            <a:r>
              <a:rPr sz="2800" spc="10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nuclear</a:t>
            </a:r>
            <a:r>
              <a:rPr sz="2800" spc="10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120" dirty="0">
                <a:solidFill>
                  <a:schemeClr val="tx1"/>
                </a:solidFill>
                <a:latin typeface="Calibri"/>
                <a:cs typeface="Calibri"/>
              </a:rPr>
              <a:t>DNA</a:t>
            </a:r>
            <a:r>
              <a:rPr sz="2800" spc="9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and</a:t>
            </a:r>
            <a:r>
              <a:rPr sz="2800" spc="9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nuclear</a:t>
            </a:r>
            <a:r>
              <a:rPr sz="2800" spc="9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and</a:t>
            </a:r>
            <a:r>
              <a:rPr sz="2800" spc="10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cytoplasmic</a:t>
            </a:r>
            <a:r>
              <a:rPr sz="2800" spc="1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proteins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50"/>
              </a:spcBef>
            </a:pP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65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spc="95" dirty="0">
                <a:solidFill>
                  <a:schemeClr val="tx1"/>
                </a:solidFill>
                <a:latin typeface="Calibri"/>
                <a:cs typeface="Calibri"/>
              </a:rPr>
              <a:t>In</a:t>
            </a:r>
            <a:r>
              <a:rPr sz="2800" spc="-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apoptosis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dead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cells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rapidly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cleared</a:t>
            </a:r>
            <a:r>
              <a:rPr sz="2800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before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 its</a:t>
            </a:r>
            <a:r>
              <a:rPr sz="2800" spc="-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contents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leaked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out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45"/>
              </a:spcBef>
            </a:pP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355600" marR="475615" indent="-342900">
              <a:lnSpc>
                <a:spcPct val="100000"/>
              </a:lnSpc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3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Apoptosis</a:t>
            </a:r>
            <a:r>
              <a:rPr sz="2800" spc="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occurs</a:t>
            </a:r>
            <a:r>
              <a:rPr sz="2800" spc="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when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cells</a:t>
            </a:r>
            <a:r>
              <a:rPr sz="2800" spc="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are</a:t>
            </a:r>
            <a:r>
              <a:rPr sz="2800" spc="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damaged</a:t>
            </a:r>
            <a:r>
              <a:rPr sz="2800" spc="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beyond</a:t>
            </a:r>
            <a:r>
              <a:rPr sz="2800" spc="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repair</a:t>
            </a:r>
            <a:r>
              <a:rPr sz="2800" spc="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(esp</a:t>
            </a:r>
            <a:r>
              <a:rPr sz="2800" spc="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when</a:t>
            </a:r>
            <a:r>
              <a:rPr sz="2800" spc="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95" dirty="0">
                <a:solidFill>
                  <a:schemeClr val="tx1"/>
                </a:solidFill>
                <a:latin typeface="Calibri"/>
                <a:cs typeface="Calibri"/>
              </a:rPr>
              <a:t>DNA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affected)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89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6263" y="1374140"/>
            <a:ext cx="11040745" cy="30930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50" spc="175" dirty="0">
                <a:solidFill>
                  <a:srgbClr val="F5A308"/>
                </a:solidFill>
                <a:latin typeface="Lucida Sans Unicode"/>
                <a:cs typeface="Lucida Sans Unicode"/>
              </a:rPr>
              <a:t>▶</a:t>
            </a:r>
            <a:r>
              <a:rPr sz="2250" spc="-100" dirty="0">
                <a:solidFill>
                  <a:srgbClr val="F5A308"/>
                </a:solidFill>
                <a:latin typeface="Lucida Sans Unicode"/>
                <a:cs typeface="Lucida Sans Unicode"/>
              </a:rPr>
              <a:t> </a:t>
            </a:r>
            <a:r>
              <a:rPr sz="2800" spc="-40" dirty="0">
                <a:solidFill>
                  <a:schemeClr val="tx1"/>
                </a:solidFill>
                <a:latin typeface="Calibri"/>
                <a:cs typeface="Calibri"/>
              </a:rPr>
              <a:t>Some 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cases</a:t>
            </a:r>
            <a:r>
              <a:rPr sz="2800" spc="-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800" spc="-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disruption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-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35" dirty="0">
                <a:solidFill>
                  <a:schemeClr val="tx1"/>
                </a:solidFill>
                <a:latin typeface="Calibri"/>
                <a:cs typeface="Calibri"/>
              </a:rPr>
              <a:t>homeostasis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may</a:t>
            </a:r>
            <a:r>
              <a:rPr sz="2800" spc="-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be</a:t>
            </a:r>
            <a:r>
              <a:rPr sz="2800" spc="-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intense</a:t>
            </a:r>
            <a:r>
              <a:rPr sz="2800" spc="-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and</a:t>
            </a:r>
            <a:r>
              <a:rPr sz="2800" spc="-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prolonged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35"/>
              </a:spcBef>
            </a:pP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5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800" spc="5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body</a:t>
            </a:r>
            <a:r>
              <a:rPr sz="2800" spc="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has</a:t>
            </a:r>
            <a:r>
              <a:rPr sz="2800" spc="7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many</a:t>
            </a:r>
            <a:r>
              <a:rPr sz="2800" spc="5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regulating</a:t>
            </a:r>
            <a:r>
              <a:rPr sz="2800" spc="7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55" dirty="0">
                <a:solidFill>
                  <a:schemeClr val="tx1"/>
                </a:solidFill>
                <a:latin typeface="Calibri"/>
                <a:cs typeface="Calibri"/>
              </a:rPr>
              <a:t>systems</a:t>
            </a:r>
            <a:r>
              <a:rPr sz="2800" spc="5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that</a:t>
            </a:r>
            <a:r>
              <a:rPr sz="2800" spc="5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can</a:t>
            </a:r>
            <a:r>
              <a:rPr sz="2800" spc="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usually</a:t>
            </a:r>
            <a:r>
              <a:rPr sz="2800" spc="70" dirty="0">
                <a:solidFill>
                  <a:schemeClr val="tx1"/>
                </a:solidFill>
                <a:latin typeface="Calibri"/>
                <a:cs typeface="Calibri"/>
              </a:rPr>
              <a:t> bring</a:t>
            </a:r>
            <a:r>
              <a:rPr sz="2800" spc="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800" spc="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internal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environment</a:t>
            </a:r>
            <a:r>
              <a:rPr sz="2800" spc="8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back</a:t>
            </a:r>
            <a:r>
              <a:rPr sz="2800" spc="7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into</a:t>
            </a:r>
            <a:r>
              <a:rPr sz="2800" spc="7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balance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45"/>
              </a:spcBef>
            </a:pP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6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spc="60" dirty="0">
                <a:solidFill>
                  <a:schemeClr val="tx1"/>
                </a:solidFill>
                <a:latin typeface="Calibri"/>
                <a:cs typeface="Calibri"/>
              </a:rPr>
              <a:t>Mainly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800" spc="-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nervous</a:t>
            </a:r>
            <a:r>
              <a:rPr sz="28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50" dirty="0">
                <a:solidFill>
                  <a:schemeClr val="tx1"/>
                </a:solidFill>
                <a:latin typeface="Calibri"/>
                <a:cs typeface="Calibri"/>
              </a:rPr>
              <a:t>system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and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800" spc="-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endocrine</a:t>
            </a:r>
            <a:r>
              <a:rPr sz="2800" spc="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system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6263" y="1257706"/>
            <a:ext cx="10447655" cy="5008880"/>
          </a:xfrm>
          <a:prstGeom prst="rect">
            <a:avLst/>
          </a:prstGeom>
        </p:spPr>
        <p:txBody>
          <a:bodyPr vert="horz" wrap="square" lIns="0" tIns="965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60"/>
              </a:spcBef>
            </a:pP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It</a:t>
            </a:r>
            <a:r>
              <a:rPr sz="2800" spc="10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occurs</a:t>
            </a:r>
            <a:r>
              <a:rPr sz="2800" spc="1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50" dirty="0">
                <a:solidFill>
                  <a:schemeClr val="tx1"/>
                </a:solidFill>
                <a:latin typeface="Calibri"/>
                <a:cs typeface="Calibri"/>
              </a:rPr>
              <a:t>in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660"/>
              </a:spcBef>
              <a:buClr>
                <a:srgbClr val="F5A308"/>
              </a:buClr>
              <a:buSzPct val="80357"/>
              <a:buAutoNum type="arabicPeriod"/>
              <a:tabLst>
                <a:tab pos="527685" algn="l"/>
              </a:tabLst>
            </a:pP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Pathological</a:t>
            </a:r>
            <a:r>
              <a:rPr sz="2800" spc="8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conditions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5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spc="70" dirty="0">
                <a:solidFill>
                  <a:schemeClr val="tx1"/>
                </a:solidFill>
                <a:latin typeface="Calibri"/>
                <a:cs typeface="Calibri"/>
              </a:rPr>
              <a:t>Cell</a:t>
            </a:r>
            <a:r>
              <a:rPr sz="2800" spc="5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death</a:t>
            </a:r>
            <a:r>
              <a:rPr sz="2800" spc="7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produced</a:t>
            </a:r>
            <a:r>
              <a:rPr sz="2800" spc="6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by</a:t>
            </a:r>
            <a:r>
              <a:rPr sz="2800" spc="5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</a:t>
            </a:r>
            <a:r>
              <a:rPr sz="2800" spc="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variety</a:t>
            </a:r>
            <a:r>
              <a:rPr sz="2800" spc="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injurious</a:t>
            </a:r>
            <a:r>
              <a:rPr sz="2800" spc="1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stimuli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4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spc="70" dirty="0">
                <a:solidFill>
                  <a:schemeClr val="tx1"/>
                </a:solidFill>
                <a:latin typeface="Calibri"/>
                <a:cs typeface="Calibri"/>
              </a:rPr>
              <a:t>Cell</a:t>
            </a:r>
            <a:r>
              <a:rPr sz="2800" spc="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death</a:t>
            </a:r>
            <a:r>
              <a:rPr sz="2800" spc="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80" dirty="0">
                <a:solidFill>
                  <a:schemeClr val="tx1"/>
                </a:solidFill>
                <a:latin typeface="Calibri"/>
                <a:cs typeface="Calibri"/>
              </a:rPr>
              <a:t>in</a:t>
            </a:r>
            <a:r>
              <a:rPr sz="2800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tumors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875"/>
              </a:spcBef>
            </a:pP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buClr>
                <a:srgbClr val="F5A308"/>
              </a:buClr>
              <a:buSzPct val="80357"/>
              <a:buAutoNum type="arabicPeriod" startAt="2"/>
              <a:tabLst>
                <a:tab pos="527685" algn="l"/>
              </a:tabLst>
            </a:pP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Physiological</a:t>
            </a:r>
            <a:r>
              <a:rPr sz="2800" spc="3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conditions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3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spc="70" dirty="0">
                <a:solidFill>
                  <a:schemeClr val="tx1"/>
                </a:solidFill>
                <a:latin typeface="Calibri"/>
                <a:cs typeface="Calibri"/>
              </a:rPr>
              <a:t>Cell</a:t>
            </a:r>
            <a:r>
              <a:rPr sz="2800" spc="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death</a:t>
            </a:r>
            <a:r>
              <a:rPr sz="2800" spc="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induced</a:t>
            </a:r>
            <a:r>
              <a:rPr sz="2800" spc="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by</a:t>
            </a:r>
            <a:r>
              <a:rPr sz="2800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cytotoxic</a:t>
            </a:r>
            <a:r>
              <a:rPr sz="2800" spc="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80" dirty="0">
                <a:solidFill>
                  <a:schemeClr val="tx1"/>
                </a:solidFill>
                <a:latin typeface="Calibri"/>
                <a:cs typeface="Calibri"/>
              </a:rPr>
              <a:t>T</a:t>
            </a:r>
            <a:r>
              <a:rPr sz="2800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cells,</a:t>
            </a:r>
            <a:r>
              <a:rPr sz="2800" spc="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</a:t>
            </a:r>
            <a:r>
              <a:rPr sz="2800" spc="5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60" dirty="0">
                <a:solidFill>
                  <a:schemeClr val="tx1"/>
                </a:solidFill>
                <a:latin typeface="Calibri"/>
                <a:cs typeface="Calibri"/>
              </a:rPr>
              <a:t>defense</a:t>
            </a:r>
            <a:r>
              <a:rPr sz="2800" spc="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mechanism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355600" marR="5080" indent="-342900">
              <a:lnSpc>
                <a:spcPts val="3030"/>
              </a:lnSpc>
              <a:spcBef>
                <a:spcPts val="1040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55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spc="45" dirty="0">
                <a:solidFill>
                  <a:schemeClr val="tx1"/>
                </a:solidFill>
                <a:latin typeface="Calibri"/>
                <a:cs typeface="Calibri"/>
              </a:rPr>
              <a:t>Hormone-</a:t>
            </a:r>
            <a:r>
              <a:rPr sz="2800" spc="-45" dirty="0">
                <a:solidFill>
                  <a:schemeClr val="tx1"/>
                </a:solidFill>
                <a:latin typeface="Calibri"/>
                <a:cs typeface="Calibri"/>
              </a:rPr>
              <a:t>dependent</a:t>
            </a:r>
            <a:r>
              <a:rPr sz="2800" spc="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involution</a:t>
            </a:r>
            <a:r>
              <a:rPr sz="28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90" dirty="0">
                <a:solidFill>
                  <a:schemeClr val="tx1"/>
                </a:solidFill>
                <a:latin typeface="Calibri"/>
                <a:cs typeface="Calibri"/>
              </a:rPr>
              <a:t>in</a:t>
            </a:r>
            <a:r>
              <a:rPr sz="28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 adult,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such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as</a:t>
            </a:r>
            <a:r>
              <a:rPr sz="2800" spc="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endometrial</a:t>
            </a:r>
            <a:r>
              <a:rPr sz="2800" spc="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cell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breakdown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70" dirty="0">
                <a:solidFill>
                  <a:schemeClr val="tx1"/>
                </a:solidFill>
                <a:latin typeface="Calibri"/>
                <a:cs typeface="Calibri"/>
              </a:rPr>
              <a:t>during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the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menstrual</a:t>
            </a:r>
            <a:r>
              <a:rPr sz="2800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cycle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90</a:t>
            </a:fld>
            <a:endParaRPr lang="en-US"/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chemeClr val="tx1"/>
                </a:solidFill>
              </a:rPr>
              <a:t>Mechanism</a:t>
            </a:r>
            <a:r>
              <a:rPr spc="75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of</a:t>
            </a:r>
            <a:r>
              <a:rPr spc="100" dirty="0">
                <a:solidFill>
                  <a:schemeClr val="tx1"/>
                </a:solidFill>
              </a:rPr>
              <a:t> </a:t>
            </a:r>
            <a:r>
              <a:rPr spc="-50" dirty="0">
                <a:solidFill>
                  <a:schemeClr val="tx1"/>
                </a:solidFill>
              </a:rPr>
              <a:t>apoptosis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6263" y="1247038"/>
            <a:ext cx="8009890" cy="2240280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Divided</a:t>
            </a:r>
            <a:r>
              <a:rPr sz="2800" spc="1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into</a:t>
            </a:r>
            <a:r>
              <a:rPr sz="2800" spc="1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two</a:t>
            </a:r>
            <a:r>
              <a:rPr sz="2800" spc="10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phases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65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Initiation</a:t>
            </a:r>
            <a:r>
              <a:rPr sz="2800" spc="1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phase-</a:t>
            </a:r>
            <a:r>
              <a:rPr sz="2800" spc="1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Capases</a:t>
            </a:r>
            <a:r>
              <a:rPr sz="2800" spc="1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50" dirty="0">
                <a:solidFill>
                  <a:schemeClr val="tx1"/>
                </a:solidFill>
                <a:latin typeface="Calibri"/>
                <a:cs typeface="Calibri"/>
              </a:rPr>
              <a:t>become</a:t>
            </a:r>
            <a:r>
              <a:rPr sz="2800" spc="114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catalytically</a:t>
            </a:r>
            <a:r>
              <a:rPr sz="2800" spc="1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active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50"/>
              </a:spcBef>
            </a:pP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25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Execution</a:t>
            </a:r>
            <a:r>
              <a:rPr sz="2800" spc="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phase-Capases</a:t>
            </a:r>
            <a:r>
              <a:rPr sz="2800" spc="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act</a:t>
            </a:r>
            <a:r>
              <a:rPr sz="2800" spc="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45" dirty="0">
                <a:solidFill>
                  <a:schemeClr val="tx1"/>
                </a:solidFill>
                <a:latin typeface="Calibri"/>
                <a:cs typeface="Calibri"/>
              </a:rPr>
              <a:t>to</a:t>
            </a:r>
            <a:r>
              <a:rPr sz="2800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cause</a:t>
            </a:r>
            <a:r>
              <a:rPr sz="2800" spc="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cell</a:t>
            </a:r>
            <a:r>
              <a:rPr sz="2800" spc="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death.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91</a:t>
            </a:fld>
            <a:endParaRPr lang="en-US"/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6263" y="415797"/>
            <a:ext cx="3420110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chemeClr val="tx1"/>
                </a:solidFill>
              </a:rPr>
              <a:t>Initiation</a:t>
            </a:r>
            <a:r>
              <a:rPr spc="350" dirty="0">
                <a:solidFill>
                  <a:schemeClr val="tx1"/>
                </a:solidFill>
              </a:rPr>
              <a:t> </a:t>
            </a:r>
            <a:r>
              <a:rPr spc="-30" dirty="0">
                <a:solidFill>
                  <a:schemeClr val="tx1"/>
                </a:solidFill>
              </a:rPr>
              <a:t>phase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6263" y="1247038"/>
            <a:ext cx="6120130" cy="1685289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Acts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by</a:t>
            </a:r>
            <a:r>
              <a:rPr sz="2800" spc="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110" dirty="0">
                <a:solidFill>
                  <a:schemeClr val="tx1"/>
                </a:solidFill>
                <a:latin typeface="Calibri"/>
                <a:cs typeface="Calibri"/>
              </a:rPr>
              <a:t>2</a:t>
            </a:r>
            <a:r>
              <a:rPr sz="2800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pathways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55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spc="50" dirty="0">
                <a:solidFill>
                  <a:schemeClr val="tx1"/>
                </a:solidFill>
                <a:latin typeface="Calibri"/>
                <a:cs typeface="Calibri"/>
              </a:rPr>
              <a:t>Extrinsic</a:t>
            </a:r>
            <a:r>
              <a:rPr sz="2800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or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receptor</a:t>
            </a:r>
            <a:r>
              <a:rPr sz="2800" spc="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40" dirty="0">
                <a:solidFill>
                  <a:schemeClr val="tx1"/>
                </a:solidFill>
                <a:latin typeface="Calibri"/>
                <a:cs typeface="Calibri"/>
              </a:rPr>
              <a:t>mediated</a:t>
            </a:r>
            <a:r>
              <a:rPr sz="2800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pathway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65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spc="55" dirty="0">
                <a:solidFill>
                  <a:schemeClr val="tx1"/>
                </a:solidFill>
                <a:latin typeface="Calibri"/>
                <a:cs typeface="Calibri"/>
              </a:rPr>
              <a:t>Intrinsic</a:t>
            </a:r>
            <a:r>
              <a:rPr sz="2800" spc="1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or</a:t>
            </a:r>
            <a:r>
              <a:rPr sz="2800" spc="9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mitochondrial</a:t>
            </a:r>
            <a:r>
              <a:rPr sz="2800" spc="1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pathway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92</a:t>
            </a:fld>
            <a:endParaRPr lang="en-US"/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6263" y="415797"/>
            <a:ext cx="356806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chemeClr val="tx1"/>
                </a:solidFill>
              </a:rPr>
              <a:t>Execution</a:t>
            </a:r>
            <a:r>
              <a:rPr spc="195" dirty="0">
                <a:solidFill>
                  <a:schemeClr val="tx1"/>
                </a:solidFill>
              </a:rPr>
              <a:t> </a:t>
            </a:r>
            <a:r>
              <a:rPr spc="-30" dirty="0">
                <a:solidFill>
                  <a:schemeClr val="tx1"/>
                </a:solidFill>
              </a:rPr>
              <a:t>phase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6263" y="1374140"/>
            <a:ext cx="11739880" cy="4373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436880" indent="-342900">
              <a:lnSpc>
                <a:spcPct val="100000"/>
              </a:lnSpc>
              <a:spcBef>
                <a:spcPts val="95"/>
              </a:spcBef>
            </a:pPr>
            <a:r>
              <a:rPr sz="2250" spc="175" dirty="0">
                <a:solidFill>
                  <a:srgbClr val="F5A308"/>
                </a:solidFill>
                <a:latin typeface="Lucida Sans Unicode"/>
                <a:cs typeface="Lucida Sans Unicode"/>
              </a:rPr>
              <a:t>▶</a:t>
            </a:r>
            <a:r>
              <a:rPr sz="2250" spc="-65" dirty="0">
                <a:solidFill>
                  <a:srgbClr val="F5A308"/>
                </a:solidFill>
                <a:latin typeface="Lucida Sans Unicode"/>
                <a:cs typeface="Lucida Sans Unicode"/>
              </a:rPr>
              <a:t> </a:t>
            </a:r>
            <a:r>
              <a:rPr sz="2800" spc="-35" dirty="0">
                <a:solidFill>
                  <a:schemeClr val="tx1"/>
                </a:solidFill>
                <a:latin typeface="Calibri"/>
                <a:cs typeface="Calibri"/>
              </a:rPr>
              <a:t>Procaspases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get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 activated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(executor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caspase)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 by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caspase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110" dirty="0">
                <a:solidFill>
                  <a:schemeClr val="tx1"/>
                </a:solidFill>
                <a:latin typeface="Calibri"/>
                <a:cs typeface="Calibri"/>
              </a:rPr>
              <a:t>8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120" dirty="0">
                <a:solidFill>
                  <a:schemeClr val="tx1"/>
                </a:solidFill>
                <a:latin typeface="Calibri"/>
                <a:cs typeface="Calibri"/>
              </a:rPr>
              <a:t>0r</a:t>
            </a:r>
            <a:r>
              <a:rPr sz="2800" spc="-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110" dirty="0">
                <a:solidFill>
                  <a:schemeClr val="tx1"/>
                </a:solidFill>
                <a:latin typeface="Calibri"/>
                <a:cs typeface="Calibri"/>
              </a:rPr>
              <a:t>10</a:t>
            </a:r>
            <a:r>
              <a:rPr sz="28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80" dirty="0">
                <a:solidFill>
                  <a:schemeClr val="tx1"/>
                </a:solidFill>
                <a:latin typeface="Calibri"/>
                <a:cs typeface="Calibri"/>
              </a:rPr>
              <a:t>in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 extrinsic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pathway</a:t>
            </a:r>
            <a:r>
              <a:rPr sz="2800" spc="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or</a:t>
            </a:r>
            <a:r>
              <a:rPr sz="2800" spc="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by</a:t>
            </a:r>
            <a:r>
              <a:rPr sz="2800" spc="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caspase</a:t>
            </a:r>
            <a:r>
              <a:rPr sz="2800" spc="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110" dirty="0">
                <a:solidFill>
                  <a:schemeClr val="tx1"/>
                </a:solidFill>
                <a:latin typeface="Calibri"/>
                <a:cs typeface="Calibri"/>
              </a:rPr>
              <a:t>9</a:t>
            </a:r>
            <a:r>
              <a:rPr sz="2800" spc="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80" dirty="0">
                <a:solidFill>
                  <a:schemeClr val="tx1"/>
                </a:solidFill>
                <a:latin typeface="Calibri"/>
                <a:cs typeface="Calibri"/>
              </a:rPr>
              <a:t>in</a:t>
            </a:r>
            <a:r>
              <a:rPr sz="2800" spc="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50" dirty="0">
                <a:solidFill>
                  <a:schemeClr val="tx1"/>
                </a:solidFill>
                <a:latin typeface="Calibri"/>
                <a:cs typeface="Calibri"/>
              </a:rPr>
              <a:t>intrinsic</a:t>
            </a:r>
            <a:r>
              <a:rPr sz="2800" spc="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pathway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35"/>
              </a:spcBef>
            </a:pP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55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Executor 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caspase</a:t>
            </a:r>
            <a:r>
              <a:rPr sz="2800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formed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105" dirty="0">
                <a:solidFill>
                  <a:schemeClr val="tx1"/>
                </a:solidFill>
                <a:latin typeface="Calibri"/>
                <a:cs typeface="Calibri"/>
              </a:rPr>
              <a:t>will</a:t>
            </a:r>
            <a:r>
              <a:rPr sz="28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further</a:t>
            </a:r>
            <a:r>
              <a:rPr sz="28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give</a:t>
            </a:r>
            <a:r>
              <a:rPr sz="28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+ve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55" dirty="0">
                <a:solidFill>
                  <a:schemeClr val="tx1"/>
                </a:solidFill>
                <a:latin typeface="Calibri"/>
                <a:cs typeface="Calibri"/>
              </a:rPr>
              <a:t>feed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back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to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produce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massive</a:t>
            </a:r>
            <a:r>
              <a:rPr sz="28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of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active</a:t>
            </a:r>
            <a:r>
              <a:rPr sz="2800" spc="-6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caspases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50"/>
              </a:spcBef>
            </a:pP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355600" marR="274955" indent="-342900">
              <a:lnSpc>
                <a:spcPct val="100000"/>
              </a:lnSpc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6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This leads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chemeClr val="tx1"/>
                </a:solidFill>
                <a:latin typeface="Calibri"/>
                <a:cs typeface="Calibri"/>
              </a:rPr>
              <a:t>to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activation</a:t>
            </a:r>
            <a:r>
              <a:rPr sz="28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death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program</a:t>
            </a:r>
            <a:r>
              <a:rPr sz="2800" spc="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80" dirty="0">
                <a:solidFill>
                  <a:schemeClr val="tx1"/>
                </a:solidFill>
                <a:latin typeface="Calibri"/>
                <a:cs typeface="Calibri"/>
              </a:rPr>
              <a:t>in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75" dirty="0">
                <a:solidFill>
                  <a:schemeClr val="tx1"/>
                </a:solidFill>
                <a:latin typeface="Calibri"/>
                <a:cs typeface="Calibri"/>
              </a:rPr>
              <a:t>which</a:t>
            </a:r>
            <a:r>
              <a:rPr sz="28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sz="2800" spc="-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activated</a:t>
            </a:r>
            <a:r>
              <a:rPr sz="2800" spc="-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35" dirty="0">
                <a:solidFill>
                  <a:schemeClr val="tx1"/>
                </a:solidFill>
                <a:latin typeface="Calibri"/>
                <a:cs typeface="Calibri"/>
              </a:rPr>
              <a:t>caspases</a:t>
            </a:r>
            <a:r>
              <a:rPr sz="28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act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on</a:t>
            </a:r>
            <a:r>
              <a:rPr sz="2800" spc="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many</a:t>
            </a:r>
            <a:r>
              <a:rPr sz="2800" spc="7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cellular</a:t>
            </a:r>
            <a:r>
              <a:rPr sz="2800" spc="8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chemeClr val="tx1"/>
                </a:solidFill>
                <a:latin typeface="Calibri"/>
                <a:cs typeface="Calibri"/>
              </a:rPr>
              <a:t>components</a:t>
            </a:r>
            <a:r>
              <a:rPr sz="2800" spc="10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(</a:t>
            </a:r>
            <a:r>
              <a:rPr sz="2800" spc="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cleave</a:t>
            </a:r>
            <a:r>
              <a:rPr sz="2800" spc="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35" dirty="0">
                <a:solidFill>
                  <a:schemeClr val="tx1"/>
                </a:solidFill>
                <a:latin typeface="Calibri"/>
                <a:cs typeface="Calibri"/>
              </a:rPr>
              <a:t>cytoskeleton</a:t>
            </a:r>
            <a:r>
              <a:rPr sz="2800" spc="8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,nuclear</a:t>
            </a:r>
            <a:r>
              <a:rPr sz="2800" spc="7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protein,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breakdown</a:t>
            </a:r>
            <a:r>
              <a:rPr sz="2800" spc="17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1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nuclear</a:t>
            </a:r>
            <a:r>
              <a:rPr sz="2800" spc="17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matrix</a:t>
            </a:r>
            <a:r>
              <a:rPr sz="2800" spc="18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)</a:t>
            </a:r>
            <a:r>
              <a:rPr sz="2800" spc="1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resulting</a:t>
            </a:r>
            <a:r>
              <a:rPr sz="2800" spc="16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90" dirty="0">
                <a:solidFill>
                  <a:schemeClr val="tx1"/>
                </a:solidFill>
                <a:latin typeface="Calibri"/>
                <a:cs typeface="Calibri"/>
              </a:rPr>
              <a:t>in</a:t>
            </a:r>
            <a:r>
              <a:rPr sz="2800" spc="1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cell</a:t>
            </a:r>
            <a:r>
              <a:rPr sz="2800" spc="1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death.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93</a:t>
            </a:fld>
            <a:endParaRPr lang="en-US"/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chemeClr val="tx1"/>
                </a:solidFill>
              </a:rPr>
              <a:t>Removal</a:t>
            </a:r>
            <a:r>
              <a:rPr spc="-105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of</a:t>
            </a:r>
            <a:r>
              <a:rPr spc="-90" dirty="0">
                <a:solidFill>
                  <a:schemeClr val="tx1"/>
                </a:solidFill>
              </a:rPr>
              <a:t> </a:t>
            </a:r>
            <a:r>
              <a:rPr spc="-45" dirty="0">
                <a:solidFill>
                  <a:schemeClr val="tx1"/>
                </a:solidFill>
              </a:rPr>
              <a:t>dead</a:t>
            </a:r>
            <a:r>
              <a:rPr spc="-100" dirty="0">
                <a:solidFill>
                  <a:schemeClr val="tx1"/>
                </a:solidFill>
              </a:rPr>
              <a:t> </a:t>
            </a:r>
            <a:r>
              <a:rPr spc="-10" dirty="0">
                <a:solidFill>
                  <a:schemeClr val="tx1"/>
                </a:solidFill>
              </a:rPr>
              <a:t>cells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xfrm>
            <a:off x="226263" y="1374140"/>
            <a:ext cx="10731500" cy="291554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50" spc="175" dirty="0">
                <a:solidFill>
                  <a:srgbClr val="F5A308"/>
                </a:solidFill>
                <a:latin typeface="Lucida Sans Unicode"/>
                <a:cs typeface="Lucida Sans Unicode"/>
              </a:rPr>
              <a:t>▶</a:t>
            </a:r>
            <a:r>
              <a:rPr sz="2250" spc="-20" dirty="0">
                <a:solidFill>
                  <a:srgbClr val="F5A308"/>
                </a:solidFill>
                <a:latin typeface="Lucida Sans Unicode"/>
                <a:cs typeface="Lucida Sans Unicode"/>
              </a:rPr>
              <a:t> </a:t>
            </a:r>
            <a:r>
              <a:rPr spc="114" dirty="0">
                <a:solidFill>
                  <a:schemeClr val="tx1"/>
                </a:solidFill>
              </a:rPr>
              <a:t>Dying</a:t>
            </a:r>
            <a:r>
              <a:rPr spc="50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cells</a:t>
            </a:r>
            <a:r>
              <a:rPr spc="50" dirty="0">
                <a:solidFill>
                  <a:schemeClr val="tx1"/>
                </a:solidFill>
              </a:rPr>
              <a:t> </a:t>
            </a:r>
            <a:r>
              <a:rPr spc="-70" dirty="0">
                <a:solidFill>
                  <a:schemeClr val="tx1"/>
                </a:solidFill>
              </a:rPr>
              <a:t>secrete</a:t>
            </a:r>
            <a:r>
              <a:rPr spc="30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soluble</a:t>
            </a:r>
            <a:r>
              <a:rPr spc="55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factors</a:t>
            </a:r>
            <a:r>
              <a:rPr spc="45" dirty="0">
                <a:solidFill>
                  <a:schemeClr val="tx1"/>
                </a:solidFill>
              </a:rPr>
              <a:t> </a:t>
            </a:r>
            <a:r>
              <a:rPr spc="75" dirty="0">
                <a:solidFill>
                  <a:schemeClr val="tx1"/>
                </a:solidFill>
              </a:rPr>
              <a:t>which</a:t>
            </a:r>
            <a:r>
              <a:rPr spc="40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recruit</a:t>
            </a:r>
            <a:r>
              <a:rPr spc="50" dirty="0">
                <a:solidFill>
                  <a:schemeClr val="tx1"/>
                </a:solidFill>
              </a:rPr>
              <a:t> </a:t>
            </a:r>
            <a:r>
              <a:rPr spc="-10" dirty="0">
                <a:solidFill>
                  <a:schemeClr val="tx1"/>
                </a:solidFill>
              </a:rPr>
              <a:t>phagocytes</a:t>
            </a:r>
            <a:endParaRPr sz="2250" dirty="0">
              <a:solidFill>
                <a:schemeClr val="tx1"/>
              </a:solidFill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1935"/>
              </a:spcBef>
            </a:pPr>
            <a:endParaRPr sz="2250" dirty="0">
              <a:solidFill>
                <a:schemeClr val="tx1"/>
              </a:solidFill>
              <a:latin typeface="Lucida Sans Unicode"/>
              <a:cs typeface="Lucida Sans Unicode"/>
            </a:endParaRPr>
          </a:p>
          <a:p>
            <a:pPr marL="355600" marR="5080" indent="-342900">
              <a:lnSpc>
                <a:spcPct val="100000"/>
              </a:lnSpc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3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pc="-10" dirty="0">
                <a:solidFill>
                  <a:schemeClr val="tx1"/>
                </a:solidFill>
              </a:rPr>
              <a:t>Apoptotic</a:t>
            </a:r>
            <a:r>
              <a:rPr spc="20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cells</a:t>
            </a:r>
            <a:r>
              <a:rPr spc="35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have</a:t>
            </a:r>
            <a:r>
              <a:rPr spc="25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marker</a:t>
            </a:r>
            <a:r>
              <a:rPr spc="35" dirty="0">
                <a:solidFill>
                  <a:schemeClr val="tx1"/>
                </a:solidFill>
              </a:rPr>
              <a:t> </a:t>
            </a:r>
            <a:r>
              <a:rPr spc="-10" dirty="0">
                <a:solidFill>
                  <a:schemeClr val="tx1"/>
                </a:solidFill>
              </a:rPr>
              <a:t>molecules</a:t>
            </a:r>
            <a:r>
              <a:rPr spc="50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on</a:t>
            </a:r>
            <a:r>
              <a:rPr spc="25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surface</a:t>
            </a:r>
            <a:r>
              <a:rPr spc="35" dirty="0">
                <a:solidFill>
                  <a:schemeClr val="tx1"/>
                </a:solidFill>
              </a:rPr>
              <a:t> </a:t>
            </a:r>
            <a:r>
              <a:rPr spc="75" dirty="0">
                <a:solidFill>
                  <a:schemeClr val="tx1"/>
                </a:solidFill>
              </a:rPr>
              <a:t>which</a:t>
            </a:r>
            <a:r>
              <a:rPr spc="35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facilitate</a:t>
            </a:r>
            <a:r>
              <a:rPr spc="35" dirty="0">
                <a:solidFill>
                  <a:schemeClr val="tx1"/>
                </a:solidFill>
              </a:rPr>
              <a:t> </a:t>
            </a:r>
            <a:r>
              <a:rPr spc="-10" dirty="0">
                <a:solidFill>
                  <a:schemeClr val="tx1"/>
                </a:solidFill>
              </a:rPr>
              <a:t>early </a:t>
            </a:r>
            <a:r>
              <a:rPr dirty="0">
                <a:solidFill>
                  <a:schemeClr val="tx1"/>
                </a:solidFill>
              </a:rPr>
              <a:t>recognition</a:t>
            </a:r>
            <a:r>
              <a:rPr spc="40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by</a:t>
            </a:r>
            <a:r>
              <a:rPr spc="20" dirty="0">
                <a:solidFill>
                  <a:schemeClr val="tx1"/>
                </a:solidFill>
              </a:rPr>
              <a:t> </a:t>
            </a:r>
            <a:r>
              <a:rPr spc="-10" dirty="0">
                <a:solidFill>
                  <a:schemeClr val="tx1"/>
                </a:solidFill>
              </a:rPr>
              <a:t>adjacent</a:t>
            </a:r>
            <a:r>
              <a:rPr spc="25" dirty="0">
                <a:solidFill>
                  <a:schemeClr val="tx1"/>
                </a:solidFill>
              </a:rPr>
              <a:t> </a:t>
            </a:r>
            <a:r>
              <a:rPr spc="-10" dirty="0">
                <a:solidFill>
                  <a:schemeClr val="tx1"/>
                </a:solidFill>
              </a:rPr>
              <a:t>cells/phagocytes.</a:t>
            </a:r>
            <a:endParaRPr sz="2250" dirty="0">
              <a:solidFill>
                <a:schemeClr val="tx1"/>
              </a:solidFill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1945"/>
              </a:spcBef>
            </a:pPr>
            <a:endParaRPr sz="2250" dirty="0">
              <a:solidFill>
                <a:schemeClr val="tx1"/>
              </a:solidFill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35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dirty="0">
                <a:solidFill>
                  <a:schemeClr val="tx1"/>
                </a:solidFill>
              </a:rPr>
              <a:t>Macrophages</a:t>
            </a:r>
            <a:r>
              <a:rPr spc="35" dirty="0">
                <a:solidFill>
                  <a:schemeClr val="tx1"/>
                </a:solidFill>
              </a:rPr>
              <a:t> </a:t>
            </a:r>
            <a:r>
              <a:rPr spc="-50" dirty="0">
                <a:solidFill>
                  <a:schemeClr val="tx1"/>
                </a:solidFill>
              </a:rPr>
              <a:t>secrete</a:t>
            </a:r>
            <a:r>
              <a:rPr spc="25" dirty="0">
                <a:solidFill>
                  <a:schemeClr val="tx1"/>
                </a:solidFill>
              </a:rPr>
              <a:t> </a:t>
            </a:r>
            <a:r>
              <a:rPr spc="-25" dirty="0">
                <a:solidFill>
                  <a:schemeClr val="tx1"/>
                </a:solidFill>
              </a:rPr>
              <a:t>substance</a:t>
            </a:r>
            <a:r>
              <a:rPr spc="5" dirty="0">
                <a:solidFill>
                  <a:schemeClr val="tx1"/>
                </a:solidFill>
              </a:rPr>
              <a:t> </a:t>
            </a:r>
            <a:r>
              <a:rPr spc="75" dirty="0">
                <a:solidFill>
                  <a:schemeClr val="tx1"/>
                </a:solidFill>
              </a:rPr>
              <a:t>which</a:t>
            </a:r>
            <a:r>
              <a:rPr spc="20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specifically</a:t>
            </a:r>
            <a:r>
              <a:rPr spc="40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binds</a:t>
            </a:r>
            <a:r>
              <a:rPr spc="20" dirty="0">
                <a:solidFill>
                  <a:schemeClr val="tx1"/>
                </a:solidFill>
              </a:rPr>
              <a:t> </a:t>
            </a:r>
            <a:r>
              <a:rPr spc="-30" dirty="0">
                <a:solidFill>
                  <a:schemeClr val="tx1"/>
                </a:solidFill>
              </a:rPr>
              <a:t>to</a:t>
            </a:r>
            <a:r>
              <a:rPr spc="10" dirty="0">
                <a:solidFill>
                  <a:schemeClr val="tx1"/>
                </a:solidFill>
              </a:rPr>
              <a:t> </a:t>
            </a:r>
            <a:r>
              <a:rPr spc="-10" dirty="0">
                <a:solidFill>
                  <a:schemeClr val="tx1"/>
                </a:solidFill>
              </a:rPr>
              <a:t>dead</a:t>
            </a:r>
            <a:r>
              <a:rPr spc="35" dirty="0">
                <a:solidFill>
                  <a:schemeClr val="tx1"/>
                </a:solidFill>
              </a:rPr>
              <a:t> </a:t>
            </a:r>
            <a:r>
              <a:rPr spc="-10" dirty="0">
                <a:solidFill>
                  <a:schemeClr val="tx1"/>
                </a:solidFill>
              </a:rPr>
              <a:t>cells</a:t>
            </a:r>
            <a:endParaRPr sz="2250" dirty="0">
              <a:solidFill>
                <a:schemeClr val="tx1"/>
              </a:solidFill>
              <a:latin typeface="Lucida Sans Unicode"/>
              <a:cs typeface="Lucida Sans Unicode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94</a:t>
            </a:fld>
            <a:endParaRPr lang="en-US"/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chemeClr val="tx1"/>
                </a:solidFill>
              </a:rPr>
              <a:t>Morphology</a:t>
            </a:r>
            <a:r>
              <a:rPr spc="260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of</a:t>
            </a:r>
            <a:r>
              <a:rPr spc="225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cell</a:t>
            </a:r>
            <a:r>
              <a:rPr spc="225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undergoing</a:t>
            </a:r>
            <a:r>
              <a:rPr spc="250" dirty="0">
                <a:solidFill>
                  <a:schemeClr val="tx1"/>
                </a:solidFill>
              </a:rPr>
              <a:t> </a:t>
            </a:r>
            <a:r>
              <a:rPr spc="-25" dirty="0">
                <a:solidFill>
                  <a:schemeClr val="tx1"/>
                </a:solidFill>
              </a:rPr>
              <a:t>apoptosis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6263" y="1247038"/>
            <a:ext cx="9225280" cy="5008880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15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spc="70" dirty="0">
                <a:solidFill>
                  <a:schemeClr val="tx1"/>
                </a:solidFill>
                <a:latin typeface="Calibri"/>
                <a:cs typeface="Calibri"/>
              </a:rPr>
              <a:t>Cell</a:t>
            </a:r>
            <a:r>
              <a:rPr sz="2800" spc="6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shrinkage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6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Chromatin</a:t>
            </a:r>
            <a:r>
              <a:rPr sz="2800" spc="1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condensation,</a:t>
            </a:r>
            <a:r>
              <a:rPr sz="2800" spc="1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nucleus</a:t>
            </a:r>
            <a:r>
              <a:rPr sz="2800" spc="114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break</a:t>
            </a:r>
            <a:r>
              <a:rPr sz="2800" spc="1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down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10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Cytoplasmic</a:t>
            </a:r>
            <a:r>
              <a:rPr sz="2800" spc="18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blebs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6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Apoptotic bodies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 marR="5080">
              <a:lnSpc>
                <a:spcPts val="4360"/>
              </a:lnSpc>
              <a:spcBef>
                <a:spcPts val="310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4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Phagocytosis</a:t>
            </a:r>
            <a:r>
              <a:rPr sz="2800" spc="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2800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apoptotic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 cells</a:t>
            </a:r>
            <a:r>
              <a:rPr sz="2800" spc="2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or</a:t>
            </a:r>
            <a:r>
              <a:rPr sz="2800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cell</a:t>
            </a:r>
            <a:r>
              <a:rPr sz="2800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chemeClr val="tx1"/>
                </a:solidFill>
                <a:latin typeface="Calibri"/>
                <a:cs typeface="Calibri"/>
              </a:rPr>
              <a:t>bodies</a:t>
            </a:r>
            <a:r>
              <a:rPr sz="2800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by</a:t>
            </a:r>
            <a:r>
              <a:rPr sz="2800" spc="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macrophages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Biochemical</a:t>
            </a:r>
            <a:r>
              <a:rPr sz="2800" spc="30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features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-95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Protein</a:t>
            </a:r>
            <a:r>
              <a:rPr sz="2800" spc="-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cleavage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spc="1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spc="120" dirty="0">
                <a:solidFill>
                  <a:schemeClr val="tx1"/>
                </a:solidFill>
                <a:latin typeface="Calibri"/>
                <a:cs typeface="Calibri"/>
              </a:rPr>
              <a:t>DNA</a:t>
            </a:r>
            <a:r>
              <a:rPr sz="2800" spc="7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breakdown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</a:pPr>
            <a:r>
              <a:rPr sz="2250" spc="175" dirty="0">
                <a:solidFill>
                  <a:schemeClr val="tx1"/>
                </a:solidFill>
                <a:latin typeface="Lucida Sans Unicode"/>
                <a:cs typeface="Lucida Sans Unicode"/>
              </a:rPr>
              <a:t>▶</a:t>
            </a:r>
            <a:r>
              <a:rPr sz="2250" dirty="0">
                <a:solidFill>
                  <a:schemeClr val="tx1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chemeClr val="tx1"/>
                </a:solidFill>
                <a:latin typeface="Calibri"/>
                <a:cs typeface="Calibri"/>
              </a:rPr>
              <a:t>Phagocytic</a:t>
            </a:r>
            <a:r>
              <a:rPr sz="2800" spc="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Calibri"/>
                <a:cs typeface="Calibri"/>
              </a:rPr>
              <a:t>recognition</a:t>
            </a:r>
            <a:endParaRPr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95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</TotalTime>
  <Words>3668</Words>
  <Application>Microsoft Office PowerPoint</Application>
  <PresentationFormat>Widescreen</PresentationFormat>
  <Paragraphs>747</Paragraphs>
  <Slides>95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95</vt:i4>
      </vt:variant>
    </vt:vector>
  </HeadingPairs>
  <TitlesOfParts>
    <vt:vector size="103" baseType="lpstr">
      <vt:lpstr>Arial</vt:lpstr>
      <vt:lpstr>Arial MT</vt:lpstr>
      <vt:lpstr>Calibri</vt:lpstr>
      <vt:lpstr>Calibri Light</vt:lpstr>
      <vt:lpstr>Lucida Sans Unicode</vt:lpstr>
      <vt:lpstr>Times New Roman</vt:lpstr>
      <vt:lpstr>Wingdings</vt:lpstr>
      <vt:lpstr>Office Theme</vt:lpstr>
      <vt:lpstr>Pathophysiology introduction</vt:lpstr>
      <vt:lpstr>▶ Pathology is literally the study (logos) of suffering (pathos).</vt:lpstr>
      <vt:lpstr>Pathophysiology: study of disordered function (physiological changes) and breakdown of homeostasis in diseases (biochemical changes)</vt:lpstr>
      <vt:lpstr>Genetic</vt:lpstr>
      <vt:lpstr>Basic principles of cell injury and adaptation</vt:lpstr>
      <vt:lpstr>Homeostasis</vt:lpstr>
      <vt:lpstr>Homeostasis</vt:lpstr>
      <vt:lpstr>▶ An important aspect of homeostasis is maintaining the volume and composition of body fluids.</vt:lpstr>
      <vt:lpstr>PowerPoint Presentation</vt:lpstr>
      <vt:lpstr>Feedback Systems</vt:lpstr>
      <vt:lpstr>PowerPoint Presentation</vt:lpstr>
      <vt:lpstr>▶ Receptor: is a body structure that monitors changes in a controlled condition and sends input to a control center</vt:lpstr>
      <vt:lpstr>▶ Effector: is a body structure that receives output from the control center and produces a response or effect that changes the controlled condition.</vt:lpstr>
      <vt:lpstr>PowerPoint Presentation</vt:lpstr>
      <vt:lpstr>PowerPoint Presentation</vt:lpstr>
      <vt:lpstr>PowerPoint Presentation</vt:lpstr>
      <vt:lpstr>PowerPoint Presentation</vt:lpstr>
      <vt:lpstr>▶ A group of receptors and effectors communicating with their control center forms a feedback system that can regulate a controlled condition in the body’s internal environment.</vt:lpstr>
      <vt:lpstr>Types of feed back system</vt:lpstr>
      <vt:lpstr>▶ A positive feedback system operates similarly to a negative feedback system, except for the way the response affects the controlled condition</vt:lpstr>
      <vt:lpstr>Homeostatic regulation of blood pressure by a negative feedback system.</vt:lpstr>
      <vt:lpstr>Positive feedback control of labor contractions during birth of a baby.</vt:lpstr>
      <vt:lpstr>Difference between positive and negative</vt:lpstr>
      <vt:lpstr>Cell responses to stress</vt:lpstr>
      <vt:lpstr>Cell responses to stress</vt:lpstr>
      <vt:lpstr>PowerPoint Presentation</vt:lpstr>
      <vt:lpstr>Cell responses to stress</vt:lpstr>
      <vt:lpstr>PowerPoint Presentation</vt:lpstr>
      <vt:lpstr>Adaptations induced by</vt:lpstr>
      <vt:lpstr>Adaptations associated with</vt:lpstr>
      <vt:lpstr>Types of adaptations ▶ Hyperplasia: increase in number of cells in an organ or tissue (increase volume of organ)</vt:lpstr>
      <vt:lpstr>Hyperplasia</vt:lpstr>
      <vt:lpstr>Hyperplasia classification</vt:lpstr>
      <vt:lpstr>Hypertrophy</vt:lpstr>
      <vt:lpstr>PowerPoint Presentation</vt:lpstr>
      <vt:lpstr>Hypertrophy classification</vt:lpstr>
      <vt:lpstr>Atrophy</vt:lpstr>
      <vt:lpstr>Mechanism of atrophy</vt:lpstr>
      <vt:lpstr>Mechanism of atrophy</vt:lpstr>
      <vt:lpstr>Mechanism of atrophy</vt:lpstr>
      <vt:lpstr>Causes of pathological atrophy</vt:lpstr>
      <vt:lpstr>Causes of pathological atrophy</vt:lpstr>
      <vt:lpstr>Metaplasia</vt:lpstr>
      <vt:lpstr>Mechanism of Metaplasia</vt:lpstr>
      <vt:lpstr>Epithelial metaplasia</vt:lpstr>
      <vt:lpstr>Connective tissue metaplasia</vt:lpstr>
      <vt:lpstr>Dysplasia</vt:lpstr>
      <vt:lpstr>Cell injury and death ▶ Results when cells are stressed so severely that they are no longer able to adapt or when cells are exposed to inherently damaging agents.</vt:lpstr>
      <vt:lpstr>Causes of cell injury</vt:lpstr>
      <vt:lpstr>4. Infectious agents &amp; immunologic rxn’s-</vt:lpstr>
      <vt:lpstr>Mechanism of cell injury</vt:lpstr>
      <vt:lpstr>▶ Cell injury results from functional &amp; biochemical abnormalities in one or more of several essential cellular components</vt:lpstr>
      <vt:lpstr>Biochemical mechanisms responsible for cell injury</vt:lpstr>
      <vt:lpstr>PowerPoint Presentation</vt:lpstr>
      <vt:lpstr>Depletion of ATP ▶ ATP produced in 2 ways</vt:lpstr>
      <vt:lpstr>Ischemia</vt:lpstr>
      <vt:lpstr>Ischemia</vt:lpstr>
      <vt:lpstr>glycogen( glycolysis)</vt:lpstr>
      <vt:lpstr>PowerPoint Presentation</vt:lpstr>
      <vt:lpstr>PowerPoint Presentation</vt:lpstr>
      <vt:lpstr>Influx of intracellular calcium</vt:lpstr>
      <vt:lpstr>PowerPoint Presentation</vt:lpstr>
      <vt:lpstr>Mitochondrial dysfunction</vt:lpstr>
      <vt:lpstr>Oxidative stress</vt:lpstr>
      <vt:lpstr>▶ Imbalance between free radical generating and radical scavenging system results in oxidative stress.</vt:lpstr>
      <vt:lpstr>Free radicals may be initiated within cells in several ways ▶ Absorption of radiant energy</vt:lpstr>
      <vt:lpstr>PowerPoint Presentation</vt:lpstr>
      <vt:lpstr>Lipid peroxidation of membranes.</vt:lpstr>
      <vt:lpstr>Oxidative modification of proteins</vt:lpstr>
      <vt:lpstr>Lesions in DNA</vt:lpstr>
      <vt:lpstr>▶ Cells have developed multiple mechanisms to remove free radicals and thereby minimize injury.</vt:lpstr>
      <vt:lpstr>PowerPoint Presentation</vt:lpstr>
      <vt:lpstr>PowerPoint Presentation</vt:lpstr>
      <vt:lpstr>Membrane permeability defects</vt:lpstr>
      <vt:lpstr>PowerPoint Presentation</vt:lpstr>
      <vt:lpstr>Consequences of loss of membranes</vt:lpstr>
      <vt:lpstr>Consequences of loss of membranes</vt:lpstr>
      <vt:lpstr>Reversible and Irreversible Cell Injury</vt:lpstr>
      <vt:lpstr>PowerPoint Presentation</vt:lpstr>
      <vt:lpstr>Morphology of Reversible injury</vt:lpstr>
      <vt:lpstr>▶ Plasma membrane alterations, such as blebbing, blunting, and distortion of microvilli; creation of myelin figures; and loosening of intercellular attachments</vt:lpstr>
      <vt:lpstr>PowerPoint Presentation</vt:lpstr>
      <vt:lpstr>Necrosis</vt:lpstr>
      <vt:lpstr>▶ Ultimately, in the living patient, most necrotic cells and their debris disappear by a combined process of enzymatic digestion and fragmentation, followed by phagocytosis of the particulate debris by leukocytes</vt:lpstr>
      <vt:lpstr>Morphology of necrosis</vt:lpstr>
      <vt:lpstr>PowerPoint Presentation</vt:lpstr>
      <vt:lpstr>Types of necrosis</vt:lpstr>
      <vt:lpstr>Examples of cell injury and necrosis</vt:lpstr>
      <vt:lpstr>Apoptosis</vt:lpstr>
      <vt:lpstr>PowerPoint Presentation</vt:lpstr>
      <vt:lpstr>Mechanism of apoptosis</vt:lpstr>
      <vt:lpstr>Initiation phase</vt:lpstr>
      <vt:lpstr>Execution phase</vt:lpstr>
      <vt:lpstr>Removal of dead cells</vt:lpstr>
      <vt:lpstr>Morphology of cell undergoing apoptosis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Swasa</dc:creator>
  <cp:lastModifiedBy>User</cp:lastModifiedBy>
  <cp:revision>2</cp:revision>
  <dcterms:created xsi:type="dcterms:W3CDTF">2024-09-17T12:12:34Z</dcterms:created>
  <dcterms:modified xsi:type="dcterms:W3CDTF">2024-09-17T12:26:52Z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2017-02-15T00:00:00Z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2024-09-17T00:00:00Z</vt:filetime>
  </property>
  <property fmtid="{D5CDD505-2E9C-101B-9397-08002B2CF9AE}" pid="5" name="Producer">
    <vt:lpwstr>Microsoft® PowerPoint® 2013</vt:lpwstr>
  </property>
</Properties>
</file>