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1"/>
  </p:notesMasterIdLst>
  <p:handoutMasterIdLst>
    <p:handoutMasterId r:id="rId22"/>
  </p:handoutMasterIdLst>
  <p:sldIdLst>
    <p:sldId id="266" r:id="rId5"/>
    <p:sldId id="262" r:id="rId6"/>
    <p:sldId id="282" r:id="rId7"/>
    <p:sldId id="280" r:id="rId8"/>
    <p:sldId id="283" r:id="rId9"/>
    <p:sldId id="281" r:id="rId10"/>
    <p:sldId id="284" r:id="rId11"/>
    <p:sldId id="268" r:id="rId12"/>
    <p:sldId id="270" r:id="rId13"/>
    <p:sldId id="292" r:id="rId14"/>
    <p:sldId id="277" r:id="rId15"/>
    <p:sldId id="285" r:id="rId16"/>
    <p:sldId id="286" r:id="rId17"/>
    <p:sldId id="288" r:id="rId18"/>
    <p:sldId id="279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B9EAC-52B3-4101-967B-CCEB3F9ECE68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5F51-003F-4768-B9BD-E64A40199AB6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0510-4C09-4CA9-A733-8E535BC785BA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D6A5-C2DC-40BF-AA9D-3FC3D6CFBA2A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5F38-64BD-4ED5-AFF7-0E34DEA1184E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26F5-1949-4E69-926A-30BBB26BB6E5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CD5F-1AB9-4C2E-9F33-11CB61034E1C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1ABDA-80E9-4BCD-854C-C48D1882A527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3020A-E837-4510-A06C-E4B6EFC7C6D3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DE294-9F36-4D3B-8580-910B6F719353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E0B92-2F88-4D68-AC3C-5851D1BDB677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7EA33-A566-456B-8B0D-CAF203250AB9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551253">
            <a:off x="1981200" y="2870199"/>
            <a:ext cx="871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3" y="622393"/>
            <a:ext cx="10016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6" y="340694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BIOAVAILABILITY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1187355"/>
            <a:ext cx="10715626" cy="3938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2073" y="655093"/>
            <a:ext cx="8106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CONSIDERATION IN BIOAILABILITY STUDY DESIGN</a:t>
            </a:r>
          </a:p>
        </p:txBody>
      </p:sp>
      <p:sp>
        <p:nvSpPr>
          <p:cNvPr id="9" name="Rectangle 8"/>
          <p:cNvSpPr/>
          <p:nvPr/>
        </p:nvSpPr>
        <p:spPr>
          <a:xfrm>
            <a:off x="1446663" y="1637731"/>
            <a:ext cx="6858179" cy="21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Absolute vs. relative bioavailability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Single dose vs. Multiple Dose studies.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Human volunteers-Healthy Subject vs. Patient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Relative Bioavailability ( Fr )&#10;Definition&#10;“When the systemic availability of the drug after oral&#10;administration is comp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7" y="286556"/>
            <a:ext cx="10963892" cy="61142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Single Dose vs Multiple Dose Studies&#10;• Single dose study&#10;Advantages&#10;• More common&#10;• Easy&#10;• less tedious&#10;• Less exposure t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245612"/>
            <a:ext cx="11004833" cy="616883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Multiple dose study&#10;Advantages&#10; Accurate.&#10; Easy to predict the peak &amp; valley characteristics of drug.&#10; Few blood sampl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259260"/>
            <a:ext cx="11018482" cy="614154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 Patients : used in multiple dose studies.&#10; Advantages&#10;1. Patient gets benefited from the study.&#10;2. Reflects better the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252" y="218317"/>
            <a:ext cx="11227748" cy="625072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 Healthy human volunteers&#10;i. Young&#10;ii. Healthy&#10;iii. Male ( females : e.g. OC pills study )&#10;iv. Body wt. within narrow ra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08" y="259260"/>
            <a:ext cx="11086722" cy="61551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harmacokinetic&#10;(Indirect )&#10;1. Plasma level&#10;time studies&#10;2. Urinary&#10;excretion studies&#10;Pharmacodynamic&#10;(Direct )&#10;1. Acute&#10;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137" y="286555"/>
            <a:ext cx="10800119" cy="614154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INTRODUCTION&#10; The therapeutic effectiveness of a drug&#10;depends upon the ability of dosage&#10;form to deliver the medicament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1" y="259260"/>
            <a:ext cx="10936596" cy="61551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INTRODUCTION&#10; Definition:-&#10;The rate and extent (amount) of&#10;absorption of unchanged drug from its&#10;dosage form.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231965"/>
            <a:ext cx="11214100" cy="61961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INTRODUCTION&#10; Bioavailability depends upon three&#10;major factor.&#10;Pharmaceutical&#10;factor&#10;Patient related&#10;factor&#10;Rout of&#10;adm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245612"/>
            <a:ext cx="11004834" cy="618248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INTRODUCTION&#10;Topical&#10;Rectal&#10;Oral&#10;Parenteral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61" y="231965"/>
            <a:ext cx="11045778" cy="619613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Cont…&#10;4. Control of quality of a drug product during the early stages&#10;of marketing in order to determine the influence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99" y="245612"/>
            <a:ext cx="10963891" cy="615518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Significance of Bioavailability&#10;Drugs having low therapeutic index, e.g. cardiac glycosides,&#10;quinidine, phenytoin etc. an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99" y="259260"/>
            <a:ext cx="10950243" cy="618248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Drugs which are disintegrated in the alimentary canal and liver,&#10;e.g.chlorpromazine etc. or those which under go first pa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191021"/>
            <a:ext cx="11004834" cy="625072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• Rate of absorption – The rapidity with which the drug is&#10;absorbed.&#10;- Rapid onset : conditions like acute attack of asth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194" y="218318"/>
            <a:ext cx="11004835" cy="618248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AE53F9-933D-4A90-9484-D95AD0EB7F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2B01A2-3655-4056-9536-6A436EAA32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39925-0846-4AC7-A6C7-C248FC5767C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</TotalTime>
  <Words>92</Words>
  <Application>Microsoft Office PowerPoint</Application>
  <PresentationFormat>Widescreen</PresentationFormat>
  <Paragraphs>70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38</cp:revision>
  <dcterms:created xsi:type="dcterms:W3CDTF">2020-07-13T05:58:17Z</dcterms:created>
  <dcterms:modified xsi:type="dcterms:W3CDTF">2024-09-14T03:30:36Z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