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34"/>
  </p:notesMasterIdLst>
  <p:handoutMasterIdLst>
    <p:handoutMasterId r:id="rId35"/>
  </p:handoutMasterIdLst>
  <p:sldIdLst>
    <p:sldId id="266" r:id="rId5"/>
    <p:sldId id="301" r:id="rId6"/>
    <p:sldId id="308" r:id="rId7"/>
    <p:sldId id="309" r:id="rId8"/>
    <p:sldId id="310" r:id="rId9"/>
    <p:sldId id="298" r:id="rId10"/>
    <p:sldId id="302" r:id="rId11"/>
    <p:sldId id="303" r:id="rId12"/>
    <p:sldId id="304" r:id="rId13"/>
    <p:sldId id="305" r:id="rId14"/>
    <p:sldId id="306"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324" r:id="rId29"/>
    <p:sldId id="325" r:id="rId30"/>
    <p:sldId id="326" r:id="rId31"/>
    <p:sldId id="327" r:id="rId32"/>
    <p:sldId id="328"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pPr/>
              <a:t>14-09-2024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pPr/>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pPr/>
              <a:t>14-09-2024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pPr/>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4E3ED2-D2B6-4914-BC16-635A7ABAEDFF}"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59686D-ABC4-4800-941D-30A6BE93CAE3}"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16E0BE-BD2C-45C8-9373-474BD4C8BB8F}"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22A50F-129B-44C2-8341-4A7A2611C0CB}"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29E6404-2B2D-4B2C-8ED0-8C486C5A3CAD}"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845BD85-EFE4-4E1A-AE11-34A7DED7082B}"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1ED9B02-360A-4B47-AADB-37AB400AF253}" type="datetime1">
              <a:rPr lang="en-IN" smtClean="0"/>
              <a:t>14-09-2024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C15F675-4399-4827-B648-17D3838090E7}" type="datetime1">
              <a:rPr lang="en-IN" smtClean="0"/>
              <a:t>14-09-2024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B3C3E1-FCCA-4996-94A7-0DA70B23C614}" type="datetime1">
              <a:rPr lang="en-IN" smtClean="0"/>
              <a:t>14-09-2024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47BD23-ECE2-4810-94DF-1AFF9CBD871F}"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DE597E-955B-4AB5-B84B-B1A0DE38EAF9}"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E5C0B6-4189-4CC6-B3BA-9BF96C0D6A7A}" type="datetime1">
              <a:rPr lang="en-IN" smtClean="0"/>
              <a:t>14-09-2024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pPr/>
              <a:t>‹#›</a:t>
            </a:fld>
            <a:endParaRPr lang="en-IN"/>
          </a:p>
        </p:txBody>
      </p:sp>
      <p:sp>
        <p:nvSpPr>
          <p:cNvPr id="7" name="TextBox 6"/>
          <p:cNvSpPr txBox="1"/>
          <p:nvPr userDrawn="1"/>
        </p:nvSpPr>
        <p:spPr>
          <a:xfrm rot="20012520">
            <a:off x="1927616" y="3022600"/>
            <a:ext cx="8661400" cy="769441"/>
          </a:xfrm>
          <a:prstGeom prst="rect">
            <a:avLst/>
          </a:prstGeom>
          <a:noFill/>
        </p:spPr>
        <p:txBody>
          <a:bodyPr wrap="square" rtlCol="0">
            <a:spAutoFit/>
          </a:bodyPr>
          <a:lstStyle/>
          <a:p>
            <a:pPr algn="l"/>
            <a:r>
              <a:rPr lang="en-US" sz="44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400" b="1" dirty="0">
              <a:solidFill>
                <a:schemeClr val="bg2"/>
              </a:solidFill>
              <a:latin typeface="Times New Roman" panose="02020603050405020304" pitchFamily="18" charset="0"/>
              <a:cs typeface="Times New Roman" panose="02020603050405020304" pitchFamily="18" charset="0"/>
            </a:endParaRPr>
          </a:p>
        </p:txBody>
      </p:sp>
      <p:pic>
        <p:nvPicPr>
          <p:cNvPr id="10"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1082791" y="540953"/>
            <a:ext cx="10016887" cy="1077218"/>
          </a:xfrm>
          <a:prstGeom prst="rect">
            <a:avLst/>
          </a:prstGeom>
          <a:noFill/>
        </p:spPr>
        <p:txBody>
          <a:bodyPr wrap="square" rtlCol="0">
            <a:spAutoFit/>
          </a:bodyPr>
          <a:lstStyle/>
          <a:p>
            <a:pPr algn="ctr"/>
            <a:r>
              <a:rPr lang="en-IN" sz="3200" b="1" dirty="0">
                <a:latin typeface="Times New Roman" panose="02020603050405020304" pitchFamily="18" charset="0"/>
                <a:cs typeface="Times New Roman" panose="02020603050405020304" pitchFamily="18" charset="0"/>
              </a:rPr>
              <a:t>BIOPHARMACEUTICS AND PHARMACOKINETICS</a:t>
            </a:r>
            <a:endParaRPr lang="en-IN" sz="2000" b="1"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4" y="3495354"/>
            <a:ext cx="7848600" cy="584775"/>
          </a:xfrm>
          <a:prstGeom prst="rect">
            <a:avLst/>
          </a:prstGeom>
          <a:noFill/>
        </p:spPr>
        <p:txBody>
          <a:bodyPr wrap="square" rtlCol="0">
            <a:spAutoFit/>
          </a:bodyPr>
          <a:lstStyle/>
          <a:p>
            <a:pPr algn="ctr"/>
            <a:r>
              <a:rPr lang="en-IN" sz="3200" b="1" dirty="0">
                <a:latin typeface="Times New Roman" panose="02020603050405020304" pitchFamily="18" charset="0"/>
                <a:cs typeface="Times New Roman" panose="02020603050405020304" pitchFamily="18" charset="0"/>
              </a:rPr>
              <a:t>MEASUREMENT OF BIOAVAILABILITY  </a:t>
            </a: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4098" name="Picture 2" descr=" In vitro:  Dissolution study can be used in lieu of in vivo bioequivalence  under certain circumstance, called as biowai..."/>
          <p:cNvPicPr>
            <a:picLocks noChangeAspect="1" noChangeArrowheads="1"/>
          </p:cNvPicPr>
          <p:nvPr/>
        </p:nvPicPr>
        <p:blipFill>
          <a:blip r:embed="rId2"/>
          <a:srcRect/>
          <a:stretch>
            <a:fillRect/>
          </a:stretch>
        </p:blipFill>
        <p:spPr bwMode="auto">
          <a:xfrm>
            <a:off x="923309" y="272907"/>
            <a:ext cx="11045778" cy="6114245"/>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10</a:t>
            </a:fld>
            <a:endParaRPr lang="en-IN"/>
          </a:p>
        </p:txBody>
      </p:sp>
    </p:spTree>
    <p:extLst>
      <p:ext uri="{BB962C8B-B14F-4D97-AF65-F5344CB8AC3E}">
        <p14:creationId xmlns:p14="http://schemas.microsoft.com/office/powerpoint/2010/main" val="1523926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074" name="Picture 2" descr="3. Meets all of the following requirements-    Solution or solublised form    Active ingredient in the same concentratio..."/>
          <p:cNvPicPr>
            <a:picLocks noChangeAspect="1" noChangeArrowheads="1"/>
          </p:cNvPicPr>
          <p:nvPr/>
        </p:nvPicPr>
        <p:blipFill>
          <a:blip r:embed="rId2"/>
          <a:srcRect/>
          <a:stretch>
            <a:fillRect/>
          </a:stretch>
        </p:blipFill>
        <p:spPr bwMode="auto">
          <a:xfrm>
            <a:off x="936957" y="245660"/>
            <a:ext cx="10895652" cy="6182436"/>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11</a:t>
            </a:fld>
            <a:endParaRPr lang="en-IN"/>
          </a:p>
        </p:txBody>
      </p:sp>
    </p:spTree>
    <p:extLst>
      <p:ext uri="{BB962C8B-B14F-4D97-AF65-F5344CB8AC3E}">
        <p14:creationId xmlns:p14="http://schemas.microsoft.com/office/powerpoint/2010/main" val="1523926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40962" name="Picture 2" descr="DESIGN OF BIOEQUIVALENCE STUDIESDESIGN: The design and evaluation of well-controlled bioequivalence  studies require coop..."/>
          <p:cNvPicPr>
            <a:picLocks noChangeAspect="1" noChangeArrowheads="1"/>
          </p:cNvPicPr>
          <p:nvPr/>
        </p:nvPicPr>
        <p:blipFill>
          <a:blip r:embed="rId2"/>
          <a:srcRect/>
          <a:stretch>
            <a:fillRect/>
          </a:stretch>
        </p:blipFill>
        <p:spPr bwMode="auto">
          <a:xfrm>
            <a:off x="923308" y="245613"/>
            <a:ext cx="10950243" cy="6196130"/>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12</a:t>
            </a:fld>
            <a:endParaRPr lang="en-IN"/>
          </a:p>
        </p:txBody>
      </p:sp>
    </p:spTree>
    <p:extLst>
      <p:ext uri="{BB962C8B-B14F-4D97-AF65-F5344CB8AC3E}">
        <p14:creationId xmlns:p14="http://schemas.microsoft.com/office/powerpoint/2010/main" val="1523926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9938" name="Picture 2" descr="Bioequivalence study protocol1. Title                           c.Dosage regimen    a. Principal investigator      d. Samp..."/>
          <p:cNvPicPr>
            <a:picLocks noChangeAspect="1" noChangeArrowheads="1"/>
          </p:cNvPicPr>
          <p:nvPr/>
        </p:nvPicPr>
        <p:blipFill>
          <a:blip r:embed="rId2"/>
          <a:srcRect/>
          <a:stretch>
            <a:fillRect/>
          </a:stretch>
        </p:blipFill>
        <p:spPr bwMode="auto">
          <a:xfrm>
            <a:off x="977898" y="218317"/>
            <a:ext cx="10909301" cy="6196131"/>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13</a:t>
            </a:fld>
            <a:endParaRPr lang="en-IN"/>
          </a:p>
        </p:txBody>
      </p:sp>
    </p:spTree>
    <p:extLst>
      <p:ext uri="{BB962C8B-B14F-4D97-AF65-F5344CB8AC3E}">
        <p14:creationId xmlns:p14="http://schemas.microsoft.com/office/powerpoint/2010/main" val="1523926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8914" name="Picture 2" descr="5. Clinical procedures   a. Dosage &amp; drug                   e. Adverse reactions &amp;   administration                     em..."/>
          <p:cNvPicPr>
            <a:picLocks noChangeAspect="1" noChangeArrowheads="1"/>
          </p:cNvPicPr>
          <p:nvPr/>
        </p:nvPicPr>
        <p:blipFill>
          <a:blip r:embed="rId2"/>
          <a:srcRect/>
          <a:stretch>
            <a:fillRect/>
          </a:stretch>
        </p:blipFill>
        <p:spPr bwMode="auto">
          <a:xfrm>
            <a:off x="991548" y="191021"/>
            <a:ext cx="10909300" cy="6264370"/>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14</a:t>
            </a:fld>
            <a:endParaRPr lang="en-IN"/>
          </a:p>
        </p:txBody>
      </p:sp>
    </p:spTree>
    <p:extLst>
      <p:ext uri="{BB962C8B-B14F-4D97-AF65-F5344CB8AC3E}">
        <p14:creationId xmlns:p14="http://schemas.microsoft.com/office/powerpoint/2010/main" val="1523926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7890" name="Picture 2" descr="• Detailed protocol• Same dose strength, similar dosage forms and same route of  administration.• No unnecessary human res..."/>
          <p:cNvPicPr>
            <a:picLocks noChangeAspect="1" noChangeArrowheads="1"/>
          </p:cNvPicPr>
          <p:nvPr/>
        </p:nvPicPr>
        <p:blipFill>
          <a:blip r:embed="rId2"/>
          <a:srcRect/>
          <a:stretch>
            <a:fillRect/>
          </a:stretch>
        </p:blipFill>
        <p:spPr bwMode="auto">
          <a:xfrm>
            <a:off x="991546" y="191022"/>
            <a:ext cx="11018483" cy="6196130"/>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15</a:t>
            </a:fld>
            <a:endParaRPr lang="en-IN"/>
          </a:p>
        </p:txBody>
      </p:sp>
    </p:spTree>
    <p:extLst>
      <p:ext uri="{BB962C8B-B14F-4D97-AF65-F5344CB8AC3E}">
        <p14:creationId xmlns:p14="http://schemas.microsoft.com/office/powerpoint/2010/main" val="1523926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6866" name="Picture 2" descr="Study designs:Fasting study• Single dose, two-period, two-treatment, two sequence, open  label, randomized cross over desi..."/>
          <p:cNvPicPr>
            <a:picLocks noChangeAspect="1" noChangeArrowheads="1"/>
          </p:cNvPicPr>
          <p:nvPr/>
        </p:nvPicPr>
        <p:blipFill>
          <a:blip r:embed="rId2"/>
          <a:srcRect/>
          <a:stretch>
            <a:fillRect/>
          </a:stretch>
        </p:blipFill>
        <p:spPr bwMode="auto">
          <a:xfrm>
            <a:off x="936956" y="191022"/>
            <a:ext cx="10977539" cy="6237074"/>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16</a:t>
            </a:fld>
            <a:endParaRPr lang="en-IN"/>
          </a:p>
        </p:txBody>
      </p:sp>
    </p:spTree>
    <p:extLst>
      <p:ext uri="{BB962C8B-B14F-4D97-AF65-F5344CB8AC3E}">
        <p14:creationId xmlns:p14="http://schemas.microsoft.com/office/powerpoint/2010/main" val="1523926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5842" name="Picture 2" descr="Multiple dose• Multiple dose, steady state, randomized, two-treatment, two-  way, crossover study.• Adult and healthy subj..."/>
          <p:cNvPicPr>
            <a:picLocks noChangeAspect="1" noChangeArrowheads="1"/>
          </p:cNvPicPr>
          <p:nvPr/>
        </p:nvPicPr>
        <p:blipFill>
          <a:blip r:embed="rId2"/>
          <a:srcRect/>
          <a:stretch>
            <a:fillRect/>
          </a:stretch>
        </p:blipFill>
        <p:spPr bwMode="auto">
          <a:xfrm>
            <a:off x="936957" y="204669"/>
            <a:ext cx="11018481" cy="6168835"/>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17</a:t>
            </a:fld>
            <a:endParaRPr lang="en-IN"/>
          </a:p>
        </p:txBody>
      </p:sp>
    </p:spTree>
    <p:extLst>
      <p:ext uri="{BB962C8B-B14F-4D97-AF65-F5344CB8AC3E}">
        <p14:creationId xmlns:p14="http://schemas.microsoft.com/office/powerpoint/2010/main" val="1523926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4818" name="Picture 2" descr=" Any number of treatments &amp; subjects.    Easy &amp; simple to analyses.Disadvantages:-    Best suited for relatively few tr..."/>
          <p:cNvPicPr>
            <a:picLocks noChangeAspect="1" noChangeArrowheads="1"/>
          </p:cNvPicPr>
          <p:nvPr/>
        </p:nvPicPr>
        <p:blipFill>
          <a:blip r:embed="rId2"/>
          <a:srcRect/>
          <a:stretch>
            <a:fillRect/>
          </a:stretch>
        </p:blipFill>
        <p:spPr bwMode="auto">
          <a:xfrm>
            <a:off x="1005193" y="245612"/>
            <a:ext cx="10936597" cy="6168836"/>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18</a:t>
            </a:fld>
            <a:endParaRPr lang="en-IN"/>
          </a:p>
        </p:txBody>
      </p:sp>
    </p:spTree>
    <p:extLst>
      <p:ext uri="{BB962C8B-B14F-4D97-AF65-F5344CB8AC3E}">
        <p14:creationId xmlns:p14="http://schemas.microsoft.com/office/powerpoint/2010/main" val="1523926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3794" name="Picture 2" descr="Then treatments are randomized within each block, just like the  simple randomization.Advantages:-    Effective &amp; systemi..."/>
          <p:cNvPicPr>
            <a:picLocks noChangeAspect="1" noChangeArrowheads="1"/>
          </p:cNvPicPr>
          <p:nvPr/>
        </p:nvPicPr>
        <p:blipFill>
          <a:blip r:embed="rId2"/>
          <a:srcRect/>
          <a:stretch>
            <a:fillRect/>
          </a:stretch>
        </p:blipFill>
        <p:spPr bwMode="auto">
          <a:xfrm>
            <a:off x="977899" y="191021"/>
            <a:ext cx="10991187" cy="6250722"/>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19</a:t>
            </a:fld>
            <a:endParaRPr lang="en-IN"/>
          </a:p>
        </p:txBody>
      </p:sp>
    </p:spTree>
    <p:extLst>
      <p:ext uri="{BB962C8B-B14F-4D97-AF65-F5344CB8AC3E}">
        <p14:creationId xmlns:p14="http://schemas.microsoft.com/office/powerpoint/2010/main" val="1523926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14" name="Rectangle 13"/>
          <p:cNvSpPr/>
          <p:nvPr/>
        </p:nvSpPr>
        <p:spPr>
          <a:xfrm>
            <a:off x="1037230" y="245660"/>
            <a:ext cx="10508776" cy="6186309"/>
          </a:xfrm>
          <a:prstGeom prst="rect">
            <a:avLst/>
          </a:prstGeom>
        </p:spPr>
        <p:txBody>
          <a:bodyPr wrap="square">
            <a:spAutoFit/>
          </a:bodyPr>
          <a:lstStyle/>
          <a:p>
            <a:pPr>
              <a:lnSpc>
                <a:spcPct val="150000"/>
              </a:lnSpc>
            </a:pPr>
            <a:r>
              <a:rPr lang="en-US" sz="2400" b="1" dirty="0">
                <a:latin typeface="Times New Roman" pitchFamily="18" charset="0"/>
                <a:cs typeface="Times New Roman" pitchFamily="18" charset="0"/>
              </a:rPr>
              <a:t>Equivalence: </a:t>
            </a:r>
          </a:p>
          <a:p>
            <a:pPr>
              <a:lnSpc>
                <a:spcPct val="150000"/>
              </a:lnSpc>
            </a:pPr>
            <a:r>
              <a:rPr lang="en-US" sz="2400" dirty="0">
                <a:latin typeface="Times New Roman" pitchFamily="18" charset="0"/>
                <a:cs typeface="Times New Roman" pitchFamily="18" charset="0"/>
              </a:rPr>
              <a:t>It is a relative term that compares drug products with respect to a specific characteristic or function or to a defined set of standards.</a:t>
            </a:r>
          </a:p>
          <a:p>
            <a:pPr>
              <a:lnSpc>
                <a:spcPct val="150000"/>
              </a:lnSpc>
            </a:pP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There are several types of equivalences: </a:t>
            </a:r>
          </a:p>
          <a:p>
            <a:pPr>
              <a:lnSpc>
                <a:spcPct val="150000"/>
              </a:lnSpc>
            </a:pPr>
            <a:r>
              <a:rPr lang="en-US" sz="2400" b="1" dirty="0">
                <a:latin typeface="Times New Roman" pitchFamily="18" charset="0"/>
                <a:cs typeface="Times New Roman" pitchFamily="18" charset="0"/>
              </a:rPr>
              <a:t>• Chemical equivalence:</a:t>
            </a:r>
            <a:r>
              <a:rPr lang="en-US" sz="2400" dirty="0">
                <a:latin typeface="Times New Roman" pitchFamily="18" charset="0"/>
                <a:cs typeface="Times New Roman" pitchFamily="18" charset="0"/>
              </a:rPr>
              <a:t> </a:t>
            </a:r>
          </a:p>
          <a:p>
            <a:pPr>
              <a:lnSpc>
                <a:spcPct val="150000"/>
              </a:lnSpc>
            </a:pPr>
            <a:r>
              <a:rPr lang="en-US" sz="2400" dirty="0">
                <a:latin typeface="Times New Roman" pitchFamily="18" charset="0"/>
                <a:cs typeface="Times New Roman" pitchFamily="18" charset="0"/>
              </a:rPr>
              <a:t>It indicates that two or more drug products contain the same labeled chemical substance as an active ingredient in the same amount. </a:t>
            </a:r>
          </a:p>
          <a:p>
            <a:pPr>
              <a:lnSpc>
                <a:spcPct val="150000"/>
              </a:lnSpc>
            </a:pPr>
            <a:r>
              <a:rPr lang="en-US" sz="2400" b="1" dirty="0">
                <a:latin typeface="Times New Roman" pitchFamily="18" charset="0"/>
                <a:cs typeface="Times New Roman" pitchFamily="18" charset="0"/>
              </a:rPr>
              <a:t>Pharmaceutical equivalence: </a:t>
            </a:r>
          </a:p>
          <a:p>
            <a:pPr>
              <a:lnSpc>
                <a:spcPct val="150000"/>
              </a:lnSpc>
            </a:pPr>
            <a:r>
              <a:rPr lang="en-US" sz="2400" dirty="0">
                <a:latin typeface="Times New Roman" pitchFamily="18" charset="0"/>
                <a:cs typeface="Times New Roman" pitchFamily="18" charset="0"/>
              </a:rPr>
              <a:t>This term implies that two or more drug products are identical in strength, quality, purity, content uniformity and disintegration and dissolution characteristics. They may, however differ in containing different excipients</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2770" name="Picture 2" descr="Repeated measures, cross-over &amp; carry-over designs:-• Same subject serves as a block.• Repeated measures on each subject w..."/>
          <p:cNvPicPr>
            <a:picLocks noChangeAspect="1" noChangeArrowheads="1"/>
          </p:cNvPicPr>
          <p:nvPr/>
        </p:nvPicPr>
        <p:blipFill>
          <a:blip r:embed="rId2"/>
          <a:srcRect/>
          <a:stretch>
            <a:fillRect/>
          </a:stretch>
        </p:blipFill>
        <p:spPr bwMode="auto">
          <a:xfrm>
            <a:off x="991548" y="191068"/>
            <a:ext cx="10895652" cy="6223380"/>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20</a:t>
            </a:fld>
            <a:endParaRPr lang="en-IN"/>
          </a:p>
        </p:txBody>
      </p:sp>
    </p:spTree>
    <p:extLst>
      <p:ext uri="{BB962C8B-B14F-4D97-AF65-F5344CB8AC3E}">
        <p14:creationId xmlns:p14="http://schemas.microsoft.com/office/powerpoint/2010/main" val="1523926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1746" name="Picture 2" descr="Disadvantages:    Order-effect.    Carry over effect.Latin Square designs:• Each Subject receives each treatment during ..."/>
          <p:cNvPicPr>
            <a:picLocks noChangeAspect="1" noChangeArrowheads="1"/>
          </p:cNvPicPr>
          <p:nvPr/>
        </p:nvPicPr>
        <p:blipFill>
          <a:blip r:embed="rId2"/>
          <a:srcRect/>
          <a:stretch>
            <a:fillRect/>
          </a:stretch>
        </p:blipFill>
        <p:spPr bwMode="auto">
          <a:xfrm>
            <a:off x="991549" y="218316"/>
            <a:ext cx="10963890" cy="6196132"/>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21</a:t>
            </a:fld>
            <a:endParaRPr lang="en-IN"/>
          </a:p>
        </p:txBody>
      </p:sp>
    </p:spTree>
    <p:extLst>
      <p:ext uri="{BB962C8B-B14F-4D97-AF65-F5344CB8AC3E}">
        <p14:creationId xmlns:p14="http://schemas.microsoft.com/office/powerpoint/2010/main" val="1523926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0722" name="Picture 2" descr="Latin-Square Crossover Design for a Bioequivalence Study of ThreeDrug Products in Six Human Volunteers                    ..."/>
          <p:cNvPicPr>
            <a:picLocks noChangeAspect="1" noChangeArrowheads="1"/>
          </p:cNvPicPr>
          <p:nvPr/>
        </p:nvPicPr>
        <p:blipFill>
          <a:blip r:embed="rId2"/>
          <a:srcRect/>
          <a:stretch>
            <a:fillRect/>
          </a:stretch>
        </p:blipFill>
        <p:spPr bwMode="auto">
          <a:xfrm>
            <a:off x="964252" y="272908"/>
            <a:ext cx="10936596" cy="6127892"/>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22</a:t>
            </a:fld>
            <a:endParaRPr lang="en-IN"/>
          </a:p>
        </p:txBody>
      </p:sp>
    </p:spTree>
    <p:extLst>
      <p:ext uri="{BB962C8B-B14F-4D97-AF65-F5344CB8AC3E}">
        <p14:creationId xmlns:p14="http://schemas.microsoft.com/office/powerpoint/2010/main" val="1523926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29698" name="Picture 2" descr="Advantages:    Minimizes inter-subject variability, Intra-subject variability &amp;     time effect.    Formulation variable..."/>
          <p:cNvPicPr>
            <a:picLocks noChangeAspect="1" noChangeArrowheads="1"/>
          </p:cNvPicPr>
          <p:nvPr/>
        </p:nvPicPr>
        <p:blipFill>
          <a:blip r:embed="rId2"/>
          <a:srcRect/>
          <a:stretch>
            <a:fillRect/>
          </a:stretch>
        </p:blipFill>
        <p:spPr bwMode="auto">
          <a:xfrm>
            <a:off x="991547" y="232012"/>
            <a:ext cx="10854710" cy="6168788"/>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23</a:t>
            </a:fld>
            <a:endParaRPr lang="en-IN"/>
          </a:p>
        </p:txBody>
      </p:sp>
    </p:spTree>
    <p:extLst>
      <p:ext uri="{BB962C8B-B14F-4D97-AF65-F5344CB8AC3E}">
        <p14:creationId xmlns:p14="http://schemas.microsoft.com/office/powerpoint/2010/main" val="1523926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28674" name="Picture 2" descr="Evaluation of bioequivalence studiesAnalytical method• Accuracy, precision and specificity.• More than one analytical meth..."/>
          <p:cNvPicPr>
            <a:picLocks noChangeAspect="1" noChangeArrowheads="1"/>
          </p:cNvPicPr>
          <p:nvPr/>
        </p:nvPicPr>
        <p:blipFill>
          <a:blip r:embed="rId2"/>
          <a:srcRect/>
          <a:stretch>
            <a:fillRect/>
          </a:stretch>
        </p:blipFill>
        <p:spPr bwMode="auto">
          <a:xfrm>
            <a:off x="977900" y="231964"/>
            <a:ext cx="11018481" cy="6209779"/>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24</a:t>
            </a:fld>
            <a:endParaRPr lang="en-IN"/>
          </a:p>
        </p:txBody>
      </p:sp>
    </p:spTree>
    <p:extLst>
      <p:ext uri="{BB962C8B-B14F-4D97-AF65-F5344CB8AC3E}">
        <p14:creationId xmlns:p14="http://schemas.microsoft.com/office/powerpoint/2010/main" val="15239263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27650" name="Picture 2" descr="Statistical evaluation of the data• No statistical difference between the bioavailability of the test  product &amp; the refer..."/>
          <p:cNvPicPr>
            <a:picLocks noChangeAspect="1" noChangeArrowheads="1"/>
          </p:cNvPicPr>
          <p:nvPr/>
        </p:nvPicPr>
        <p:blipFill>
          <a:blip r:embed="rId2"/>
          <a:srcRect/>
          <a:stretch>
            <a:fillRect/>
          </a:stretch>
        </p:blipFill>
        <p:spPr bwMode="auto">
          <a:xfrm>
            <a:off x="923309" y="286555"/>
            <a:ext cx="10909300" cy="6100597"/>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25</a:t>
            </a:fld>
            <a:endParaRPr lang="en-IN"/>
          </a:p>
        </p:txBody>
      </p:sp>
    </p:spTree>
    <p:extLst>
      <p:ext uri="{BB962C8B-B14F-4D97-AF65-F5344CB8AC3E}">
        <p14:creationId xmlns:p14="http://schemas.microsoft.com/office/powerpoint/2010/main" val="1523926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47106" name="Picture 2" descr="• If p&gt; 0.05 the difference between the two drug products are not  statistically significant.• To detect small differences..."/>
          <p:cNvPicPr>
            <a:picLocks noChangeAspect="1" noChangeArrowheads="1"/>
          </p:cNvPicPr>
          <p:nvPr/>
        </p:nvPicPr>
        <p:blipFill>
          <a:blip r:embed="rId2"/>
          <a:srcRect/>
          <a:stretch>
            <a:fillRect/>
          </a:stretch>
        </p:blipFill>
        <p:spPr bwMode="auto">
          <a:xfrm>
            <a:off x="923309" y="231965"/>
            <a:ext cx="11018482" cy="6155187"/>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26</a:t>
            </a:fld>
            <a:endParaRPr lang="en-IN"/>
          </a:p>
        </p:txBody>
      </p:sp>
    </p:spTree>
    <p:extLst>
      <p:ext uri="{BB962C8B-B14F-4D97-AF65-F5344CB8AC3E}">
        <p14:creationId xmlns:p14="http://schemas.microsoft.com/office/powerpoint/2010/main" val="1523926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46082" name="Picture 2" descr="Two one-sided tests procedure• Confidence interval approach.• Greater 20%.• 90% confidence limits.• Student’s t-distributi..."/>
          <p:cNvPicPr>
            <a:picLocks noChangeAspect="1" noChangeArrowheads="1"/>
          </p:cNvPicPr>
          <p:nvPr/>
        </p:nvPicPr>
        <p:blipFill>
          <a:blip r:embed="rId2"/>
          <a:srcRect/>
          <a:stretch>
            <a:fillRect/>
          </a:stretch>
        </p:blipFill>
        <p:spPr bwMode="auto">
          <a:xfrm>
            <a:off x="977899" y="204669"/>
            <a:ext cx="10950243" cy="6168835"/>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27</a:t>
            </a:fld>
            <a:endParaRPr lang="en-IN"/>
          </a:p>
        </p:txBody>
      </p:sp>
    </p:spTree>
    <p:extLst>
      <p:ext uri="{BB962C8B-B14F-4D97-AF65-F5344CB8AC3E}">
        <p14:creationId xmlns:p14="http://schemas.microsoft.com/office/powerpoint/2010/main" val="15239263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45058" name="Picture 2" descr="• Confidence limits termed the bioequivalence interval.• No-statistical differences between the mean AUC &amp; Cmax  parameter..."/>
          <p:cNvPicPr>
            <a:picLocks noChangeAspect="1" noChangeArrowheads="1"/>
          </p:cNvPicPr>
          <p:nvPr/>
        </p:nvPicPr>
        <p:blipFill>
          <a:blip r:embed="rId2"/>
          <a:srcRect/>
          <a:stretch>
            <a:fillRect/>
          </a:stretch>
        </p:blipFill>
        <p:spPr bwMode="auto">
          <a:xfrm>
            <a:off x="936957" y="245612"/>
            <a:ext cx="11004834" cy="6196131"/>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28</a:t>
            </a:fld>
            <a:endParaRPr lang="en-IN"/>
          </a:p>
        </p:txBody>
      </p:sp>
    </p:spTree>
    <p:extLst>
      <p:ext uri="{BB962C8B-B14F-4D97-AF65-F5344CB8AC3E}">
        <p14:creationId xmlns:p14="http://schemas.microsoft.com/office/powerpoint/2010/main" val="15239263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44034" name="Picture 2" descr="CLINICAL SIGNIFICANCE Clinical interpretation is important in evaluating the results of    a bioequivalence study.   Dif..."/>
          <p:cNvPicPr>
            <a:picLocks noChangeAspect="1" noChangeArrowheads="1"/>
          </p:cNvPicPr>
          <p:nvPr/>
        </p:nvPicPr>
        <p:blipFill>
          <a:blip r:embed="rId2"/>
          <a:srcRect/>
          <a:stretch>
            <a:fillRect/>
          </a:stretch>
        </p:blipFill>
        <p:spPr bwMode="auto">
          <a:xfrm>
            <a:off x="964252" y="204669"/>
            <a:ext cx="10922948" cy="6196131"/>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29</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8" name="Rectangle 7"/>
          <p:cNvSpPr/>
          <p:nvPr/>
        </p:nvSpPr>
        <p:spPr>
          <a:xfrm>
            <a:off x="900752" y="191069"/>
            <a:ext cx="10986448" cy="6186309"/>
          </a:xfrm>
          <a:prstGeom prst="rect">
            <a:avLst/>
          </a:prstGeom>
        </p:spPr>
        <p:txBody>
          <a:bodyPr wrap="square">
            <a:spAutoFit/>
          </a:bodyPr>
          <a:lstStyle/>
          <a:p>
            <a:pPr>
              <a:lnSpc>
                <a:spcPct val="150000"/>
              </a:lnSpc>
            </a:pPr>
            <a:endParaRPr lang="en-US" sz="2400" dirty="0">
              <a:latin typeface="Times New Roman" pitchFamily="18" charset="0"/>
              <a:cs typeface="Times New Roman" pitchFamily="18" charset="0"/>
            </a:endParaRPr>
          </a:p>
          <a:p>
            <a:pPr>
              <a:lnSpc>
                <a:spcPct val="150000"/>
              </a:lnSpc>
            </a:pPr>
            <a:r>
              <a:rPr lang="en-US" sz="2400" b="1" dirty="0">
                <a:latin typeface="Times New Roman" pitchFamily="18" charset="0"/>
                <a:cs typeface="Times New Roman" pitchFamily="18" charset="0"/>
              </a:rPr>
              <a:t>Bioequivalence: </a:t>
            </a:r>
            <a:r>
              <a:rPr lang="en-US" sz="2400" dirty="0">
                <a:latin typeface="Times New Roman" pitchFamily="18" charset="0"/>
                <a:cs typeface="Times New Roman" pitchFamily="18" charset="0"/>
              </a:rPr>
              <a:t>denotes that the drug substance in two or more identical dosage forms, reaches the systemic circulation at the same relative rate and to the same relative extent i.e. their plasma concentration-time profiles will be identical without significant statistical differences. When statistically significant differences are observed in the bioavailability of two or more drug products, bio-in equivalence is indicated</a:t>
            </a:r>
          </a:p>
          <a:p>
            <a:pPr>
              <a:lnSpc>
                <a:spcPct val="150000"/>
              </a:lnSpc>
            </a:pP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Therapeutic Equivalence: </a:t>
            </a:r>
          </a:p>
          <a:p>
            <a:pPr>
              <a:lnSpc>
                <a:spcPct val="150000"/>
              </a:lnSpc>
            </a:pPr>
            <a:r>
              <a:rPr lang="en-US" sz="2400" dirty="0">
                <a:latin typeface="Times New Roman" pitchFamily="18" charset="0"/>
                <a:cs typeface="Times New Roman" pitchFamily="18" charset="0"/>
              </a:rPr>
              <a:t>This term indicates that two or more drug products that contain the same therapeutically active ingredient elicit identical pharmacological effects and can control the disease to the same extent. </a:t>
            </a:r>
          </a:p>
          <a:p>
            <a:pPr>
              <a:lnSpc>
                <a:spcPct val="150000"/>
              </a:lnSpc>
            </a:pPr>
            <a:endParaRPr lang="en-US" sz="24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a:t>
            </a:fld>
            <a:endParaRPr lang="en-IN"/>
          </a:p>
        </p:txBody>
      </p:sp>
    </p:spTree>
    <p:extLst>
      <p:ext uri="{BB962C8B-B14F-4D97-AF65-F5344CB8AC3E}">
        <p14:creationId xmlns:p14="http://schemas.microsoft.com/office/powerpoint/2010/main" val="1523926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9" name="Rectangle 8"/>
          <p:cNvSpPr/>
          <p:nvPr/>
        </p:nvSpPr>
        <p:spPr>
          <a:xfrm>
            <a:off x="1037229" y="382137"/>
            <a:ext cx="10795379" cy="4154984"/>
          </a:xfrm>
          <a:prstGeom prst="rect">
            <a:avLst/>
          </a:prstGeom>
        </p:spPr>
        <p:txBody>
          <a:bodyPr wrap="square">
            <a:spAutoFit/>
          </a:bodyPr>
          <a:lstStyle/>
          <a:p>
            <a:r>
              <a:rPr lang="en-US" sz="2400" b="1" dirty="0">
                <a:latin typeface="Times New Roman" pitchFamily="18" charset="0"/>
                <a:cs typeface="Times New Roman" pitchFamily="18" charset="0"/>
              </a:rPr>
              <a:t>NEED FOR BIOEQUIVALENCE STUDIES:</a:t>
            </a:r>
          </a:p>
          <a:p>
            <a:endParaRPr lang="en-US" sz="2400" b="1" dirty="0">
              <a:latin typeface="Times New Roman" pitchFamily="18" charset="0"/>
              <a:cs typeface="Times New Roman" pitchFamily="18" charset="0"/>
            </a:endParaRPr>
          </a:p>
          <a:p>
            <a:pPr>
              <a:lnSpc>
                <a:spcPct val="150000"/>
              </a:lnSpc>
              <a:buFont typeface="Arial" pitchFamily="34" charset="0"/>
              <a:buChar char="•"/>
            </a:pPr>
            <a:r>
              <a:rPr lang="en-US" sz="2400" dirty="0">
                <a:latin typeface="Times New Roman" pitchFamily="18" charset="0"/>
                <a:cs typeface="Times New Roman" pitchFamily="18" charset="0"/>
              </a:rPr>
              <a:t>New product is intended to be a substitute for an approved medicinal product as a pharmaceutical equivalent or alternative</a:t>
            </a:r>
          </a:p>
          <a:p>
            <a:pPr>
              <a:lnSpc>
                <a:spcPct val="150000"/>
              </a:lnSpc>
              <a:buFont typeface="Arial" pitchFamily="34" charset="0"/>
              <a:buChar char="•"/>
            </a:pPr>
            <a:r>
              <a:rPr lang="en-US" sz="2400" dirty="0">
                <a:latin typeface="Times New Roman" pitchFamily="18" charset="0"/>
                <a:cs typeface="Times New Roman" pitchFamily="18" charset="0"/>
              </a:rPr>
              <a:t>To ensure clinical performance of such drug products</a:t>
            </a:r>
          </a:p>
          <a:p>
            <a:pPr>
              <a:lnSpc>
                <a:spcPct val="150000"/>
              </a:lnSpc>
              <a:buFont typeface="Arial" pitchFamily="34" charset="0"/>
              <a:buChar char="•"/>
            </a:pPr>
            <a:r>
              <a:rPr lang="en-US" sz="2400" dirty="0">
                <a:latin typeface="Times New Roman" pitchFamily="18" charset="0"/>
                <a:cs typeface="Times New Roman" pitchFamily="18" charset="0"/>
              </a:rPr>
              <a:t>Bioequivalence studies are conducted if there is: </a:t>
            </a:r>
          </a:p>
          <a:p>
            <a:pPr>
              <a:lnSpc>
                <a:spcPct val="150000"/>
              </a:lnSpc>
              <a:buFont typeface="Arial" pitchFamily="34" charset="0"/>
              <a:buChar char="•"/>
            </a:pPr>
            <a:r>
              <a:rPr lang="en-US" sz="2400" dirty="0">
                <a:latin typeface="Times New Roman" pitchFamily="18" charset="0"/>
                <a:cs typeface="Times New Roman" pitchFamily="18" charset="0"/>
              </a:rPr>
              <a:t>A risk of bio-in equivalence and/or </a:t>
            </a:r>
          </a:p>
          <a:p>
            <a:pPr>
              <a:lnSpc>
                <a:spcPct val="150000"/>
              </a:lnSpc>
            </a:pPr>
            <a:r>
              <a:rPr lang="en-US" sz="2400" dirty="0">
                <a:latin typeface="Times New Roman" pitchFamily="18" charset="0"/>
                <a:cs typeface="Times New Roman" pitchFamily="18" charset="0"/>
              </a:rPr>
              <a:t>A risk of </a:t>
            </a:r>
            <a:r>
              <a:rPr lang="en-US" sz="2400" dirty="0" err="1">
                <a:latin typeface="Times New Roman" pitchFamily="18" charset="0"/>
                <a:cs typeface="Times New Roman" pitchFamily="18" charset="0"/>
              </a:rPr>
              <a:t>pharmacotherapeutics</a:t>
            </a:r>
            <a:r>
              <a:rPr lang="en-US" sz="2400" dirty="0">
                <a:latin typeface="Times New Roman" pitchFamily="18" charset="0"/>
                <a:cs typeface="Times New Roman" pitchFamily="18" charset="0"/>
              </a:rPr>
              <a:t> failure or diminished clinical safety </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4</a:t>
            </a:fld>
            <a:endParaRPr lang="en-IN"/>
          </a:p>
        </p:txBody>
      </p:sp>
    </p:spTree>
    <p:extLst>
      <p:ext uri="{BB962C8B-B14F-4D97-AF65-F5344CB8AC3E}">
        <p14:creationId xmlns:p14="http://schemas.microsoft.com/office/powerpoint/2010/main" val="1523926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8" name="Rectangle 7"/>
          <p:cNvSpPr/>
          <p:nvPr/>
        </p:nvSpPr>
        <p:spPr>
          <a:xfrm>
            <a:off x="968991" y="204716"/>
            <a:ext cx="10822675" cy="5242087"/>
          </a:xfrm>
          <a:prstGeom prst="rect">
            <a:avLst/>
          </a:prstGeom>
        </p:spPr>
        <p:txBody>
          <a:bodyPr wrap="square">
            <a:spAutoFit/>
          </a:bodyPr>
          <a:lstStyle/>
          <a:p>
            <a:endParaRPr lang="en-US" dirty="0"/>
          </a:p>
          <a:p>
            <a:endParaRPr lang="en-US" dirty="0"/>
          </a:p>
          <a:p>
            <a:pPr>
              <a:lnSpc>
                <a:spcPct val="150000"/>
              </a:lnSpc>
              <a:buFont typeface="Arial" pitchFamily="34" charset="0"/>
              <a:buChar char="•"/>
            </a:pPr>
            <a:r>
              <a:rPr lang="en-US" sz="2400" dirty="0">
                <a:latin typeface="Times New Roman" pitchFamily="18" charset="0"/>
                <a:cs typeface="Times New Roman" pitchFamily="18" charset="0"/>
              </a:rPr>
              <a:t>In vivo bioavailability / bioequivalence studies and in vitro dissolution testing recommended to applicants intending to submit Investigational new drug application (INDs)New drug applications (NDAs)Abbreviated new drug applications (ANDAs) for conventional and extended release dosage forms administered orally. </a:t>
            </a:r>
          </a:p>
          <a:p>
            <a:pPr>
              <a:lnSpc>
                <a:spcPct val="150000"/>
              </a:lnSpc>
            </a:pPr>
            <a:endParaRPr lang="en-US" sz="2400" dirty="0">
              <a:latin typeface="Times New Roman" pitchFamily="18" charset="0"/>
              <a:cs typeface="Times New Roman" pitchFamily="18" charset="0"/>
            </a:endParaRPr>
          </a:p>
          <a:p>
            <a:pPr>
              <a:lnSpc>
                <a:spcPct val="150000"/>
              </a:lnSpc>
              <a:buFont typeface="Arial" pitchFamily="34" charset="0"/>
              <a:buChar char="•"/>
            </a:pPr>
            <a:r>
              <a:rPr lang="en-US" sz="2400" dirty="0">
                <a:latin typeface="Times New Roman" pitchFamily="18" charset="0"/>
                <a:cs typeface="Times New Roman" pitchFamily="18" charset="0"/>
              </a:rPr>
              <a:t>In conditions where a suitable method for determining active drug is not available, an indirect indication of bioavailability and bioequivalence by comparing the </a:t>
            </a:r>
            <a:r>
              <a:rPr lang="en-US" sz="2400" dirty="0" err="1">
                <a:latin typeface="Times New Roman" pitchFamily="18" charset="0"/>
                <a:cs typeface="Times New Roman" pitchFamily="18" charset="0"/>
              </a:rPr>
              <a:t>pharmacodynamic</a:t>
            </a:r>
            <a:r>
              <a:rPr lang="en-US" sz="2400" dirty="0">
                <a:latin typeface="Times New Roman" pitchFamily="18" charset="0"/>
                <a:cs typeface="Times New Roman" pitchFamily="18" charset="0"/>
              </a:rPr>
              <a:t> responses of the formulations may be possible </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pPr/>
              <a:t>5</a:t>
            </a:fld>
            <a:endParaRPr lang="en-IN"/>
          </a:p>
        </p:txBody>
      </p:sp>
    </p:spTree>
    <p:extLst>
      <p:ext uri="{BB962C8B-B14F-4D97-AF65-F5344CB8AC3E}">
        <p14:creationId xmlns:p14="http://schemas.microsoft.com/office/powerpoint/2010/main" val="1523926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8194" name="Picture 2" descr="IMPORTANCE OF BIOEQUIVALANCE STUDIES To evaluate the absolute bioavailability of dosage form compared    with reference d..."/>
          <p:cNvPicPr>
            <a:picLocks noChangeAspect="1" noChangeArrowheads="1"/>
          </p:cNvPicPr>
          <p:nvPr/>
        </p:nvPicPr>
        <p:blipFill>
          <a:blip r:embed="rId2"/>
          <a:srcRect/>
          <a:stretch>
            <a:fillRect/>
          </a:stretch>
        </p:blipFill>
        <p:spPr bwMode="auto">
          <a:xfrm>
            <a:off x="964252" y="300205"/>
            <a:ext cx="10922948" cy="6127891"/>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6</a:t>
            </a:fld>
            <a:endParaRPr lang="en-IN"/>
          </a:p>
        </p:txBody>
      </p:sp>
    </p:spTree>
    <p:extLst>
      <p:ext uri="{BB962C8B-B14F-4D97-AF65-F5344CB8AC3E}">
        <p14:creationId xmlns:p14="http://schemas.microsoft.com/office/powerpoint/2010/main" val="1523926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7170" name="Picture 2" descr="CRITERIA FOR ESTABLISHING A BIOEQUIVALENCEREQUIREMENT Evidence from well-controlled clinical trials, or controlled  obser..."/>
          <p:cNvPicPr>
            <a:picLocks noChangeAspect="1" noChangeArrowheads="1"/>
          </p:cNvPicPr>
          <p:nvPr/>
        </p:nvPicPr>
        <p:blipFill>
          <a:blip r:embed="rId2"/>
          <a:srcRect/>
          <a:stretch>
            <a:fillRect/>
          </a:stretch>
        </p:blipFill>
        <p:spPr bwMode="auto">
          <a:xfrm>
            <a:off x="936957" y="218318"/>
            <a:ext cx="11004834" cy="6250721"/>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7</a:t>
            </a:fld>
            <a:endParaRPr lang="en-IN"/>
          </a:p>
        </p:txBody>
      </p:sp>
    </p:spTree>
    <p:extLst>
      <p:ext uri="{BB962C8B-B14F-4D97-AF65-F5344CB8AC3E}">
        <p14:creationId xmlns:p14="http://schemas.microsoft.com/office/powerpoint/2010/main" val="1523926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6146" name="Picture 2" descr=" Structural forms dissolves poorly.     High ratio of excipients.     Hydrophilic or hydrophobic excipients and lubrica..."/>
          <p:cNvPicPr>
            <a:picLocks noChangeAspect="1" noChangeArrowheads="1"/>
          </p:cNvPicPr>
          <p:nvPr/>
        </p:nvPicPr>
        <p:blipFill>
          <a:blip r:embed="rId2"/>
          <a:srcRect/>
          <a:stretch>
            <a:fillRect/>
          </a:stretch>
        </p:blipFill>
        <p:spPr bwMode="auto">
          <a:xfrm>
            <a:off x="936956" y="231963"/>
            <a:ext cx="10977540" cy="6182485"/>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8</a:t>
            </a:fld>
            <a:endParaRPr lang="en-IN"/>
          </a:p>
        </p:txBody>
      </p:sp>
    </p:spTree>
    <p:extLst>
      <p:ext uri="{BB962C8B-B14F-4D97-AF65-F5344CB8AC3E}">
        <p14:creationId xmlns:p14="http://schemas.microsoft.com/office/powerpoint/2010/main" val="1523926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122" name="Picture 2" descr="TYPES OF BIOEQUIVALANCE STUDIES In vivo:1. Oral immediate-release products with systemic action   Indicated for serious ..."/>
          <p:cNvPicPr>
            <a:picLocks noChangeAspect="1" noChangeArrowheads="1"/>
          </p:cNvPicPr>
          <p:nvPr/>
        </p:nvPicPr>
        <p:blipFill>
          <a:blip r:embed="rId2"/>
          <a:srcRect/>
          <a:stretch>
            <a:fillRect/>
          </a:stretch>
        </p:blipFill>
        <p:spPr bwMode="auto">
          <a:xfrm>
            <a:off x="964252" y="191021"/>
            <a:ext cx="10950243" cy="6209779"/>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9</a:t>
            </a:fld>
            <a:endParaRPr lang="en-IN"/>
          </a:p>
        </p:txBody>
      </p:sp>
    </p:spTree>
    <p:extLst>
      <p:ext uri="{BB962C8B-B14F-4D97-AF65-F5344CB8AC3E}">
        <p14:creationId xmlns:p14="http://schemas.microsoft.com/office/powerpoint/2010/main" val="15239263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6" ma:contentTypeDescription="Create a new document." ma:contentTypeScope="" ma:versionID="faa036d22f56a16cde9b7aa97ce92539">
  <xsd:schema xmlns:xsd="http://www.w3.org/2001/XMLSchema" xmlns:xs="http://www.w3.org/2001/XMLSchema" xmlns:p="http://schemas.microsoft.com/office/2006/metadata/properties" xmlns:ns2="1e863c3e-37bc-489c-8a97-a2b2e8e58ff9" targetNamespace="http://schemas.microsoft.com/office/2006/metadata/properties" ma:root="true" ma:fieldsID="17ae55b51d5adf974f409f68725140ce"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67E5E89-87F5-49C3-B69D-EF44C4A0DC3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EA2E7DB-0442-419C-B0E7-B82CF44A4D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863c3e-37bc-489c-8a97-a2b2e8e58f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26AFC9-CA5F-42EE-B220-1A59E3E3864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357</TotalTime>
  <Words>451</Words>
  <Application>Microsoft Office PowerPoint</Application>
  <PresentationFormat>Widescreen</PresentationFormat>
  <Paragraphs>141</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47</cp:revision>
  <dcterms:created xsi:type="dcterms:W3CDTF">2020-07-13T05:58:17Z</dcterms:created>
  <dcterms:modified xsi:type="dcterms:W3CDTF">2024-09-14T03:33:33Z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