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16"/>
  </p:notesMasterIdLst>
  <p:handoutMasterIdLst>
    <p:handoutMasterId r:id="rId17"/>
  </p:handoutMasterIdLst>
  <p:sldIdLst>
    <p:sldId id="263" r:id="rId5"/>
    <p:sldId id="268" r:id="rId6"/>
    <p:sldId id="265" r:id="rId7"/>
    <p:sldId id="273" r:id="rId8"/>
    <p:sldId id="272" r:id="rId9"/>
    <p:sldId id="270" r:id="rId10"/>
    <p:sldId id="274" r:id="rId11"/>
    <p:sldId id="264" r:id="rId12"/>
    <p:sldId id="267" r:id="rId13"/>
    <p:sldId id="269" r:id="rId14"/>
    <p:sldId id="275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7280BD50-F72A-443A-8A7C-9A6A969C2F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0149BFF-D5FE-41B9-B89E-346E6FC2BE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9FD3E-56F1-4D93-A064-62BE23F429F1}" type="datetimeFigureOut">
              <a:rPr lang="en-IN" smtClean="0"/>
              <a:pPr/>
              <a:t>14-09-2024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A7AE4AE-8780-4C06-B105-E50A0CB117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F349081-626D-42D4-96E8-DBE21E03E4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BE145-7B0B-4BFC-A728-545BF59A6F1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1047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86AA5-8483-44CB-A555-9041E2D72D7A}" type="datetimeFigureOut">
              <a:rPr lang="en-IN" smtClean="0"/>
              <a:pPr/>
              <a:t>14-09-2024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4A333-46EF-4665-ACD4-6848AE64622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71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DE321-2269-46CB-8392-7D8A32CA46A7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058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32AA9-21BF-4CFD-B123-83A50FD108CF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026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1EB94-FAAD-467D-8174-839AF47DBAEC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420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7F4C2-4C39-45EE-8929-84B17F4FBFC2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886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616EB-3735-4CE1-B278-D93BF192944A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974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A027F-49BD-4D5B-8AFA-067886A64210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0179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95346-EA63-4BF8-99C1-26E22C5FC6C8}" type="datetime1">
              <a:rPr lang="en-IN" smtClean="0"/>
              <a:t>14-09-2024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538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A891A-9C42-4351-B9E4-FB7FFF444B85}" type="datetime1">
              <a:rPr lang="en-IN" smtClean="0"/>
              <a:t>14-09-2024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582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0FE4E-5868-45C0-AA6C-C077DCC09F81}" type="datetime1">
              <a:rPr lang="en-IN" smtClean="0"/>
              <a:t>14-09-2024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87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9F457-B985-4862-A14A-694E81F60B9A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21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AF089-6BF0-4453-9C0B-A8B9B57DA8BA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223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29895-C4E2-4A92-AAA9-B2AB3DFA06DF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TextBox 6"/>
          <p:cNvSpPr txBox="1"/>
          <p:nvPr userDrawn="1"/>
        </p:nvSpPr>
        <p:spPr>
          <a:xfrm rot="19627992">
            <a:off x="1732501" y="2934495"/>
            <a:ext cx="85725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4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4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727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211016" y="6542088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598079" y="6557962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8957920-506D-4F31-9CB9-011BD525C6C5}"/>
              </a:ext>
            </a:extLst>
          </p:cNvPr>
          <p:cNvSpPr txBox="1"/>
          <p:nvPr/>
        </p:nvSpPr>
        <p:spPr>
          <a:xfrm>
            <a:off x="2166935" y="442088"/>
            <a:ext cx="7848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BIOPHARMACEUTICS AND PHARMACOKINETICS</a:t>
            </a:r>
            <a:endParaRPr lang="en-IN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5D32C6D-EED6-45D3-B2F4-4A294908127E}"/>
              </a:ext>
            </a:extLst>
          </p:cNvPr>
          <p:cNvSpPr txBox="1"/>
          <p:nvPr/>
        </p:nvSpPr>
        <p:spPr>
          <a:xfrm>
            <a:off x="2166935" y="3512811"/>
            <a:ext cx="7848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 BIOPHARMACEUTICS - INTRODUCTION</a:t>
            </a:r>
            <a:endParaRPr lang="en-IN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9683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3396343"/>
            <a:ext cx="10715626" cy="29783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600" dirty="0"/>
          </a:p>
          <a:p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See the source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9531" y="261257"/>
            <a:ext cx="10672356" cy="6061166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/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626" name="Picture 2" descr="See the source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1965" y="182881"/>
            <a:ext cx="10711543" cy="6178730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TO BIOPHARMACEUTICS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460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sz="1600" b="1" dirty="0"/>
              <a:t> </a:t>
            </a:r>
            <a:r>
              <a:rPr lang="en-US" sz="1600" b="1" dirty="0" err="1"/>
              <a:t>Biopharmaceutics</a:t>
            </a:r>
            <a:r>
              <a:rPr lang="en-US" sz="1600" dirty="0"/>
              <a:t>: is define as the study of how the physicochemical properties of drugs, dosage forms and routes of administration affect   the </a:t>
            </a:r>
            <a:r>
              <a:rPr lang="en-US" sz="1600" b="1" dirty="0"/>
              <a:t>rate and extent </a:t>
            </a:r>
            <a:r>
              <a:rPr lang="en-US" sz="1600" dirty="0"/>
              <a:t>of the drug absorption.</a:t>
            </a:r>
          </a:p>
          <a:p>
            <a:pPr algn="l">
              <a:lnSpc>
                <a:spcPct val="150000"/>
              </a:lnSpc>
            </a:pPr>
            <a:r>
              <a:rPr lang="en-US" sz="1600" dirty="0"/>
              <a:t> Thus, </a:t>
            </a:r>
            <a:r>
              <a:rPr lang="en-US" sz="1600" dirty="0" err="1"/>
              <a:t>biopharmaceutics</a:t>
            </a:r>
            <a:r>
              <a:rPr lang="en-US" sz="1600" dirty="0"/>
              <a:t> involves factors that influence the: </a:t>
            </a:r>
          </a:p>
          <a:p>
            <a:pPr marL="342900" indent="-342900" algn="l">
              <a:lnSpc>
                <a:spcPct val="150000"/>
              </a:lnSpc>
              <a:buAutoNum type="arabicParenR"/>
            </a:pPr>
            <a:r>
              <a:rPr lang="en-US" sz="1600" dirty="0"/>
              <a:t>protection and stability of the drug within the product; </a:t>
            </a:r>
          </a:p>
          <a:p>
            <a:pPr marL="342900" indent="-342900" algn="l">
              <a:lnSpc>
                <a:spcPct val="150000"/>
              </a:lnSpc>
            </a:pPr>
            <a:r>
              <a:rPr lang="en-US" sz="1600" dirty="0"/>
              <a:t>2) the rate of drug release from the product; </a:t>
            </a:r>
          </a:p>
          <a:p>
            <a:pPr marL="342900" indent="-342900" algn="l">
              <a:lnSpc>
                <a:spcPct val="150000"/>
              </a:lnSpc>
            </a:pPr>
            <a:r>
              <a:rPr lang="en-US" sz="1600" dirty="0"/>
              <a:t>3) the rate of dissolution of the drug at the absorption site; and </a:t>
            </a:r>
          </a:p>
          <a:p>
            <a:pPr marL="342900" indent="-342900" algn="l">
              <a:lnSpc>
                <a:spcPct val="150000"/>
              </a:lnSpc>
            </a:pPr>
            <a:r>
              <a:rPr lang="en-US" sz="1600" dirty="0"/>
              <a:t>4) the availability of the drug at its site of action . </a:t>
            </a:r>
          </a:p>
          <a:p>
            <a:pPr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sz="1600" dirty="0"/>
              <a:t>  Generally, the GOAL of biopharmaceutical studies is to develop a dosage form that will provide consistent bioavailability at a desirable rate. </a:t>
            </a:r>
          </a:p>
          <a:p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84611" y="849085"/>
            <a:ext cx="10715626" cy="5460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. </a:t>
            </a:r>
          </a:p>
          <a:p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23405" y="1018902"/>
            <a:ext cx="10437223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b="1" dirty="0"/>
              <a:t>Pharmacokinetics –</a:t>
            </a:r>
            <a:r>
              <a:rPr lang="en-US" dirty="0"/>
              <a:t> is define as the “what the </a:t>
            </a:r>
          </a:p>
          <a:p>
            <a:pPr>
              <a:lnSpc>
                <a:spcPct val="150000"/>
              </a:lnSpc>
            </a:pPr>
            <a:r>
              <a:rPr lang="en-US" dirty="0"/>
              <a:t>                                       body DOES to the drug”.</a:t>
            </a:r>
          </a:p>
          <a:p>
            <a:pPr>
              <a:lnSpc>
                <a:spcPct val="150000"/>
              </a:lnSpc>
            </a:pPr>
            <a:endParaRPr lang="en-US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/>
              <a:t> This phase of drug delivery system involves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IN" dirty="0"/>
              <a:t>Absorption, Distribution,</a:t>
            </a:r>
            <a:r>
              <a:rPr lang="en-US" dirty="0"/>
              <a:t>Metabolism and Execration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IN" dirty="0"/>
              <a:t>Therefore,</a:t>
            </a:r>
            <a:endParaRPr lang="en-US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IN" b="1" dirty="0"/>
              <a:t>Pharmacokinetics: </a:t>
            </a:r>
            <a:r>
              <a:rPr lang="en-IN" dirty="0"/>
              <a:t>is defined as the study of time </a:t>
            </a:r>
          </a:p>
          <a:p>
            <a:pPr>
              <a:lnSpc>
                <a:spcPct val="150000"/>
              </a:lnSpc>
            </a:pPr>
            <a:r>
              <a:rPr lang="en-IN" dirty="0"/>
              <a:t>course of drug ADME and their relationship with its</a:t>
            </a:r>
          </a:p>
          <a:p>
            <a:pPr>
              <a:lnSpc>
                <a:spcPct val="150000"/>
              </a:lnSpc>
            </a:pPr>
            <a:r>
              <a:rPr lang="en-IN" dirty="0"/>
              <a:t> therapeutic and toxic effects of the drug.</a:t>
            </a:r>
          </a:p>
          <a:p>
            <a:pPr>
              <a:lnSpc>
                <a:spcPct val="150000"/>
              </a:lnSpc>
            </a:pPr>
            <a:endParaRPr lang="en-IN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IN" dirty="0"/>
              <a:t>Simply, Pharmacokinetics: is  kinetics of </a:t>
            </a:r>
            <a:r>
              <a:rPr lang="en-IN" dirty="0" smtClean="0"/>
              <a:t>ADME</a:t>
            </a:r>
            <a:endParaRPr lang="en-IN" dirty="0"/>
          </a:p>
        </p:txBody>
      </p:sp>
      <p:pic>
        <p:nvPicPr>
          <p:cNvPr id="13" name="Picture 2" descr="See the source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7920" y="196895"/>
            <a:ext cx="5747656" cy="6216968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580" name="Picture 4" descr="See the source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5029" y="352697"/>
            <a:ext cx="10502537" cy="6008914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214845" y="248196"/>
            <a:ext cx="10541726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b="1" dirty="0" err="1"/>
              <a:t>Pharmacodynamics</a:t>
            </a:r>
            <a:r>
              <a:rPr lang="en-US" b="1" dirty="0"/>
              <a:t> – </a:t>
            </a:r>
            <a:r>
              <a:rPr lang="en-US" dirty="0"/>
              <a:t>is define as the “what the drug DOES to the body”; the biochemical &amp; physical effects of drugs on the body &amp; the mechanism of drug action.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en-US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en-IN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en-IN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en-IN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en-IN" dirty="0"/>
          </a:p>
        </p:txBody>
      </p:sp>
      <p:pic>
        <p:nvPicPr>
          <p:cNvPr id="14" name="Picture 4" descr="See the source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5840" y="1149531"/>
            <a:ext cx="10724605" cy="5185954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See the source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0160" y="2050869"/>
            <a:ext cx="9353005" cy="4245428"/>
          </a:xfrm>
          <a:prstGeom prst="rect">
            <a:avLst/>
          </a:prstGeom>
          <a:noFill/>
        </p:spPr>
      </p:pic>
      <p:sp>
        <p:nvSpPr>
          <p:cNvPr id="13" name="Rectangle 12"/>
          <p:cNvSpPr/>
          <p:nvPr/>
        </p:nvSpPr>
        <p:spPr>
          <a:xfrm>
            <a:off x="1188719" y="705394"/>
            <a:ext cx="9797143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IN" b="1" dirty="0"/>
              <a:t>Clinical Pharmacokinetics: </a:t>
            </a:r>
            <a:r>
              <a:rPr lang="en-IN" dirty="0"/>
              <a:t>is the use of Pharmacokinetics principles in optimizing the drug dosage to suit individual patients needs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IN" dirty="0"/>
              <a:t>and achieving maximum therapeutic utility is called Clinical Pharmacokinetics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602" name="Picture 2" descr="See the source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40971" y="235131"/>
            <a:ext cx="10202092" cy="6152605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1227909" y="0"/>
            <a:ext cx="10276386" cy="1515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/>
          </a:p>
          <a:p>
            <a:r>
              <a:rPr lang="en-US" sz="1600" dirty="0"/>
              <a:t> </a:t>
            </a:r>
            <a:r>
              <a:rPr lang="en-US" sz="1600" b="1" dirty="0" err="1"/>
              <a:t>Pharmacotherapeutics</a:t>
            </a:r>
            <a:r>
              <a:rPr lang="en-US" sz="1600" b="1" dirty="0"/>
              <a:t> </a:t>
            </a:r>
            <a:r>
              <a:rPr lang="en-US" sz="1600" dirty="0"/>
              <a:t>– is define as the use of drugs to prevent and treat diseases. </a:t>
            </a:r>
          </a:p>
          <a:p>
            <a:r>
              <a:rPr lang="en-US" sz="1600" dirty="0"/>
              <a:t>“Scheme demonstrating the dynamic relationships among the drug product, pharmacologic and therapeutics effect.</a:t>
            </a:r>
          </a:p>
          <a:p>
            <a:endParaRPr lang="en-US" sz="1600" dirty="0"/>
          </a:p>
        </p:txBody>
      </p:sp>
      <p:pic>
        <p:nvPicPr>
          <p:cNvPr id="4102" name="Picture 6" descr="Image result for pharmacotherapeutics mean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3851" y="1175656"/>
            <a:ext cx="10267406" cy="5290457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Absorption - Introduction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460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58091" y="1031965"/>
            <a:ext cx="1041109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US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US" dirty="0"/>
          </a:p>
        </p:txBody>
      </p:sp>
      <p:pic>
        <p:nvPicPr>
          <p:cNvPr id="3074" name="Picture 2" descr="Definition: &#10;The process of movement of unchanged drug from &#10;the site of administration to systemic circulation. 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3589" y="901338"/>
            <a:ext cx="10437221" cy="4167052"/>
          </a:xfrm>
          <a:prstGeom prst="rect">
            <a:avLst/>
          </a:prstGeom>
          <a:noFill/>
        </p:spPr>
      </p:pic>
      <p:sp>
        <p:nvSpPr>
          <p:cNvPr id="13" name="Rectangle 12"/>
          <p:cNvSpPr/>
          <p:nvPr/>
        </p:nvSpPr>
        <p:spPr>
          <a:xfrm>
            <a:off x="1031965" y="5199016"/>
            <a:ext cx="103849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There always present a correlation between plasma concentration of a drug &amp; the therapeutic response &amp; thus, absorption can also be defined as the process of movement of unchanged drug from the site of administration to the site of measurement. i.e., plasma. </a:t>
            </a:r>
          </a:p>
        </p:txBody>
      </p:sp>
      <p:sp>
        <p:nvSpPr>
          <p:cNvPr id="3076" name="AutoShape 4" descr="Image result for Absorption of Drugs with Ileostomy"/>
          <p:cNvSpPr>
            <a:spLocks noChangeAspect="1" noChangeArrowheads="1"/>
          </p:cNvSpPr>
          <p:nvPr/>
        </p:nvSpPr>
        <p:spPr bwMode="auto">
          <a:xfrm>
            <a:off x="63500" y="-822325"/>
            <a:ext cx="2009775" cy="17145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432652D8BF75408E2A29D99D363D9E" ma:contentTypeVersion="6" ma:contentTypeDescription="Create a new document." ma:contentTypeScope="" ma:versionID="faa036d22f56a16cde9b7aa97ce92539">
  <xsd:schema xmlns:xsd="http://www.w3.org/2001/XMLSchema" xmlns:xs="http://www.w3.org/2001/XMLSchema" xmlns:p="http://schemas.microsoft.com/office/2006/metadata/properties" xmlns:ns2="1e863c3e-37bc-489c-8a97-a2b2e8e58ff9" targetNamespace="http://schemas.microsoft.com/office/2006/metadata/properties" ma:root="true" ma:fieldsID="17ae55b51d5adf974f409f68725140ce" ns2:_="">
    <xsd:import namespace="1e863c3e-37bc-489c-8a97-a2b2e8e58f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863c3e-37bc-489c-8a97-a2b2e8e58f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FBA8D04-38A9-4B47-87E9-50A07F49E6F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8420A38-3270-4DE7-88B8-D4F1E0E2A33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55A4411C-B31E-4A05-8B89-FC0EE10B2A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863c3e-37bc-489c-8a97-a2b2e8e58f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254</TotalTime>
  <Words>380</Words>
  <Application>Microsoft Office PowerPoint</Application>
  <PresentationFormat>Widescreen</PresentationFormat>
  <Paragraphs>95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Siddharth B</dc:creator>
  <cp:lastModifiedBy>User</cp:lastModifiedBy>
  <cp:revision>35</cp:revision>
  <dcterms:created xsi:type="dcterms:W3CDTF">2020-07-13T05:58:17Z</dcterms:created>
  <dcterms:modified xsi:type="dcterms:W3CDTF">2024-09-14T03:36:34Z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0x010100A0432652D8BF75408E2A29D99D363D9E</vt:lpwstr>
  </property>
</Properties>
</file>