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42113-C26C-41F0-AB9C-0EA279C26B99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70C7E-EA79-44F9-AA41-9552938B2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70C7E-EA79-44F9-AA41-9552938B28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01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6B6A1F-B677-4591-816E-2C1E3828585A}" type="datetime1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1637783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BD8A0-6371-4402-AAAB-50DDCE68F430}" type="datetime1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307501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5622FB-34DC-429A-9859-6F5B48C87F03}" type="datetime1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85310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1F8A2-41DF-47AE-96D8-5B2045CF5EDA}" type="datetime1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144048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3A4560-458A-4A89-B967-797306FDD17F}" type="datetime1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65189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DBE950-1412-48B7-8815-BD163BE32416}" type="datetime1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169653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26ED41-AF54-4FE6-A904-F6679FA60A92}" type="datetime1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884023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BD5F5D-0E9E-404D-B72C-A95E1BDD89C0}" type="datetime1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11643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ACAB3D-D275-4449-BFC8-6989F2228656}" type="datetime1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414774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CBBB28-F68C-475C-B403-5FEF0A34FCFB}" type="datetime1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357461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61D69F-9757-493F-A129-551C8A371918}" type="datetime1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</p:spTree>
    <p:extLst>
      <p:ext uri="{BB962C8B-B14F-4D97-AF65-F5344CB8AC3E}">
        <p14:creationId xmlns:p14="http://schemas.microsoft.com/office/powerpoint/2010/main" val="10637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‹#›</a:t>
            </a:fld>
            <a:endParaRPr lang="en-US" spc="-25" dirty="0"/>
          </a:p>
        </p:txBody>
      </p:sp>
      <p:sp>
        <p:nvSpPr>
          <p:cNvPr id="7" name="TextBox 6"/>
          <p:cNvSpPr txBox="1"/>
          <p:nvPr userDrawn="1"/>
        </p:nvSpPr>
        <p:spPr>
          <a:xfrm rot="19776024">
            <a:off x="2171700" y="3232545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 userDrawn="1"/>
        </p:nvSpPr>
        <p:spPr>
          <a:xfrm>
            <a:off x="11316237" y="376763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0" y="448109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36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47322" y="3505200"/>
            <a:ext cx="852595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marR="5080" indent="-495934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C00000"/>
                </a:solidFill>
                <a:latin typeface="Times New Roman"/>
                <a:cs typeface="Times New Roman"/>
              </a:rPr>
              <a:t>BRIEF</a:t>
            </a:r>
            <a:r>
              <a:rPr sz="36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C00000"/>
                </a:solidFill>
                <a:latin typeface="Times New Roman"/>
                <a:cs typeface="Times New Roman"/>
              </a:rPr>
              <a:t>STUDY</a:t>
            </a:r>
            <a:r>
              <a:rPr sz="3600" b="1" spc="-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r>
              <a:rPr sz="3600" b="1" spc="-1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PRESCRIPTION</a:t>
            </a:r>
            <a:r>
              <a:rPr sz="3600" b="1" spc="-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3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NON-</a:t>
            </a:r>
            <a:r>
              <a:rPr sz="3600" b="1" dirty="0">
                <a:solidFill>
                  <a:srgbClr val="C00000"/>
                </a:solidFill>
                <a:latin typeface="Times New Roman"/>
                <a:cs typeface="Times New Roman"/>
              </a:rPr>
              <a:t>PRESCRIPTION</a:t>
            </a:r>
            <a:r>
              <a:rPr sz="3600" b="1" spc="-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PRODUCTS</a:t>
            </a:r>
            <a:endParaRPr sz="3600" b="1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" y="1676400"/>
            <a:ext cx="11658600" cy="691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60350" marR="5080" indent="-248285">
              <a:lnSpc>
                <a:spcPct val="101400"/>
              </a:lnSpc>
              <a:spcBef>
                <a:spcPts val="60"/>
              </a:spcBef>
            </a:pPr>
            <a:r>
              <a:rPr b="1" spc="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PHARMACEUTICAL </a:t>
            </a:r>
            <a:r>
              <a:rPr b="1" spc="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JURISPRUDENCE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1</a:t>
            </a:fld>
            <a:endParaRPr lang="en-US" spc="-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019" y="397573"/>
            <a:ext cx="9241790" cy="5523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61975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substance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intended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diagnosis,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cure,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mitigation, treatment,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or </a:t>
            </a:r>
            <a:r>
              <a:rPr sz="2000" dirty="0">
                <a:latin typeface="Times New Roman"/>
                <a:cs typeface="Times New Roman"/>
              </a:rPr>
              <a:t>prevention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disease.</a:t>
            </a:r>
            <a:endParaRPr sz="2000">
              <a:latin typeface="Times New Roman"/>
              <a:cs typeface="Times New Roman"/>
            </a:endParaRPr>
          </a:p>
          <a:p>
            <a:pPr marL="12700" marR="2842260">
              <a:lnSpc>
                <a:spcPct val="200300"/>
              </a:lnSpc>
              <a:spcBef>
                <a:spcPts val="5"/>
              </a:spcBef>
            </a:pPr>
            <a:r>
              <a:rPr sz="2000" b="1" dirty="0">
                <a:latin typeface="Times New Roman"/>
                <a:cs typeface="Times New Roman"/>
              </a:rPr>
              <a:t>Prescription</a:t>
            </a:r>
            <a:r>
              <a:rPr sz="2000" b="1" spc="-1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drugs</a:t>
            </a:r>
            <a:r>
              <a:rPr sz="2000" b="1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are: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Hand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holding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bottle </a:t>
            </a:r>
            <a:r>
              <a:rPr sz="2000" dirty="0">
                <a:latin typeface="Times New Roman"/>
                <a:cs typeface="Times New Roman"/>
              </a:rPr>
              <a:t>Prescribed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doctor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Bought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pharmacy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Prescribed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intended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person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OTC</a:t>
            </a:r>
            <a:r>
              <a:rPr sz="2000" b="1" spc="-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drugs</a:t>
            </a:r>
            <a:r>
              <a:rPr sz="2000" b="1" spc="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are</a:t>
            </a:r>
            <a:r>
              <a:rPr sz="2000" dirty="0">
                <a:latin typeface="Times New Roman"/>
                <a:cs typeface="Times New Roman"/>
              </a:rPr>
              <a:t>: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Non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drugs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require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doctor's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prescription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Bought</a:t>
            </a:r>
            <a:r>
              <a:rPr sz="2000" spc="-25" dirty="0">
                <a:latin typeface="Times New Roman"/>
                <a:cs typeface="Times New Roman"/>
              </a:rPr>
              <a:t> off-</a:t>
            </a:r>
            <a:r>
              <a:rPr sz="2000" dirty="0">
                <a:latin typeface="Times New Roman"/>
                <a:cs typeface="Times New Roman"/>
              </a:rPr>
              <a:t>the-shelf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stores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monographs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kind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"recipe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book"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covering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acceptable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ingredients,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doses, </a:t>
            </a:r>
            <a:r>
              <a:rPr sz="2000" dirty="0">
                <a:latin typeface="Times New Roman"/>
                <a:cs typeface="Times New Roman"/>
              </a:rPr>
              <a:t>formulations,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labeling.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Monographs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continually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updated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adding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additional </a:t>
            </a:r>
            <a:r>
              <a:rPr sz="2000" dirty="0">
                <a:latin typeface="Times New Roman"/>
                <a:cs typeface="Times New Roman"/>
              </a:rPr>
              <a:t>ingredients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labeling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needed.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conforming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monograph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marketed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further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FDA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clearance.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4050" y="809625"/>
            <a:ext cx="1905000" cy="23812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2650" y="4181475"/>
            <a:ext cx="1905000" cy="238125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550" y="397573"/>
            <a:ext cx="8655050" cy="4302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latin typeface="Times New Roman"/>
                <a:cs typeface="Times New Roman"/>
              </a:rPr>
              <a:t>Over-</a:t>
            </a:r>
            <a:r>
              <a:rPr sz="2000" dirty="0">
                <a:latin typeface="Times New Roman"/>
                <a:cs typeface="Times New Roman"/>
              </a:rPr>
              <a:t>the-counter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(OTC)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medications—</a:t>
            </a:r>
            <a:r>
              <a:rPr sz="2000" spc="-10" dirty="0">
                <a:latin typeface="Times New Roman"/>
                <a:cs typeface="Times New Roman"/>
              </a:rPr>
              <a:t>drugs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available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to</a:t>
            </a:r>
            <a:endParaRPr sz="2000">
              <a:latin typeface="Times New Roman"/>
              <a:cs typeface="Times New Roman"/>
            </a:endParaRPr>
          </a:p>
          <a:p>
            <a:pPr marL="12700" marR="14859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consumers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prescription—</a:t>
            </a:r>
            <a:r>
              <a:rPr sz="2000" spc="-20" dirty="0">
                <a:latin typeface="Times New Roman"/>
                <a:cs typeface="Times New Roman"/>
              </a:rPr>
              <a:t>play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increasingly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vital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role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our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healthcare </a:t>
            </a:r>
            <a:r>
              <a:rPr sz="2000" dirty="0">
                <a:latin typeface="Times New Roman"/>
                <a:cs typeface="Times New Roman"/>
              </a:rPr>
              <a:t>system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prevalent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means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treating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majority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common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health </a:t>
            </a:r>
            <a:r>
              <a:rPr sz="2000" dirty="0">
                <a:latin typeface="Times New Roman"/>
                <a:cs typeface="Times New Roman"/>
              </a:rPr>
              <a:t>problems.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80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categories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be </a:t>
            </a:r>
            <a:r>
              <a:rPr sz="2000" dirty="0">
                <a:latin typeface="Times New Roman"/>
                <a:cs typeface="Times New Roman"/>
              </a:rPr>
              <a:t>grouped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12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broad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classes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000">
              <a:latin typeface="Times New Roman"/>
              <a:cs typeface="Times New Roman"/>
            </a:endParaRPr>
          </a:p>
          <a:p>
            <a:pPr marL="7937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Broad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Classes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Medications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5080" indent="141605">
              <a:lnSpc>
                <a:spcPct val="100000"/>
              </a:lnSpc>
              <a:spcBef>
                <a:spcPts val="5"/>
              </a:spcBef>
              <a:buChar char="•"/>
              <a:tabLst>
                <a:tab pos="154305" algn="l"/>
              </a:tabLst>
            </a:pPr>
            <a:r>
              <a:rPr sz="2000" spc="-10" dirty="0">
                <a:latin typeface="Times New Roman"/>
                <a:cs typeface="Times New Roman"/>
              </a:rPr>
              <a:t>Analgesics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antipyretics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Cold,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cough,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allergy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Nighttime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sleep- </a:t>
            </a:r>
            <a:r>
              <a:rPr sz="2000" dirty="0">
                <a:latin typeface="Times New Roman"/>
                <a:cs typeface="Times New Roman"/>
              </a:rPr>
              <a:t>aids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•Gastrointestinal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Dermatological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Other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topical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products </a:t>
            </a:r>
            <a:r>
              <a:rPr sz="2000" dirty="0">
                <a:latin typeface="Times New Roman"/>
                <a:cs typeface="Times New Roman"/>
              </a:rPr>
              <a:t>(including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dermal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vaginal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antifungals,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anorectic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lice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products, </a:t>
            </a:r>
            <a:r>
              <a:rPr sz="2000" dirty="0">
                <a:latin typeface="Times New Roman"/>
                <a:cs typeface="Times New Roman"/>
              </a:rPr>
              <a:t>hair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loss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products,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otics)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Ophthalmic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Oral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care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• </a:t>
            </a:r>
            <a:r>
              <a:rPr sz="2000" dirty="0">
                <a:latin typeface="Times New Roman"/>
                <a:cs typeface="Times New Roman"/>
              </a:rPr>
              <a:t>Menstrual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Nicotine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replacement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Weight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loss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aids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Vaginal </a:t>
            </a:r>
            <a:r>
              <a:rPr sz="2000" dirty="0">
                <a:latin typeface="Times New Roman"/>
                <a:cs typeface="Times New Roman"/>
              </a:rPr>
              <a:t>contraceptives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emergency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contraceptives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retail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2925" y="307403"/>
            <a:ext cx="8878570" cy="5523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13335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Center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Evaluation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(CDER)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division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Food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Drug </a:t>
            </a:r>
            <a:r>
              <a:rPr sz="2000" dirty="0">
                <a:latin typeface="Times New Roman"/>
                <a:cs typeface="Times New Roman"/>
              </a:rPr>
              <a:t>Administration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(FDA)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regulates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ensure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properly </a:t>
            </a:r>
            <a:r>
              <a:rPr sz="2000" dirty="0">
                <a:latin typeface="Times New Roman"/>
                <a:cs typeface="Times New Roman"/>
              </a:rPr>
              <a:t>labeled,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benefits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outweigh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risks,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potential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low,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practitioners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needed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effective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use.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13335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Center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Evaluation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Research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(CDER)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division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Food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Drug </a:t>
            </a:r>
            <a:r>
              <a:rPr sz="2000" dirty="0">
                <a:latin typeface="Times New Roman"/>
                <a:cs typeface="Times New Roman"/>
              </a:rPr>
              <a:t>Administration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(FDA)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regulates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ensure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properly </a:t>
            </a:r>
            <a:r>
              <a:rPr sz="2000" dirty="0">
                <a:latin typeface="Times New Roman"/>
                <a:cs typeface="Times New Roman"/>
              </a:rPr>
              <a:t>labeled,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benefits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outweigh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risks,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potential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low,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practitioners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needed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effective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use.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benefits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over-</a:t>
            </a:r>
            <a:r>
              <a:rPr sz="2000" dirty="0">
                <a:latin typeface="Times New Roman"/>
                <a:cs typeface="Times New Roman"/>
              </a:rPr>
              <a:t>the-counter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availability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include:</a:t>
            </a:r>
            <a:endParaRPr sz="2000">
              <a:latin typeface="Times New Roman"/>
              <a:cs typeface="Times New Roman"/>
            </a:endParaRPr>
          </a:p>
          <a:p>
            <a:pPr marL="12700" marR="5080" indent="217804">
              <a:lnSpc>
                <a:spcPct val="100000"/>
              </a:lnSpc>
              <a:spcBef>
                <a:spcPts val="15"/>
              </a:spcBef>
              <a:buChar char="•"/>
              <a:tabLst>
                <a:tab pos="230504" algn="l"/>
              </a:tabLst>
            </a:pPr>
            <a:r>
              <a:rPr sz="2000" dirty="0">
                <a:latin typeface="Times New Roman"/>
                <a:cs typeface="Times New Roman"/>
              </a:rPr>
              <a:t>Direct,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rapid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access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effective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Wide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availability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Decreased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healthcare </a:t>
            </a:r>
            <a:r>
              <a:rPr sz="2000" dirty="0">
                <a:latin typeface="Times New Roman"/>
                <a:cs typeface="Times New Roman"/>
              </a:rPr>
              <a:t>system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utilization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(fewer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physician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visits,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lower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costs)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Allowing </a:t>
            </a:r>
            <a:r>
              <a:rPr sz="2000" dirty="0">
                <a:latin typeface="Times New Roman"/>
                <a:cs typeface="Times New Roman"/>
              </a:rPr>
              <a:t>individuals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charge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own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However,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associated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with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as:</a:t>
            </a:r>
            <a:endParaRPr sz="2000">
              <a:latin typeface="Times New Roman"/>
              <a:cs typeface="Times New Roman"/>
            </a:endParaRPr>
          </a:p>
          <a:p>
            <a:pPr marL="231140" indent="-151765">
              <a:lnSpc>
                <a:spcPct val="100000"/>
              </a:lnSpc>
              <a:spcBef>
                <a:spcPts val="10"/>
              </a:spcBef>
              <a:buChar char="•"/>
              <a:tabLst>
                <a:tab pos="231140" algn="l"/>
              </a:tabLst>
            </a:pPr>
            <a:r>
              <a:rPr sz="2000" dirty="0">
                <a:latin typeface="Times New Roman"/>
                <a:cs typeface="Times New Roman"/>
              </a:rPr>
              <a:t>Incorrect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self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diagnosis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delaying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diagnosis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treatment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serious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illnesses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(delay</a:t>
            </a:r>
            <a:endParaRPr sz="2000">
              <a:latin typeface="Times New Roman"/>
              <a:cs typeface="Times New Roman"/>
            </a:endParaRPr>
          </a:p>
          <a:p>
            <a:pPr marL="12700" marR="864869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in seeking advice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healthcare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professional)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Increased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drug-</a:t>
            </a:r>
            <a:r>
              <a:rPr sz="2000" spc="-20" dirty="0">
                <a:latin typeface="Times New Roman"/>
                <a:cs typeface="Times New Roman"/>
              </a:rPr>
              <a:t>drug </a:t>
            </a:r>
            <a:r>
              <a:rPr sz="2000" dirty="0">
                <a:latin typeface="Times New Roman"/>
                <a:cs typeface="Times New Roman"/>
              </a:rPr>
              <a:t>interactions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Increased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adverse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events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appropriately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Potential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9567" y="346011"/>
            <a:ext cx="8634095" cy="5523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POPULATION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aspect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growing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movement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toward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medical </a:t>
            </a:r>
            <a:r>
              <a:rPr sz="2000" spc="-10" dirty="0">
                <a:latin typeface="Times New Roman"/>
                <a:cs typeface="Times New Roman"/>
              </a:rPr>
              <a:t>self-</a:t>
            </a:r>
            <a:r>
              <a:rPr sz="2000" dirty="0">
                <a:latin typeface="Times New Roman"/>
                <a:cs typeface="Times New Roman"/>
              </a:rPr>
              <a:t>care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 has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become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tool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 </a:t>
            </a:r>
            <a:r>
              <a:rPr sz="2000" spc="-10" dirty="0">
                <a:latin typeface="Times New Roman"/>
                <a:cs typeface="Times New Roman"/>
              </a:rPr>
              <a:t>gaining </a:t>
            </a:r>
            <a:r>
              <a:rPr sz="2000" dirty="0">
                <a:latin typeface="Times New Roman"/>
                <a:cs typeface="Times New Roman"/>
              </a:rPr>
              <a:t>control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one’s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health.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analgesics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were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frequently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all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(OTC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prescription),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approximately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20%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population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given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week.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decongestants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antihistamines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followed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analgesics</a:t>
            </a:r>
            <a:r>
              <a:rPr sz="2000" spc="-25" dirty="0">
                <a:latin typeface="Times New Roman"/>
                <a:cs typeface="Times New Roman"/>
              </a:rPr>
              <a:t> in </a:t>
            </a:r>
            <a:r>
              <a:rPr sz="2000" dirty="0">
                <a:latin typeface="Times New Roman"/>
                <a:cs typeface="Times New Roman"/>
              </a:rPr>
              <a:t>frequency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use.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Female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individuals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likely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medications. survey,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87%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women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reported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past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000" dirty="0">
                <a:latin typeface="Times New Roman"/>
                <a:cs typeface="Times New Roman"/>
              </a:rPr>
              <a:t>year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compared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80%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men.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popular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treatment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choice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common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ailments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headache,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heartburn,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allergies,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colds.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MEDICATIONS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ORAL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INGESTION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Cough/cold</a:t>
            </a:r>
            <a:endParaRPr sz="2000">
              <a:latin typeface="Times New Roman"/>
              <a:cs typeface="Times New Roman"/>
            </a:endParaRPr>
          </a:p>
          <a:p>
            <a:pPr marL="12700" marR="212598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allergy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remedies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Analgesics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Antacids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anti-gas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products </a:t>
            </a:r>
            <a:r>
              <a:rPr sz="2000" dirty="0">
                <a:latin typeface="Times New Roman"/>
                <a:cs typeface="Times New Roman"/>
              </a:rPr>
              <a:t>Laxatives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Diarrhea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remedies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400685" indent="151130">
              <a:lnSpc>
                <a:spcPct val="100000"/>
              </a:lnSpc>
              <a:buChar char="•"/>
              <a:tabLst>
                <a:tab pos="163830" algn="l"/>
              </a:tabLst>
            </a:pP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MEDICATIONS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TOPICAL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Toothpastes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antiseptics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spc="-10" dirty="0">
                <a:latin typeface="Times New Roman"/>
                <a:cs typeface="Times New Roman"/>
              </a:rPr>
              <a:t>rinses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First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aid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treatments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Lip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remedies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Eye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care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Including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germicidal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antiseptics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topical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hydrocortisone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2755" y="384873"/>
            <a:ext cx="8719820" cy="2470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SPECIAL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POPULATIONS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Children.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number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children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ages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12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younger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being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administered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given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period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than </a:t>
            </a:r>
            <a:r>
              <a:rPr sz="2000" dirty="0">
                <a:latin typeface="Times New Roman"/>
                <a:cs typeface="Times New Roman"/>
              </a:rPr>
              <a:t>twice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medications.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commonly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children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analgesics/antipyretics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acetaminophen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ibuprofen.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Adolescents.</a:t>
            </a:r>
            <a:endParaRPr sz="2000">
              <a:latin typeface="Times New Roman"/>
              <a:cs typeface="Times New Roman"/>
            </a:endParaRPr>
          </a:p>
          <a:p>
            <a:pPr marL="12700" marR="20955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Compared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population,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adolescents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spc="50" dirty="0">
                <a:latin typeface="Times New Roman"/>
                <a:cs typeface="Times New Roman"/>
              </a:rPr>
              <a:t>12–17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years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age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OTC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acne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less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allergies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relief. Use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adolescents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accounts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38%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acne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remedies’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sales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volume,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only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7%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the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total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internal </a:t>
            </a:r>
            <a:r>
              <a:rPr sz="2000" dirty="0">
                <a:latin typeface="Times New Roman"/>
                <a:cs typeface="Times New Roman"/>
              </a:rPr>
              <a:t>analgesics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category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volume.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452755" y="3131756"/>
            <a:ext cx="24428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60375" algn="l"/>
                <a:tab pos="1632585" algn="l"/>
              </a:tabLst>
            </a:pPr>
            <a:r>
              <a:rPr sz="2000" spc="-25" dirty="0">
                <a:latin typeface="Times New Roman"/>
                <a:cs typeface="Times New Roman"/>
              </a:rPr>
              <a:t>Of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particular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concern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2269" y="3131756"/>
            <a:ext cx="120269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22325" algn="l"/>
              </a:tabLst>
            </a:pPr>
            <a:r>
              <a:rPr sz="2000" spc="-10" dirty="0">
                <a:latin typeface="Times New Roman"/>
                <a:cs typeface="Times New Roman"/>
              </a:rPr>
              <a:t>drugs,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and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755" y="3436937"/>
            <a:ext cx="241173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442085" algn="l"/>
              </a:tabLst>
            </a:pPr>
            <a:r>
              <a:rPr sz="2000" spc="-10" dirty="0">
                <a:latin typeface="Times New Roman"/>
                <a:cs typeface="Times New Roman"/>
              </a:rPr>
              <a:t>medications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including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26410" y="3131756"/>
            <a:ext cx="4815205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28575">
              <a:lnSpc>
                <a:spcPct val="100000"/>
              </a:lnSpc>
              <a:spcBef>
                <a:spcPts val="125"/>
              </a:spcBef>
              <a:tabLst>
                <a:tab pos="536575" algn="l"/>
                <a:tab pos="717550" algn="l"/>
                <a:tab pos="1546860" algn="l"/>
                <a:tab pos="1889760" algn="l"/>
                <a:tab pos="2519045" algn="l"/>
                <a:tab pos="2976880" algn="l"/>
                <a:tab pos="3281679" algn="l"/>
                <a:tab pos="4272915" algn="l"/>
              </a:tabLst>
            </a:pPr>
            <a:r>
              <a:rPr sz="2000" spc="-25" dirty="0">
                <a:latin typeface="Times New Roman"/>
                <a:cs typeface="Times New Roman"/>
              </a:rPr>
              <a:t>are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adolescents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who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abuse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alcohol,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illicit </a:t>
            </a:r>
            <a:r>
              <a:rPr sz="2000" spc="-25" dirty="0">
                <a:latin typeface="Times New Roman"/>
                <a:cs typeface="Times New Roman"/>
              </a:rPr>
              <a:t>OTC</a:t>
            </a:r>
            <a:r>
              <a:rPr sz="2000" dirty="0">
                <a:latin typeface="Times New Roman"/>
                <a:cs typeface="Times New Roman"/>
              </a:rPr>
              <a:t>		</a:t>
            </a:r>
            <a:r>
              <a:rPr sz="2000" spc="-20" dirty="0">
                <a:latin typeface="Times New Roman"/>
                <a:cs typeface="Times New Roman"/>
              </a:rPr>
              <a:t>cough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medicines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containing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49159" y="3436937"/>
            <a:ext cx="1958339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Times New Roman"/>
                <a:cs typeface="Times New Roman"/>
              </a:rPr>
              <a:t>dextromethorphan.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755" y="3742118"/>
            <a:ext cx="8756650" cy="24714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approximately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5%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was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49%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alcohol,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25%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marijuana,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6%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4%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for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analgesics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Vicodin®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OxyContin®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respectively.</a:t>
            </a:r>
            <a:r>
              <a:rPr sz="2000" spc="1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Older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adults. </a:t>
            </a:r>
            <a:r>
              <a:rPr sz="2000" dirty="0">
                <a:latin typeface="Times New Roman"/>
                <a:cs typeface="Times New Roman"/>
              </a:rPr>
              <a:t>Adults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ages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65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years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generally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medical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problems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more </a:t>
            </a:r>
            <a:r>
              <a:rPr sz="2000" dirty="0">
                <a:latin typeface="Times New Roman"/>
                <a:cs typeface="Times New Roman"/>
              </a:rPr>
              <a:t>medications,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both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OTC,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compared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younger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adults.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this </a:t>
            </a:r>
            <a:r>
              <a:rPr sz="2000" dirty="0">
                <a:latin typeface="Times New Roman"/>
                <a:cs typeface="Times New Roman"/>
              </a:rPr>
              <a:t>group,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polypharmacy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common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including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multiple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preparations</a:t>
            </a:r>
            <a:endParaRPr sz="20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  <a:spcBef>
                <a:spcPts val="20"/>
              </a:spcBef>
            </a:pP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drugs.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Age-</a:t>
            </a:r>
            <a:r>
              <a:rPr sz="2000" dirty="0">
                <a:latin typeface="Times New Roman"/>
                <a:cs typeface="Times New Roman"/>
              </a:rPr>
              <a:t>related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changes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occur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elderly,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predisposing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this </a:t>
            </a:r>
            <a:r>
              <a:rPr sz="2000" dirty="0">
                <a:latin typeface="Times New Roman"/>
                <a:cs typeface="Times New Roman"/>
              </a:rPr>
              <a:t>population  to</a:t>
            </a:r>
            <a:r>
              <a:rPr sz="2000" spc="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greater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adverse</a:t>
            </a:r>
            <a:r>
              <a:rPr sz="2000" spc="2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events,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drug-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interactions,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therapeutic </a:t>
            </a:r>
            <a:r>
              <a:rPr sz="2000" dirty="0">
                <a:latin typeface="Times New Roman"/>
                <a:cs typeface="Times New Roman"/>
              </a:rPr>
              <a:t>errors,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misuse.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0670" y="307911"/>
            <a:ext cx="8877300" cy="5218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10795" indent="66675" algn="just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2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229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0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particular</a:t>
            </a:r>
            <a:r>
              <a:rPr sz="2000" spc="2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concern</a:t>
            </a:r>
            <a:r>
              <a:rPr sz="2000" spc="26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include</a:t>
            </a:r>
            <a:r>
              <a:rPr sz="2000" spc="20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diphenhydramine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(can</a:t>
            </a:r>
            <a:r>
              <a:rPr sz="2000" spc="2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cause </a:t>
            </a:r>
            <a:r>
              <a:rPr sz="2000" dirty="0">
                <a:latin typeface="Times New Roman"/>
                <a:cs typeface="Times New Roman"/>
              </a:rPr>
              <a:t>confusion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sedation),  nonsteroidal</a:t>
            </a:r>
            <a:r>
              <a:rPr sz="2000" spc="40" dirty="0">
                <a:latin typeface="Times New Roman"/>
                <a:cs typeface="Times New Roman"/>
              </a:rPr>
              <a:t>  </a:t>
            </a:r>
            <a:r>
              <a:rPr sz="2000" spc="-25" dirty="0">
                <a:latin typeface="Times New Roman"/>
                <a:cs typeface="Times New Roman"/>
              </a:rPr>
              <a:t>anti-</a:t>
            </a:r>
            <a:r>
              <a:rPr sz="2000" dirty="0">
                <a:latin typeface="Times New Roman"/>
                <a:cs typeface="Times New Roman"/>
              </a:rPr>
              <a:t>inflammatory</a:t>
            </a:r>
            <a:r>
              <a:rPr sz="2000" spc="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(renal</a:t>
            </a:r>
            <a:r>
              <a:rPr sz="2000" spc="4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dysfunction, </a:t>
            </a:r>
            <a:r>
              <a:rPr sz="2000" dirty="0">
                <a:latin typeface="Times New Roman"/>
                <a:cs typeface="Times New Roman"/>
              </a:rPr>
              <a:t>gastrointestinal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bleeding,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hypertension,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exacerbation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heart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failure),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ferrous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sulfate </a:t>
            </a:r>
            <a:r>
              <a:rPr sz="2000" dirty="0">
                <a:latin typeface="Times New Roman"/>
                <a:cs typeface="Times New Roman"/>
              </a:rPr>
              <a:t>(constipation),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mineral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oil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(aspiration,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lipid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pneumonia)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due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increased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risk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adverse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events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older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adults.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10795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ERRORS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While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public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acknowledges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be careful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using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 medications,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errors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 occur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these </a:t>
            </a:r>
            <a:r>
              <a:rPr sz="2000" dirty="0">
                <a:latin typeface="Times New Roman"/>
                <a:cs typeface="Times New Roman"/>
              </a:rPr>
              <a:t>products.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root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causes</a:t>
            </a:r>
            <a:r>
              <a:rPr sz="2000" spc="3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errors</a:t>
            </a:r>
            <a:r>
              <a:rPr sz="2000" spc="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3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medicines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are </a:t>
            </a:r>
            <a:r>
              <a:rPr sz="2000" dirty="0">
                <a:latin typeface="Times New Roman"/>
                <a:cs typeface="Times New Roman"/>
              </a:rPr>
              <a:t>attributable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inaccurate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attitudes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wrong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beliefs.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instance: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thinking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help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severe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symptoms,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because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obtain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relief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taking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recommended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dose.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Given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scale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significant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number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individuals</a:t>
            </a:r>
            <a:r>
              <a:rPr sz="2000" spc="3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likely</a:t>
            </a:r>
            <a:r>
              <a:rPr sz="2000" spc="3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3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drug </a:t>
            </a:r>
            <a:r>
              <a:rPr sz="2000" dirty="0">
                <a:latin typeface="Times New Roman"/>
                <a:cs typeface="Times New Roman"/>
              </a:rPr>
              <a:t>simultaneously,</a:t>
            </a:r>
            <a:r>
              <a:rPr sz="2000" spc="4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which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increase</a:t>
            </a:r>
            <a:r>
              <a:rPr sz="2000" spc="4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3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drug-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4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interactions.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3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Areas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intentional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incorrect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medicines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include: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using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recommended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doses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relievers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laxatives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lose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weight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“feel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thin” </a:t>
            </a:r>
            <a:r>
              <a:rPr sz="2000" dirty="0">
                <a:latin typeface="Times New Roman"/>
                <a:cs typeface="Times New Roman"/>
              </a:rPr>
              <a:t>(in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particular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individuals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eating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disoders.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5284" y="384873"/>
            <a:ext cx="9322435" cy="36918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spc="-20" dirty="0">
                <a:latin typeface="Times New Roman"/>
                <a:cs typeface="Times New Roman"/>
              </a:rPr>
              <a:t>STORAGE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DISPOSAL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properly</a:t>
            </a:r>
            <a:r>
              <a:rPr sz="2000" spc="-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maximal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safety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efficacy.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incorrectly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stored,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children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ingest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harmful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doses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drugs.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aforementioned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study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CDC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showed,</a:t>
            </a:r>
            <a:r>
              <a:rPr sz="2000" spc="40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rights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reserved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overdoses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resulting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from </a:t>
            </a:r>
            <a:r>
              <a:rPr sz="2000" dirty="0">
                <a:latin typeface="Times New Roman"/>
                <a:cs typeface="Times New Roman"/>
              </a:rPr>
              <a:t>unsupervised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ingestions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products</a:t>
            </a:r>
            <a:r>
              <a:rPr sz="2000" spc="-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main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cause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emergency </a:t>
            </a:r>
            <a:r>
              <a:rPr sz="2000" dirty="0">
                <a:latin typeface="Times New Roman"/>
                <a:cs typeface="Times New Roman"/>
              </a:rPr>
              <a:t>department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visits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young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children.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proper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disposal,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Environmental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Protection </a:t>
            </a:r>
            <a:r>
              <a:rPr sz="2000" dirty="0">
                <a:latin typeface="Times New Roman"/>
                <a:cs typeface="Times New Roman"/>
              </a:rPr>
              <a:t>Agency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recommends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containers,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mixed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undesirable </a:t>
            </a:r>
            <a:r>
              <a:rPr sz="2000" dirty="0">
                <a:latin typeface="Times New Roman"/>
                <a:cs typeface="Times New Roman"/>
              </a:rPr>
              <a:t>substances,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(e.g.,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litter,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coffee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grounds)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disposable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container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lid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sealed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before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putting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trash.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Advise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remove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personal </a:t>
            </a:r>
            <a:r>
              <a:rPr sz="2000" dirty="0">
                <a:latin typeface="Times New Roman"/>
                <a:cs typeface="Times New Roman"/>
              </a:rPr>
              <a:t>information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from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labels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covering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information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black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marker,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duct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tape,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or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scratching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off.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Environmentally,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 is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irresponsible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“flush”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medications.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Most </a:t>
            </a:r>
            <a:r>
              <a:rPr sz="2000" dirty="0">
                <a:latin typeface="Times New Roman"/>
                <a:cs typeface="Times New Roman"/>
              </a:rPr>
              <a:t>sewage</a:t>
            </a:r>
            <a:r>
              <a:rPr sz="2000" spc="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treatment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plants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equipped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extract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pharmaceutical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compounds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from </a:t>
            </a:r>
            <a:r>
              <a:rPr sz="2000" dirty="0">
                <a:latin typeface="Times New Roman"/>
                <a:cs typeface="Times New Roman"/>
              </a:rPr>
              <a:t>wastewater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impact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public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drinking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water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unknown.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5575" y="0"/>
            <a:ext cx="5086350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7620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019" y="358393"/>
            <a:ext cx="9263380" cy="27768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99695">
              <a:lnSpc>
                <a:spcPct val="100000"/>
              </a:lnSpc>
              <a:spcBef>
                <a:spcPts val="130"/>
              </a:spcBef>
            </a:pPr>
            <a:r>
              <a:rPr sz="2000" spc="-40" dirty="0">
                <a:latin typeface="Times New Roman"/>
                <a:cs typeface="Times New Roman"/>
              </a:rPr>
              <a:t>DOCTOR/PATIENT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COMMUNICATION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GAPS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common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there </a:t>
            </a:r>
            <a:r>
              <a:rPr sz="2000" dirty="0">
                <a:latin typeface="Times New Roman"/>
                <a:cs typeface="Times New Roman"/>
              </a:rPr>
              <a:t>appear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significant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challenges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doctors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communicate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it.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instance: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While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three-quarters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physicians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report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ask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patients </a:t>
            </a:r>
            <a:r>
              <a:rPr sz="2000" dirty="0">
                <a:latin typeface="Times New Roman"/>
                <a:cs typeface="Times New Roman"/>
              </a:rPr>
              <a:t>directly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use,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one-quarter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waits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volunteer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10" dirty="0">
                <a:latin typeface="Times New Roman"/>
                <a:cs typeface="Times New Roman"/>
              </a:rPr>
              <a:t> information.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2000" dirty="0">
                <a:latin typeface="Times New Roman"/>
                <a:cs typeface="Times New Roman"/>
              </a:rPr>
              <a:t>[22]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Americans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least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likely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talk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medical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professional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taking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than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recommended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(30%),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leftover</a:t>
            </a:r>
            <a:r>
              <a:rPr sz="2000" spc="-10" dirty="0">
                <a:latin typeface="Times New Roman"/>
                <a:cs typeface="Times New Roman"/>
              </a:rPr>
              <a:t> prescription </a:t>
            </a:r>
            <a:r>
              <a:rPr sz="2000" dirty="0">
                <a:latin typeface="Times New Roman"/>
                <a:cs typeface="Times New Roman"/>
              </a:rPr>
              <a:t>antibiotics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(33%),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 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relievers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(36%),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 of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OTC </a:t>
            </a:r>
            <a:r>
              <a:rPr sz="2000" dirty="0">
                <a:latin typeface="Times New Roman"/>
                <a:cs typeface="Times New Roman"/>
              </a:rPr>
              <a:t>product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time.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[22]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•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Only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18%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physicians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educate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drug </a:t>
            </a:r>
            <a:r>
              <a:rPr sz="2000" dirty="0">
                <a:latin typeface="Times New Roman"/>
                <a:cs typeface="Times New Roman"/>
              </a:rPr>
              <a:t>taking,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storing,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disposal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practices.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2925" y="346011"/>
            <a:ext cx="8790940" cy="5828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latin typeface="Times New Roman"/>
                <a:cs typeface="Times New Roman"/>
              </a:rPr>
              <a:t>PHYSICIAN’S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ROLE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WHAT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DOCTORS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SHOULD</a:t>
            </a:r>
            <a:r>
              <a:rPr sz="2000" spc="-10" dirty="0">
                <a:latin typeface="Times New Roman"/>
                <a:cs typeface="Times New Roman"/>
              </a:rPr>
              <a:t> TELL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PATIENTS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Due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high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prevalence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use,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physicians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stay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abreast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trends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usage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patterns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well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associated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incorrect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and </a:t>
            </a:r>
            <a:r>
              <a:rPr sz="2000" dirty="0">
                <a:latin typeface="Times New Roman"/>
                <a:cs typeface="Times New Roman"/>
              </a:rPr>
              <a:t>storage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drugs.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Physicians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participate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efforts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prevent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adverse </a:t>
            </a:r>
            <a:r>
              <a:rPr sz="2000" dirty="0">
                <a:latin typeface="Times New Roman"/>
                <a:cs typeface="Times New Roman"/>
              </a:rPr>
              <a:t>events,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-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errors,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misuse,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unsupervised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pediatric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ingestions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5" dirty="0">
                <a:latin typeface="Times New Roman"/>
                <a:cs typeface="Times New Roman"/>
              </a:rPr>
              <a:t> OTC </a:t>
            </a:r>
            <a:r>
              <a:rPr sz="2000" spc="-10" dirty="0">
                <a:latin typeface="Times New Roman"/>
                <a:cs typeface="Times New Roman"/>
              </a:rPr>
              <a:t>medicines.</a:t>
            </a:r>
            <a:endParaRPr sz="2000">
              <a:latin typeface="Times New Roman"/>
              <a:cs typeface="Times New Roman"/>
            </a:endParaRPr>
          </a:p>
          <a:p>
            <a:pPr marL="12700" marR="247650" indent="151130">
              <a:lnSpc>
                <a:spcPct val="100000"/>
              </a:lnSpc>
              <a:spcBef>
                <a:spcPts val="15"/>
              </a:spcBef>
              <a:buChar char="•"/>
              <a:tabLst>
                <a:tab pos="163830" algn="l"/>
              </a:tabLst>
            </a:pPr>
            <a:r>
              <a:rPr sz="2000" dirty="0">
                <a:latin typeface="Times New Roman"/>
                <a:cs typeface="Times New Roman"/>
              </a:rPr>
              <a:t>Routinely</a:t>
            </a:r>
            <a:r>
              <a:rPr sz="2000" spc="-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document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 use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medical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history: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detect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incorrect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detect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potential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drug-drug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interactions,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identify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duplication.</a:t>
            </a:r>
            <a:endParaRPr sz="2000">
              <a:latin typeface="Times New Roman"/>
              <a:cs typeface="Times New Roman"/>
            </a:endParaRPr>
          </a:p>
          <a:p>
            <a:pPr marL="164465" indent="-151765">
              <a:lnSpc>
                <a:spcPct val="100000"/>
              </a:lnSpc>
              <a:spcBef>
                <a:spcPts val="5"/>
              </a:spcBef>
              <a:buChar char="•"/>
              <a:tabLst>
                <a:tab pos="164465" algn="l"/>
              </a:tabLst>
            </a:pPr>
            <a:r>
              <a:rPr sz="2000" dirty="0">
                <a:latin typeface="Times New Roman"/>
                <a:cs typeface="Times New Roman"/>
              </a:rPr>
              <a:t>Discuss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potential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disclosed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during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history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taking.</a:t>
            </a:r>
            <a:endParaRPr sz="2000">
              <a:latin typeface="Times New Roman"/>
              <a:cs typeface="Times New Roman"/>
            </a:endParaRPr>
          </a:p>
          <a:p>
            <a:pPr marL="163830" indent="-151130">
              <a:lnSpc>
                <a:spcPct val="100000"/>
              </a:lnSpc>
              <a:spcBef>
                <a:spcPts val="5"/>
              </a:spcBef>
              <a:buChar char="•"/>
              <a:tabLst>
                <a:tab pos="163830" algn="l"/>
              </a:tabLst>
            </a:pPr>
            <a:r>
              <a:rPr sz="2000" dirty="0">
                <a:latin typeface="Times New Roman"/>
                <a:cs typeface="Times New Roman"/>
              </a:rPr>
              <a:t>Provide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alternative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choices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suspect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medication.</a:t>
            </a:r>
            <a:endParaRPr sz="2000">
              <a:latin typeface="Times New Roman"/>
              <a:cs typeface="Times New Roman"/>
            </a:endParaRPr>
          </a:p>
          <a:p>
            <a:pPr marL="12700" marR="198755" lvl="1" indent="208279">
              <a:lnSpc>
                <a:spcPct val="100000"/>
              </a:lnSpc>
              <a:buChar char="•"/>
              <a:tabLst>
                <a:tab pos="220979" algn="l"/>
              </a:tabLst>
            </a:pPr>
            <a:r>
              <a:rPr sz="2000" spc="-10" dirty="0">
                <a:latin typeface="Times New Roman"/>
                <a:cs typeface="Times New Roman"/>
              </a:rPr>
              <a:t>Teach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read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package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labeling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special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emphasis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sections “Warnings”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“Directions”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(dosage </a:t>
            </a:r>
            <a:r>
              <a:rPr sz="2000" spc="-10" dirty="0">
                <a:latin typeface="Times New Roman"/>
                <a:cs typeface="Times New Roman"/>
              </a:rPr>
              <a:t>instructions).</a:t>
            </a:r>
            <a:endParaRPr sz="2000">
              <a:latin typeface="Times New Roman"/>
              <a:cs typeface="Times New Roman"/>
            </a:endParaRPr>
          </a:p>
          <a:p>
            <a:pPr marL="12700" marR="7620" indent="151130">
              <a:lnSpc>
                <a:spcPct val="100000"/>
              </a:lnSpc>
              <a:spcBef>
                <a:spcPts val="10"/>
              </a:spcBef>
              <a:buChar char="•"/>
              <a:tabLst>
                <a:tab pos="163830" algn="l"/>
              </a:tabLst>
            </a:pPr>
            <a:r>
              <a:rPr sz="2000" spc="-30" dirty="0">
                <a:latin typeface="Times New Roman"/>
                <a:cs typeface="Times New Roman"/>
              </a:rPr>
              <a:t>Teach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parents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caregivers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children.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o </a:t>
            </a:r>
            <a:r>
              <a:rPr sz="2000" dirty="0">
                <a:latin typeface="Times New Roman"/>
                <a:cs typeface="Times New Roman"/>
              </a:rPr>
              <a:t>Emphasize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importance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heeding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dosage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instructions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package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labeling..</a:t>
            </a:r>
            <a:endParaRPr sz="2000">
              <a:latin typeface="Times New Roman"/>
              <a:cs typeface="Times New Roman"/>
            </a:endParaRPr>
          </a:p>
          <a:p>
            <a:pPr marL="163830" indent="-151130">
              <a:lnSpc>
                <a:spcPct val="100000"/>
              </a:lnSpc>
              <a:spcBef>
                <a:spcPts val="5"/>
              </a:spcBef>
              <a:buChar char="•"/>
              <a:tabLst>
                <a:tab pos="163830" algn="l"/>
              </a:tabLst>
            </a:pPr>
            <a:r>
              <a:rPr sz="2000" spc="-30" dirty="0">
                <a:latin typeface="Times New Roman"/>
                <a:cs typeface="Times New Roman"/>
              </a:rPr>
              <a:t>Teach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parents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caregivers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</a:t>
            </a:r>
            <a:endParaRPr sz="2000">
              <a:latin typeface="Times New Roman"/>
              <a:cs typeface="Times New Roman"/>
            </a:endParaRPr>
          </a:p>
          <a:p>
            <a:pPr marL="12700" marR="26797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handling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storage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Tell </a:t>
            </a:r>
            <a:r>
              <a:rPr sz="2000" dirty="0">
                <a:latin typeface="Times New Roman"/>
                <a:cs typeface="Times New Roman"/>
              </a:rPr>
              <a:t>your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put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entire </a:t>
            </a:r>
            <a:r>
              <a:rPr sz="2000" dirty="0">
                <a:latin typeface="Times New Roman"/>
                <a:cs typeface="Times New Roman"/>
              </a:rPr>
              <a:t>container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up,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away,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sight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every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use.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Tell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your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correctly </a:t>
            </a:r>
            <a:r>
              <a:rPr sz="2000" dirty="0">
                <a:latin typeface="Times New Roman"/>
                <a:cs typeface="Times New Roman"/>
              </a:rPr>
              <a:t>replace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child-resistant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caps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 all </a:t>
            </a:r>
            <a:r>
              <a:rPr sz="2000" spc="-10" dirty="0">
                <a:latin typeface="Times New Roman"/>
                <a:cs typeface="Times New Roman"/>
              </a:rPr>
              <a:t>medicines.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372" y="139636"/>
            <a:ext cx="9027160" cy="58286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13335" indent="170815" algn="just">
              <a:lnSpc>
                <a:spcPct val="100000"/>
              </a:lnSpc>
              <a:spcBef>
                <a:spcPts val="125"/>
              </a:spcBef>
              <a:buChar char="•"/>
              <a:tabLst>
                <a:tab pos="183515" algn="l"/>
              </a:tabLst>
            </a:pPr>
            <a:r>
              <a:rPr sz="2000" dirty="0">
                <a:latin typeface="Times New Roman"/>
                <a:cs typeface="Times New Roman"/>
              </a:rPr>
              <a:t>Refer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Internet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educational.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few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scripted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conversations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that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discussion.</a:t>
            </a:r>
            <a:endParaRPr sz="2000">
              <a:latin typeface="Times New Roman"/>
              <a:cs typeface="Times New Roman"/>
            </a:endParaRPr>
          </a:p>
          <a:p>
            <a:pPr marL="469900" indent="-457200" algn="just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469900" algn="l"/>
              </a:tabLst>
            </a:pPr>
            <a:r>
              <a:rPr sz="2000" spc="-25" dirty="0">
                <a:latin typeface="Times New Roman"/>
                <a:cs typeface="Times New Roman"/>
              </a:rPr>
              <a:t>“Tell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types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1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take.”</a:t>
            </a:r>
            <a:endParaRPr sz="2000">
              <a:latin typeface="Times New Roman"/>
              <a:cs typeface="Times New Roman"/>
            </a:endParaRPr>
          </a:p>
          <a:p>
            <a:pPr marL="12700" marR="5080" indent="256540" algn="just">
              <a:lnSpc>
                <a:spcPct val="100000"/>
              </a:lnSpc>
              <a:buAutoNum type="arabicPeriod"/>
              <a:tabLst>
                <a:tab pos="269240" algn="l"/>
              </a:tabLst>
            </a:pPr>
            <a:r>
              <a:rPr sz="2000" dirty="0">
                <a:latin typeface="Times New Roman"/>
                <a:cs typeface="Times New Roman"/>
              </a:rPr>
              <a:t>“Read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entire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package label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its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instructions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each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taken.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particular,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medicine,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pay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attention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active</a:t>
            </a:r>
            <a:r>
              <a:rPr sz="2000" spc="229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ingredients </a:t>
            </a:r>
            <a:r>
              <a:rPr sz="2000" dirty="0">
                <a:latin typeface="Times New Roman"/>
                <a:cs typeface="Times New Roman"/>
              </a:rPr>
              <a:t>stated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label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avoid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taking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too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much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same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active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ingredient.”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3.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“Contact </a:t>
            </a:r>
            <a:r>
              <a:rPr sz="2000" dirty="0">
                <a:latin typeface="Times New Roman"/>
                <a:cs typeface="Times New Roman"/>
              </a:rPr>
              <a:t>me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time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questions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choice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medication.”</a:t>
            </a:r>
            <a:endParaRPr sz="2000">
              <a:latin typeface="Times New Roman"/>
              <a:cs typeface="Times New Roman"/>
            </a:endParaRPr>
          </a:p>
          <a:p>
            <a:pPr marL="278765" indent="-266065" algn="just">
              <a:lnSpc>
                <a:spcPct val="100000"/>
              </a:lnSpc>
              <a:spcBef>
                <a:spcPts val="15"/>
              </a:spcBef>
              <a:buAutoNum type="arabicPeriod" startAt="4"/>
              <a:tabLst>
                <a:tab pos="278765" algn="l"/>
              </a:tabLst>
            </a:pPr>
            <a:r>
              <a:rPr sz="2000" dirty="0">
                <a:latin typeface="Times New Roman"/>
                <a:cs typeface="Times New Roman"/>
              </a:rPr>
              <a:t>“Contact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if you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feel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need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higher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recommended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on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package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label.”</a:t>
            </a:r>
            <a:endParaRPr sz="2000">
              <a:latin typeface="Times New Roman"/>
              <a:cs typeface="Times New Roman"/>
            </a:endParaRPr>
          </a:p>
          <a:p>
            <a:pPr marL="269240" indent="-25654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269240" algn="l"/>
              </a:tabLst>
            </a:pPr>
            <a:r>
              <a:rPr sz="2000" dirty="0">
                <a:latin typeface="Times New Roman"/>
                <a:cs typeface="Times New Roman"/>
              </a:rPr>
              <a:t>“Keep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original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container.”</a:t>
            </a:r>
            <a:endParaRPr sz="2000">
              <a:latin typeface="Times New Roman"/>
              <a:cs typeface="Times New Roman"/>
            </a:endParaRPr>
          </a:p>
          <a:p>
            <a:pPr marL="269240" indent="-25654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269240" algn="l"/>
              </a:tabLst>
            </a:pPr>
            <a:r>
              <a:rPr sz="2000" dirty="0">
                <a:latin typeface="Times New Roman"/>
                <a:cs typeface="Times New Roman"/>
              </a:rPr>
              <a:t>“Correctly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replace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child-resistant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caps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every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use.”</a:t>
            </a:r>
            <a:endParaRPr sz="2000">
              <a:latin typeface="Times New Roman"/>
              <a:cs typeface="Times New Roman"/>
            </a:endParaRPr>
          </a:p>
          <a:p>
            <a:pPr marL="269240" indent="-256540">
              <a:lnSpc>
                <a:spcPct val="100000"/>
              </a:lnSpc>
              <a:buAutoNum type="arabicPeriod" startAt="5"/>
              <a:tabLst>
                <a:tab pos="269240" algn="l"/>
              </a:tabLst>
            </a:pPr>
            <a:r>
              <a:rPr sz="2000" dirty="0">
                <a:latin typeface="Times New Roman"/>
                <a:cs typeface="Times New Roman"/>
              </a:rPr>
              <a:t>“Keep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reach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sight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children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every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use.”</a:t>
            </a:r>
            <a:endParaRPr sz="2000">
              <a:latin typeface="Times New Roman"/>
              <a:cs typeface="Times New Roman"/>
            </a:endParaRPr>
          </a:p>
          <a:p>
            <a:pPr marL="12700" marR="13335" indent="266065">
              <a:lnSpc>
                <a:spcPct val="100000"/>
              </a:lnSpc>
              <a:spcBef>
                <a:spcPts val="5"/>
              </a:spcBef>
              <a:buAutoNum type="arabicPeriod" startAt="8"/>
              <a:tabLst>
                <a:tab pos="278765" algn="l"/>
              </a:tabLst>
            </a:pPr>
            <a:r>
              <a:rPr sz="2000" dirty="0">
                <a:latin typeface="Times New Roman"/>
                <a:cs typeface="Times New Roman"/>
              </a:rPr>
              <a:t>“Make a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general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house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policy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well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controlled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location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locked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drawer 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cabinet,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no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bedrooms, </a:t>
            </a:r>
            <a:r>
              <a:rPr sz="2000" dirty="0">
                <a:latin typeface="Times New Roman"/>
                <a:cs typeface="Times New Roman"/>
              </a:rPr>
              <a:t>automobiles,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backpacks,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school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lockers.”</a:t>
            </a:r>
            <a:endParaRPr sz="2000">
              <a:latin typeface="Times New Roman"/>
              <a:cs typeface="Times New Roman"/>
            </a:endParaRPr>
          </a:p>
          <a:p>
            <a:pPr marL="326390" indent="-247015">
              <a:lnSpc>
                <a:spcPct val="100000"/>
              </a:lnSpc>
              <a:spcBef>
                <a:spcPts val="10"/>
              </a:spcBef>
              <a:buAutoNum type="arabicPeriod" startAt="8"/>
              <a:tabLst>
                <a:tab pos="326390" algn="l"/>
              </a:tabLst>
            </a:pPr>
            <a:r>
              <a:rPr sz="2000" dirty="0">
                <a:latin typeface="Times New Roman"/>
                <a:cs typeface="Times New Roman"/>
              </a:rPr>
              <a:t>“Discard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expired.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”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10.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“To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discard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2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containers,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mix</a:t>
            </a:r>
            <a:r>
              <a:rPr sz="2000" spc="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undesirable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substances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(e.g.,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cat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litter,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coffee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grounds),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put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3372" y="5966874"/>
            <a:ext cx="9028430" cy="349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5"/>
              </a:lnSpc>
            </a:pP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disposable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container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lid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2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sealed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bag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before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putting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3372" y="6157923"/>
            <a:ext cx="1285240" cy="42481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455930">
              <a:lnSpc>
                <a:spcPts val="919"/>
              </a:lnSpc>
              <a:spcBef>
                <a:spcPts val="45"/>
              </a:spcBef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VISHAL </a:t>
            </a:r>
            <a:r>
              <a:rPr sz="900" spc="-10" dirty="0">
                <a:solidFill>
                  <a:srgbClr val="888888"/>
                </a:solidFill>
                <a:latin typeface="Trebuchet MS"/>
                <a:cs typeface="Trebuchet MS"/>
              </a:rPr>
              <a:t>CS,RRCP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2240"/>
              </a:lnSpc>
            </a:pPr>
            <a:r>
              <a:rPr sz="2000" spc="-10" dirty="0">
                <a:latin typeface="Times New Roman"/>
                <a:cs typeface="Times New Roman"/>
              </a:rPr>
              <a:t>trash.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994" y="346011"/>
            <a:ext cx="8650605" cy="64389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BOTTOM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LINE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represent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diverse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group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L="50800" marR="8509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widely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available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drugs.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ever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increasing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expected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continue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rise.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effective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used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directed.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However,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physicians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must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aware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people-</a:t>
            </a:r>
            <a:r>
              <a:rPr sz="2000" spc="-80" dirty="0">
                <a:latin typeface="Times New Roman"/>
                <a:cs typeface="Times New Roman"/>
              </a:rPr>
              <a:t>-</a:t>
            </a:r>
            <a:r>
              <a:rPr sz="2000" spc="-10" dirty="0">
                <a:latin typeface="Times New Roman"/>
                <a:cs typeface="Times New Roman"/>
              </a:rPr>
              <a:t>with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intention-</a:t>
            </a:r>
            <a:r>
              <a:rPr sz="2000" spc="-80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medications incorrectly.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Instruct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appropriate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storage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disposal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types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medicines. Stay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abreast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trends</a:t>
            </a:r>
            <a:r>
              <a:rPr sz="2000" spc="-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usage,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therapeutic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errors, </a:t>
            </a:r>
            <a:r>
              <a:rPr sz="2000" dirty="0">
                <a:latin typeface="Times New Roman"/>
                <a:cs typeface="Times New Roman"/>
              </a:rPr>
              <a:t>misuse,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Routinely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incorporate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conversations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during</a:t>
            </a:r>
            <a:endParaRPr sz="2000">
              <a:latin typeface="Times New Roman"/>
              <a:cs typeface="Times New Roman"/>
            </a:endParaRPr>
          </a:p>
          <a:p>
            <a:pPr marL="50800" marR="125730">
              <a:lnSpc>
                <a:spcPct val="100000"/>
              </a:lnSpc>
              <a:spcBef>
                <a:spcPts val="20"/>
              </a:spcBef>
            </a:pPr>
            <a:r>
              <a:rPr sz="2000" dirty="0">
                <a:latin typeface="Times New Roman"/>
                <a:cs typeface="Times New Roman"/>
              </a:rPr>
              <a:t>office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visits.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list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physician and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resources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below.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Each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efforts </a:t>
            </a:r>
            <a:r>
              <a:rPr sz="2000" dirty="0">
                <a:latin typeface="Times New Roman"/>
                <a:cs typeface="Times New Roman"/>
              </a:rPr>
              <a:t>will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help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your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patients</a:t>
            </a:r>
            <a:r>
              <a:rPr sz="2000" spc="-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get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maximum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benefit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while </a:t>
            </a:r>
            <a:r>
              <a:rPr sz="2000" dirty="0">
                <a:latin typeface="Times New Roman"/>
                <a:cs typeface="Times New Roman"/>
              </a:rPr>
              <a:t>minimizing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risks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incorrect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use.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000">
              <a:latin typeface="Times New Roman"/>
              <a:cs typeface="Times New Roman"/>
            </a:endParaRPr>
          </a:p>
          <a:p>
            <a:pPr marL="50800" marR="41275" algn="just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A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prescription</a:t>
            </a:r>
            <a:r>
              <a:rPr sz="2000" b="1" spc="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drug</a:t>
            </a:r>
            <a:r>
              <a:rPr sz="2000" b="1" spc="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(also</a:t>
            </a:r>
            <a:r>
              <a:rPr sz="2000" b="1" spc="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prescription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medication</a:t>
            </a:r>
            <a:r>
              <a:rPr sz="2000" b="1" spc="1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or</a:t>
            </a:r>
            <a:r>
              <a:rPr sz="2000" b="1" spc="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prescription</a:t>
            </a:r>
            <a:r>
              <a:rPr sz="2000" b="1" spc="9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medicine)</a:t>
            </a:r>
            <a:r>
              <a:rPr sz="2000" b="1" spc="8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is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pharmaceutical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legally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requires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medical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dispensed.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contrast,</a:t>
            </a:r>
            <a:r>
              <a:rPr sz="2000" spc="409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over-</a:t>
            </a:r>
            <a:r>
              <a:rPr sz="2000" dirty="0">
                <a:latin typeface="Times New Roman"/>
                <a:cs typeface="Times New Roman"/>
              </a:rPr>
              <a:t>the-counter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4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4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obtained</a:t>
            </a:r>
            <a:r>
              <a:rPr sz="2000" spc="43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4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3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prescription.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 </a:t>
            </a:r>
            <a:r>
              <a:rPr sz="2000" dirty="0">
                <a:latin typeface="Times New Roman"/>
                <a:cs typeface="Times New Roman"/>
              </a:rPr>
              <a:t>reason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difference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substance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control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potential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scope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misuse,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from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abuse</a:t>
            </a:r>
            <a:r>
              <a:rPr sz="2000" spc="1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1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practicing</a:t>
            </a:r>
            <a:r>
              <a:rPr sz="2000" spc="12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medicine</a:t>
            </a:r>
            <a:r>
              <a:rPr sz="2000" spc="1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license</a:t>
            </a:r>
            <a:r>
              <a:rPr sz="2000" spc="14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16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sufficient </a:t>
            </a:r>
            <a:r>
              <a:rPr sz="2000" dirty="0">
                <a:latin typeface="Times New Roman"/>
                <a:cs typeface="Times New Roman"/>
              </a:rPr>
              <a:t>education.</a:t>
            </a:r>
            <a:r>
              <a:rPr sz="2000" spc="3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jurisdictions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3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definitions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what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constitutes</a:t>
            </a:r>
            <a:r>
              <a:rPr sz="2000" spc="27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drug.</a:t>
            </a:r>
            <a:r>
              <a:rPr sz="2000" spc="27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25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25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dispensed</a:t>
            </a:r>
            <a:r>
              <a:rPr sz="2000" spc="2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together</a:t>
            </a:r>
            <a:r>
              <a:rPr sz="2000" spc="27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dirty="0">
                <a:latin typeface="Times New Roman"/>
                <a:cs typeface="Times New Roman"/>
              </a:rPr>
              <a:t>monograph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(in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Europe,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Patient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Information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Leaflet</a:t>
            </a:r>
            <a:r>
              <a:rPr sz="2000" spc="3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PIL)</a:t>
            </a:r>
            <a:r>
              <a:rPr sz="2000" spc="2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gives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detailed </a:t>
            </a:r>
            <a:r>
              <a:rPr sz="2000" spc="-45" dirty="0">
                <a:latin typeface="Times New Roman"/>
                <a:cs typeface="Times New Roman"/>
              </a:rPr>
              <a:t>i</a:t>
            </a:r>
            <a:r>
              <a:rPr sz="2000" spc="-570" dirty="0">
                <a:latin typeface="Times New Roman"/>
                <a:cs typeface="Times New Roman"/>
              </a:rPr>
              <a:t>n</a:t>
            </a:r>
            <a:r>
              <a:rPr sz="1350" spc="-15" baseline="67901" dirty="0">
                <a:solidFill>
                  <a:srgbClr val="888888"/>
                </a:solidFill>
                <a:latin typeface="Trebuchet MS"/>
                <a:cs typeface="Trebuchet MS"/>
              </a:rPr>
              <a:t>V</a:t>
            </a:r>
            <a:r>
              <a:rPr sz="1350" spc="-277" baseline="67901" dirty="0">
                <a:solidFill>
                  <a:srgbClr val="888888"/>
                </a:solidFill>
                <a:latin typeface="Trebuchet MS"/>
                <a:cs typeface="Trebuchet MS"/>
              </a:rPr>
              <a:t>I</a:t>
            </a:r>
            <a:r>
              <a:rPr sz="2000" spc="-530" dirty="0">
                <a:latin typeface="Times New Roman"/>
                <a:cs typeface="Times New Roman"/>
              </a:rPr>
              <a:t>f</a:t>
            </a:r>
            <a:r>
              <a:rPr sz="1350" spc="15" baseline="67901" dirty="0">
                <a:solidFill>
                  <a:srgbClr val="888888"/>
                </a:solidFill>
                <a:latin typeface="Trebuchet MS"/>
                <a:cs typeface="Trebuchet MS"/>
              </a:rPr>
              <a:t>S</a:t>
            </a:r>
            <a:r>
              <a:rPr sz="1350" spc="-892" baseline="67901" dirty="0">
                <a:solidFill>
                  <a:srgbClr val="888888"/>
                </a:solidFill>
                <a:latin typeface="Trebuchet MS"/>
                <a:cs typeface="Trebuchet MS"/>
              </a:rPr>
              <a:t>H</a:t>
            </a:r>
            <a:r>
              <a:rPr sz="2000" spc="-425" dirty="0">
                <a:latin typeface="Times New Roman"/>
                <a:cs typeface="Times New Roman"/>
              </a:rPr>
              <a:t>o</a:t>
            </a:r>
            <a:r>
              <a:rPr sz="1350" spc="-22" baseline="67901" dirty="0">
                <a:solidFill>
                  <a:srgbClr val="888888"/>
                </a:solidFill>
                <a:latin typeface="Trebuchet MS"/>
                <a:cs typeface="Trebuchet MS"/>
              </a:rPr>
              <a:t>A</a:t>
            </a:r>
            <a:r>
              <a:rPr sz="1350" spc="-802" baseline="67901" dirty="0">
                <a:solidFill>
                  <a:srgbClr val="888888"/>
                </a:solidFill>
                <a:latin typeface="Trebuchet MS"/>
                <a:cs typeface="Trebuchet MS"/>
              </a:rPr>
              <a:t>L</a:t>
            </a:r>
            <a:r>
              <a:rPr sz="2000" spc="-5" dirty="0">
                <a:latin typeface="Times New Roman"/>
                <a:cs typeface="Times New Roman"/>
              </a:rPr>
              <a:t>r</a:t>
            </a:r>
            <a:r>
              <a:rPr sz="2000" spc="-1425" dirty="0">
                <a:latin typeface="Times New Roman"/>
                <a:cs typeface="Times New Roman"/>
              </a:rPr>
              <a:t>m</a:t>
            </a:r>
            <a:r>
              <a:rPr sz="1350" spc="-30" baseline="67901" dirty="0">
                <a:solidFill>
                  <a:srgbClr val="888888"/>
                </a:solidFill>
                <a:latin typeface="Trebuchet MS"/>
                <a:cs typeface="Trebuchet MS"/>
              </a:rPr>
              <a:t>C</a:t>
            </a:r>
            <a:r>
              <a:rPr sz="1350" spc="15" baseline="67901" dirty="0">
                <a:solidFill>
                  <a:srgbClr val="888888"/>
                </a:solidFill>
                <a:latin typeface="Trebuchet MS"/>
                <a:cs typeface="Trebuchet MS"/>
              </a:rPr>
              <a:t>S</a:t>
            </a:r>
            <a:r>
              <a:rPr sz="1350" spc="-60" baseline="67901" dirty="0">
                <a:solidFill>
                  <a:srgbClr val="888888"/>
                </a:solidFill>
                <a:latin typeface="Trebuchet MS"/>
                <a:cs typeface="Trebuchet MS"/>
              </a:rPr>
              <a:t>,</a:t>
            </a:r>
            <a:r>
              <a:rPr sz="1350" spc="-682" baseline="67901" dirty="0">
                <a:solidFill>
                  <a:srgbClr val="888888"/>
                </a:solidFill>
                <a:latin typeface="Trebuchet MS"/>
                <a:cs typeface="Trebuchet MS"/>
              </a:rPr>
              <a:t>R</a:t>
            </a:r>
            <a:r>
              <a:rPr sz="2000" spc="-459" dirty="0">
                <a:latin typeface="Times New Roman"/>
                <a:cs typeface="Times New Roman"/>
              </a:rPr>
              <a:t>a</a:t>
            </a:r>
            <a:r>
              <a:rPr sz="1350" spc="-120" baseline="67901" dirty="0">
                <a:solidFill>
                  <a:srgbClr val="888888"/>
                </a:solidFill>
                <a:latin typeface="Trebuchet MS"/>
                <a:cs typeface="Trebuchet MS"/>
              </a:rPr>
              <a:t>R</a:t>
            </a:r>
            <a:r>
              <a:rPr sz="2000" spc="-490" dirty="0">
                <a:latin typeface="Times New Roman"/>
                <a:cs typeface="Times New Roman"/>
              </a:rPr>
              <a:t>t</a:t>
            </a:r>
            <a:r>
              <a:rPr sz="1350" spc="-37" baseline="67901" dirty="0">
                <a:solidFill>
                  <a:srgbClr val="888888"/>
                </a:solidFill>
                <a:latin typeface="Trebuchet MS"/>
                <a:cs typeface="Trebuchet MS"/>
              </a:rPr>
              <a:t>C</a:t>
            </a:r>
            <a:r>
              <a:rPr sz="1350" spc="-765" baseline="67901" dirty="0">
                <a:solidFill>
                  <a:srgbClr val="888888"/>
                </a:solidFill>
                <a:latin typeface="Trebuchet MS"/>
                <a:cs typeface="Trebuchet MS"/>
              </a:rPr>
              <a:t>P</a:t>
            </a:r>
            <a:r>
              <a:rPr sz="2000" spc="-45" dirty="0">
                <a:latin typeface="Times New Roman"/>
                <a:cs typeface="Times New Roman"/>
              </a:rPr>
              <a:t>io</a:t>
            </a:r>
            <a:r>
              <a:rPr sz="2000" spc="-5" dirty="0">
                <a:latin typeface="Times New Roman"/>
                <a:cs typeface="Times New Roman"/>
              </a:rPr>
              <a:t>n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about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drug.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use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been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increasing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si</a:t>
            </a:r>
            <a:r>
              <a:rPr sz="2000" spc="90" dirty="0">
                <a:latin typeface="Times New Roman"/>
                <a:cs typeface="Times New Roman"/>
              </a:rPr>
              <a:t>n</a:t>
            </a:r>
            <a:r>
              <a:rPr sz="2000" spc="30" dirty="0">
                <a:latin typeface="Times New Roman"/>
                <a:cs typeface="Times New Roman"/>
              </a:rPr>
              <a:t>c</a:t>
            </a:r>
            <a:r>
              <a:rPr sz="1350" spc="-607" baseline="67901" dirty="0">
                <a:solidFill>
                  <a:srgbClr val="5FCAEE"/>
                </a:solidFill>
                <a:latin typeface="Trebuchet MS"/>
                <a:cs typeface="Trebuchet MS"/>
              </a:rPr>
              <a:t>1</a:t>
            </a:r>
            <a:r>
              <a:rPr sz="2000" spc="-415" dirty="0">
                <a:latin typeface="Times New Roman"/>
                <a:cs typeface="Times New Roman"/>
              </a:rPr>
              <a:t>e</a:t>
            </a:r>
            <a:r>
              <a:rPr sz="1350" spc="37" baseline="67901" dirty="0">
                <a:solidFill>
                  <a:srgbClr val="5FCAEE"/>
                </a:solidFill>
                <a:latin typeface="Trebuchet MS"/>
                <a:cs typeface="Trebuchet MS"/>
              </a:rPr>
              <a:t>4</a:t>
            </a:r>
            <a:r>
              <a:rPr sz="1350" baseline="67901" dirty="0">
                <a:solidFill>
                  <a:srgbClr val="5FCAE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1960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lang="en-US" spc="-1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lang="en-US" spc="-25" smtClean="0"/>
              <a:t>14</a:t>
            </a:fld>
            <a:endParaRPr lang="en-US"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4190" y="397573"/>
            <a:ext cx="8995410" cy="49129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5245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Some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have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psychoactivem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(mind-altering)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properties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because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of </a:t>
            </a:r>
            <a:r>
              <a:rPr sz="2000" dirty="0">
                <a:latin typeface="Times New Roman"/>
                <a:cs typeface="Times New Roman"/>
              </a:rPr>
              <a:t>that,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sometimes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abused—that</a:t>
            </a:r>
            <a:r>
              <a:rPr sz="2000" spc="-2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is,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reasons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ways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amounts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not </a:t>
            </a:r>
            <a:r>
              <a:rPr sz="2000" dirty="0">
                <a:latin typeface="Times New Roman"/>
                <a:cs typeface="Times New Roman"/>
              </a:rPr>
              <a:t>intended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doctor,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someone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other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person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whom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are </a:t>
            </a:r>
            <a:r>
              <a:rPr sz="2000" dirty="0">
                <a:latin typeface="Times New Roman"/>
                <a:cs typeface="Times New Roman"/>
              </a:rPr>
              <a:t>prescribed.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fact,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overthe-counter</a:t>
            </a:r>
            <a:r>
              <a:rPr sz="2000" spc="-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(OTC)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after </a:t>
            </a:r>
            <a:r>
              <a:rPr sz="2000" dirty="0">
                <a:latin typeface="Times New Roman"/>
                <a:cs typeface="Times New Roman"/>
              </a:rPr>
              <a:t>marijuana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(and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alcohol)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 marR="39179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Drugs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Abused?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abused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following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ways: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Taking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has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been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prescribed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somebody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else.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Unaware of the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dangers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sharing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medications,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often </a:t>
            </a:r>
            <a:r>
              <a:rPr sz="2000" dirty="0">
                <a:latin typeface="Times New Roman"/>
                <a:cs typeface="Times New Roman"/>
              </a:rPr>
              <a:t>unknowingly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contribute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this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form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 abuse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sharing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unused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relievers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with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family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members.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teenagers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who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given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them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free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friend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relative.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Taking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higher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quantity</a:t>
            </a:r>
            <a:r>
              <a:rPr sz="2000" spc="-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</a:t>
            </a:r>
            <a:endParaRPr sz="2000">
              <a:latin typeface="Times New Roman"/>
              <a:cs typeface="Times New Roman"/>
            </a:endParaRPr>
          </a:p>
          <a:p>
            <a:pPr marL="12700" marR="53022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another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manner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prescribed.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Most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dispensed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orally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in </a:t>
            </a:r>
            <a:r>
              <a:rPr sz="2000" dirty="0">
                <a:latin typeface="Times New Roman"/>
                <a:cs typeface="Times New Roman"/>
              </a:rPr>
              <a:t>tablets,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abusers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sometimes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crush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tablets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snort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inject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powder.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This </a:t>
            </a:r>
            <a:r>
              <a:rPr sz="2000" dirty="0">
                <a:latin typeface="Times New Roman"/>
                <a:cs typeface="Times New Roman"/>
              </a:rPr>
              <a:t>hastens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entry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bloodstream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brain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amplifies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its </a:t>
            </a:r>
            <a:r>
              <a:rPr sz="2000" spc="-10" dirty="0">
                <a:latin typeface="Times New Roman"/>
                <a:cs typeface="Times New Roman"/>
              </a:rPr>
              <a:t>Effects.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450" y="247650"/>
            <a:ext cx="4010025" cy="22288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8302" y="2744787"/>
            <a:ext cx="8885555" cy="2165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138430">
              <a:lnSpc>
                <a:spcPct val="100000"/>
              </a:lnSpc>
              <a:spcBef>
                <a:spcPts val="125"/>
              </a:spcBef>
            </a:pPr>
            <a:r>
              <a:rPr sz="2000" spc="-20" dirty="0">
                <a:latin typeface="Times New Roman"/>
                <a:cs typeface="Times New Roman"/>
              </a:rPr>
              <a:t>Taking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another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purpose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than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prescribed.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types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mentioned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produce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pleasurable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at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sufficient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quantities,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taking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them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purpose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getting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main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reasons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people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them.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ADHD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like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Adderall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also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often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abused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students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seeking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improve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academic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performance.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However,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although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boost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alertness,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there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little </a:t>
            </a:r>
            <a:r>
              <a:rPr sz="2000" dirty="0">
                <a:latin typeface="Times New Roman"/>
                <a:cs typeface="Times New Roman"/>
              </a:rPr>
              <a:t>evidence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improve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cognitive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functioning</a:t>
            </a:r>
            <a:r>
              <a:rPr sz="2000" spc="-22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those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without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medical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Times New Roman"/>
                <a:cs typeface="Times New Roman"/>
              </a:rPr>
              <a:t>condition.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832" y="113982"/>
            <a:ext cx="9053195" cy="4302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How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Affect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Brain?</a:t>
            </a:r>
            <a:endParaRPr sz="2000">
              <a:latin typeface="Times New Roman"/>
              <a:cs typeface="Times New Roman"/>
            </a:endParaRPr>
          </a:p>
          <a:p>
            <a:pPr marL="12700" marR="10160" algn="just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intended,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safely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treat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specific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mental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physical </a:t>
            </a:r>
            <a:r>
              <a:rPr sz="2000" dirty="0">
                <a:latin typeface="Times New Roman"/>
                <a:cs typeface="Times New Roman"/>
              </a:rPr>
              <a:t>symptoms.</a:t>
            </a:r>
            <a:r>
              <a:rPr sz="2000" spc="4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But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6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different</a:t>
            </a:r>
            <a:r>
              <a:rPr sz="2000" spc="1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quantities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3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5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symptoms</a:t>
            </a:r>
            <a:r>
              <a:rPr sz="2000" spc="2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aren’t </a:t>
            </a:r>
            <a:r>
              <a:rPr sz="2000" dirty="0">
                <a:latin typeface="Times New Roman"/>
                <a:cs typeface="Times New Roman"/>
              </a:rPr>
              <a:t>present,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may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affect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brain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ways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similar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illicit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drugs.</a:t>
            </a:r>
            <a:endParaRPr sz="2000">
              <a:latin typeface="Times New Roman"/>
              <a:cs typeface="Times New Roman"/>
            </a:endParaRPr>
          </a:p>
          <a:p>
            <a:pPr marL="12700" marR="497205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For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example,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stimulants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Ritalin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achieve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their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effects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acting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same </a:t>
            </a:r>
            <a:r>
              <a:rPr sz="2000" dirty="0">
                <a:latin typeface="Times New Roman"/>
                <a:cs typeface="Times New Roman"/>
              </a:rPr>
              <a:t>neurotransmitter</a:t>
            </a:r>
            <a:r>
              <a:rPr sz="2000" spc="-1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systems as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cocaine.</a:t>
            </a:r>
            <a:r>
              <a:rPr sz="2000" spc="4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Opioid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pain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relievers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such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Oxy</a:t>
            </a:r>
            <a:r>
              <a:rPr sz="2000" spc="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Contin </a:t>
            </a:r>
            <a:r>
              <a:rPr sz="2000" dirty="0">
                <a:latin typeface="Times New Roman"/>
                <a:cs typeface="Times New Roman"/>
              </a:rPr>
              <a:t>attach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same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cell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receptors</a:t>
            </a:r>
            <a:r>
              <a:rPr sz="2000" spc="-1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targeted.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by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illegal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opioids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like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heroin.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Prescription</a:t>
            </a:r>
            <a:endParaRPr sz="2000">
              <a:latin typeface="Times New Roman"/>
              <a:cs typeface="Times New Roman"/>
            </a:endParaRPr>
          </a:p>
          <a:p>
            <a:pPr marL="12700" marR="19685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depressants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produce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sedating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calming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effects</a:t>
            </a:r>
            <a:r>
              <a:rPr sz="2000" spc="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2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same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manner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club</a:t>
            </a:r>
            <a:r>
              <a:rPr sz="2000" spc="2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drugs </a:t>
            </a:r>
            <a:r>
              <a:rPr sz="2000" dirty="0">
                <a:latin typeface="Times New Roman"/>
                <a:cs typeface="Times New Roman"/>
              </a:rPr>
              <a:t>GHB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rohypnol.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very</a:t>
            </a:r>
            <a:r>
              <a:rPr sz="2000" spc="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high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doses,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dextromethorphan</a:t>
            </a:r>
            <a:r>
              <a:rPr sz="2000" spc="-20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acts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1337310" algn="l"/>
                <a:tab pos="2329180" algn="l"/>
                <a:tab pos="2672080" algn="l"/>
                <a:tab pos="3148330" algn="l"/>
                <a:tab pos="4064000" algn="l"/>
                <a:tab pos="4435475" algn="l"/>
                <a:tab pos="5598795" algn="l"/>
                <a:tab pos="5950585" algn="l"/>
                <a:tab pos="6418580" algn="l"/>
                <a:tab pos="7266940" algn="l"/>
                <a:tab pos="8124825" algn="l"/>
              </a:tabLst>
            </a:pPr>
            <a:r>
              <a:rPr sz="2000" dirty="0">
                <a:latin typeface="Times New Roman"/>
                <a:cs typeface="Times New Roman"/>
              </a:rPr>
              <a:t>on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same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cell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receptors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PCP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ketamine,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producing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similar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out-</a:t>
            </a:r>
            <a:r>
              <a:rPr sz="2000" spc="-10" dirty="0">
                <a:latin typeface="Times New Roman"/>
                <a:cs typeface="Times New Roman"/>
              </a:rPr>
              <a:t>of-</a:t>
            </a:r>
            <a:r>
              <a:rPr sz="2000" spc="-20" dirty="0">
                <a:latin typeface="Times New Roman"/>
                <a:cs typeface="Times New Roman"/>
              </a:rPr>
              <a:t>body </a:t>
            </a:r>
            <a:r>
              <a:rPr sz="2000" dirty="0">
                <a:latin typeface="Times New Roman"/>
                <a:cs typeface="Times New Roman"/>
              </a:rPr>
              <a:t>experiences.</a:t>
            </a:r>
            <a:r>
              <a:rPr sz="2000" spc="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3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abused,</a:t>
            </a:r>
            <a:r>
              <a:rPr sz="2000" spc="3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all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these</a:t>
            </a:r>
            <a:r>
              <a:rPr sz="2000" spc="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classes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directly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2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indirectly</a:t>
            </a:r>
            <a:r>
              <a:rPr sz="2000" spc="2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cause</a:t>
            </a:r>
            <a:r>
              <a:rPr sz="2000" spc="22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a </a:t>
            </a:r>
            <a:r>
              <a:rPr sz="2000" spc="-10" dirty="0">
                <a:latin typeface="Times New Roman"/>
                <a:cs typeface="Times New Roman"/>
              </a:rPr>
              <a:t>pleasurable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increase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in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the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amount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of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dopamine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in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the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brain’s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reward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pathway.</a:t>
            </a:r>
            <a:endParaRPr sz="2000">
              <a:latin typeface="Times New Roman"/>
              <a:cs typeface="Times New Roman"/>
            </a:endParaRPr>
          </a:p>
          <a:p>
            <a:pPr marL="12700" marR="3508375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imes New Roman"/>
                <a:cs typeface="Times New Roman"/>
              </a:rPr>
              <a:t>Repeatedly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seeking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experience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that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feeling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can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lead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addiction.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2267" y="255269"/>
            <a:ext cx="8196580" cy="15563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dirty="0">
                <a:latin typeface="Times New Roman"/>
                <a:cs typeface="Times New Roman"/>
              </a:rPr>
              <a:t>What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Other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Health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Prescription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OTC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Drugs?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Opioids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can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produce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drowsiness,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cause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constipation,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and—</a:t>
            </a:r>
            <a:r>
              <a:rPr sz="2000" spc="-10" dirty="0">
                <a:latin typeface="Times New Roman"/>
                <a:cs typeface="Times New Roman"/>
              </a:rPr>
              <a:t>depending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upon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the</a:t>
            </a:r>
            <a:endParaRPr sz="2000">
              <a:latin typeface="Times New Roman"/>
              <a:cs typeface="Times New Roman"/>
            </a:endParaRPr>
          </a:p>
          <a:p>
            <a:pPr marL="12700" marR="8699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amount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taken—depress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breathing.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latter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effect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makes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opioids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particularly </a:t>
            </a:r>
            <a:r>
              <a:rPr sz="2000" dirty="0">
                <a:latin typeface="Times New Roman"/>
                <a:cs typeface="Times New Roman"/>
              </a:rPr>
              <a:t>dangerous,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especially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when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they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snorted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injected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combined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with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other </a:t>
            </a:r>
            <a:r>
              <a:rPr sz="2000" dirty="0">
                <a:latin typeface="Times New Roman"/>
                <a:cs typeface="Times New Roman"/>
              </a:rPr>
              <a:t>drugs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or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alcohol.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mtClean="0"/>
              <a:t>RDP</a:t>
            </a:r>
            <a:endParaRPr spc="-1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2642</Words>
  <Application>Microsoft Office PowerPoint</Application>
  <PresentationFormat>Widescreen</PresentationFormat>
  <Paragraphs>140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Trebuchet MS</vt:lpstr>
      <vt:lpstr>Office Theme</vt:lpstr>
      <vt:lpstr>PHARMACEUTICAL JURISPRUDENCE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PHARMACEUTICAL JURISPRUDENCE</dc:title>
  <cp:lastModifiedBy>User</cp:lastModifiedBy>
  <cp:revision>1</cp:revision>
  <dcterms:created xsi:type="dcterms:W3CDTF">2024-09-09T13:46:12Z</dcterms:created>
  <dcterms:modified xsi:type="dcterms:W3CDTF">2024-09-09T13:57:48Z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2020-05-21T00:00:00Z</vt:filetime>
  </property>
  <property fmtid="{D5CDD505-2E9C-101B-9397-08002B2CF9AE}" pid="3" name="LastSaved">
    <vt:filetime>2024-09-09T00:00:00Z</vt:filetime>
  </property>
</Properties>
</file>