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7"/>
  </p:notesMasterIdLst>
  <p:handoutMasterIdLst>
    <p:handoutMasterId r:id="rId18"/>
  </p:handoutMasterIdLst>
  <p:sldIdLst>
    <p:sldId id="263" r:id="rId5"/>
    <p:sldId id="262" r:id="rId6"/>
    <p:sldId id="267" r:id="rId7"/>
    <p:sldId id="268" r:id="rId8"/>
    <p:sldId id="264" r:id="rId9"/>
    <p:sldId id="269" r:id="rId10"/>
    <p:sldId id="265" r:id="rId11"/>
    <p:sldId id="270" r:id="rId12"/>
    <p:sldId id="266" r:id="rId13"/>
    <p:sldId id="271" r:id="rId14"/>
    <p:sldId id="272"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9" autoAdjust="0"/>
    <p:restoredTop sz="94660"/>
  </p:normalViewPr>
  <p:slideViewPr>
    <p:cSldViewPr snapToGrid="0">
      <p:cViewPr varScale="1">
        <p:scale>
          <a:sx n="74" d="100"/>
          <a:sy n="74" d="100"/>
        </p:scale>
        <p:origin x="594"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16-09-2024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16-09-2024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427792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11CDCE-1BF3-46C6-9597-56584DB67428}"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11C885-1692-451B-9DA1-47FA9F3FC4CC}"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70F527-BB00-4BDF-A04B-E5815D40A46F}"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1FA231-B6B3-4722-975A-395F5D296823}"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B386F7-63B2-428B-8026-EDF7CEB0336D}" type="datetime1">
              <a:rPr lang="en-IN" smtClean="0"/>
              <a:t>16-09-2024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B685C7-6DC9-40A1-9A35-879367D93848}" type="datetime1">
              <a:rPr lang="en-IN" smtClean="0"/>
              <a:t>16-09-2024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65816-7E5E-424F-940C-6952DBAFD186}" type="datetime1">
              <a:rPr lang="en-IN" smtClean="0"/>
              <a:t>16-09-2024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E1F102-95DB-42C8-A4FB-15265DA0C6BF}"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BD6712-8F71-4D4A-B1EA-4296877B6B0B}"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7B2DE1-FFB4-4C5B-9A9B-DE55A1FB4892}"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97DE8-DC4C-4B7C-AF5B-7BDAD2BAF569}"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5414-9855-489B-9291-7297CDCDEDBC}" type="datetime1">
              <a:rPr lang="en-IN" smtClean="0"/>
              <a:t>16-09-2024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16-09-2024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583756"/>
            <a:ext cx="7848600" cy="646331"/>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HOSPITAL PHARMACY</a:t>
            </a:r>
            <a:endParaRPr lang="en-IN" sz="2400" b="1" u="sng"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2830231"/>
            <a:ext cx="7848600" cy="1200329"/>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UNIT 5: HOSPITAL PHARMACY SEVICES</a:t>
            </a:r>
            <a:endParaRPr lang="en-IN" sz="2800"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16-09-2024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628825"/>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800" b="1" u="sng" dirty="0">
                <a:latin typeface="Times New Roman" panose="02020603050405020304" pitchFamily="18" charset="0"/>
                <a:cs typeface="Times New Roman" panose="02020603050405020304" pitchFamily="18" charset="0"/>
              </a:rPr>
              <a:t>PLANNING OF CSSR </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1228724"/>
            <a:ext cx="10715626" cy="421163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Modern CSSR:</a:t>
            </a:r>
            <a:r>
              <a:rPr lang="en-IN" sz="2800" dirty="0">
                <a:latin typeface="Times New Roman" panose="02020603050405020304" pitchFamily="18" charset="0"/>
                <a:cs typeface="Times New Roman" panose="02020603050405020304" pitchFamily="18" charset="0"/>
              </a:rPr>
              <a:t> Consists of a series of special work stations in a ‘dirty area’ which is separated from the ‘clean area’ by autoclaving and sterilising equipments. </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Contaminated or non- sterile material and supplies entering one end of the room, passing through the various work stations.</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Sterilisers and finally reposing in a sterile storage area ready to be dispensed from the clean side of the room. </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Purpose: Minimise the cross – flow of contaminated or non- sterile goods with those that are clean or sterile </a:t>
            </a: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Eliminating the possibility of cross contamination or even the dispensing of a ‘dirty kit’ for a clean one.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46975"/>
            <a:ext cx="10515600" cy="5429988"/>
          </a:xfrm>
        </p:spPr>
        <p:txBody>
          <a:bodyPr/>
          <a:lstStyle/>
          <a:p>
            <a:pPr marL="285750" indent="-285750" algn="just"/>
            <a:r>
              <a:rPr lang="en-IN" dirty="0">
                <a:latin typeface="Times New Roman" panose="02020603050405020304" pitchFamily="18" charset="0"/>
                <a:cs typeface="Times New Roman" panose="02020603050405020304" pitchFamily="18" charset="0"/>
              </a:rPr>
              <a:t>The plan of CSSR differs from the type of hospital and the size of the hospital .</a:t>
            </a:r>
          </a:p>
          <a:p>
            <a:pPr marL="285750" indent="-285750" algn="just"/>
            <a:r>
              <a:rPr lang="en-IN" dirty="0">
                <a:latin typeface="Times New Roman" panose="02020603050405020304" pitchFamily="18" charset="0"/>
                <a:cs typeface="Times New Roman" panose="02020603050405020304" pitchFamily="18" charset="0"/>
              </a:rPr>
              <a:t>Small hospital: 10 work stations </a:t>
            </a:r>
          </a:p>
          <a:p>
            <a:pPr marL="285750" indent="-285750" algn="just"/>
            <a:r>
              <a:rPr lang="en-IN" dirty="0">
                <a:latin typeface="Times New Roman" panose="02020603050405020304" pitchFamily="18" charset="0"/>
                <a:cs typeface="Times New Roman" panose="02020603050405020304" pitchFamily="18" charset="0"/>
              </a:rPr>
              <a:t>Medium size hospital: 18 stations</a:t>
            </a:r>
          </a:p>
          <a:p>
            <a:pPr marL="285750" indent="-285750" algn="just"/>
            <a:r>
              <a:rPr lang="en-IN" dirty="0">
                <a:latin typeface="Times New Roman" panose="02020603050405020304" pitchFamily="18" charset="0"/>
                <a:cs typeface="Times New Roman" panose="02020603050405020304" pitchFamily="18" charset="0"/>
              </a:rPr>
              <a:t>Large Size hospital: 23 stations</a:t>
            </a:r>
          </a:p>
          <a:p>
            <a:pPr marL="285750" indent="-285750" algn="just"/>
            <a:r>
              <a:rPr lang="en-IN" dirty="0">
                <a:latin typeface="Times New Roman" panose="02020603050405020304" pitchFamily="18" charset="0"/>
                <a:cs typeface="Times New Roman" panose="02020603050405020304" pitchFamily="18" charset="0"/>
              </a:rPr>
              <a:t>The purpose of such a layout is to minimise cross flow of contaminated or non sterile material with clean or sterile material .  </a:t>
            </a:r>
          </a:p>
          <a:p>
            <a:pPr algn="just"/>
            <a:endParaRPr lang="en-IN" dirty="0">
              <a:latin typeface="Times New Roman" panose="02020603050405020304" pitchFamily="18" charset="0"/>
              <a:cs typeface="Times New Roman" panose="02020603050405020304" pitchFamily="18" charset="0"/>
            </a:endParaRPr>
          </a:p>
          <a:p>
            <a:pPr algn="just"/>
            <a:endParaRPr lang="en-US" dirty="0"/>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3329901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85870" y="553815"/>
            <a:ext cx="5295268" cy="5378450"/>
          </a:xfrm>
          <a:prstGeom prst="rect">
            <a:avLst/>
          </a:prstGeom>
          <a:ln w="889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sp>
        <p:nvSpPr>
          <p:cNvPr id="8" name="TextBox 7"/>
          <p:cNvSpPr txBox="1"/>
          <p:nvPr/>
        </p:nvSpPr>
        <p:spPr>
          <a:xfrm>
            <a:off x="1184856" y="1815921"/>
            <a:ext cx="3541690" cy="1200329"/>
          </a:xfrm>
          <a:prstGeom prst="rect">
            <a:avLst/>
          </a:prstGeom>
          <a:noFill/>
        </p:spPr>
        <p:txBody>
          <a:bodyPr wrap="square" rtlCol="0">
            <a:spAutoFit/>
          </a:bodyPr>
          <a:lstStyle/>
          <a:p>
            <a:pPr algn="ctr"/>
            <a:r>
              <a:rPr lang="en-US" sz="2400" b="1" dirty="0"/>
              <a:t>GENERAL CONCEPT OF MATERIAL FLOW IN A CSSR</a:t>
            </a:r>
          </a:p>
        </p:txBody>
      </p:sp>
    </p:spTree>
    <p:extLst>
      <p:ext uri="{BB962C8B-B14F-4D97-AF65-F5344CB8AC3E}">
        <p14:creationId xmlns:p14="http://schemas.microsoft.com/office/powerpoint/2010/main" val="1791197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07F1F9-842C-4C0B-9C51-46500B588DE1}"/>
              </a:ext>
            </a:extLst>
          </p:cNvPr>
          <p:cNvSpPr>
            <a:spLocks noGrp="1"/>
          </p:cNvSpPr>
          <p:nvPr>
            <p:ph type="title"/>
          </p:nvPr>
        </p:nvSpPr>
        <p:spPr>
          <a:xfrm>
            <a:off x="838200" y="365126"/>
            <a:ext cx="10515600" cy="531520"/>
          </a:xfrm>
        </p:spPr>
        <p:txBody>
          <a:bodyPr>
            <a:normAutofit/>
          </a:bodyPr>
          <a:lstStyle/>
          <a:p>
            <a:r>
              <a:rPr lang="en-IN" sz="2800" b="1" u="sng" dirty="0">
                <a:latin typeface="Times New Roman" panose="02020603050405020304" pitchFamily="18" charset="0"/>
                <a:cs typeface="Times New Roman" panose="02020603050405020304" pitchFamily="18" charset="0"/>
              </a:rPr>
              <a:t>LAMINAR AIR FLOW:-</a:t>
            </a:r>
          </a:p>
        </p:txBody>
      </p:sp>
      <p:sp>
        <p:nvSpPr>
          <p:cNvPr id="3" name="Content Placeholder 2">
            <a:extLst>
              <a:ext uri="{FF2B5EF4-FFF2-40B4-BE49-F238E27FC236}">
                <a16:creationId xmlns:a16="http://schemas.microsoft.com/office/drawing/2014/main" xmlns="" id="{FE43287A-5F2A-4A8D-B245-929D795C1CC6}"/>
              </a:ext>
            </a:extLst>
          </p:cNvPr>
          <p:cNvSpPr>
            <a:spLocks noGrp="1"/>
          </p:cNvSpPr>
          <p:nvPr>
            <p:ph idx="1"/>
          </p:nvPr>
        </p:nvSpPr>
        <p:spPr>
          <a:xfrm>
            <a:off x="838200" y="834501"/>
            <a:ext cx="10515600" cy="5342462"/>
          </a:xfrm>
        </p:spPr>
        <p:txBody>
          <a:bodyPr>
            <a:normAutofit/>
          </a:bodyPr>
          <a:lstStyle/>
          <a:p>
            <a:pPr algn="just"/>
            <a:r>
              <a:rPr lang="en-IN" dirty="0">
                <a:latin typeface="Times New Roman" panose="02020603050405020304" pitchFamily="18" charset="0"/>
                <a:cs typeface="Times New Roman" panose="02020603050405020304" pitchFamily="18" charset="0"/>
              </a:rPr>
              <a:t>Although many hospitals have abandoned the preparation of large volume, sterile IV fluids etc. </a:t>
            </a:r>
          </a:p>
          <a:p>
            <a:pPr algn="just"/>
            <a:r>
              <a:rPr lang="en-IN" dirty="0">
                <a:latin typeface="Times New Roman" panose="02020603050405020304" pitchFamily="18" charset="0"/>
                <a:cs typeface="Times New Roman" panose="02020603050405020304" pitchFamily="18" charset="0"/>
              </a:rPr>
              <a:t>Other programmes such as I.V solution additive procedure which require sterile techniques to be performed in an atmosphere of microfiltered air.</a:t>
            </a:r>
          </a:p>
          <a:p>
            <a:pPr algn="just"/>
            <a:r>
              <a:rPr lang="en-IN" dirty="0">
                <a:latin typeface="Times New Roman" panose="02020603050405020304" pitchFamily="18" charset="0"/>
                <a:cs typeface="Times New Roman" panose="02020603050405020304" pitchFamily="18" charset="0"/>
              </a:rPr>
              <a:t>In order to create such an atmosphere, various manufacturers of hoods have incorporated into them laminar flow principles. </a:t>
            </a:r>
          </a:p>
          <a:p>
            <a:pPr algn="just"/>
            <a:r>
              <a:rPr lang="en-IN" b="1" dirty="0">
                <a:latin typeface="Times New Roman" panose="02020603050405020304" pitchFamily="18" charset="0"/>
                <a:cs typeface="Times New Roman" panose="02020603050405020304" pitchFamily="18" charset="0"/>
              </a:rPr>
              <a:t>Laminar flow is defined by Federal std. 209 as</a:t>
            </a:r>
            <a:r>
              <a:rPr lang="en-IN" dirty="0">
                <a:latin typeface="Times New Roman" panose="02020603050405020304" pitchFamily="18" charset="0"/>
                <a:cs typeface="Times New Roman" panose="02020603050405020304" pitchFamily="18" charset="0"/>
              </a:rPr>
              <a:t>: “ Air flow in which the entire body of air with a confined area moves with uniform velocity along parallel flow lines, within a minimum of eddies. </a:t>
            </a:r>
          </a:p>
          <a:p>
            <a:pPr marL="0" indent="0" algn="just">
              <a:buNone/>
            </a:pPr>
            <a:endParaRPr lang="en-IN" dirty="0">
              <a:latin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xmlns="" id="{6DCA1101-E746-4F74-BA6F-B9B293F30E7D}"/>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4F80A847-68E9-4EF2-836E-5588888F0E21}"/>
              </a:ext>
            </a:extLst>
          </p:cNvPr>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1669410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50006"/>
            <a:ext cx="10515600" cy="5326957"/>
          </a:xfrm>
        </p:spPr>
        <p:txBody>
          <a:bodyPr/>
          <a:lstStyle/>
          <a:p>
            <a:pPr algn="just"/>
            <a:r>
              <a:rPr lang="en-IN" dirty="0">
                <a:latin typeface="Times New Roman" panose="02020603050405020304" pitchFamily="18" charset="0"/>
                <a:cs typeface="Times New Roman" panose="02020603050405020304" pitchFamily="18" charset="0"/>
              </a:rPr>
              <a:t>“By providing a constant outward flow of </a:t>
            </a:r>
            <a:r>
              <a:rPr lang="en-IN" dirty="0" err="1">
                <a:latin typeface="Times New Roman" panose="02020603050405020304" pitchFamily="18" charset="0"/>
                <a:cs typeface="Times New Roman" panose="02020603050405020304" pitchFamily="18" charset="0"/>
              </a:rPr>
              <a:t>microfiltered</a:t>
            </a:r>
            <a:r>
              <a:rPr lang="en-IN" dirty="0">
                <a:latin typeface="Times New Roman" panose="02020603050405020304" pitchFamily="18" charset="0"/>
                <a:cs typeface="Times New Roman" panose="02020603050405020304" pitchFamily="18" charset="0"/>
              </a:rPr>
              <a:t> air over the entire face of the hood’s work area opening, dust particles may be kept from entering the work are from the ambient atmosphere”.</a:t>
            </a:r>
          </a:p>
          <a:p>
            <a:pPr algn="just"/>
            <a:r>
              <a:rPr lang="en-IN" dirty="0">
                <a:latin typeface="Times New Roman" panose="02020603050405020304" pitchFamily="18" charset="0"/>
                <a:cs typeface="Times New Roman" panose="02020603050405020304" pitchFamily="18" charset="0"/>
              </a:rPr>
              <a:t> Hospital pharmacists who plans to commence I.V solution additive programme or those who are called upon to produce special sterile research projects should investigate the possibilities which such an installation offers.</a:t>
            </a:r>
          </a:p>
          <a:p>
            <a:pPr algn="just"/>
            <a:r>
              <a:rPr lang="en-IN" dirty="0">
                <a:latin typeface="Times New Roman" panose="02020603050405020304" pitchFamily="18" charset="0"/>
                <a:cs typeface="Times New Roman" panose="02020603050405020304" pitchFamily="18" charset="0"/>
              </a:rPr>
              <a:t>Pharmacy CSSRs that still produce parenteral fluids should install laminar flow hoods in order to ensure safe, sterile products.   </a:t>
            </a:r>
          </a:p>
          <a:p>
            <a:endParaRPr lang="en-US" dirty="0"/>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264996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3FF7B-F1DD-46F1-844B-A755626CC8B8}"/>
              </a:ext>
            </a:extLst>
          </p:cNvPr>
          <p:cNvSpPr>
            <a:spLocks noGrp="1"/>
          </p:cNvSpPr>
          <p:nvPr>
            <p:ph type="title"/>
          </p:nvPr>
        </p:nvSpPr>
        <p:spPr>
          <a:xfrm>
            <a:off x="838200" y="365125"/>
            <a:ext cx="10515600" cy="646929"/>
          </a:xfrm>
        </p:spPr>
        <p:txBody>
          <a:bodyPr>
            <a:normAutofit/>
          </a:bodyPr>
          <a:lstStyle/>
          <a:p>
            <a:r>
              <a:rPr lang="en-IN" sz="2800" b="1" u="sng" dirty="0">
                <a:latin typeface="Times New Roman" panose="02020603050405020304" pitchFamily="18" charset="0"/>
                <a:cs typeface="Times New Roman" panose="02020603050405020304" pitchFamily="18" charset="0"/>
              </a:rPr>
              <a:t>The standardisation committee ( Current Practices Committee) :- </a:t>
            </a:r>
          </a:p>
        </p:txBody>
      </p:sp>
      <p:sp>
        <p:nvSpPr>
          <p:cNvPr id="3" name="Content Placeholder 2">
            <a:extLst>
              <a:ext uri="{FF2B5EF4-FFF2-40B4-BE49-F238E27FC236}">
                <a16:creationId xmlns:a16="http://schemas.microsoft.com/office/drawing/2014/main" xmlns="" id="{68BA9560-373C-4821-A438-2AAE989C99CF}"/>
              </a:ext>
            </a:extLst>
          </p:cNvPr>
          <p:cNvSpPr>
            <a:spLocks noGrp="1"/>
          </p:cNvSpPr>
          <p:nvPr>
            <p:ph idx="1"/>
          </p:nvPr>
        </p:nvSpPr>
        <p:spPr>
          <a:xfrm>
            <a:off x="838200" y="1012054"/>
            <a:ext cx="10515600" cy="5164909"/>
          </a:xfrm>
        </p:spPr>
        <p:txBody>
          <a:bodyPr>
            <a:normAutofit/>
          </a:bodyPr>
          <a:lstStyle/>
          <a:p>
            <a:pPr algn="just"/>
            <a:r>
              <a:rPr lang="en-IN" sz="2400" dirty="0">
                <a:latin typeface="Times New Roman" panose="02020603050405020304" pitchFamily="18" charset="0"/>
                <a:cs typeface="Times New Roman" panose="02020603050405020304" pitchFamily="18" charset="0"/>
              </a:rPr>
              <a:t>The standardisation committee may be defined as that group within the hospital which is commissioned with the objectives to investigate, to develop and to standardise procedures and equipment. </a:t>
            </a:r>
          </a:p>
          <a:p>
            <a:pPr algn="just"/>
            <a:r>
              <a:rPr lang="en-IN" sz="2400" dirty="0">
                <a:latin typeface="Times New Roman" panose="02020603050405020304" pitchFamily="18" charset="0"/>
                <a:cs typeface="Times New Roman" panose="02020603050405020304" pitchFamily="18" charset="0"/>
              </a:rPr>
              <a:t>This assures the hospital administration, that a concerted effort is being made to reduce duplication of inventory and produce standardisation of procedures. </a:t>
            </a:r>
          </a:p>
          <a:p>
            <a:pPr algn="just"/>
            <a:r>
              <a:rPr lang="en-IN" sz="2400" dirty="0">
                <a:latin typeface="Times New Roman" panose="02020603050405020304" pitchFamily="18" charset="0"/>
                <a:cs typeface="Times New Roman" panose="02020603050405020304" pitchFamily="18" charset="0"/>
              </a:rPr>
              <a:t>Membership on this committee should be done by appointment of interested staff members, the appointment being jointly made by the chief of staff and administrator of the hospital. </a:t>
            </a:r>
          </a:p>
          <a:p>
            <a:pPr algn="just"/>
            <a:r>
              <a:rPr lang="en-IN" sz="2400" dirty="0">
                <a:latin typeface="Times New Roman" panose="02020603050405020304" pitchFamily="18" charset="0"/>
                <a:cs typeface="Times New Roman" panose="02020603050405020304" pitchFamily="18" charset="0"/>
              </a:rPr>
              <a:t>Each major discipline in the hospital should be represented in the committee.</a:t>
            </a:r>
          </a:p>
          <a:p>
            <a:pPr algn="just"/>
            <a:r>
              <a:rPr lang="en-IN" sz="2400" dirty="0">
                <a:latin typeface="Times New Roman" panose="02020603050405020304" pitchFamily="18" charset="0"/>
                <a:cs typeface="Times New Roman" panose="02020603050405020304" pitchFamily="18" charset="0"/>
              </a:rPr>
              <a:t>Other areas such as dietary, engineering and maintenance should be invited to attend the meeting during which subjects pertaining to their services are discussed.</a:t>
            </a:r>
          </a:p>
        </p:txBody>
      </p:sp>
      <p:sp>
        <p:nvSpPr>
          <p:cNvPr id="5" name="Footer Placeholder 4">
            <a:extLst>
              <a:ext uri="{FF2B5EF4-FFF2-40B4-BE49-F238E27FC236}">
                <a16:creationId xmlns:a16="http://schemas.microsoft.com/office/drawing/2014/main" xmlns="" id="{9807B098-88B8-41E5-B591-292AD6922815}"/>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D09DDC33-35D9-40D9-B63B-FBC602E35636}"/>
              </a:ext>
            </a:extLst>
          </p:cNvPr>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4039307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98490"/>
            <a:ext cx="10515600" cy="5378473"/>
          </a:xfrm>
        </p:spPr>
        <p:txBody>
          <a:bodyPr>
            <a:normAutofit/>
          </a:bodyPr>
          <a:lstStyle/>
          <a:p>
            <a:pPr algn="just"/>
            <a:r>
              <a:rPr lang="en-IN" dirty="0">
                <a:latin typeface="Times New Roman" panose="02020603050405020304" pitchFamily="18" charset="0"/>
                <a:cs typeface="Times New Roman" panose="02020603050405020304" pitchFamily="18" charset="0"/>
              </a:rPr>
              <a:t>A chairman and secretary should be appointed from the committee membership. </a:t>
            </a:r>
          </a:p>
          <a:p>
            <a:pPr algn="just"/>
            <a:r>
              <a:rPr lang="en-IN" dirty="0">
                <a:latin typeface="Times New Roman" panose="02020603050405020304" pitchFamily="18" charset="0"/>
                <a:cs typeface="Times New Roman" panose="02020603050405020304" pitchFamily="18" charset="0"/>
              </a:rPr>
              <a:t>Meetings should be held according to set schedule throughout the year. </a:t>
            </a:r>
          </a:p>
          <a:p>
            <a:pPr algn="just"/>
            <a:r>
              <a:rPr lang="en-IN" dirty="0">
                <a:latin typeface="Times New Roman" panose="02020603050405020304" pitchFamily="18" charset="0"/>
                <a:cs typeface="Times New Roman" panose="02020603050405020304" pitchFamily="18" charset="0"/>
              </a:rPr>
              <a:t>The secretary should be assigned the responsibility of gathering all samples and prices of materials, as well as other pertinent data dealing with a particular procedure or type of equipment. </a:t>
            </a:r>
          </a:p>
          <a:p>
            <a:pPr algn="just"/>
            <a:r>
              <a:rPr lang="en-IN" dirty="0">
                <a:latin typeface="Times New Roman" panose="02020603050405020304" pitchFamily="18" charset="0"/>
                <a:cs typeface="Times New Roman" panose="02020603050405020304" pitchFamily="18" charset="0"/>
              </a:rPr>
              <a:t>The chairman of the committee may then assign the responsibility for the investigation and development phases of the problem under discussion to a subject group of a master committee. </a:t>
            </a:r>
          </a:p>
          <a:p>
            <a:pPr algn="just"/>
            <a:endParaRPr lang="en-US" dirty="0"/>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129479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27612C-97B0-4453-9C52-987D752696B0}"/>
              </a:ext>
            </a:extLst>
          </p:cNvPr>
          <p:cNvSpPr>
            <a:spLocks noGrp="1"/>
          </p:cNvSpPr>
          <p:nvPr>
            <p:ph type="title"/>
          </p:nvPr>
        </p:nvSpPr>
        <p:spPr>
          <a:xfrm>
            <a:off x="838200" y="365125"/>
            <a:ext cx="10515600" cy="655807"/>
          </a:xfrm>
        </p:spPr>
        <p:txBody>
          <a:bodyPr>
            <a:normAutofit/>
          </a:bodyPr>
          <a:lstStyle/>
          <a:p>
            <a:r>
              <a:rPr lang="en-IN" sz="2000" b="1" u="sng" dirty="0">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xmlns="" id="{E828BD63-BECF-4CB6-B435-A26FEA269AE5}"/>
              </a:ext>
            </a:extLst>
          </p:cNvPr>
          <p:cNvSpPr>
            <a:spLocks noGrp="1"/>
          </p:cNvSpPr>
          <p:nvPr>
            <p:ph idx="1"/>
          </p:nvPr>
        </p:nvSpPr>
        <p:spPr>
          <a:xfrm>
            <a:off x="838200" y="896645"/>
            <a:ext cx="10515600" cy="5280318"/>
          </a:xfrm>
        </p:spPr>
        <p:txBody>
          <a:bodyPr>
            <a:normAutofit/>
          </a:bodyPr>
          <a:lstStyle/>
          <a:p>
            <a:pPr algn="just"/>
            <a:r>
              <a:rPr lang="en-IN" sz="2400" dirty="0">
                <a:latin typeface="Times New Roman" panose="02020603050405020304" pitchFamily="18" charset="0"/>
                <a:cs typeface="Times New Roman" panose="02020603050405020304" pitchFamily="18" charset="0"/>
              </a:rPr>
              <a:t>Once the smaller group has reached a decision as to equipment or developed a new procedure, the secretary should write up the material in accordance with a procedure.</a:t>
            </a:r>
          </a:p>
          <a:p>
            <a:pPr algn="just"/>
            <a:r>
              <a:rPr lang="en-IN" sz="2400" dirty="0">
                <a:latin typeface="Times New Roman" panose="02020603050405020304" pitchFamily="18" charset="0"/>
                <a:cs typeface="Times New Roman" panose="02020603050405020304" pitchFamily="18" charset="0"/>
              </a:rPr>
              <a:t>The secretary should write up the material in accordance with a predetermined format and submit it to the staff and pavilions. </a:t>
            </a:r>
          </a:p>
          <a:p>
            <a:pPr algn="just"/>
            <a:r>
              <a:rPr lang="en-IN" sz="2400" dirty="0">
                <a:latin typeface="Times New Roman" panose="02020603050405020304" pitchFamily="18" charset="0"/>
                <a:cs typeface="Times New Roman" panose="02020603050405020304" pitchFamily="18" charset="0"/>
              </a:rPr>
              <a:t>An index should be published periodically and distributed to all those on the mailing list.</a:t>
            </a:r>
          </a:p>
          <a:p>
            <a:pPr algn="just"/>
            <a:r>
              <a:rPr lang="en-IN" sz="2400" dirty="0">
                <a:latin typeface="Times New Roman" panose="02020603050405020304" pitchFamily="18" charset="0"/>
                <a:cs typeface="Times New Roman" panose="02020603050405020304" pitchFamily="18" charset="0"/>
              </a:rPr>
              <a:t>The bound volume of ‘bulletin’ may then be referred to as standardisation manual or the current practices manual and should serve as an </a:t>
            </a:r>
            <a:r>
              <a:rPr lang="en-IN" sz="2400" dirty="0" err="1">
                <a:latin typeface="Times New Roman" panose="02020603050405020304" pitchFamily="18" charset="0"/>
                <a:cs typeface="Times New Roman" panose="02020603050405020304" pitchFamily="18" charset="0"/>
              </a:rPr>
              <a:t>authorative</a:t>
            </a:r>
            <a:r>
              <a:rPr lang="en-IN" sz="2400" dirty="0">
                <a:latin typeface="Times New Roman" panose="02020603050405020304" pitchFamily="18" charset="0"/>
                <a:cs typeface="Times New Roman" panose="02020603050405020304" pitchFamily="18" charset="0"/>
              </a:rPr>
              <a:t> procedural manual. </a:t>
            </a:r>
          </a:p>
        </p:txBody>
      </p:sp>
      <p:sp>
        <p:nvSpPr>
          <p:cNvPr id="5" name="Footer Placeholder 4">
            <a:extLst>
              <a:ext uri="{FF2B5EF4-FFF2-40B4-BE49-F238E27FC236}">
                <a16:creationId xmlns:a16="http://schemas.microsoft.com/office/drawing/2014/main" xmlns="" id="{3458E471-6586-49D8-B763-FEFBB8277264}"/>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768939A9-767E-4BCF-8611-939C3292EDA4}"/>
              </a:ext>
            </a:extLst>
          </p:cNvPr>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2954478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6248" y="567385"/>
            <a:ext cx="6503831" cy="5627353"/>
          </a:xfrm>
          <a:prstGeom prst="rect">
            <a:avLst/>
          </a:prstGeom>
          <a:ln w="889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
        <p:nvSpPr>
          <p:cNvPr id="8" name="TextBox 7"/>
          <p:cNvSpPr txBox="1"/>
          <p:nvPr/>
        </p:nvSpPr>
        <p:spPr>
          <a:xfrm>
            <a:off x="1120462" y="2202287"/>
            <a:ext cx="3206839" cy="1815882"/>
          </a:xfrm>
          <a:prstGeom prst="rect">
            <a:avLst/>
          </a:prstGeom>
          <a:noFill/>
        </p:spPr>
        <p:txBody>
          <a:bodyPr wrap="square" rtlCol="0">
            <a:spAutoFit/>
          </a:bodyPr>
          <a:lstStyle/>
          <a:p>
            <a:pPr algn="ctr"/>
            <a:r>
              <a:rPr lang="en-US" sz="2800" b="1" dirty="0"/>
              <a:t>CENTRAL STERILE SUPPLY FOR SMALLER SIZE HOSPITAL</a:t>
            </a:r>
          </a:p>
        </p:txBody>
      </p:sp>
    </p:spTree>
    <p:extLst>
      <p:ext uri="{BB962C8B-B14F-4D97-AF65-F5344CB8AC3E}">
        <p14:creationId xmlns:p14="http://schemas.microsoft.com/office/powerpoint/2010/main" val="100374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89538" y="411968"/>
            <a:ext cx="6083262" cy="5365750"/>
          </a:xfrm>
          <a:prstGeom prst="rect">
            <a:avLst/>
          </a:prstGeom>
          <a:ln w="889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8" name="TextBox 7"/>
          <p:cNvSpPr txBox="1"/>
          <p:nvPr/>
        </p:nvSpPr>
        <p:spPr>
          <a:xfrm>
            <a:off x="1120462" y="2202287"/>
            <a:ext cx="3206839" cy="1815882"/>
          </a:xfrm>
          <a:prstGeom prst="rect">
            <a:avLst/>
          </a:prstGeom>
          <a:noFill/>
        </p:spPr>
        <p:txBody>
          <a:bodyPr wrap="square" rtlCol="0">
            <a:spAutoFit/>
          </a:bodyPr>
          <a:lstStyle/>
          <a:p>
            <a:pPr algn="ctr"/>
            <a:r>
              <a:rPr lang="en-US" sz="2800" b="1" dirty="0"/>
              <a:t>CENTRAL STERILE SUPPLY FOR MEDIUM SIZE HOSPITAL</a:t>
            </a:r>
          </a:p>
        </p:txBody>
      </p:sp>
    </p:spTree>
    <p:extLst>
      <p:ext uri="{BB962C8B-B14F-4D97-AF65-F5344CB8AC3E}">
        <p14:creationId xmlns:p14="http://schemas.microsoft.com/office/powerpoint/2010/main" val="255385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25606" y="425003"/>
            <a:ext cx="6255587" cy="5648929"/>
          </a:xfrm>
          <a:prstGeom prst="rect">
            <a:avLst/>
          </a:prstGeom>
          <a:ln w="88900" cap="sq" cmpd="thickThin">
            <a:solidFill>
              <a:srgbClr val="000000"/>
            </a:solidFill>
            <a:prstDash val="solid"/>
            <a:miter lim="800000"/>
          </a:ln>
          <a:effectLst>
            <a:innerShdw blurRad="76200">
              <a:srgbClr val="000000"/>
            </a:innerShdw>
          </a:effectLst>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
        <p:nvSpPr>
          <p:cNvPr id="9" name="TextBox 8"/>
          <p:cNvSpPr txBox="1"/>
          <p:nvPr/>
        </p:nvSpPr>
        <p:spPr>
          <a:xfrm>
            <a:off x="1120462" y="2202287"/>
            <a:ext cx="3206839" cy="1384995"/>
          </a:xfrm>
          <a:prstGeom prst="rect">
            <a:avLst/>
          </a:prstGeom>
          <a:noFill/>
        </p:spPr>
        <p:txBody>
          <a:bodyPr wrap="square" rtlCol="0">
            <a:spAutoFit/>
          </a:bodyPr>
          <a:lstStyle/>
          <a:p>
            <a:pPr algn="ctr"/>
            <a:r>
              <a:rPr lang="en-US" sz="2800" b="1" dirty="0"/>
              <a:t>CENTRAL STERILE SUPPLY </a:t>
            </a:r>
            <a:r>
              <a:rPr lang="en-US" sz="2800" b="1"/>
              <a:t>FOR LARGE </a:t>
            </a:r>
            <a:r>
              <a:rPr lang="en-US" sz="2800" b="1" dirty="0"/>
              <a:t>SIZE HOSPITAL</a:t>
            </a:r>
          </a:p>
        </p:txBody>
      </p:sp>
    </p:spTree>
    <p:extLst>
      <p:ext uri="{BB962C8B-B14F-4D97-AF65-F5344CB8AC3E}">
        <p14:creationId xmlns:p14="http://schemas.microsoft.com/office/powerpoint/2010/main" val="41432337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6" ma:contentTypeDescription="Create a new document." ma:contentTypeScope="" ma:versionID="faa036d22f56a16cde9b7aa97ce92539">
  <xsd:schema xmlns:xsd="http://www.w3.org/2001/XMLSchema" xmlns:xs="http://www.w3.org/2001/XMLSchema" xmlns:p="http://schemas.microsoft.com/office/2006/metadata/properties" xmlns:ns2="1e863c3e-37bc-489c-8a97-a2b2e8e58ff9" targetNamespace="http://schemas.microsoft.com/office/2006/metadata/properties" ma:root="true" ma:fieldsID="17ae55b51d5adf974f409f68725140ce"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6701AD8-A38D-4F7B-9B85-6658686855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863c3e-37bc-489c-8a97-a2b2e8e58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8C72B4-995D-400C-9FF0-75D4BB3E566D}">
  <ds:schemaRefs>
    <ds:schemaRef ds:uri="http://schemas.microsoft.com/sharepoint/v3/contenttype/forms"/>
  </ds:schemaRefs>
</ds:datastoreItem>
</file>

<file path=customXml/itemProps3.xml><?xml version="1.0" encoding="utf-8"?>
<ds:datastoreItem xmlns:ds="http://schemas.openxmlformats.org/officeDocument/2006/customXml" ds:itemID="{99748182-9AC2-462D-99A5-E8572A3EB54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200</TotalTime>
  <Words>751</Words>
  <Application>Microsoft Office PowerPoint</Application>
  <PresentationFormat>Widescreen</PresentationFormat>
  <Paragraphs>69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LAMINAR AIR FLOW:-</vt:lpstr>
      <vt:lpstr>PowerPoint Presentation</vt:lpstr>
      <vt:lpstr>The standardisation committee ( Current Practices Committee) :- </vt:lpstr>
      <vt:lpstr>PowerPoint Presentation</vt:lpstr>
      <vt:lpstr>CONT…</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61</cp:revision>
  <dcterms:created xsi:type="dcterms:W3CDTF">2020-07-13T05:58:17Z</dcterms:created>
  <dcterms:modified xsi:type="dcterms:W3CDTF">2024-09-16T04:14:48Z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