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307" r:id="rId23"/>
    <p:sldId id="278" r:id="rId24"/>
    <p:sldId id="279" r:id="rId25"/>
    <p:sldId id="280" r:id="rId26"/>
    <p:sldId id="281" r:id="rId27"/>
    <p:sldId id="282" r:id="rId28"/>
    <p:sldId id="315" r:id="rId29"/>
    <p:sldId id="316"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8" r:id="rId54"/>
    <p:sldId id="310" r:id="rId55"/>
    <p:sldId id="311" r:id="rId56"/>
    <p:sldId id="312" r:id="rId57"/>
    <p:sldId id="313" r:id="rId58"/>
    <p:sldId id="314" r:id="rId59"/>
    <p:sldId id="309"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434" autoAdjust="0"/>
  </p:normalViewPr>
  <p:slideViewPr>
    <p:cSldViewPr>
      <p:cViewPr varScale="1">
        <p:scale>
          <a:sx n="74" d="100"/>
          <a:sy n="74" d="100"/>
        </p:scale>
        <p:origin x="552"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6607D-E4A0-4CAF-84BF-03578CC41C1B}" type="datetimeFigureOut">
              <a:rPr lang="en-US" smtClean="0"/>
              <a:t>9/13/2024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E2F5B-F962-4F8A-81BD-042743A3C0FD}" type="slidenum">
              <a:rPr lang="en-US" smtClean="0"/>
              <a:t>‹#›</a:t>
            </a:fld>
            <a:endParaRPr lang="en-US"/>
          </a:p>
        </p:txBody>
      </p:sp>
    </p:spTree>
    <p:extLst>
      <p:ext uri="{BB962C8B-B14F-4D97-AF65-F5344CB8AC3E}">
        <p14:creationId xmlns:p14="http://schemas.microsoft.com/office/powerpoint/2010/main" val="442405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BE2F5B-F962-4F8A-81BD-042743A3C0FD}" type="slidenum">
              <a:rPr lang="en-US" smtClean="0"/>
              <a:t>1</a:t>
            </a:fld>
            <a:endParaRPr lang="en-US"/>
          </a:p>
        </p:txBody>
      </p:sp>
    </p:spTree>
    <p:extLst>
      <p:ext uri="{BB962C8B-B14F-4D97-AF65-F5344CB8AC3E}">
        <p14:creationId xmlns:p14="http://schemas.microsoft.com/office/powerpoint/2010/main" val="2453669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41E0D5-CBE9-4939-8BB1-CD6886EA9CB3}" type="datetime1">
              <a:rPr lang="en-IN" smtClean="0"/>
              <a:t>13-09-2024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276117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438B0D-E925-4029-A184-5BF01380FBB7}" type="datetime1">
              <a:rPr lang="en-IN" smtClean="0"/>
              <a:t>13-09-2024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390634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68222F-C923-4118-9FC3-E8340C1938ED}" type="datetime1">
              <a:rPr lang="en-IN" smtClean="0"/>
              <a:t>13-09-2024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2714013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8A7BB3-7BF2-474A-8F30-C90EF2478293}" type="datetime1">
              <a:rPr lang="en-IN" smtClean="0"/>
              <a:t>13-09-2024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1025250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8A85C1-5574-4613-B6F9-9AB1DCCFE6D7}" type="datetime1">
              <a:rPr lang="en-IN" smtClean="0"/>
              <a:t>13-09-2024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2254724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F94965-F2DA-407D-89C4-C5304A07B8FC}" type="datetime1">
              <a:rPr lang="en-IN" smtClean="0"/>
              <a:t>13-09-2024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72526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685F6-E4C0-4F24-9240-C7F00B8A078C}" type="datetime1">
              <a:rPr lang="en-IN" smtClean="0"/>
              <a:t>13-09-2024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1850629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8BD88-FF54-4007-8F32-34F1C56D2876}" type="datetime1">
              <a:rPr lang="en-IN" smtClean="0"/>
              <a:t>13-09-2024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939305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41CA5F-E6F0-45F0-928A-8138F94B72A9}" type="datetime1">
              <a:rPr lang="en-IN" smtClean="0"/>
              <a:t>13-09-2024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3047073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48056-7844-4E96-B7A2-D8FEBF7A6B3D}" type="datetime1">
              <a:rPr lang="en-IN" smtClean="0"/>
              <a:t>13-09-2024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41929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45B22D-2CED-4A7A-860E-7CB8A180FA43}" type="datetime1">
              <a:rPr lang="en-IN" smtClean="0"/>
              <a:t>13-09-2024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71E55B2F-ED55-4ECC-B564-7BFDFBFC271F}" type="slidenum">
              <a:rPr lang="en-IN" smtClean="0"/>
              <a:t>‹#›</a:t>
            </a:fld>
            <a:endParaRPr lang="en-IN"/>
          </a:p>
        </p:txBody>
      </p:sp>
    </p:spTree>
    <p:extLst>
      <p:ext uri="{BB962C8B-B14F-4D97-AF65-F5344CB8AC3E}">
        <p14:creationId xmlns:p14="http://schemas.microsoft.com/office/powerpoint/2010/main" val="308832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A8EAC5-6503-4BB5-A783-02CAF4F29C13}" type="datetime1">
              <a:rPr lang="en-IN" smtClean="0"/>
              <a:t>13-09-2024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E55B2F-ED55-4ECC-B564-7BFDFBFC271F}" type="slidenum">
              <a:rPr lang="en-IN" smtClean="0"/>
              <a:t>‹#›</a:t>
            </a:fld>
            <a:endParaRPr lang="en-IN"/>
          </a:p>
        </p:txBody>
      </p:sp>
      <p:sp>
        <p:nvSpPr>
          <p:cNvPr id="7" name="TextBox 6"/>
          <p:cNvSpPr txBox="1"/>
          <p:nvPr userDrawn="1"/>
        </p:nvSpPr>
        <p:spPr>
          <a:xfrm rot="19946177">
            <a:off x="2026959" y="2842263"/>
            <a:ext cx="8856984" cy="769441"/>
          </a:xfrm>
          <a:prstGeom prst="rect">
            <a:avLst/>
          </a:prstGeom>
          <a:noFill/>
        </p:spPr>
        <p:txBody>
          <a:bodyPr wrap="square" rtlCol="0">
            <a:spAutoFit/>
          </a:bodyPr>
          <a:lstStyle/>
          <a:p>
            <a:r>
              <a:rPr lang="en-US" sz="44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400" b="1" dirty="0">
              <a:solidFill>
                <a:schemeClr val="bg2"/>
              </a:solidFill>
              <a:latin typeface="Times New Roman" panose="02020603050405020304" pitchFamily="18" charset="0"/>
              <a:cs typeface="Times New Roman" panose="02020603050405020304" pitchFamily="18" charset="0"/>
            </a:endParaRPr>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81424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en.wikipedia.org/wiki/T_cell" TargetMode="External"/><Relationship Id="rId7" Type="http://schemas.openxmlformats.org/officeDocument/2006/relationships/hyperlink" Target="https://en.wikipedia.org/wiki/Mammalian_target_of_rapamycin" TargetMode="External"/><Relationship Id="rId2" Type="http://schemas.openxmlformats.org/officeDocument/2006/relationships/hyperlink" Target="https://en.wikipedia.org/wiki/MTOR" TargetMode="External"/><Relationship Id="rId1" Type="http://schemas.openxmlformats.org/officeDocument/2006/relationships/slideLayout" Target="../slideLayouts/slideLayout7.xml"/><Relationship Id="rId6" Type="http://schemas.openxmlformats.org/officeDocument/2006/relationships/hyperlink" Target="https://en.wikipedia.org/wiki/FKBP" TargetMode="External"/><Relationship Id="rId5" Type="http://schemas.openxmlformats.org/officeDocument/2006/relationships/hyperlink" Target="https://en.wikipedia.org/wiki/Cytosol" TargetMode="External"/><Relationship Id="rId4" Type="http://schemas.openxmlformats.org/officeDocument/2006/relationships/hyperlink" Target="https://en.wikipedia.org/wiki/B_cel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latin typeface="Georgia" pitchFamily="18" charset="0"/>
              </a:rPr>
              <a:t>CHRONIC RENAL FAILURE</a:t>
            </a:r>
          </a:p>
        </p:txBody>
      </p:sp>
      <p:sp>
        <p:nvSpPr>
          <p:cNvPr id="3" name="Subtitle 2"/>
          <p:cNvSpPr>
            <a:spLocks noGrp="1"/>
          </p:cNvSpPr>
          <p:nvPr>
            <p:ph type="subTitle" idx="1"/>
          </p:nvPr>
        </p:nvSpPr>
        <p:spPr>
          <a:xfrm>
            <a:off x="10347920" y="6785992"/>
            <a:ext cx="320080" cy="72008"/>
          </a:xfrm>
        </p:spPr>
        <p:txBody>
          <a:bodyPr>
            <a:normAutofit fontScale="25000" lnSpcReduction="20000"/>
          </a:bodyPr>
          <a:lstStyle/>
          <a:p>
            <a:endParaRPr lang="en-IN" sz="900"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a:t>
            </a:fld>
            <a:endParaRPr lang="en-IN"/>
          </a:p>
        </p:txBody>
      </p:sp>
    </p:spTree>
    <p:extLst>
      <p:ext uri="{BB962C8B-B14F-4D97-AF65-F5344CB8AC3E}">
        <p14:creationId xmlns:p14="http://schemas.microsoft.com/office/powerpoint/2010/main" val="242766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a:latin typeface="Georgia" pitchFamily="18" charset="0"/>
              </a:rPr>
              <a:t>Definition;-</a:t>
            </a:r>
          </a:p>
        </p:txBody>
      </p:sp>
      <p:sp>
        <p:nvSpPr>
          <p:cNvPr id="3" name="Content Placeholder 2"/>
          <p:cNvSpPr>
            <a:spLocks noGrp="1"/>
          </p:cNvSpPr>
          <p:nvPr>
            <p:ph idx="1"/>
          </p:nvPr>
        </p:nvSpPr>
        <p:spPr>
          <a:xfrm>
            <a:off x="1991544" y="1379910"/>
            <a:ext cx="8219256" cy="5001419"/>
          </a:xfrm>
        </p:spPr>
        <p:txBody>
          <a:bodyPr>
            <a:normAutofit/>
          </a:bodyPr>
          <a:lstStyle/>
          <a:p>
            <a:pPr>
              <a:buFont typeface="Wingdings" pitchFamily="2" charset="2"/>
              <a:buChar char="Ø"/>
            </a:pPr>
            <a:r>
              <a:rPr lang="en-IN" dirty="0">
                <a:latin typeface="Georgia" pitchFamily="18" charset="0"/>
              </a:rPr>
              <a:t> CRF  is  the progressive, irreversible, </a:t>
            </a:r>
            <a:r>
              <a:rPr lang="en-IN" dirty="0" err="1">
                <a:latin typeface="Georgia" pitchFamily="18" charset="0"/>
              </a:rPr>
              <a:t>detoriation</a:t>
            </a:r>
            <a:r>
              <a:rPr lang="en-IN" dirty="0">
                <a:latin typeface="Georgia" pitchFamily="18" charset="0"/>
              </a:rPr>
              <a:t> of renal function. Usually resulting from long standing disease, it sometimes derives from acute renal failure that does not respond to treatment.</a:t>
            </a:r>
          </a:p>
          <a:p>
            <a:pPr>
              <a:buFont typeface="Wingdings" pitchFamily="2" charset="2"/>
              <a:buChar char="Ø"/>
            </a:pPr>
            <a:r>
              <a:rPr lang="en-IN" dirty="0">
                <a:latin typeface="Georgia" pitchFamily="18" charset="0"/>
              </a:rPr>
              <a:t>CRF is characterised by </a:t>
            </a:r>
            <a:r>
              <a:rPr lang="en-IN" dirty="0" err="1">
                <a:latin typeface="Georgia" pitchFamily="18" charset="0"/>
              </a:rPr>
              <a:t>anemia</a:t>
            </a:r>
            <a:r>
              <a:rPr lang="en-IN" dirty="0">
                <a:latin typeface="Georgia" pitchFamily="18" charset="0"/>
              </a:rPr>
              <a:t>, </a:t>
            </a:r>
            <a:r>
              <a:rPr lang="en-IN" dirty="0" err="1">
                <a:latin typeface="Georgia" pitchFamily="18" charset="0"/>
              </a:rPr>
              <a:t>nocturia</a:t>
            </a:r>
            <a:r>
              <a:rPr lang="en-IN" dirty="0">
                <a:latin typeface="Georgia" pitchFamily="18" charset="0"/>
              </a:rPr>
              <a:t>, oedema, HTN, bone pain, neurological changes &amp; disordered muscle function.</a:t>
            </a:r>
          </a:p>
          <a:p>
            <a:pPr>
              <a:buFont typeface="Wingdings" pitchFamily="2" charset="2"/>
              <a:buChar char="Ø"/>
            </a:pPr>
            <a:r>
              <a:rPr lang="en-IN" dirty="0">
                <a:latin typeface="Georgia" pitchFamily="18" charset="0"/>
              </a:rPr>
              <a:t>The incidence of CRF </a:t>
            </a:r>
            <a:r>
              <a:rPr lang="en-IN" dirty="0">
                <a:latin typeface="Georgia" pitchFamily="18" charset="0"/>
                <a:sym typeface="Wingdings"/>
              </a:rPr>
              <a:t> with age &amp; is greater in females &amp; which may progress in ESRF (</a:t>
            </a:r>
            <a:r>
              <a:rPr lang="en-IN" dirty="0" err="1">
                <a:latin typeface="Georgia" pitchFamily="18" charset="0"/>
                <a:sym typeface="Wingdings"/>
              </a:rPr>
              <a:t>enf</a:t>
            </a:r>
            <a:r>
              <a:rPr lang="en-IN" dirty="0">
                <a:latin typeface="Georgia" pitchFamily="18" charset="0"/>
                <a:sym typeface="Wingdings"/>
              </a:rPr>
              <a:t> stage renal failure)</a:t>
            </a:r>
            <a:r>
              <a:rPr lang="en-IN" dirty="0">
                <a:latin typeface="Georgia" pitchFamily="18" charset="0"/>
              </a:rPr>
              <a:t>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a:t>
            </a:fld>
            <a:endParaRPr lang="en-IN"/>
          </a:p>
        </p:txBody>
      </p:sp>
    </p:spTree>
    <p:extLst>
      <p:ext uri="{BB962C8B-B14F-4D97-AF65-F5344CB8AC3E}">
        <p14:creationId xmlns:p14="http://schemas.microsoft.com/office/powerpoint/2010/main" val="4044704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a:latin typeface="Georgia" pitchFamily="18" charset="0"/>
              </a:rPr>
              <a:t>Classification;-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98192754"/>
              </p:ext>
            </p:extLst>
          </p:nvPr>
        </p:nvGraphicFramePr>
        <p:xfrm>
          <a:off x="1919536" y="1484784"/>
          <a:ext cx="8229600" cy="339344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xmlns="" val="20000"/>
                    </a:ext>
                  </a:extLst>
                </a:gridCol>
                <a:gridCol w="2880320">
                  <a:extLst>
                    <a:ext uri="{9D8B030D-6E8A-4147-A177-3AD203B41FA5}">
                      <a16:colId xmlns:a16="http://schemas.microsoft.com/office/drawing/2014/main" xmlns="" val="20001"/>
                    </a:ext>
                  </a:extLst>
                </a:gridCol>
                <a:gridCol w="3981128">
                  <a:extLst>
                    <a:ext uri="{9D8B030D-6E8A-4147-A177-3AD203B41FA5}">
                      <a16:colId xmlns:a16="http://schemas.microsoft.com/office/drawing/2014/main" xmlns="" val="20002"/>
                    </a:ext>
                  </a:extLst>
                </a:gridCol>
              </a:tblGrid>
              <a:tr h="370840">
                <a:tc>
                  <a:txBody>
                    <a:bodyPr/>
                    <a:lstStyle/>
                    <a:p>
                      <a:r>
                        <a:rPr lang="en-IN" sz="2400" dirty="0">
                          <a:latin typeface="Georgia" pitchFamily="18" charset="0"/>
                        </a:rPr>
                        <a:t>STAGE</a:t>
                      </a:r>
                    </a:p>
                  </a:txBody>
                  <a:tcPr/>
                </a:tc>
                <a:tc>
                  <a:txBody>
                    <a:bodyPr/>
                    <a:lstStyle/>
                    <a:p>
                      <a:r>
                        <a:rPr lang="en-IN" sz="2400" dirty="0">
                          <a:latin typeface="Georgia" pitchFamily="18" charset="0"/>
                        </a:rPr>
                        <a:t>GFR</a:t>
                      </a:r>
                    </a:p>
                  </a:txBody>
                  <a:tcPr/>
                </a:tc>
                <a:tc>
                  <a:txBody>
                    <a:bodyPr/>
                    <a:lstStyle/>
                    <a:p>
                      <a:r>
                        <a:rPr lang="en-IN" sz="2400" dirty="0">
                          <a:latin typeface="Georgia" pitchFamily="18" charset="0"/>
                        </a:rPr>
                        <a:t>DESCRIPTION</a:t>
                      </a:r>
                    </a:p>
                  </a:txBody>
                  <a:tcPr/>
                </a:tc>
                <a:extLst>
                  <a:ext uri="{0D108BD9-81ED-4DB2-BD59-A6C34878D82A}">
                    <a16:rowId xmlns:a16="http://schemas.microsoft.com/office/drawing/2014/main" xmlns="" val="10000"/>
                  </a:ext>
                </a:extLst>
              </a:tr>
              <a:tr h="370840">
                <a:tc>
                  <a:txBody>
                    <a:bodyPr/>
                    <a:lstStyle/>
                    <a:p>
                      <a:r>
                        <a:rPr lang="en-IN" dirty="0">
                          <a:latin typeface="Georgia" pitchFamily="18" charset="0"/>
                          <a:ea typeface="Yu Mincho Demibold"/>
                        </a:rPr>
                        <a:t>      Ⅰ</a:t>
                      </a:r>
                      <a:endParaRPr lang="en-IN" dirty="0">
                        <a:latin typeface="Georgia" pitchFamily="18" charset="0"/>
                      </a:endParaRPr>
                    </a:p>
                  </a:txBody>
                  <a:tcPr/>
                </a:tc>
                <a:tc>
                  <a:txBody>
                    <a:bodyPr/>
                    <a:lstStyle/>
                    <a:p>
                      <a:r>
                        <a:rPr lang="en-IN" dirty="0">
                          <a:latin typeface="Georgia" pitchFamily="18" charset="0"/>
                          <a:ea typeface="Yu Mincho Demibold"/>
                        </a:rPr>
                        <a:t>≥90ml</a:t>
                      </a:r>
                      <a:r>
                        <a:rPr lang="en-IN" baseline="0" dirty="0">
                          <a:latin typeface="Georgia" pitchFamily="18" charset="0"/>
                          <a:ea typeface="Yu Mincho Demibold"/>
                        </a:rPr>
                        <a:t>/min + </a:t>
                      </a:r>
                      <a:r>
                        <a:rPr lang="en-IN" baseline="0" dirty="0" err="1">
                          <a:latin typeface="Georgia" pitchFamily="18" charset="0"/>
                          <a:ea typeface="Yu Mincho Demibold"/>
                        </a:rPr>
                        <a:t>protrinuria</a:t>
                      </a:r>
                      <a:endParaRPr lang="en-IN" dirty="0">
                        <a:latin typeface="Georgia" pitchFamily="18" charset="0"/>
                      </a:endParaRPr>
                    </a:p>
                  </a:txBody>
                  <a:tcPr/>
                </a:tc>
                <a:tc>
                  <a:txBody>
                    <a:bodyPr/>
                    <a:lstStyle/>
                    <a:p>
                      <a:r>
                        <a:rPr lang="en-IN" dirty="0">
                          <a:latin typeface="Georgia" pitchFamily="18" charset="0"/>
                        </a:rPr>
                        <a:t>Kidney damage with normal (or)</a:t>
                      </a:r>
                      <a:r>
                        <a:rPr lang="en-IN" dirty="0">
                          <a:latin typeface="Georgia" pitchFamily="18" charset="0"/>
                          <a:ea typeface="Yu Mincho Demibold"/>
                        </a:rPr>
                        <a:t>↑GFR</a:t>
                      </a:r>
                      <a:endParaRPr lang="en-IN" dirty="0">
                        <a:latin typeface="Georgia" pitchFamily="18" charset="0"/>
                      </a:endParaRPr>
                    </a:p>
                  </a:txBody>
                  <a:tcPr/>
                </a:tc>
                <a:extLst>
                  <a:ext uri="{0D108BD9-81ED-4DB2-BD59-A6C34878D82A}">
                    <a16:rowId xmlns:a16="http://schemas.microsoft.com/office/drawing/2014/main" xmlns="" val="10001"/>
                  </a:ext>
                </a:extLst>
              </a:tr>
              <a:tr h="370840">
                <a:tc>
                  <a:txBody>
                    <a:bodyPr/>
                    <a:lstStyle/>
                    <a:p>
                      <a:r>
                        <a:rPr lang="en-IN" dirty="0">
                          <a:latin typeface="Georgia" pitchFamily="18" charset="0"/>
                        </a:rPr>
                        <a:t>      </a:t>
                      </a:r>
                      <a:r>
                        <a:rPr lang="en-IN" dirty="0">
                          <a:latin typeface="Georgia" pitchFamily="18" charset="0"/>
                          <a:ea typeface="Yu Mincho Demibold"/>
                        </a:rPr>
                        <a:t>Ⅱ</a:t>
                      </a:r>
                      <a:endParaRPr lang="en-IN" dirty="0">
                        <a:latin typeface="Georgia" pitchFamily="18" charset="0"/>
                      </a:endParaRPr>
                    </a:p>
                  </a:txBody>
                  <a:tcPr/>
                </a:tc>
                <a:tc>
                  <a:txBody>
                    <a:bodyPr/>
                    <a:lstStyle/>
                    <a:p>
                      <a:r>
                        <a:rPr lang="en-IN" dirty="0">
                          <a:latin typeface="Georgia" pitchFamily="18" charset="0"/>
                        </a:rPr>
                        <a:t>60-89ml/min</a:t>
                      </a:r>
                      <a:r>
                        <a:rPr lang="en-IN" baseline="0" dirty="0">
                          <a:latin typeface="Georgia" pitchFamily="18" charset="0"/>
                        </a:rPr>
                        <a:t> + proteinuria</a:t>
                      </a:r>
                      <a:endParaRPr lang="en-IN" dirty="0">
                        <a:latin typeface="Georgia" pitchFamily="18" charset="0"/>
                      </a:endParaRPr>
                    </a:p>
                  </a:txBody>
                  <a:tcPr/>
                </a:tc>
                <a:tc>
                  <a:txBody>
                    <a:bodyPr/>
                    <a:lstStyle/>
                    <a:p>
                      <a:r>
                        <a:rPr lang="en-IN" dirty="0">
                          <a:latin typeface="Georgia" pitchFamily="18" charset="0"/>
                        </a:rPr>
                        <a:t>Kidney damage with mildly </a:t>
                      </a:r>
                      <a:r>
                        <a:rPr lang="en-IN" dirty="0">
                          <a:latin typeface="Georgia" pitchFamily="18" charset="0"/>
                          <a:ea typeface="Yu Mincho Demibold"/>
                        </a:rPr>
                        <a:t>↓GFR</a:t>
                      </a:r>
                      <a:endParaRPr lang="en-IN" dirty="0">
                        <a:latin typeface="Georgia" pitchFamily="18" charset="0"/>
                      </a:endParaRPr>
                    </a:p>
                  </a:txBody>
                  <a:tcPr/>
                </a:tc>
                <a:extLst>
                  <a:ext uri="{0D108BD9-81ED-4DB2-BD59-A6C34878D82A}">
                    <a16:rowId xmlns:a16="http://schemas.microsoft.com/office/drawing/2014/main" xmlns="" val="10002"/>
                  </a:ext>
                </a:extLst>
              </a:tr>
              <a:tr h="370840">
                <a:tc>
                  <a:txBody>
                    <a:bodyPr/>
                    <a:lstStyle/>
                    <a:p>
                      <a:r>
                        <a:rPr lang="en-IN" dirty="0">
                          <a:latin typeface="Georgia" pitchFamily="18" charset="0"/>
                        </a:rPr>
                        <a:t>      </a:t>
                      </a:r>
                      <a:r>
                        <a:rPr lang="en-IN" dirty="0">
                          <a:latin typeface="Georgia" pitchFamily="18" charset="0"/>
                          <a:ea typeface="Yu Mincho Demibold"/>
                        </a:rPr>
                        <a:t>Ⅲ a</a:t>
                      </a:r>
                    </a:p>
                    <a:p>
                      <a:r>
                        <a:rPr lang="en-IN" dirty="0">
                          <a:latin typeface="Georgia" pitchFamily="18" charset="0"/>
                          <a:ea typeface="Yu Mincho Demibold"/>
                        </a:rPr>
                        <a:t>     </a:t>
                      </a:r>
                      <a:r>
                        <a:rPr lang="en-IN" baseline="0" dirty="0">
                          <a:latin typeface="Georgia" pitchFamily="18" charset="0"/>
                          <a:ea typeface="Yu Mincho Demibold"/>
                        </a:rPr>
                        <a:t> </a:t>
                      </a:r>
                      <a:r>
                        <a:rPr lang="en-IN" dirty="0">
                          <a:latin typeface="Georgia" pitchFamily="18" charset="0"/>
                          <a:ea typeface="Yu Mincho Demibold"/>
                        </a:rPr>
                        <a:t>Ⅲ b</a:t>
                      </a:r>
                      <a:endParaRPr lang="en-IN" dirty="0">
                        <a:latin typeface="Georgia" pitchFamily="18" charset="0"/>
                      </a:endParaRPr>
                    </a:p>
                  </a:txBody>
                  <a:tcPr/>
                </a:tc>
                <a:tc>
                  <a:txBody>
                    <a:bodyPr/>
                    <a:lstStyle/>
                    <a:p>
                      <a:r>
                        <a:rPr lang="en-IN" dirty="0">
                          <a:latin typeface="Georgia" pitchFamily="18" charset="0"/>
                        </a:rPr>
                        <a:t>45-59 ml/min</a:t>
                      </a:r>
                    </a:p>
                    <a:p>
                      <a:r>
                        <a:rPr lang="en-IN" dirty="0">
                          <a:latin typeface="Georgia" pitchFamily="18" charset="0"/>
                        </a:rPr>
                        <a:t>30-44ml/min</a:t>
                      </a:r>
                    </a:p>
                  </a:txBody>
                  <a:tcPr/>
                </a:tc>
                <a:tc>
                  <a:txBody>
                    <a:bodyPr/>
                    <a:lstStyle/>
                    <a:p>
                      <a:r>
                        <a:rPr lang="en-IN" dirty="0">
                          <a:latin typeface="Georgia" pitchFamily="18" charset="0"/>
                        </a:rPr>
                        <a:t>Moderate reduction in GFR</a:t>
                      </a:r>
                    </a:p>
                    <a:p>
                      <a:r>
                        <a:rPr lang="en-IN" dirty="0">
                          <a:latin typeface="Georgia" pitchFamily="18" charset="0"/>
                        </a:rPr>
                        <a:t>With/without</a:t>
                      </a:r>
                      <a:r>
                        <a:rPr lang="en-IN" baseline="0" dirty="0">
                          <a:latin typeface="Georgia" pitchFamily="18" charset="0"/>
                        </a:rPr>
                        <a:t> evidence of </a:t>
                      </a:r>
                      <a:r>
                        <a:rPr lang="en-IN" baseline="0" dirty="0" err="1">
                          <a:latin typeface="Georgia" pitchFamily="18" charset="0"/>
                        </a:rPr>
                        <a:t>kidneydisease</a:t>
                      </a:r>
                      <a:endParaRPr lang="en-IN" dirty="0">
                        <a:latin typeface="Georgia" pitchFamily="18" charset="0"/>
                      </a:endParaRPr>
                    </a:p>
                  </a:txBody>
                  <a:tcPr/>
                </a:tc>
                <a:extLst>
                  <a:ext uri="{0D108BD9-81ED-4DB2-BD59-A6C34878D82A}">
                    <a16:rowId xmlns:a16="http://schemas.microsoft.com/office/drawing/2014/main" xmlns="" val="10003"/>
                  </a:ext>
                </a:extLst>
              </a:tr>
              <a:tr h="370840">
                <a:tc>
                  <a:txBody>
                    <a:bodyPr/>
                    <a:lstStyle/>
                    <a:p>
                      <a:r>
                        <a:rPr lang="en-IN" dirty="0">
                          <a:latin typeface="Georgia" pitchFamily="18" charset="0"/>
                        </a:rPr>
                        <a:t>      </a:t>
                      </a:r>
                      <a:r>
                        <a:rPr lang="en-IN" dirty="0">
                          <a:latin typeface="Georgia" pitchFamily="18" charset="0"/>
                          <a:ea typeface="Yu Mincho Demibold"/>
                        </a:rPr>
                        <a:t>Ⅳ</a:t>
                      </a:r>
                      <a:endParaRPr lang="en-IN" dirty="0">
                        <a:latin typeface="Georgia" pitchFamily="18" charset="0"/>
                      </a:endParaRPr>
                    </a:p>
                  </a:txBody>
                  <a:tcPr/>
                </a:tc>
                <a:tc>
                  <a:txBody>
                    <a:bodyPr/>
                    <a:lstStyle/>
                    <a:p>
                      <a:r>
                        <a:rPr lang="en-IN" dirty="0">
                          <a:latin typeface="Georgia" pitchFamily="18" charset="0"/>
                        </a:rPr>
                        <a:t>13-29ml/min</a:t>
                      </a:r>
                    </a:p>
                  </a:txBody>
                  <a:tcPr/>
                </a:tc>
                <a:tc>
                  <a:txBody>
                    <a:bodyPr/>
                    <a:lstStyle/>
                    <a:p>
                      <a:r>
                        <a:rPr lang="en-IN" dirty="0">
                          <a:latin typeface="Georgia" pitchFamily="18" charset="0"/>
                        </a:rPr>
                        <a:t>Severe reduction in GFR</a:t>
                      </a:r>
                    </a:p>
                  </a:txBody>
                  <a:tcPr/>
                </a:tc>
                <a:extLst>
                  <a:ext uri="{0D108BD9-81ED-4DB2-BD59-A6C34878D82A}">
                    <a16:rowId xmlns:a16="http://schemas.microsoft.com/office/drawing/2014/main" xmlns="" val="10004"/>
                  </a:ext>
                </a:extLst>
              </a:tr>
              <a:tr h="370840">
                <a:tc>
                  <a:txBody>
                    <a:bodyPr/>
                    <a:lstStyle/>
                    <a:p>
                      <a:r>
                        <a:rPr lang="en-IN" dirty="0">
                          <a:latin typeface="Georgia" pitchFamily="18" charset="0"/>
                        </a:rPr>
                        <a:t>     </a:t>
                      </a:r>
                      <a:r>
                        <a:rPr lang="en-IN" baseline="0" dirty="0">
                          <a:latin typeface="Georgia" pitchFamily="18" charset="0"/>
                        </a:rPr>
                        <a:t> </a:t>
                      </a:r>
                      <a:r>
                        <a:rPr lang="en-IN" dirty="0">
                          <a:latin typeface="Georgia" pitchFamily="18" charset="0"/>
                          <a:ea typeface="Yu Mincho Demibold"/>
                        </a:rPr>
                        <a:t>Ⅴ</a:t>
                      </a:r>
                      <a:endParaRPr lang="en-IN" dirty="0">
                        <a:latin typeface="Georgia" pitchFamily="18" charset="0"/>
                      </a:endParaRPr>
                    </a:p>
                  </a:txBody>
                  <a:tcPr/>
                </a:tc>
                <a:tc>
                  <a:txBody>
                    <a:bodyPr/>
                    <a:lstStyle/>
                    <a:p>
                      <a:r>
                        <a:rPr lang="en-IN" dirty="0">
                          <a:latin typeface="Georgia" pitchFamily="18" charset="0"/>
                        </a:rPr>
                        <a:t>&lt;15ml/min</a:t>
                      </a:r>
                    </a:p>
                  </a:txBody>
                  <a:tcPr/>
                </a:tc>
                <a:tc>
                  <a:txBody>
                    <a:bodyPr/>
                    <a:lstStyle/>
                    <a:p>
                      <a:r>
                        <a:rPr lang="en-IN" dirty="0">
                          <a:latin typeface="Georgia" pitchFamily="18" charset="0"/>
                        </a:rPr>
                        <a:t>Kidney failure</a:t>
                      </a:r>
                    </a:p>
                  </a:txBody>
                  <a:tcPr/>
                </a:tc>
                <a:extLst>
                  <a:ext uri="{0D108BD9-81ED-4DB2-BD59-A6C34878D82A}">
                    <a16:rowId xmlns:a16="http://schemas.microsoft.com/office/drawing/2014/main" xmlns="" val="10005"/>
                  </a:ext>
                </a:extLst>
              </a:tr>
            </a:tbl>
          </a:graphicData>
        </a:graphic>
      </p:graphicFrame>
      <p:sp>
        <p:nvSpPr>
          <p:cNvPr id="3" name="Footer Placeholder 2"/>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a:t>
            </a:fld>
            <a:endParaRPr lang="en-IN"/>
          </a:p>
        </p:txBody>
      </p:sp>
    </p:spTree>
    <p:extLst>
      <p:ext uri="{BB962C8B-B14F-4D97-AF65-F5344CB8AC3E}">
        <p14:creationId xmlns:p14="http://schemas.microsoft.com/office/powerpoint/2010/main" val="631637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116632"/>
            <a:ext cx="8229600" cy="1143000"/>
          </a:xfrm>
        </p:spPr>
        <p:txBody>
          <a:bodyPr>
            <a:normAutofit/>
          </a:bodyPr>
          <a:lstStyle/>
          <a:p>
            <a:r>
              <a:rPr lang="en-IN" sz="4000" dirty="0" err="1">
                <a:latin typeface="Georgia" pitchFamily="18" charset="0"/>
              </a:rPr>
              <a:t>Etiology</a:t>
            </a:r>
            <a:r>
              <a:rPr lang="en-IN" sz="4000" dirty="0">
                <a:latin typeface="Georgia" pitchFamily="18" charset="0"/>
              </a:rPr>
              <a:t> :-</a:t>
            </a:r>
          </a:p>
        </p:txBody>
      </p:sp>
      <p:sp>
        <p:nvSpPr>
          <p:cNvPr id="3" name="Content Placeholder 2"/>
          <p:cNvSpPr>
            <a:spLocks noGrp="1"/>
          </p:cNvSpPr>
          <p:nvPr>
            <p:ph idx="1"/>
          </p:nvPr>
        </p:nvSpPr>
        <p:spPr/>
        <p:txBody>
          <a:bodyPr>
            <a:normAutofit/>
          </a:bodyPr>
          <a:lstStyle/>
          <a:p>
            <a:pPr>
              <a:buFont typeface="Wingdings" pitchFamily="2" charset="2"/>
              <a:buChar char="Ø"/>
            </a:pPr>
            <a:r>
              <a:rPr lang="en-IN" dirty="0">
                <a:latin typeface="Georgia" pitchFamily="18" charset="0"/>
              </a:rPr>
              <a:t>The causes of CRF in adults include;-</a:t>
            </a:r>
          </a:p>
          <a:p>
            <a:pPr>
              <a:buFont typeface="Wingdings" pitchFamily="2" charset="2"/>
              <a:buChar char="ü"/>
            </a:pPr>
            <a:r>
              <a:rPr lang="en-IN" dirty="0">
                <a:latin typeface="Georgia" pitchFamily="18" charset="0"/>
              </a:rPr>
              <a:t>Diabetic nephropathy</a:t>
            </a:r>
          </a:p>
          <a:p>
            <a:pPr>
              <a:buFont typeface="Wingdings" pitchFamily="2" charset="2"/>
              <a:buChar char="ü"/>
            </a:pPr>
            <a:r>
              <a:rPr lang="en-IN" dirty="0">
                <a:latin typeface="Georgia" pitchFamily="18" charset="0"/>
              </a:rPr>
              <a:t>HTN</a:t>
            </a:r>
          </a:p>
          <a:p>
            <a:pPr>
              <a:buFont typeface="Wingdings" pitchFamily="2" charset="2"/>
              <a:buChar char="ü"/>
            </a:pPr>
            <a:r>
              <a:rPr lang="en-IN" dirty="0">
                <a:latin typeface="Georgia" pitchFamily="18" charset="0"/>
              </a:rPr>
              <a:t>Chronic glomerulonephritis</a:t>
            </a:r>
          </a:p>
          <a:p>
            <a:pPr>
              <a:buFont typeface="Wingdings" pitchFamily="2" charset="2"/>
              <a:buChar char="ü"/>
            </a:pPr>
            <a:r>
              <a:rPr lang="en-IN" dirty="0">
                <a:latin typeface="Georgia" pitchFamily="18" charset="0"/>
              </a:rPr>
              <a:t>Polycystic kidney disease</a:t>
            </a:r>
          </a:p>
          <a:p>
            <a:pPr>
              <a:buFont typeface="Wingdings" pitchFamily="2" charset="2"/>
              <a:buChar char="ü"/>
            </a:pPr>
            <a:r>
              <a:rPr lang="en-IN" dirty="0">
                <a:latin typeface="Georgia" pitchFamily="18" charset="0"/>
              </a:rPr>
              <a:t>Long standing vascular disease</a:t>
            </a:r>
          </a:p>
          <a:p>
            <a:pPr>
              <a:buFont typeface="Wingdings" pitchFamily="2" charset="2"/>
              <a:buChar char="ü"/>
            </a:pPr>
            <a:r>
              <a:rPr lang="en-IN" dirty="0">
                <a:latin typeface="Georgia" pitchFamily="18" charset="0"/>
              </a:rPr>
              <a:t>Long standing obstructive </a:t>
            </a:r>
            <a:r>
              <a:rPr lang="en-IN" dirty="0" err="1">
                <a:latin typeface="Georgia" pitchFamily="18" charset="0"/>
              </a:rPr>
              <a:t>uropathy</a:t>
            </a:r>
            <a:endParaRPr lang="en-IN" dirty="0">
              <a:latin typeface="Georgia" pitchFamily="18" charset="0"/>
            </a:endParaRPr>
          </a:p>
          <a:p>
            <a:pPr>
              <a:buFont typeface="Wingdings" pitchFamily="2" charset="2"/>
              <a:buChar char="ü"/>
            </a:pPr>
            <a:r>
              <a:rPr lang="en-IN" dirty="0">
                <a:latin typeface="Georgia" pitchFamily="18" charset="0"/>
              </a:rPr>
              <a:t>Exposure to nephrotoxic agents</a:t>
            </a:r>
          </a:p>
        </p:txBody>
      </p:sp>
      <p:sp>
        <p:nvSpPr>
          <p:cNvPr id="4" name="TextBox 3">
            <a:extLst>
              <a:ext uri="{FF2B5EF4-FFF2-40B4-BE49-F238E27FC236}">
                <a16:creationId xmlns:a16="http://schemas.microsoft.com/office/drawing/2014/main" xmlns="" id="{BE8AD811-B2B5-1416-17AE-EEFF1CEAF8F5}"/>
              </a:ext>
            </a:extLst>
          </p:cNvPr>
          <p:cNvSpPr txBox="1"/>
          <p:nvPr/>
        </p:nvSpPr>
        <p:spPr>
          <a:xfrm>
            <a:off x="3544187" y="914400"/>
            <a:ext cx="184731" cy="369332"/>
          </a:xfrm>
          <a:prstGeom prst="rect">
            <a:avLst/>
          </a:prstGeom>
          <a:noFill/>
        </p:spPr>
        <p:txBody>
          <a:bodyPr wrap="none" rtlCol="0">
            <a:spAutoFit/>
          </a:bodyPr>
          <a:lstStyle/>
          <a:p>
            <a:endParaRPr lang="en-US"/>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71E55B2F-ED55-4ECC-B564-7BFDFBFC271F}" type="slidenum">
              <a:rPr lang="en-IN" smtClean="0"/>
              <a:t>4</a:t>
            </a:fld>
            <a:endParaRPr lang="en-IN"/>
          </a:p>
        </p:txBody>
      </p:sp>
    </p:spTree>
    <p:extLst>
      <p:ext uri="{BB962C8B-B14F-4D97-AF65-F5344CB8AC3E}">
        <p14:creationId xmlns:p14="http://schemas.microsoft.com/office/powerpoint/2010/main" val="3157171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16632"/>
            <a:ext cx="8229600" cy="1143000"/>
          </a:xfrm>
        </p:spPr>
        <p:txBody>
          <a:bodyPr>
            <a:normAutofit/>
          </a:bodyPr>
          <a:lstStyle/>
          <a:p>
            <a:r>
              <a:rPr lang="en-IN" sz="4000" dirty="0">
                <a:latin typeface="Georgia" pitchFamily="18" charset="0"/>
              </a:rPr>
              <a:t>Pathophysiology:-</a:t>
            </a:r>
          </a:p>
        </p:txBody>
      </p:sp>
      <p:pic>
        <p:nvPicPr>
          <p:cNvPr id="2050" name="Picture 2" descr="C:\Users\abdul rouf\Desktop\Screenshot (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9763" y="1238837"/>
            <a:ext cx="8362950" cy="510105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5</a:t>
            </a:fld>
            <a:endParaRPr lang="en-IN"/>
          </a:p>
        </p:txBody>
      </p:sp>
    </p:spTree>
    <p:extLst>
      <p:ext uri="{BB962C8B-B14F-4D97-AF65-F5344CB8AC3E}">
        <p14:creationId xmlns:p14="http://schemas.microsoft.com/office/powerpoint/2010/main" val="246839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8912" y="5744"/>
            <a:ext cx="370384" cy="76870"/>
          </a:xfrm>
        </p:spPr>
        <p:txBody>
          <a:bodyPr>
            <a:normAutofit fontScale="90000"/>
          </a:bodyPr>
          <a:lstStyle/>
          <a:p>
            <a:endParaRPr lang="en-IN" sz="800" dirty="0"/>
          </a:p>
        </p:txBody>
      </p:sp>
      <p:sp>
        <p:nvSpPr>
          <p:cNvPr id="3" name="Content Placeholder 2"/>
          <p:cNvSpPr>
            <a:spLocks noGrp="1"/>
          </p:cNvSpPr>
          <p:nvPr>
            <p:ph idx="1"/>
          </p:nvPr>
        </p:nvSpPr>
        <p:spPr>
          <a:xfrm>
            <a:off x="1991544" y="332656"/>
            <a:ext cx="8219256" cy="6192688"/>
          </a:xfrm>
        </p:spPr>
        <p:txBody>
          <a:bodyPr>
            <a:normAutofit/>
          </a:bodyPr>
          <a:lstStyle/>
          <a:p>
            <a:pPr>
              <a:buFont typeface="Wingdings" pitchFamily="2" charset="2"/>
              <a:buChar char="Ø"/>
            </a:pPr>
            <a:r>
              <a:rPr lang="en-IN" dirty="0">
                <a:solidFill>
                  <a:srgbClr val="FF0000"/>
                </a:solidFill>
                <a:latin typeface="Georgia" pitchFamily="18" charset="0"/>
              </a:rPr>
              <a:t>Glomerular </a:t>
            </a:r>
            <a:r>
              <a:rPr lang="en-IN" dirty="0" err="1">
                <a:solidFill>
                  <a:srgbClr val="FF0000"/>
                </a:solidFill>
                <a:latin typeface="Georgia" pitchFamily="18" charset="0"/>
              </a:rPr>
              <a:t>hyperfiltration</a:t>
            </a:r>
            <a:r>
              <a:rPr lang="en-IN" dirty="0">
                <a:solidFill>
                  <a:srgbClr val="FF0000"/>
                </a:solidFill>
                <a:latin typeface="Georgia" pitchFamily="18" charset="0"/>
              </a:rPr>
              <a:t> &amp; </a:t>
            </a:r>
            <a:r>
              <a:rPr lang="en-IN" dirty="0" err="1">
                <a:solidFill>
                  <a:srgbClr val="FF0000"/>
                </a:solidFill>
                <a:latin typeface="Georgia" pitchFamily="18" charset="0"/>
              </a:rPr>
              <a:t>Intraglomerular</a:t>
            </a:r>
            <a:r>
              <a:rPr lang="en-IN" dirty="0">
                <a:solidFill>
                  <a:srgbClr val="FF0000"/>
                </a:solidFill>
                <a:latin typeface="Georgia" pitchFamily="18" charset="0"/>
              </a:rPr>
              <a:t> hypertension:-</a:t>
            </a:r>
          </a:p>
          <a:p>
            <a:pPr>
              <a:buFont typeface="Wingdings" pitchFamily="2" charset="2"/>
              <a:buChar char="ü"/>
            </a:pPr>
            <a:r>
              <a:rPr lang="en-IN" dirty="0">
                <a:latin typeface="Georgia" pitchFamily="18" charset="0"/>
              </a:rPr>
              <a:t>When the number of functioning nephrons is reduced due to the renal disease, the remaining nephrons compensate by enlarging their individual GFR.</a:t>
            </a:r>
          </a:p>
          <a:p>
            <a:pPr>
              <a:buFont typeface="Wingdings" pitchFamily="2" charset="2"/>
              <a:buChar char="ü"/>
            </a:pPr>
            <a:r>
              <a:rPr lang="en-IN" dirty="0">
                <a:latin typeface="Georgia" pitchFamily="18" charset="0"/>
              </a:rPr>
              <a:t> By increasing escalating glomerular blood flow &amp; </a:t>
            </a:r>
            <a:r>
              <a:rPr lang="en-IN" dirty="0" err="1">
                <a:latin typeface="Georgia" pitchFamily="18" charset="0"/>
              </a:rPr>
              <a:t>intraglomerular</a:t>
            </a:r>
            <a:r>
              <a:rPr lang="en-IN" dirty="0">
                <a:latin typeface="Georgia" pitchFamily="18" charset="0"/>
              </a:rPr>
              <a:t> capillary pressure, increased glomerular perfusion is attained. This would result in </a:t>
            </a:r>
            <a:r>
              <a:rPr lang="en-IN" dirty="0" err="1">
                <a:latin typeface="Georgia" pitchFamily="18" charset="0"/>
              </a:rPr>
              <a:t>intraglomerular</a:t>
            </a:r>
            <a:r>
              <a:rPr lang="en-IN" dirty="0">
                <a:latin typeface="Georgia" pitchFamily="18" charset="0"/>
              </a:rPr>
              <a:t> </a:t>
            </a:r>
            <a:r>
              <a:rPr lang="en-IN" dirty="0" err="1">
                <a:latin typeface="Georgia" pitchFamily="18" charset="0"/>
              </a:rPr>
              <a:t>hyperfiltaration</a:t>
            </a:r>
            <a:r>
              <a:rPr lang="en-IN" dirty="0">
                <a:latin typeface="Georgia" pitchFamily="18" charset="0"/>
              </a:rPr>
              <a:t> &amp;HTN.</a:t>
            </a:r>
          </a:p>
          <a:p>
            <a:pPr>
              <a:buFont typeface="Wingdings" pitchFamily="2" charset="2"/>
              <a:buChar char="ü"/>
            </a:pPr>
            <a:r>
              <a:rPr lang="en-IN" dirty="0">
                <a:latin typeface="Georgia" pitchFamily="18" charset="0"/>
              </a:rPr>
              <a:t>The elevated blood flow &amp; pressure within glomeruli causes damage to remaining nephrons.  </a:t>
            </a: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6</a:t>
            </a:fld>
            <a:endParaRPr lang="en-IN"/>
          </a:p>
        </p:txBody>
      </p:sp>
    </p:spTree>
    <p:extLst>
      <p:ext uri="{BB962C8B-B14F-4D97-AF65-F5344CB8AC3E}">
        <p14:creationId xmlns:p14="http://schemas.microsoft.com/office/powerpoint/2010/main" val="2596844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268760"/>
            <a:ext cx="82352" cy="148878"/>
          </a:xfrm>
        </p:spPr>
        <p:txBody>
          <a:bodyPr>
            <a:normAutofit fontScale="90000"/>
          </a:bodyPr>
          <a:lstStyle/>
          <a:p>
            <a:endParaRPr lang="en-IN" sz="800" dirty="0"/>
          </a:p>
        </p:txBody>
      </p:sp>
      <p:sp>
        <p:nvSpPr>
          <p:cNvPr id="3" name="Content Placeholder 2"/>
          <p:cNvSpPr>
            <a:spLocks noGrp="1"/>
          </p:cNvSpPr>
          <p:nvPr>
            <p:ph idx="1"/>
          </p:nvPr>
        </p:nvSpPr>
        <p:spPr>
          <a:xfrm>
            <a:off x="1919536" y="404664"/>
            <a:ext cx="8435280" cy="6120680"/>
          </a:xfrm>
        </p:spPr>
        <p:txBody>
          <a:bodyPr/>
          <a:lstStyle/>
          <a:p>
            <a:pPr>
              <a:buFont typeface="Wingdings" pitchFamily="2" charset="2"/>
              <a:buChar char="ü"/>
            </a:pPr>
            <a:r>
              <a:rPr lang="en-IN" dirty="0">
                <a:latin typeface="Georgia" pitchFamily="18" charset="0"/>
              </a:rPr>
              <a:t>Glomerular injury also results from </a:t>
            </a:r>
            <a:r>
              <a:rPr lang="en-IN" dirty="0">
                <a:latin typeface="Yu Mincho Demibold"/>
                <a:ea typeface="Yu Mincho Demibold"/>
              </a:rPr>
              <a:t>↑capillary permeability which allows protein &amp; other macromolecules to leak through capillaries into renal tubules.</a:t>
            </a:r>
          </a:p>
          <a:p>
            <a:pPr>
              <a:buFont typeface="Wingdings" pitchFamily="2" charset="2"/>
              <a:buChar char="ü"/>
            </a:pPr>
            <a:r>
              <a:rPr lang="en-IN" dirty="0" err="1">
                <a:latin typeface="Yu Mincho Demibold"/>
                <a:ea typeface="Yu Mincho Demibold"/>
              </a:rPr>
              <a:t>Microalbuminuria</a:t>
            </a:r>
            <a:r>
              <a:rPr lang="en-IN" dirty="0">
                <a:latin typeface="Yu Mincho Demibold"/>
                <a:ea typeface="Yu Mincho Demibold"/>
              </a:rPr>
              <a:t> is one of the clinical manifestation </a:t>
            </a:r>
            <a:r>
              <a:rPr lang="en-IN" dirty="0" err="1">
                <a:latin typeface="Yu Mincho Demibold"/>
                <a:ea typeface="Yu Mincho Demibold"/>
              </a:rPr>
              <a:t>og</a:t>
            </a:r>
            <a:r>
              <a:rPr lang="en-IN" dirty="0">
                <a:latin typeface="Yu Mincho Demibold"/>
                <a:ea typeface="Yu Mincho Demibold"/>
              </a:rPr>
              <a:t> glomerular damage.</a:t>
            </a: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7</a:t>
            </a:fld>
            <a:endParaRPr lang="en-IN"/>
          </a:p>
        </p:txBody>
      </p:sp>
    </p:spTree>
    <p:extLst>
      <p:ext uri="{BB962C8B-B14F-4D97-AF65-F5344CB8AC3E}">
        <p14:creationId xmlns:p14="http://schemas.microsoft.com/office/powerpoint/2010/main" val="347160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56"/>
            <a:ext cx="442392" cy="148878"/>
          </a:xfrm>
        </p:spPr>
        <p:txBody>
          <a:bodyPr>
            <a:normAutofit fontScale="90000"/>
          </a:bodyPr>
          <a:lstStyle/>
          <a:p>
            <a:endParaRPr lang="en-IN" sz="800" dirty="0">
              <a:latin typeface="Georgia" pitchFamily="18" charset="0"/>
            </a:endParaRPr>
          </a:p>
        </p:txBody>
      </p:sp>
      <p:sp>
        <p:nvSpPr>
          <p:cNvPr id="3" name="Content Placeholder 2"/>
          <p:cNvSpPr>
            <a:spLocks noGrp="1"/>
          </p:cNvSpPr>
          <p:nvPr>
            <p:ph idx="1"/>
          </p:nvPr>
        </p:nvSpPr>
        <p:spPr>
          <a:xfrm>
            <a:off x="1981200" y="260648"/>
            <a:ext cx="8229600" cy="6264696"/>
          </a:xfrm>
        </p:spPr>
        <p:txBody>
          <a:bodyPr>
            <a:normAutofit/>
          </a:bodyPr>
          <a:lstStyle/>
          <a:p>
            <a:pPr>
              <a:buFont typeface="Wingdings" pitchFamily="2" charset="2"/>
              <a:buChar char="Ø"/>
            </a:pPr>
            <a:r>
              <a:rPr lang="en-IN" dirty="0">
                <a:solidFill>
                  <a:srgbClr val="FF0000"/>
                </a:solidFill>
                <a:latin typeface="Georgia" pitchFamily="18" charset="0"/>
              </a:rPr>
              <a:t>Chronic glomerulonephritis:-</a:t>
            </a:r>
          </a:p>
          <a:p>
            <a:pPr marL="0" indent="0">
              <a:buNone/>
            </a:pPr>
            <a:r>
              <a:rPr lang="en-IN" dirty="0">
                <a:latin typeface="Georgia" pitchFamily="18" charset="0"/>
              </a:rPr>
              <a:t>         Deposition of immune complexes in the glomerular tuft with subsequent development of an inflammatory response.</a:t>
            </a:r>
          </a:p>
          <a:p>
            <a:pPr marL="0" indent="0">
              <a:buNone/>
            </a:pPr>
            <a:r>
              <a:rPr lang="en-IN" dirty="0">
                <a:latin typeface="Georgia" pitchFamily="18" charset="0"/>
              </a:rPr>
              <a:t>Responsible antigens include certain statins of streptococci, endogenous antigens like DNA, drugs like NSAIDS, </a:t>
            </a:r>
            <a:r>
              <a:rPr lang="en-IN" dirty="0" err="1">
                <a:latin typeface="Georgia" pitchFamily="18" charset="0"/>
              </a:rPr>
              <a:t>penicillamine</a:t>
            </a:r>
            <a:r>
              <a:rPr lang="en-IN" dirty="0">
                <a:latin typeface="Georgia" pitchFamily="18" charset="0"/>
              </a:rPr>
              <a:t> etc.</a:t>
            </a:r>
          </a:p>
          <a:p>
            <a:pPr>
              <a:buFont typeface="Wingdings" pitchFamily="2" charset="2"/>
              <a:buChar char="Ø"/>
            </a:pPr>
            <a:r>
              <a:rPr lang="en-IN" dirty="0">
                <a:latin typeface="Georgia" pitchFamily="18" charset="0"/>
              </a:rPr>
              <a:t> </a:t>
            </a:r>
            <a:r>
              <a:rPr lang="en-IN" dirty="0">
                <a:solidFill>
                  <a:srgbClr val="FF0000"/>
                </a:solidFill>
                <a:latin typeface="Georgia" pitchFamily="18" charset="0"/>
              </a:rPr>
              <a:t>Chronic Pyelonephritis:-</a:t>
            </a:r>
            <a:r>
              <a:rPr lang="en-IN" dirty="0">
                <a:solidFill>
                  <a:srgbClr val="FF0000"/>
                </a:solidFill>
              </a:rPr>
              <a:t>  </a:t>
            </a:r>
          </a:p>
          <a:p>
            <a:pPr marL="0" indent="0">
              <a:buNone/>
            </a:pPr>
            <a:r>
              <a:rPr lang="en-IN" dirty="0">
                <a:latin typeface="Georgia" pitchFamily="18" charset="0"/>
              </a:rPr>
              <a:t>           The chronic inflammation of the renal parenchyma with scarring of the kidney caused by recurrent urine infection, outflow obstruction, reflux nephropathy etc.</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8</a:t>
            </a:fld>
            <a:endParaRPr lang="en-IN"/>
          </a:p>
        </p:txBody>
      </p:sp>
    </p:spTree>
    <p:extLst>
      <p:ext uri="{BB962C8B-B14F-4D97-AF65-F5344CB8AC3E}">
        <p14:creationId xmlns:p14="http://schemas.microsoft.com/office/powerpoint/2010/main" val="296491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0904" y="0"/>
            <a:ext cx="1882552" cy="148878"/>
          </a:xfrm>
        </p:spPr>
        <p:txBody>
          <a:bodyPr>
            <a:normAutofit fontScale="90000"/>
          </a:bodyPr>
          <a:lstStyle/>
          <a:p>
            <a:endParaRPr lang="en-IN" sz="800" dirty="0"/>
          </a:p>
        </p:txBody>
      </p:sp>
      <p:sp>
        <p:nvSpPr>
          <p:cNvPr id="3" name="Content Placeholder 2"/>
          <p:cNvSpPr>
            <a:spLocks noGrp="1"/>
          </p:cNvSpPr>
          <p:nvPr>
            <p:ph idx="1"/>
          </p:nvPr>
        </p:nvSpPr>
        <p:spPr>
          <a:xfrm>
            <a:off x="1981200" y="260648"/>
            <a:ext cx="8229600" cy="6192688"/>
          </a:xfrm>
        </p:spPr>
        <p:txBody>
          <a:bodyPr>
            <a:normAutofit/>
          </a:bodyPr>
          <a:lstStyle/>
          <a:p>
            <a:pPr>
              <a:buFont typeface="Wingdings" pitchFamily="2" charset="2"/>
              <a:buChar char="Ø"/>
            </a:pPr>
            <a:r>
              <a:rPr lang="en-IN" dirty="0">
                <a:solidFill>
                  <a:srgbClr val="FF0000"/>
                </a:solidFill>
                <a:latin typeface="Georgia" pitchFamily="18" charset="0"/>
              </a:rPr>
              <a:t>Urinary obstruction:-</a:t>
            </a:r>
          </a:p>
          <a:p>
            <a:pPr marL="0" indent="0">
              <a:buNone/>
            </a:pPr>
            <a:r>
              <a:rPr lang="en-IN" dirty="0">
                <a:latin typeface="Georgia" pitchFamily="18" charset="0"/>
              </a:rPr>
              <a:t>         Causes Prostate hypertrophy, renal calculi, congenital abnormalities.</a:t>
            </a:r>
          </a:p>
          <a:p>
            <a:pPr>
              <a:buFont typeface="Wingdings" pitchFamily="2" charset="2"/>
              <a:buChar char="Ø"/>
            </a:pPr>
            <a:r>
              <a:rPr lang="en-IN" dirty="0">
                <a:solidFill>
                  <a:srgbClr val="FF0000"/>
                </a:solidFill>
                <a:latin typeface="Georgia" pitchFamily="18" charset="0"/>
              </a:rPr>
              <a:t>Interstitial nephritis;-</a:t>
            </a:r>
          </a:p>
          <a:p>
            <a:pPr marL="0" indent="0">
              <a:buNone/>
            </a:pPr>
            <a:r>
              <a:rPr lang="en-IN" dirty="0">
                <a:latin typeface="Georgia" pitchFamily="18" charset="0"/>
              </a:rPr>
              <a:t>          Inflammation of the </a:t>
            </a:r>
            <a:r>
              <a:rPr lang="en-IN" dirty="0" err="1">
                <a:latin typeface="Georgia" pitchFamily="18" charset="0"/>
              </a:rPr>
              <a:t>interstitium</a:t>
            </a:r>
            <a:r>
              <a:rPr lang="en-IN" dirty="0">
                <a:latin typeface="Georgia" pitchFamily="18" charset="0"/>
              </a:rPr>
              <a:t> of the kidney with secondary involvement of the tubules is caused by toxins, drugs like penicillin, analgesics &amp; diuretics.</a:t>
            </a:r>
          </a:p>
          <a:p>
            <a:pPr>
              <a:buFont typeface="Wingdings" pitchFamily="2" charset="2"/>
              <a:buChar char="Ø"/>
            </a:pPr>
            <a:r>
              <a:rPr lang="en-IN" dirty="0">
                <a:latin typeface="Georgia" pitchFamily="18" charset="0"/>
              </a:rPr>
              <a:t> </a:t>
            </a:r>
            <a:r>
              <a:rPr lang="en-IN" dirty="0">
                <a:solidFill>
                  <a:srgbClr val="FF0000"/>
                </a:solidFill>
                <a:latin typeface="Georgia" pitchFamily="18" charset="0"/>
              </a:rPr>
              <a:t>Congenital abnormalities:-</a:t>
            </a:r>
          </a:p>
          <a:p>
            <a:pPr marL="0" indent="0">
              <a:buNone/>
            </a:pPr>
            <a:r>
              <a:rPr lang="en-IN" dirty="0">
                <a:latin typeface="Georgia" pitchFamily="18" charset="0"/>
              </a:rPr>
              <a:t>             Polycystic kidney diseases in an autosomal dominant inherited condition which results in the formation of multiple cysts in both kidneys.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9</a:t>
            </a:fld>
            <a:endParaRPr lang="en-IN"/>
          </a:p>
        </p:txBody>
      </p:sp>
    </p:spTree>
    <p:extLst>
      <p:ext uri="{BB962C8B-B14F-4D97-AF65-F5344CB8AC3E}">
        <p14:creationId xmlns:p14="http://schemas.microsoft.com/office/powerpoint/2010/main" val="2054631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848" y="-162272"/>
            <a:ext cx="8229600" cy="1143000"/>
          </a:xfrm>
        </p:spPr>
        <p:txBody>
          <a:bodyPr>
            <a:normAutofit/>
          </a:bodyPr>
          <a:lstStyle/>
          <a:p>
            <a:pPr algn="l"/>
            <a:r>
              <a:rPr lang="en-IN" sz="4000" dirty="0">
                <a:latin typeface="Georgia" pitchFamily="18" charset="0"/>
              </a:rPr>
              <a:t>Signs &amp; Symptoms;-</a:t>
            </a:r>
          </a:p>
        </p:txBody>
      </p:sp>
      <p:pic>
        <p:nvPicPr>
          <p:cNvPr id="1026" name="Picture 2" descr="C:\Users\abdul rouf\Desktop\IMG_4120.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59392" y="764704"/>
            <a:ext cx="6473217" cy="543401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10</a:t>
            </a:fld>
            <a:endParaRPr lang="en-IN"/>
          </a:p>
        </p:txBody>
      </p:sp>
    </p:spTree>
    <p:extLst>
      <p:ext uri="{BB962C8B-B14F-4D97-AF65-F5344CB8AC3E}">
        <p14:creationId xmlns:p14="http://schemas.microsoft.com/office/powerpoint/2010/main" val="1591041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IN" sz="4000" dirty="0">
                <a:latin typeface="Georgia" pitchFamily="18" charset="0"/>
              </a:rPr>
              <a:t>Clinical manifestations;-</a:t>
            </a:r>
          </a:p>
        </p:txBody>
      </p:sp>
      <p:sp>
        <p:nvSpPr>
          <p:cNvPr id="3" name="Content Placeholder 2"/>
          <p:cNvSpPr>
            <a:spLocks noGrp="1"/>
          </p:cNvSpPr>
          <p:nvPr>
            <p:ph idx="1"/>
          </p:nvPr>
        </p:nvSpPr>
        <p:spPr>
          <a:xfrm>
            <a:off x="1981200" y="1196752"/>
            <a:ext cx="8229600" cy="5400600"/>
          </a:xfrm>
        </p:spPr>
        <p:txBody>
          <a:bodyPr/>
          <a:lstStyle/>
          <a:p>
            <a:pPr>
              <a:buFont typeface="Wingdings" pitchFamily="2" charset="2"/>
              <a:buChar char="Ø"/>
            </a:pPr>
            <a:r>
              <a:rPr lang="en-IN" dirty="0">
                <a:latin typeface="Georgia" pitchFamily="18" charset="0"/>
              </a:rPr>
              <a:t>Urinary symptoms;-</a:t>
            </a:r>
          </a:p>
          <a:p>
            <a:pPr marL="0" indent="0">
              <a:buNone/>
            </a:pPr>
            <a:r>
              <a:rPr lang="en-IN" dirty="0">
                <a:latin typeface="Georgia" pitchFamily="18" charset="0"/>
              </a:rPr>
              <a:t>    Polyuria(frequent voiding of high volumes of urine), Nocturia(excessive urination at night) &amp; even Proteinuria  , </a:t>
            </a:r>
            <a:r>
              <a:rPr lang="en-IN" dirty="0" err="1">
                <a:latin typeface="Georgia" pitchFamily="18" charset="0"/>
              </a:rPr>
              <a:t>ureamiaare</a:t>
            </a:r>
            <a:r>
              <a:rPr lang="en-IN" dirty="0">
                <a:latin typeface="Georgia" pitchFamily="18" charset="0"/>
              </a:rPr>
              <a:t> seen in CRF.</a:t>
            </a:r>
          </a:p>
          <a:p>
            <a:pPr>
              <a:buFont typeface="Wingdings" pitchFamily="2" charset="2"/>
              <a:buChar char="Ø"/>
            </a:pPr>
            <a:r>
              <a:rPr lang="en-IN" dirty="0">
                <a:latin typeface="Georgia" pitchFamily="18" charset="0"/>
              </a:rPr>
              <a:t>Fluid retention;-</a:t>
            </a:r>
          </a:p>
          <a:p>
            <a:pPr marL="0" indent="0">
              <a:buNone/>
            </a:pPr>
            <a:r>
              <a:rPr lang="en-IN" dirty="0">
                <a:latin typeface="Georgia" pitchFamily="18" charset="0"/>
              </a:rPr>
              <a:t>        As the GFR falls to very low levels, the kidneys are unable to excrete salt &amp; water </a:t>
            </a:r>
            <a:r>
              <a:rPr lang="en-IN" dirty="0" err="1">
                <a:latin typeface="Georgia" pitchFamily="18" charset="0"/>
              </a:rPr>
              <a:t>adequaetly</a:t>
            </a:r>
            <a:r>
              <a:rPr lang="en-IN" dirty="0">
                <a:latin typeface="Georgia" pitchFamily="18" charset="0"/>
              </a:rPr>
              <a:t> resulting in the retention of extravascular fluid which may manifest  as both peripheral &amp; pulmonary oedema. </a:t>
            </a:r>
          </a:p>
          <a:p>
            <a:pPr>
              <a:buFont typeface="Wingdings" pitchFamily="2" charset="2"/>
              <a:buChar char="Ø"/>
            </a:pPr>
            <a:endParaRPr lang="en-IN" dirty="0">
              <a:latin typeface="Georgia" pitchFamily="18" charset="0"/>
            </a:endParaRPr>
          </a:p>
          <a:p>
            <a:pPr>
              <a:buFont typeface="Wingdings" pitchFamily="2" charset="2"/>
              <a:buChar char="Ø"/>
            </a:pP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11</a:t>
            </a:fld>
            <a:endParaRPr lang="en-IN"/>
          </a:p>
        </p:txBody>
      </p:sp>
    </p:spTree>
    <p:extLst>
      <p:ext uri="{BB962C8B-B14F-4D97-AF65-F5344CB8AC3E}">
        <p14:creationId xmlns:p14="http://schemas.microsoft.com/office/powerpoint/2010/main" val="3431625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744"/>
            <a:ext cx="586408" cy="76870"/>
          </a:xfrm>
        </p:spPr>
        <p:txBody>
          <a:bodyPr>
            <a:noAutofit/>
          </a:bodyPr>
          <a:lstStyle/>
          <a:p>
            <a:endParaRPr lang="en-IN" sz="800" dirty="0"/>
          </a:p>
        </p:txBody>
      </p:sp>
      <p:sp>
        <p:nvSpPr>
          <p:cNvPr id="3" name="Content Placeholder 2"/>
          <p:cNvSpPr>
            <a:spLocks noGrp="1"/>
          </p:cNvSpPr>
          <p:nvPr>
            <p:ph idx="1"/>
          </p:nvPr>
        </p:nvSpPr>
        <p:spPr>
          <a:xfrm>
            <a:off x="1909192" y="404664"/>
            <a:ext cx="8507288" cy="6192688"/>
          </a:xfrm>
        </p:spPr>
        <p:txBody>
          <a:bodyPr>
            <a:normAutofit/>
          </a:bodyPr>
          <a:lstStyle/>
          <a:p>
            <a:pPr>
              <a:buFont typeface="Wingdings" pitchFamily="2" charset="2"/>
              <a:buChar char="Ø"/>
            </a:pPr>
            <a:r>
              <a:rPr lang="en-IN" dirty="0" err="1">
                <a:latin typeface="Georgia" pitchFamily="18" charset="0"/>
              </a:rPr>
              <a:t>Anemia</a:t>
            </a:r>
            <a:r>
              <a:rPr lang="en-IN" dirty="0">
                <a:latin typeface="Georgia" pitchFamily="18" charset="0"/>
              </a:rPr>
              <a:t> :-</a:t>
            </a:r>
          </a:p>
          <a:p>
            <a:pPr marL="0" indent="0">
              <a:buNone/>
            </a:pPr>
            <a:r>
              <a:rPr lang="en-IN" dirty="0">
                <a:latin typeface="Georgia" pitchFamily="18" charset="0"/>
              </a:rPr>
              <a:t>     It is a consequence of GFR when the GFR falls to less than 30ml/min. The factors include shortened red cell survival, marrow suppression by </a:t>
            </a:r>
            <a:r>
              <a:rPr lang="en-IN" dirty="0" err="1">
                <a:latin typeface="Georgia" pitchFamily="18" charset="0"/>
              </a:rPr>
              <a:t>uraemic</a:t>
            </a:r>
            <a:r>
              <a:rPr lang="en-IN" dirty="0">
                <a:latin typeface="Georgia" pitchFamily="18" charset="0"/>
              </a:rPr>
              <a:t> toxins &amp; iron or </a:t>
            </a:r>
            <a:r>
              <a:rPr lang="en-IN" dirty="0" err="1">
                <a:latin typeface="Georgia" pitchFamily="18" charset="0"/>
              </a:rPr>
              <a:t>folate</a:t>
            </a:r>
            <a:r>
              <a:rPr lang="en-IN" dirty="0">
                <a:latin typeface="Georgia" pitchFamily="18" charset="0"/>
              </a:rPr>
              <a:t> deficiency.</a:t>
            </a:r>
          </a:p>
          <a:p>
            <a:pPr>
              <a:buFont typeface="Wingdings" pitchFamily="2" charset="2"/>
              <a:buChar char="Ø"/>
            </a:pPr>
            <a:r>
              <a:rPr lang="en-IN" dirty="0">
                <a:latin typeface="Georgia" pitchFamily="18" charset="0"/>
              </a:rPr>
              <a:t>Electrolyte disturbance;-</a:t>
            </a:r>
          </a:p>
          <a:p>
            <a:pPr marL="0" indent="0">
              <a:buNone/>
            </a:pPr>
            <a:r>
              <a:rPr lang="en-IN" dirty="0">
                <a:latin typeface="Georgia" pitchFamily="18" charset="0"/>
              </a:rPr>
              <a:t>       The kidneys play a crucial role in </a:t>
            </a:r>
            <a:r>
              <a:rPr lang="en-IN" dirty="0" err="1">
                <a:latin typeface="Georgia" pitchFamily="18" charset="0"/>
              </a:rPr>
              <a:t>tha</a:t>
            </a:r>
            <a:r>
              <a:rPr lang="en-IN" dirty="0">
                <a:latin typeface="Georgia" pitchFamily="18" charset="0"/>
              </a:rPr>
              <a:t> maintenance of volume, extracellular fluid composition &amp; acid-base balance.</a:t>
            </a:r>
          </a:p>
          <a:p>
            <a:pPr marL="0" indent="0">
              <a:buNone/>
            </a:pPr>
            <a:r>
              <a:rPr lang="en-IN" dirty="0">
                <a:latin typeface="Georgia" pitchFamily="18" charset="0"/>
              </a:rPr>
              <a:t>    1) Na; Hypo/ Hypernatremia seen depending on the condition.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12</a:t>
            </a:fld>
            <a:endParaRPr lang="en-IN"/>
          </a:p>
        </p:txBody>
      </p:sp>
    </p:spTree>
    <p:extLst>
      <p:ext uri="{BB962C8B-B14F-4D97-AF65-F5344CB8AC3E}">
        <p14:creationId xmlns:p14="http://schemas.microsoft.com/office/powerpoint/2010/main" val="3524301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435"/>
            <a:ext cx="1090464" cy="76870"/>
          </a:xfrm>
        </p:spPr>
        <p:txBody>
          <a:bodyPr>
            <a:normAutofit fontScale="90000"/>
          </a:bodyPr>
          <a:lstStyle/>
          <a:p>
            <a:endParaRPr lang="en-IN" sz="800" dirty="0"/>
          </a:p>
        </p:txBody>
      </p:sp>
      <p:sp>
        <p:nvSpPr>
          <p:cNvPr id="3" name="Content Placeholder 2"/>
          <p:cNvSpPr>
            <a:spLocks noGrp="1"/>
          </p:cNvSpPr>
          <p:nvPr>
            <p:ph idx="1"/>
          </p:nvPr>
        </p:nvSpPr>
        <p:spPr>
          <a:xfrm>
            <a:off x="1991544" y="332656"/>
            <a:ext cx="8229600" cy="6120680"/>
          </a:xfrm>
        </p:spPr>
        <p:txBody>
          <a:bodyPr>
            <a:normAutofit/>
          </a:bodyPr>
          <a:lstStyle/>
          <a:p>
            <a:pPr marL="0" indent="0">
              <a:buNone/>
            </a:pPr>
            <a:r>
              <a:rPr lang="en-IN" dirty="0"/>
              <a:t>        </a:t>
            </a:r>
            <a:r>
              <a:rPr lang="en-IN" dirty="0">
                <a:latin typeface="Georgia" pitchFamily="18" charset="0"/>
              </a:rPr>
              <a:t>2)K ions:- Hyperkalaemia is seen which is dangerous resulting in cardiac arrest.</a:t>
            </a:r>
          </a:p>
          <a:p>
            <a:pPr marL="0" indent="0">
              <a:buNone/>
            </a:pPr>
            <a:r>
              <a:rPr lang="en-IN" dirty="0">
                <a:latin typeface="Georgia" pitchFamily="18" charset="0"/>
              </a:rPr>
              <a:t>        3)H ions:- In renal failure, hydrogen is retained causing acidosis; the combination of H with bicarbonate(HCO3) results in elimination of hydrogen as water &amp; CO2 via lungs.</a:t>
            </a:r>
          </a:p>
          <a:p>
            <a:pPr>
              <a:buFont typeface="Wingdings" pitchFamily="2" charset="2"/>
              <a:buChar char="Ø"/>
            </a:pPr>
            <a:r>
              <a:rPr lang="en-IN" dirty="0">
                <a:latin typeface="Georgia" pitchFamily="18" charset="0"/>
              </a:rPr>
              <a:t>HTN:- Raised blood pressure </a:t>
            </a:r>
            <a:r>
              <a:rPr lang="en-IN" dirty="0" err="1">
                <a:latin typeface="Georgia" pitchFamily="18" charset="0"/>
              </a:rPr>
              <a:t>exacebrate</a:t>
            </a:r>
            <a:r>
              <a:rPr lang="en-IN" dirty="0">
                <a:latin typeface="Georgia" pitchFamily="18" charset="0"/>
              </a:rPr>
              <a:t> renal damage &amp; worsen CRF.</a:t>
            </a:r>
          </a:p>
          <a:p>
            <a:pPr>
              <a:buFont typeface="Wingdings" pitchFamily="2" charset="2"/>
              <a:buChar char="Ø"/>
            </a:pPr>
            <a:r>
              <a:rPr lang="en-IN" dirty="0">
                <a:latin typeface="Georgia" pitchFamily="18" charset="0"/>
              </a:rPr>
              <a:t>Renal </a:t>
            </a:r>
            <a:r>
              <a:rPr lang="en-IN" dirty="0" err="1">
                <a:latin typeface="Georgia" pitchFamily="18" charset="0"/>
              </a:rPr>
              <a:t>Osteodystrophy</a:t>
            </a:r>
            <a:r>
              <a:rPr lang="en-IN" dirty="0">
                <a:latin typeface="Georgia" pitchFamily="18" charset="0"/>
              </a:rPr>
              <a:t>:- Renal </a:t>
            </a:r>
            <a:r>
              <a:rPr lang="en-IN" dirty="0" err="1">
                <a:latin typeface="Georgia" pitchFamily="18" charset="0"/>
              </a:rPr>
              <a:t>osteodystrophy</a:t>
            </a:r>
            <a:r>
              <a:rPr lang="en-IN" dirty="0">
                <a:latin typeface="Georgia" pitchFamily="18" charset="0"/>
              </a:rPr>
              <a:t> describes the 4 types of bone disease associated with CRF.</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13</a:t>
            </a:fld>
            <a:endParaRPr lang="en-IN"/>
          </a:p>
        </p:txBody>
      </p:sp>
    </p:spTree>
    <p:extLst>
      <p:ext uri="{BB962C8B-B14F-4D97-AF65-F5344CB8AC3E}">
        <p14:creationId xmlns:p14="http://schemas.microsoft.com/office/powerpoint/2010/main" val="116692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3178696" cy="45719"/>
          </a:xfrm>
        </p:spPr>
        <p:txBody>
          <a:bodyPr>
            <a:normAutofit fontScale="90000"/>
          </a:bodyPr>
          <a:lstStyle/>
          <a:p>
            <a:endParaRPr lang="en-IN" sz="800" dirty="0">
              <a:latin typeface="Georgia" pitchFamily="18" charset="0"/>
            </a:endParaRPr>
          </a:p>
        </p:txBody>
      </p:sp>
      <p:pic>
        <p:nvPicPr>
          <p:cNvPr id="1026" name="Picture 2" descr="C:\Users\abdul rouf\Downloads\Shareit\Photo\20150831_09390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016125" y="333376"/>
            <a:ext cx="8159750" cy="611981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14</a:t>
            </a:fld>
            <a:endParaRPr lang="en-IN"/>
          </a:p>
        </p:txBody>
      </p:sp>
    </p:spTree>
    <p:extLst>
      <p:ext uri="{BB962C8B-B14F-4D97-AF65-F5344CB8AC3E}">
        <p14:creationId xmlns:p14="http://schemas.microsoft.com/office/powerpoint/2010/main" val="305443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752" y="0"/>
            <a:ext cx="1954560" cy="148878"/>
          </a:xfrm>
        </p:spPr>
        <p:txBody>
          <a:bodyPr>
            <a:normAutofit fontScale="90000"/>
          </a:bodyPr>
          <a:lstStyle/>
          <a:p>
            <a:endParaRPr lang="en-IN" sz="800" dirty="0"/>
          </a:p>
        </p:txBody>
      </p:sp>
      <p:sp>
        <p:nvSpPr>
          <p:cNvPr id="3" name="Content Placeholder 2"/>
          <p:cNvSpPr>
            <a:spLocks noGrp="1"/>
          </p:cNvSpPr>
          <p:nvPr>
            <p:ph idx="1"/>
          </p:nvPr>
        </p:nvSpPr>
        <p:spPr>
          <a:xfrm>
            <a:off x="1981200" y="260648"/>
            <a:ext cx="8229600" cy="6192688"/>
          </a:xfrm>
        </p:spPr>
        <p:txBody>
          <a:bodyPr/>
          <a:lstStyle/>
          <a:p>
            <a:pPr>
              <a:buFont typeface="Wingdings" pitchFamily="2" charset="2"/>
              <a:buChar char="Ø"/>
            </a:pPr>
            <a:r>
              <a:rPr lang="en-IN" dirty="0">
                <a:latin typeface="Georgia" pitchFamily="18" charset="0"/>
              </a:rPr>
              <a:t>Neurological changes:- </a:t>
            </a:r>
          </a:p>
          <a:p>
            <a:pPr marL="0" indent="0">
              <a:buNone/>
            </a:pPr>
            <a:r>
              <a:rPr lang="en-IN" dirty="0">
                <a:latin typeface="Georgia" pitchFamily="18" charset="0"/>
              </a:rPr>
              <a:t>          They include inability to concentrate, memory impairment, irritability &amp; stupor caused by </a:t>
            </a:r>
            <a:r>
              <a:rPr lang="en-IN" dirty="0" err="1">
                <a:latin typeface="Georgia" pitchFamily="18" charset="0"/>
              </a:rPr>
              <a:t>urameic</a:t>
            </a:r>
            <a:r>
              <a:rPr lang="en-IN" dirty="0">
                <a:latin typeface="Georgia" pitchFamily="18" charset="0"/>
              </a:rPr>
              <a:t> toxins.</a:t>
            </a:r>
          </a:p>
          <a:p>
            <a:pPr>
              <a:buFont typeface="Wingdings" pitchFamily="2" charset="2"/>
              <a:buChar char="Ø"/>
            </a:pPr>
            <a:r>
              <a:rPr lang="en-IN" dirty="0">
                <a:latin typeface="Georgia" pitchFamily="18" charset="0"/>
              </a:rPr>
              <a:t>Muscle functions:-</a:t>
            </a:r>
          </a:p>
          <a:p>
            <a:pPr marL="0" indent="0">
              <a:buNone/>
            </a:pPr>
            <a:r>
              <a:rPr lang="en-IN" dirty="0">
                <a:latin typeface="Georgia" pitchFamily="18" charset="0"/>
              </a:rPr>
              <a:t>           Muscle cramps &amp; restless legs are common, particularly at night. These are caused by nutritional </a:t>
            </a:r>
            <a:r>
              <a:rPr lang="en-IN" dirty="0" err="1">
                <a:latin typeface="Georgia" pitchFamily="18" charset="0"/>
              </a:rPr>
              <a:t>deficiences</a:t>
            </a:r>
            <a:r>
              <a:rPr lang="en-IN" dirty="0">
                <a:latin typeface="Georgia" pitchFamily="18" charset="0"/>
              </a:rPr>
              <a:t> &amp; electrolyte disturbances.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15</a:t>
            </a:fld>
            <a:endParaRPr lang="en-IN"/>
          </a:p>
        </p:txBody>
      </p:sp>
    </p:spTree>
    <p:extLst>
      <p:ext uri="{BB962C8B-B14F-4D97-AF65-F5344CB8AC3E}">
        <p14:creationId xmlns:p14="http://schemas.microsoft.com/office/powerpoint/2010/main" val="1798819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IN" sz="4000" dirty="0">
                <a:latin typeface="Georgia" pitchFamily="18" charset="0"/>
              </a:rPr>
              <a:t>DIAGNOSIS:</a:t>
            </a:r>
          </a:p>
        </p:txBody>
      </p:sp>
      <p:sp>
        <p:nvSpPr>
          <p:cNvPr id="3" name="Content Placeholder 2"/>
          <p:cNvSpPr>
            <a:spLocks noGrp="1"/>
          </p:cNvSpPr>
          <p:nvPr>
            <p:ph idx="1"/>
          </p:nvPr>
        </p:nvSpPr>
        <p:spPr>
          <a:xfrm>
            <a:off x="1981200" y="1124744"/>
            <a:ext cx="8229600" cy="5472608"/>
          </a:xfrm>
        </p:spPr>
        <p:txBody>
          <a:bodyPr>
            <a:normAutofit/>
          </a:bodyPr>
          <a:lstStyle/>
          <a:p>
            <a:pPr>
              <a:buFont typeface="Wingdings" pitchFamily="2" charset="2"/>
              <a:buChar char="v"/>
            </a:pPr>
            <a:r>
              <a:rPr lang="en-IN" dirty="0">
                <a:latin typeface="Georgia" pitchFamily="18" charset="0"/>
              </a:rPr>
              <a:t>Structural assessment</a:t>
            </a:r>
          </a:p>
          <a:p>
            <a:pPr marL="0" indent="0">
              <a:buNone/>
            </a:pPr>
            <a:r>
              <a:rPr lang="en-IN" dirty="0">
                <a:latin typeface="Georgia" pitchFamily="18" charset="0"/>
              </a:rPr>
              <a:t>      a)Ultrasonography:- This method produces two dimensional images using sound waves. It is harmless, inexpensive, quick &amp; non-invasive. This is particularly useful in the differentiation of tumours from cysts &amp; in the assessment of renal tract obstruction.</a:t>
            </a:r>
          </a:p>
          <a:p>
            <a:pPr marL="0" indent="0">
              <a:buNone/>
            </a:pPr>
            <a:r>
              <a:rPr lang="en-IN" dirty="0">
                <a:latin typeface="Georgia" pitchFamily="18" charset="0"/>
              </a:rPr>
              <a:t>      b)Intravenous urography:- Timed serial radiographs are taken of the kidneys &amp; full length of the urinary tract following an IV </a:t>
            </a:r>
            <a:r>
              <a:rPr lang="en-IN" dirty="0" err="1">
                <a:latin typeface="Georgia" pitchFamily="18" charset="0"/>
              </a:rPr>
              <a:t>inj</a:t>
            </a:r>
            <a:r>
              <a:rPr lang="en-IN" dirty="0">
                <a:latin typeface="Georgia" pitchFamily="18" charset="0"/>
              </a:rPr>
              <a:t> </a:t>
            </a: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16</a:t>
            </a:fld>
            <a:endParaRPr lang="en-IN"/>
          </a:p>
        </p:txBody>
      </p:sp>
    </p:spTree>
    <p:extLst>
      <p:ext uri="{BB962C8B-B14F-4D97-AF65-F5344CB8AC3E}">
        <p14:creationId xmlns:p14="http://schemas.microsoft.com/office/powerpoint/2010/main" val="1307285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760" y="22888"/>
            <a:ext cx="946448" cy="76870"/>
          </a:xfrm>
        </p:spPr>
        <p:txBody>
          <a:bodyPr>
            <a:normAutofit fontScale="90000"/>
          </a:bodyPr>
          <a:lstStyle/>
          <a:p>
            <a:endParaRPr lang="en-IN" sz="800" dirty="0"/>
          </a:p>
        </p:txBody>
      </p:sp>
      <p:sp>
        <p:nvSpPr>
          <p:cNvPr id="3" name="Content Placeholder 2"/>
          <p:cNvSpPr>
            <a:spLocks noGrp="1"/>
          </p:cNvSpPr>
          <p:nvPr>
            <p:ph idx="1"/>
          </p:nvPr>
        </p:nvSpPr>
        <p:spPr>
          <a:xfrm>
            <a:off x="1919536" y="260648"/>
            <a:ext cx="8291264" cy="6408712"/>
          </a:xfrm>
        </p:spPr>
        <p:txBody>
          <a:bodyPr/>
          <a:lstStyle/>
          <a:p>
            <a:pPr marL="0" indent="0">
              <a:buNone/>
            </a:pPr>
            <a:r>
              <a:rPr lang="en-IN" dirty="0"/>
              <a:t> </a:t>
            </a:r>
            <a:r>
              <a:rPr lang="en-IN" dirty="0">
                <a:latin typeface="Georgia" pitchFamily="18" charset="0"/>
              </a:rPr>
              <a:t>of an iodine-based contrast medium that is filtered &amp; excreted by the kidney. It shows the presence/absence of renal scarring, shape of calices &amp; renal pelvis, obstruction in the form of stone, tumour or fibrosis, the shape of the bladder &amp; presence of residual urine.</a:t>
            </a:r>
          </a:p>
          <a:p>
            <a:pPr marL="0" indent="0">
              <a:buNone/>
            </a:pPr>
            <a:r>
              <a:rPr lang="en-IN" dirty="0">
                <a:latin typeface="Georgia" pitchFamily="18" charset="0"/>
              </a:rPr>
              <a:t>     c)Plain abdominal radiography:- Plain radiography must be used with IVU as contrast media can obscure some lesions. Calcification, renal outlines &amp; evidences for renal </a:t>
            </a:r>
            <a:r>
              <a:rPr lang="en-IN" dirty="0" err="1">
                <a:latin typeface="Georgia" pitchFamily="18" charset="0"/>
              </a:rPr>
              <a:t>osteodystrophy</a:t>
            </a:r>
            <a:r>
              <a:rPr lang="en-IN" dirty="0">
                <a:latin typeface="Georgia" pitchFamily="18" charset="0"/>
              </a:rPr>
              <a:t> may be observed.</a:t>
            </a:r>
            <a:endParaRPr lang="en-IN"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17</a:t>
            </a:fld>
            <a:endParaRPr lang="en-IN"/>
          </a:p>
        </p:txBody>
      </p:sp>
    </p:spTree>
    <p:extLst>
      <p:ext uri="{BB962C8B-B14F-4D97-AF65-F5344CB8AC3E}">
        <p14:creationId xmlns:p14="http://schemas.microsoft.com/office/powerpoint/2010/main" val="231202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1472" y="6888"/>
            <a:ext cx="1306488" cy="148878"/>
          </a:xfrm>
        </p:spPr>
        <p:txBody>
          <a:bodyPr>
            <a:normAutofit fontScale="90000"/>
          </a:bodyPr>
          <a:lstStyle/>
          <a:p>
            <a:endParaRPr lang="en-IN" sz="800" dirty="0"/>
          </a:p>
        </p:txBody>
      </p:sp>
      <p:sp>
        <p:nvSpPr>
          <p:cNvPr id="3" name="Content Placeholder 2"/>
          <p:cNvSpPr>
            <a:spLocks noGrp="1"/>
          </p:cNvSpPr>
          <p:nvPr>
            <p:ph idx="1"/>
          </p:nvPr>
        </p:nvSpPr>
        <p:spPr>
          <a:xfrm>
            <a:off x="1919536" y="116632"/>
            <a:ext cx="8568952" cy="6624736"/>
          </a:xfrm>
        </p:spPr>
        <p:txBody>
          <a:bodyPr>
            <a:normAutofit/>
          </a:bodyPr>
          <a:lstStyle/>
          <a:p>
            <a:pPr marL="0" indent="0">
              <a:buNone/>
            </a:pPr>
            <a:r>
              <a:rPr lang="en-IN" dirty="0">
                <a:latin typeface="Georgia" pitchFamily="18" charset="0"/>
              </a:rPr>
              <a:t>      d)Computed tomography(CT), magnetic resonance imaging(MRI) &amp; magnetic resonance angiography(MRA).</a:t>
            </a:r>
          </a:p>
          <a:p>
            <a:pPr>
              <a:buFont typeface="Wingdings" pitchFamily="2" charset="2"/>
              <a:buChar char="v"/>
            </a:pPr>
            <a:r>
              <a:rPr lang="en-IN" dirty="0" err="1">
                <a:latin typeface="Georgia" pitchFamily="18" charset="0"/>
              </a:rPr>
              <a:t>Creatinine</a:t>
            </a:r>
            <a:r>
              <a:rPr lang="en-IN" dirty="0">
                <a:latin typeface="Georgia" pitchFamily="18" charset="0"/>
              </a:rPr>
              <a:t> clearance:- GFR Range from   0-70ml/min, reflects renal impairment. Normal </a:t>
            </a:r>
            <a:r>
              <a:rPr lang="en-IN" dirty="0" err="1">
                <a:latin typeface="Georgia" pitchFamily="18" charset="0"/>
              </a:rPr>
              <a:t>creatinine</a:t>
            </a:r>
            <a:r>
              <a:rPr lang="en-IN" dirty="0">
                <a:latin typeface="Georgia" pitchFamily="18" charset="0"/>
              </a:rPr>
              <a:t> clearance -0.5-1.5mg/dl</a:t>
            </a:r>
          </a:p>
          <a:p>
            <a:pPr>
              <a:buFont typeface="Wingdings" pitchFamily="2" charset="2"/>
              <a:buChar char="v"/>
            </a:pPr>
            <a:r>
              <a:rPr lang="en-IN" dirty="0">
                <a:latin typeface="Georgia" pitchFamily="18" charset="0"/>
              </a:rPr>
              <a:t>Blood tests shows:</a:t>
            </a:r>
          </a:p>
          <a:p>
            <a:pPr marL="0" indent="0">
              <a:buNone/>
            </a:pPr>
            <a:r>
              <a:rPr lang="en-IN" dirty="0">
                <a:latin typeface="Georgia" pitchFamily="18" charset="0"/>
              </a:rPr>
              <a:t>          *</a:t>
            </a:r>
            <a:r>
              <a:rPr lang="en-IN" dirty="0">
                <a:latin typeface="Yu Mincho Demibold"/>
                <a:ea typeface="Yu Mincho Demibold"/>
              </a:rPr>
              <a:t>↑ serum </a:t>
            </a:r>
            <a:r>
              <a:rPr lang="en-IN" dirty="0" err="1">
                <a:latin typeface="Yu Mincho Demibold"/>
                <a:ea typeface="Yu Mincho Demibold"/>
              </a:rPr>
              <a:t>creatinine</a:t>
            </a:r>
            <a:r>
              <a:rPr lang="en-IN" dirty="0">
                <a:latin typeface="Yu Mincho Demibold"/>
                <a:ea typeface="Yu Mincho Demibold"/>
              </a:rPr>
              <a:t> &amp; elevated BUN</a:t>
            </a:r>
          </a:p>
          <a:p>
            <a:pPr marL="0" indent="0">
              <a:buNone/>
            </a:pPr>
            <a:r>
              <a:rPr lang="en-IN" dirty="0">
                <a:latin typeface="Yu Mincho Demibold"/>
                <a:ea typeface="Yu Mincho Demibold"/>
              </a:rPr>
              <a:t>       *↓ serum calcium level</a:t>
            </a:r>
          </a:p>
          <a:p>
            <a:pPr marL="0" indent="0">
              <a:buNone/>
            </a:pPr>
            <a:r>
              <a:rPr lang="en-IN" dirty="0">
                <a:latin typeface="Yu Mincho Demibold"/>
                <a:ea typeface="Yu Mincho Demibold"/>
              </a:rPr>
              <a:t>       *</a:t>
            </a:r>
            <a:r>
              <a:rPr lang="en-IN" dirty="0">
                <a:latin typeface="Georgia" pitchFamily="18" charset="0"/>
              </a:rPr>
              <a:t> Hyperkalaemia, acidosis with low serum bicarbonate.</a:t>
            </a:r>
          </a:p>
          <a:p>
            <a:pPr marL="0" indent="0">
              <a:buNone/>
            </a:pPr>
            <a:r>
              <a:rPr lang="en-IN" dirty="0">
                <a:latin typeface="Georgia" pitchFamily="18" charset="0"/>
              </a:rPr>
              <a:t>          *</a:t>
            </a:r>
            <a:r>
              <a:rPr lang="en-IN" dirty="0">
                <a:latin typeface="Yu Mincho Demibold"/>
                <a:ea typeface="Yu Mincho Demibold"/>
              </a:rPr>
              <a:t>↓ serum sodium level</a:t>
            </a:r>
          </a:p>
          <a:p>
            <a:pPr marL="0" indent="0">
              <a:buNone/>
            </a:pPr>
            <a:r>
              <a:rPr lang="en-IN" dirty="0">
                <a:latin typeface="Yu Mincho Demibold"/>
                <a:ea typeface="Yu Mincho Demibold"/>
              </a:rPr>
              <a:t>       * ↑phosphate level</a:t>
            </a:r>
            <a:endParaRPr lang="en-IN" dirty="0">
              <a:latin typeface="Georgia" pitchFamily="18" charset="0"/>
            </a:endParaRPr>
          </a:p>
          <a:p>
            <a:pPr marL="0" indent="0">
              <a:buNone/>
            </a:pPr>
            <a:endParaRPr lang="en-IN" dirty="0">
              <a:latin typeface="Georgia" pitchFamily="18" charset="0"/>
            </a:endParaRPr>
          </a:p>
          <a:p>
            <a:pPr marL="0" indent="0">
              <a:buNone/>
            </a:pP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18</a:t>
            </a:fld>
            <a:endParaRPr lang="en-IN"/>
          </a:p>
        </p:txBody>
      </p:sp>
    </p:spTree>
    <p:extLst>
      <p:ext uri="{BB962C8B-B14F-4D97-AF65-F5344CB8AC3E}">
        <p14:creationId xmlns:p14="http://schemas.microsoft.com/office/powerpoint/2010/main" val="2665534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16632"/>
            <a:ext cx="2170584" cy="148878"/>
          </a:xfrm>
        </p:spPr>
        <p:txBody>
          <a:bodyPr>
            <a:normAutofit fontScale="90000"/>
          </a:bodyPr>
          <a:lstStyle/>
          <a:p>
            <a:endParaRPr lang="en-IN" sz="800" dirty="0"/>
          </a:p>
        </p:txBody>
      </p:sp>
      <p:sp>
        <p:nvSpPr>
          <p:cNvPr id="3" name="Content Placeholder 2"/>
          <p:cNvSpPr>
            <a:spLocks noGrp="1"/>
          </p:cNvSpPr>
          <p:nvPr>
            <p:ph idx="1"/>
          </p:nvPr>
        </p:nvSpPr>
        <p:spPr>
          <a:xfrm>
            <a:off x="1991544" y="692696"/>
            <a:ext cx="8229600" cy="4709160"/>
          </a:xfrm>
        </p:spPr>
        <p:txBody>
          <a:bodyPr>
            <a:normAutofit/>
          </a:bodyPr>
          <a:lstStyle/>
          <a:p>
            <a:pPr>
              <a:buFont typeface="Wingdings" pitchFamily="2" charset="2"/>
              <a:buChar char="v"/>
            </a:pPr>
            <a:r>
              <a:rPr lang="en-IN" sz="3200" dirty="0">
                <a:latin typeface="Georgia" pitchFamily="18" charset="0"/>
              </a:rPr>
              <a:t>Renal Biopsy: </a:t>
            </a:r>
          </a:p>
          <a:p>
            <a:pPr marL="0" indent="0">
              <a:buNone/>
            </a:pPr>
            <a:r>
              <a:rPr lang="en-IN" sz="3200" dirty="0">
                <a:latin typeface="Georgia" pitchFamily="18" charset="0"/>
              </a:rPr>
              <a:t>                             If imaging techniques fail to give a cause for the reduction in renal function, a renal biopsy may be performed.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19</a:t>
            </a:fld>
            <a:endParaRPr lang="en-IN"/>
          </a:p>
        </p:txBody>
      </p:sp>
    </p:spTree>
    <p:extLst>
      <p:ext uri="{BB962C8B-B14F-4D97-AF65-F5344CB8AC3E}">
        <p14:creationId xmlns:p14="http://schemas.microsoft.com/office/powerpoint/2010/main" val="2257433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16632"/>
            <a:ext cx="2026568" cy="76870"/>
          </a:xfrm>
        </p:spPr>
        <p:txBody>
          <a:bodyPr>
            <a:normAutofit fontScale="90000"/>
          </a:bodyPr>
          <a:lstStyle/>
          <a:p>
            <a:endParaRPr lang="en-IN" sz="800" dirty="0"/>
          </a:p>
        </p:txBody>
      </p:sp>
      <p:sp>
        <p:nvSpPr>
          <p:cNvPr id="3" name="Content Placeholder 2"/>
          <p:cNvSpPr>
            <a:spLocks noGrp="1"/>
          </p:cNvSpPr>
          <p:nvPr>
            <p:ph idx="1"/>
          </p:nvPr>
        </p:nvSpPr>
        <p:spPr>
          <a:xfrm>
            <a:off x="2063552" y="476672"/>
            <a:ext cx="8229600" cy="4709160"/>
          </a:xfrm>
        </p:spPr>
        <p:txBody>
          <a:bodyPr>
            <a:noAutofit/>
          </a:bodyPr>
          <a:lstStyle/>
          <a:p>
            <a:pPr marL="137160" indent="0">
              <a:buNone/>
            </a:pPr>
            <a:r>
              <a:rPr lang="en-IN" sz="4000" dirty="0">
                <a:latin typeface="Georgia" pitchFamily="18" charset="0"/>
              </a:rPr>
              <a:t>                      TREATMENT:</a:t>
            </a:r>
          </a:p>
          <a:p>
            <a:pPr marL="0" indent="0">
              <a:buNone/>
            </a:pPr>
            <a:r>
              <a:rPr lang="en-IN" sz="3200" dirty="0">
                <a:latin typeface="Georgia" pitchFamily="18" charset="0"/>
              </a:rPr>
              <a:t>Goals of therapy:-</a:t>
            </a:r>
          </a:p>
          <a:p>
            <a:pPr lvl="2">
              <a:buFont typeface="Wingdings" pitchFamily="2" charset="2"/>
              <a:buChar char="v"/>
            </a:pPr>
            <a:r>
              <a:rPr lang="en-IN" sz="3200" dirty="0">
                <a:latin typeface="Georgia" pitchFamily="18" charset="0"/>
              </a:rPr>
              <a:t>Reverse or arrest process causing renal damage</a:t>
            </a:r>
          </a:p>
          <a:p>
            <a:pPr lvl="2">
              <a:buFont typeface="Wingdings" pitchFamily="2" charset="2"/>
              <a:buChar char="v"/>
            </a:pPr>
            <a:r>
              <a:rPr lang="en-IN" sz="3200" dirty="0">
                <a:latin typeface="Georgia" pitchFamily="18" charset="0"/>
              </a:rPr>
              <a:t>Avoid condition that worsen renal failure such as Hypotension ,reduced renal blockage , renal </a:t>
            </a:r>
            <a:r>
              <a:rPr lang="en-IN" sz="3200" dirty="0" err="1">
                <a:latin typeface="Georgia" pitchFamily="18" charset="0"/>
              </a:rPr>
              <a:t>aretery</a:t>
            </a:r>
            <a:r>
              <a:rPr lang="en-IN" sz="3200" dirty="0">
                <a:latin typeface="Georgia" pitchFamily="18" charset="0"/>
              </a:rPr>
              <a:t> disease.</a:t>
            </a:r>
          </a:p>
          <a:p>
            <a:pPr lvl="2">
              <a:buFont typeface="Wingdings" pitchFamily="2" charset="2"/>
              <a:buChar char="v"/>
            </a:pPr>
            <a:r>
              <a:rPr lang="en-IN" sz="3200" dirty="0">
                <a:latin typeface="Georgia" pitchFamily="18" charset="0"/>
              </a:rPr>
              <a:t>Relive symptoms </a:t>
            </a:r>
          </a:p>
          <a:p>
            <a:pPr lvl="2">
              <a:buFont typeface="Wingdings" pitchFamily="2" charset="2"/>
              <a:buChar char="v"/>
            </a:pPr>
            <a:r>
              <a:rPr lang="en-IN" sz="3200" dirty="0">
                <a:latin typeface="Georgia" pitchFamily="18" charset="0"/>
              </a:rPr>
              <a:t>Implement regular dialysis treatment or transplantation.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20</a:t>
            </a:fld>
            <a:endParaRPr lang="en-IN"/>
          </a:p>
        </p:txBody>
      </p:sp>
    </p:spTree>
    <p:extLst>
      <p:ext uri="{BB962C8B-B14F-4D97-AF65-F5344CB8AC3E}">
        <p14:creationId xmlns:p14="http://schemas.microsoft.com/office/powerpoint/2010/main" val="996124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1810544" cy="220886"/>
          </a:xfrm>
        </p:spPr>
        <p:txBody>
          <a:bodyPr>
            <a:normAutofit/>
          </a:bodyPr>
          <a:lstStyle/>
          <a:p>
            <a:endParaRPr lang="en-IN" sz="800" dirty="0"/>
          </a:p>
        </p:txBody>
      </p:sp>
      <p:sp>
        <p:nvSpPr>
          <p:cNvPr id="3" name="Content Placeholder 2"/>
          <p:cNvSpPr>
            <a:spLocks noGrp="1"/>
          </p:cNvSpPr>
          <p:nvPr>
            <p:ph idx="1"/>
          </p:nvPr>
        </p:nvSpPr>
        <p:spPr>
          <a:xfrm>
            <a:off x="1919536" y="404664"/>
            <a:ext cx="8229600" cy="6120680"/>
          </a:xfrm>
        </p:spPr>
        <p:txBody>
          <a:bodyPr>
            <a:normAutofit/>
          </a:bodyPr>
          <a:lstStyle/>
          <a:p>
            <a:pPr>
              <a:buFont typeface="Wingdings" pitchFamily="2" charset="2"/>
              <a:buChar char="v"/>
            </a:pPr>
            <a:r>
              <a:rPr lang="en-IN" sz="3200" dirty="0">
                <a:latin typeface="Georgia" pitchFamily="18" charset="0"/>
              </a:rPr>
              <a:t>Non-pharmacological:-</a:t>
            </a:r>
          </a:p>
          <a:p>
            <a:pPr marL="0" indent="0">
              <a:buNone/>
            </a:pPr>
            <a:r>
              <a:rPr lang="en-IN" sz="3200" dirty="0">
                <a:latin typeface="Georgia" pitchFamily="18" charset="0"/>
              </a:rPr>
              <a:t>   a) Dietary measures-</a:t>
            </a:r>
          </a:p>
          <a:p>
            <a:pPr marL="0" indent="0">
              <a:buNone/>
            </a:pPr>
            <a:r>
              <a:rPr lang="en-IN" dirty="0">
                <a:latin typeface="Georgia" pitchFamily="18" charset="0"/>
              </a:rPr>
              <a:t>      *Potassium restricted to 40mEq/day</a:t>
            </a:r>
          </a:p>
          <a:p>
            <a:pPr marL="0" indent="0">
              <a:buNone/>
            </a:pPr>
            <a:r>
              <a:rPr lang="en-IN" dirty="0">
                <a:latin typeface="Georgia" pitchFamily="18" charset="0"/>
              </a:rPr>
              <a:t>             (</a:t>
            </a:r>
            <a:r>
              <a:rPr lang="en-IN" dirty="0" err="1">
                <a:latin typeface="Georgia" pitchFamily="18" charset="0"/>
              </a:rPr>
              <a:t>hyperkalemia</a:t>
            </a:r>
            <a:r>
              <a:rPr lang="en-IN" dirty="0">
                <a:latin typeface="Georgia" pitchFamily="18" charset="0"/>
              </a:rPr>
              <a:t>).</a:t>
            </a:r>
          </a:p>
          <a:p>
            <a:pPr marL="0" indent="0">
              <a:buNone/>
            </a:pPr>
            <a:r>
              <a:rPr lang="en-IN" sz="3200" dirty="0">
                <a:latin typeface="Georgia" pitchFamily="18" charset="0"/>
              </a:rPr>
              <a:t>      *Phosphorous -800-1000mg/day.</a:t>
            </a:r>
          </a:p>
          <a:p>
            <a:pPr marL="0" indent="0">
              <a:buNone/>
            </a:pPr>
            <a:r>
              <a:rPr lang="en-IN" dirty="0">
                <a:latin typeface="Georgia" pitchFamily="18" charset="0"/>
              </a:rPr>
              <a:t>      *CaCO3 =500-1000mg PO with each</a:t>
            </a:r>
          </a:p>
          <a:p>
            <a:pPr marL="0" indent="0">
              <a:buNone/>
            </a:pPr>
            <a:r>
              <a:rPr lang="en-IN" dirty="0">
                <a:latin typeface="Georgia" pitchFamily="18" charset="0"/>
              </a:rPr>
              <a:t>         meal.</a:t>
            </a:r>
          </a:p>
          <a:p>
            <a:pPr marL="0" indent="0">
              <a:buNone/>
            </a:pPr>
            <a:r>
              <a:rPr lang="en-IN" sz="3200" dirty="0">
                <a:latin typeface="Georgia" pitchFamily="18" charset="0"/>
              </a:rPr>
              <a:t>      *Mg- avoid Mg antacids, cathartics.</a:t>
            </a:r>
          </a:p>
          <a:p>
            <a:pPr marL="0" indent="0">
              <a:buNone/>
            </a:pPr>
            <a:r>
              <a:rPr lang="en-IN" sz="3200" dirty="0">
                <a:latin typeface="Georgia" pitchFamily="18" charset="0"/>
              </a:rPr>
              <a:t>   b) Lifestyle modification</a:t>
            </a:r>
          </a:p>
          <a:p>
            <a:pPr marL="0" indent="0">
              <a:buNone/>
            </a:pPr>
            <a:r>
              <a:rPr lang="en-IN" sz="3200" dirty="0">
                <a:latin typeface="Georgia" pitchFamily="18" charset="0"/>
              </a:rPr>
              <a:t>   c )Fluid restrictions</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21</a:t>
            </a:fld>
            <a:endParaRPr lang="en-IN"/>
          </a:p>
        </p:txBody>
      </p:sp>
    </p:spTree>
    <p:extLst>
      <p:ext uri="{BB962C8B-B14F-4D97-AF65-F5344CB8AC3E}">
        <p14:creationId xmlns:p14="http://schemas.microsoft.com/office/powerpoint/2010/main" val="2998397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2530624" cy="76870"/>
          </a:xfrm>
        </p:spPr>
        <p:txBody>
          <a:bodyPr>
            <a:normAutofit fontScale="90000"/>
          </a:bodyPr>
          <a:lstStyle/>
          <a:p>
            <a:endParaRPr lang="en-IN" sz="800" dirty="0"/>
          </a:p>
        </p:txBody>
      </p:sp>
      <p:sp>
        <p:nvSpPr>
          <p:cNvPr id="3" name="Content Placeholder 2"/>
          <p:cNvSpPr>
            <a:spLocks noGrp="1"/>
          </p:cNvSpPr>
          <p:nvPr>
            <p:ph idx="1"/>
          </p:nvPr>
        </p:nvSpPr>
        <p:spPr>
          <a:xfrm>
            <a:off x="1981200" y="260648"/>
            <a:ext cx="8229600" cy="6336704"/>
          </a:xfrm>
        </p:spPr>
        <p:txBody>
          <a:bodyPr/>
          <a:lstStyle/>
          <a:p>
            <a:pPr marL="0" indent="0">
              <a:buNone/>
            </a:pPr>
            <a:r>
              <a:rPr lang="en-IN" dirty="0"/>
              <a:t>     </a:t>
            </a:r>
            <a:r>
              <a:rPr lang="en-IN" dirty="0">
                <a:latin typeface="Georgia" pitchFamily="18" charset="0"/>
              </a:rPr>
              <a:t>c)Fluid restriction; Fluid &amp; Na restriction.</a:t>
            </a:r>
          </a:p>
          <a:p>
            <a:pPr marL="0" indent="0">
              <a:buNone/>
            </a:pPr>
            <a:r>
              <a:rPr lang="en-IN" dirty="0">
                <a:latin typeface="Georgia" pitchFamily="18" charset="0"/>
              </a:rPr>
              <a:t>     In uraemia;</a:t>
            </a:r>
          </a:p>
          <a:p>
            <a:pPr marL="0" indent="0">
              <a:buNone/>
            </a:pPr>
            <a:r>
              <a:rPr lang="en-IN" dirty="0">
                <a:latin typeface="Georgia" pitchFamily="18" charset="0"/>
              </a:rPr>
              <a:t>      *Protein restriction</a:t>
            </a:r>
          </a:p>
          <a:p>
            <a:pPr marL="0" indent="0">
              <a:buNone/>
            </a:pPr>
            <a:r>
              <a:rPr lang="en-IN" dirty="0">
                <a:latin typeface="Georgia" pitchFamily="18" charset="0"/>
              </a:rPr>
              <a:t>      *Na restriction</a:t>
            </a:r>
          </a:p>
          <a:p>
            <a:pPr marL="0" indent="0">
              <a:buNone/>
            </a:pPr>
            <a:r>
              <a:rPr lang="en-IN" dirty="0">
                <a:latin typeface="Georgia" pitchFamily="18" charset="0"/>
              </a:rPr>
              <a:t>      *K restriction</a:t>
            </a:r>
          </a:p>
          <a:p>
            <a:pPr marL="0" indent="0">
              <a:buNone/>
            </a:pPr>
            <a:r>
              <a:rPr lang="en-IN" dirty="0">
                <a:latin typeface="Georgia" pitchFamily="18" charset="0"/>
              </a:rPr>
              <a:t>     In fluid retention;</a:t>
            </a:r>
          </a:p>
          <a:p>
            <a:pPr marL="0" indent="0">
              <a:buNone/>
            </a:pPr>
            <a:r>
              <a:rPr lang="en-IN" dirty="0">
                <a:latin typeface="Georgia" pitchFamily="18" charset="0"/>
              </a:rPr>
              <a:t>      *1-3 litres</a:t>
            </a:r>
          </a:p>
          <a:p>
            <a:pPr marL="0" indent="0">
              <a:buNone/>
            </a:pPr>
            <a:r>
              <a:rPr lang="en-IN" dirty="0">
                <a:latin typeface="Georgia" pitchFamily="18" charset="0"/>
              </a:rPr>
              <a:t>      *Na restriction</a:t>
            </a:r>
          </a:p>
          <a:p>
            <a:pPr marL="0" indent="0">
              <a:buNone/>
            </a:pPr>
            <a:r>
              <a:rPr lang="en-IN" dirty="0">
                <a:latin typeface="Georgia" pitchFamily="18" charset="0"/>
              </a:rPr>
              <a:t>      *K restriction</a:t>
            </a:r>
            <a:endParaRPr lang="en-IN"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22</a:t>
            </a:fld>
            <a:endParaRPr lang="en-IN"/>
          </a:p>
        </p:txBody>
      </p:sp>
    </p:spTree>
    <p:extLst>
      <p:ext uri="{BB962C8B-B14F-4D97-AF65-F5344CB8AC3E}">
        <p14:creationId xmlns:p14="http://schemas.microsoft.com/office/powerpoint/2010/main" val="499258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8651" y="116632"/>
            <a:ext cx="2098576" cy="148878"/>
          </a:xfrm>
        </p:spPr>
        <p:txBody>
          <a:bodyPr>
            <a:normAutofit fontScale="90000"/>
          </a:bodyPr>
          <a:lstStyle/>
          <a:p>
            <a:endParaRPr lang="en-IN" sz="800" dirty="0"/>
          </a:p>
        </p:txBody>
      </p:sp>
      <p:sp>
        <p:nvSpPr>
          <p:cNvPr id="3" name="Content Placeholder 2"/>
          <p:cNvSpPr>
            <a:spLocks noGrp="1"/>
          </p:cNvSpPr>
          <p:nvPr>
            <p:ph idx="1"/>
          </p:nvPr>
        </p:nvSpPr>
        <p:spPr>
          <a:xfrm>
            <a:off x="1847528" y="836712"/>
            <a:ext cx="8229600" cy="5040560"/>
          </a:xfrm>
        </p:spPr>
        <p:txBody>
          <a:bodyPr>
            <a:normAutofit/>
          </a:bodyPr>
          <a:lstStyle/>
          <a:p>
            <a:pPr marL="137160" indent="0">
              <a:buNone/>
            </a:pPr>
            <a:r>
              <a:rPr lang="en-IN" sz="4000" dirty="0">
                <a:latin typeface="Georgia" pitchFamily="18" charset="0"/>
              </a:rPr>
              <a:t>              </a:t>
            </a:r>
            <a:r>
              <a:rPr lang="en-IN" sz="4000" dirty="0">
                <a:solidFill>
                  <a:srgbClr val="FF0000"/>
                </a:solidFill>
                <a:latin typeface="Georgia" pitchFamily="18" charset="0"/>
              </a:rPr>
              <a:t>Pharmacological:</a:t>
            </a:r>
          </a:p>
          <a:p>
            <a:pPr>
              <a:buFont typeface="Wingdings" pitchFamily="2" charset="2"/>
              <a:buChar char="v"/>
            </a:pPr>
            <a:r>
              <a:rPr lang="en-IN" sz="3200" dirty="0">
                <a:latin typeface="Georgia" pitchFamily="18" charset="0"/>
              </a:rPr>
              <a:t>HYPERTENSION:</a:t>
            </a:r>
          </a:p>
          <a:p>
            <a:pPr marL="0" indent="0">
              <a:buNone/>
            </a:pPr>
            <a:r>
              <a:rPr lang="en-IN" sz="3200" dirty="0">
                <a:latin typeface="Georgia" pitchFamily="18" charset="0"/>
              </a:rPr>
              <a:t>       a. Diuretics E.g. Furosemide</a:t>
            </a:r>
          </a:p>
          <a:p>
            <a:pPr marL="0" indent="0">
              <a:buNone/>
            </a:pPr>
            <a:r>
              <a:rPr lang="en-IN" sz="3200" dirty="0">
                <a:latin typeface="Georgia" pitchFamily="18" charset="0"/>
              </a:rPr>
              <a:t>       b. Calcium channel blockers </a:t>
            </a:r>
          </a:p>
          <a:p>
            <a:pPr marL="0" indent="0">
              <a:buNone/>
            </a:pPr>
            <a:r>
              <a:rPr lang="en-IN" sz="3200" dirty="0">
                <a:latin typeface="Georgia" pitchFamily="18" charset="0"/>
              </a:rPr>
              <a:t>                    E.g. Verapamil, </a:t>
            </a:r>
            <a:r>
              <a:rPr lang="en-IN" sz="3200" dirty="0" err="1">
                <a:latin typeface="Georgia" pitchFamily="18" charset="0"/>
              </a:rPr>
              <a:t>nifedipine</a:t>
            </a:r>
            <a:r>
              <a:rPr lang="en-IN" sz="3200" dirty="0">
                <a:latin typeface="Georgia" pitchFamily="18" charset="0"/>
              </a:rPr>
              <a:t>.  </a:t>
            </a:r>
          </a:p>
          <a:p>
            <a:pPr marL="0" indent="0">
              <a:buNone/>
            </a:pPr>
            <a:r>
              <a:rPr lang="en-IN" sz="3200" dirty="0">
                <a:latin typeface="Georgia" pitchFamily="18" charset="0"/>
              </a:rPr>
              <a:t>       c. ACE inhibitors</a:t>
            </a:r>
          </a:p>
          <a:p>
            <a:pPr marL="0" indent="0">
              <a:buNone/>
            </a:pPr>
            <a:r>
              <a:rPr lang="en-IN" sz="3200" dirty="0">
                <a:latin typeface="Georgia" pitchFamily="18" charset="0"/>
              </a:rPr>
              <a:t>                    E.g. captopril, </a:t>
            </a:r>
            <a:r>
              <a:rPr lang="en-IN" sz="3200" dirty="0" err="1">
                <a:latin typeface="Georgia" pitchFamily="18" charset="0"/>
              </a:rPr>
              <a:t>enalapril</a:t>
            </a:r>
            <a:r>
              <a:rPr lang="en-IN" sz="3200" dirty="0">
                <a:latin typeface="Georgia" pitchFamily="18" charset="0"/>
              </a:rPr>
              <a:t>, </a:t>
            </a:r>
            <a:r>
              <a:rPr lang="en-IN" sz="3200" dirty="0" err="1">
                <a:latin typeface="Georgia" pitchFamily="18" charset="0"/>
              </a:rPr>
              <a:t>ramipril</a:t>
            </a:r>
            <a:r>
              <a:rPr lang="en-IN" sz="3200" dirty="0">
                <a:latin typeface="Georgia" pitchFamily="18" charset="0"/>
              </a:rPr>
              <a:t>.</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23</a:t>
            </a:fld>
            <a:endParaRPr lang="en-IN"/>
          </a:p>
        </p:txBody>
      </p:sp>
    </p:spTree>
    <p:extLst>
      <p:ext uri="{BB962C8B-B14F-4D97-AF65-F5344CB8AC3E}">
        <p14:creationId xmlns:p14="http://schemas.microsoft.com/office/powerpoint/2010/main" val="806190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330" y="116632"/>
            <a:ext cx="2314600" cy="220886"/>
          </a:xfrm>
        </p:spPr>
        <p:txBody>
          <a:bodyPr>
            <a:normAutofit/>
          </a:bodyPr>
          <a:lstStyle/>
          <a:p>
            <a:endParaRPr lang="en-IN" sz="800" dirty="0"/>
          </a:p>
        </p:txBody>
      </p:sp>
      <p:sp>
        <p:nvSpPr>
          <p:cNvPr id="3" name="Content Placeholder 2"/>
          <p:cNvSpPr>
            <a:spLocks noGrp="1"/>
          </p:cNvSpPr>
          <p:nvPr>
            <p:ph idx="1"/>
          </p:nvPr>
        </p:nvSpPr>
        <p:spPr>
          <a:xfrm>
            <a:off x="1847528" y="836712"/>
            <a:ext cx="8229600" cy="4709160"/>
          </a:xfrm>
        </p:spPr>
        <p:txBody>
          <a:bodyPr/>
          <a:lstStyle/>
          <a:p>
            <a:pPr marL="0" indent="0">
              <a:buNone/>
            </a:pPr>
            <a:r>
              <a:rPr lang="en-IN" dirty="0">
                <a:latin typeface="Georgia" pitchFamily="18" charset="0"/>
              </a:rPr>
              <a:t>          </a:t>
            </a:r>
            <a:r>
              <a:rPr lang="en-IN" sz="3200" dirty="0">
                <a:latin typeface="Georgia" pitchFamily="18" charset="0"/>
              </a:rPr>
              <a:t>d. Alpha-adrenergic drugs </a:t>
            </a:r>
          </a:p>
          <a:p>
            <a:pPr marL="0" indent="0">
              <a:buNone/>
            </a:pPr>
            <a:r>
              <a:rPr lang="en-IN" sz="3200" dirty="0">
                <a:latin typeface="Georgia" pitchFamily="18" charset="0"/>
              </a:rPr>
              <a:t>                      E.g. clonidine, methyldopa.</a:t>
            </a:r>
          </a:p>
          <a:p>
            <a:pPr marL="0" indent="0">
              <a:buNone/>
            </a:pPr>
            <a:r>
              <a:rPr lang="en-IN" sz="3200" dirty="0">
                <a:latin typeface="Georgia" pitchFamily="18" charset="0"/>
              </a:rPr>
              <a:t>         e. Beta-adrenergic blockers </a:t>
            </a:r>
          </a:p>
          <a:p>
            <a:pPr marL="0" indent="0">
              <a:buNone/>
            </a:pPr>
            <a:r>
              <a:rPr lang="en-IN" sz="3200" dirty="0">
                <a:latin typeface="Georgia" pitchFamily="18" charset="0"/>
              </a:rPr>
              <a:t>                      E.g. Atenolol, </a:t>
            </a:r>
            <a:r>
              <a:rPr lang="en-IN" sz="3200" dirty="0" err="1">
                <a:latin typeface="Georgia" pitchFamily="18" charset="0"/>
              </a:rPr>
              <a:t>metoprolol</a:t>
            </a:r>
            <a:endParaRPr lang="en-IN" sz="3200" dirty="0">
              <a:latin typeface="Georgia" pitchFamily="18" charset="0"/>
            </a:endParaRPr>
          </a:p>
          <a:p>
            <a:pPr marL="0" indent="0">
              <a:buNone/>
            </a:pPr>
            <a:r>
              <a:rPr lang="en-IN" sz="3200" dirty="0">
                <a:latin typeface="Georgia" pitchFamily="18" charset="0"/>
              </a:rPr>
              <a:t>          f. Vasodilators </a:t>
            </a:r>
          </a:p>
          <a:p>
            <a:pPr marL="0" indent="0">
              <a:buNone/>
            </a:pPr>
            <a:r>
              <a:rPr lang="en-IN" sz="3200" dirty="0">
                <a:latin typeface="Georgia" pitchFamily="18" charset="0"/>
              </a:rPr>
              <a:t>                      E.g. Hydralazine, </a:t>
            </a:r>
            <a:r>
              <a:rPr lang="en-IN" sz="3200" dirty="0" err="1">
                <a:latin typeface="Georgia" pitchFamily="18" charset="0"/>
              </a:rPr>
              <a:t>minoxidil</a:t>
            </a:r>
            <a:r>
              <a:rPr lang="en-IN" sz="3200" dirty="0">
                <a:latin typeface="Georgia" pitchFamily="18" charset="0"/>
              </a:rPr>
              <a:t>.</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24</a:t>
            </a:fld>
            <a:endParaRPr lang="en-IN"/>
          </a:p>
        </p:txBody>
      </p:sp>
    </p:spTree>
    <p:extLst>
      <p:ext uri="{BB962C8B-B14F-4D97-AF65-F5344CB8AC3E}">
        <p14:creationId xmlns:p14="http://schemas.microsoft.com/office/powerpoint/2010/main" val="3808902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554" y="116632"/>
            <a:ext cx="1306488" cy="148878"/>
          </a:xfrm>
        </p:spPr>
        <p:txBody>
          <a:bodyPr>
            <a:normAutofit fontScale="90000"/>
          </a:bodyPr>
          <a:lstStyle/>
          <a:p>
            <a:endParaRPr lang="en-IN" sz="800" dirty="0"/>
          </a:p>
        </p:txBody>
      </p:sp>
      <p:sp>
        <p:nvSpPr>
          <p:cNvPr id="3" name="Content Placeholder 2"/>
          <p:cNvSpPr>
            <a:spLocks noGrp="1"/>
          </p:cNvSpPr>
          <p:nvPr>
            <p:ph idx="1"/>
          </p:nvPr>
        </p:nvSpPr>
        <p:spPr>
          <a:xfrm>
            <a:off x="1919536" y="908720"/>
            <a:ext cx="8229600" cy="4709160"/>
          </a:xfrm>
        </p:spPr>
        <p:txBody>
          <a:bodyPr>
            <a:noAutofit/>
          </a:bodyPr>
          <a:lstStyle/>
          <a:p>
            <a:pPr>
              <a:buFont typeface="Wingdings" pitchFamily="2" charset="2"/>
              <a:buChar char="v"/>
            </a:pPr>
            <a:r>
              <a:rPr lang="en-IN" sz="3200" dirty="0">
                <a:latin typeface="Georgia" pitchFamily="18" charset="0"/>
              </a:rPr>
              <a:t>URAEMIA</a:t>
            </a:r>
          </a:p>
          <a:p>
            <a:pPr marL="0" indent="0">
              <a:buNone/>
            </a:pPr>
            <a:r>
              <a:rPr lang="en-IN" sz="3200" dirty="0">
                <a:latin typeface="Georgia" pitchFamily="18" charset="0"/>
              </a:rPr>
              <a:t>       Dietary modifications: Decrease sodium and potassium food items</a:t>
            </a:r>
          </a:p>
          <a:p>
            <a:pPr>
              <a:buFont typeface="Wingdings" pitchFamily="2" charset="2"/>
              <a:buChar char="v"/>
            </a:pPr>
            <a:r>
              <a:rPr lang="en-IN" sz="3200" dirty="0">
                <a:latin typeface="Georgia" pitchFamily="18" charset="0"/>
              </a:rPr>
              <a:t>ANEMIA</a:t>
            </a:r>
          </a:p>
          <a:p>
            <a:pPr lvl="1">
              <a:buFont typeface="Arial" pitchFamily="34" charset="0"/>
              <a:buChar char="•"/>
            </a:pPr>
            <a:r>
              <a:rPr lang="en-IN" sz="3200" dirty="0">
                <a:latin typeface="Georgia" pitchFamily="18" charset="0"/>
              </a:rPr>
              <a:t> Iron or folic acid supplements </a:t>
            </a:r>
          </a:p>
          <a:p>
            <a:pPr lvl="1">
              <a:buFont typeface="Arial" pitchFamily="34" charset="0"/>
              <a:buChar char="•"/>
            </a:pPr>
            <a:r>
              <a:rPr lang="en-IN" sz="3200" dirty="0">
                <a:latin typeface="Georgia" pitchFamily="18" charset="0"/>
              </a:rPr>
              <a:t> </a:t>
            </a:r>
            <a:r>
              <a:rPr lang="en-IN" sz="3200" dirty="0" err="1">
                <a:latin typeface="Georgia" pitchFamily="18" charset="0"/>
              </a:rPr>
              <a:t>Epoetin</a:t>
            </a:r>
            <a:r>
              <a:rPr lang="en-IN" sz="3200" dirty="0">
                <a:latin typeface="Georgia" pitchFamily="18" charset="0"/>
              </a:rPr>
              <a:t> therapy </a:t>
            </a:r>
            <a:r>
              <a:rPr lang="en-IN" sz="3200" dirty="0" err="1">
                <a:latin typeface="Georgia" pitchFamily="18" charset="0"/>
              </a:rPr>
              <a:t>i.e</a:t>
            </a:r>
            <a:r>
              <a:rPr lang="en-IN" sz="3200" dirty="0">
                <a:latin typeface="Georgia" pitchFamily="18" charset="0"/>
              </a:rPr>
              <a:t> the introduction of recombinant human </a:t>
            </a:r>
            <a:r>
              <a:rPr lang="en-IN" sz="3200" dirty="0" err="1">
                <a:latin typeface="Georgia" pitchFamily="18" charset="0"/>
              </a:rPr>
              <a:t>erythropoietins</a:t>
            </a:r>
            <a:r>
              <a:rPr lang="en-IN" sz="3200" dirty="0">
                <a:latin typeface="Georgia" pitchFamily="18" charset="0"/>
              </a:rPr>
              <a:t> (</a:t>
            </a:r>
            <a:r>
              <a:rPr lang="en-IN" sz="3200" dirty="0" err="1">
                <a:latin typeface="Georgia" pitchFamily="18" charset="0"/>
              </a:rPr>
              <a:t>epoetin</a:t>
            </a:r>
            <a:r>
              <a:rPr lang="en-IN" sz="3200" dirty="0">
                <a:latin typeface="Georgia" pitchFamily="18" charset="0"/>
              </a:rPr>
              <a:t> alpha &amp; beta), generally engineered form of the hormone which is safe &amp; effective.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25</a:t>
            </a:fld>
            <a:endParaRPr lang="en-IN"/>
          </a:p>
        </p:txBody>
      </p:sp>
    </p:spTree>
    <p:extLst>
      <p:ext uri="{BB962C8B-B14F-4D97-AF65-F5344CB8AC3E}">
        <p14:creationId xmlns:p14="http://schemas.microsoft.com/office/powerpoint/2010/main" val="3253359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16632"/>
            <a:ext cx="2602632" cy="148878"/>
          </a:xfrm>
        </p:spPr>
        <p:txBody>
          <a:bodyPr>
            <a:normAutofit fontScale="90000"/>
          </a:bodyPr>
          <a:lstStyle/>
          <a:p>
            <a:endParaRPr lang="en-IN" sz="800" dirty="0"/>
          </a:p>
        </p:txBody>
      </p:sp>
      <p:sp>
        <p:nvSpPr>
          <p:cNvPr id="3" name="Content Placeholder 2"/>
          <p:cNvSpPr>
            <a:spLocks noGrp="1"/>
          </p:cNvSpPr>
          <p:nvPr>
            <p:ph idx="1"/>
          </p:nvPr>
        </p:nvSpPr>
        <p:spPr>
          <a:xfrm>
            <a:off x="1991544" y="620688"/>
            <a:ext cx="8229600" cy="4709160"/>
          </a:xfrm>
        </p:spPr>
        <p:txBody>
          <a:bodyPr/>
          <a:lstStyle/>
          <a:p>
            <a:pPr>
              <a:buFont typeface="Wingdings" pitchFamily="2" charset="2"/>
              <a:buChar char="v"/>
            </a:pPr>
            <a:r>
              <a:rPr lang="en-IN" sz="3200" dirty="0">
                <a:latin typeface="Georgia" pitchFamily="18" charset="0"/>
              </a:rPr>
              <a:t>METABOLIC ACIDOSIS</a:t>
            </a:r>
          </a:p>
          <a:p>
            <a:pPr marL="0" indent="0">
              <a:buNone/>
            </a:pPr>
            <a:r>
              <a:rPr lang="en-IN" sz="3200" dirty="0">
                <a:latin typeface="Georgia" pitchFamily="18" charset="0"/>
              </a:rPr>
              <a:t>        Sodium bicarbonate</a:t>
            </a:r>
          </a:p>
          <a:p>
            <a:pPr marL="457200" indent="-457200">
              <a:buFont typeface="Wingdings" pitchFamily="2" charset="2"/>
              <a:buChar char="v"/>
            </a:pPr>
            <a:r>
              <a:rPr lang="en-IN" sz="3200" dirty="0">
                <a:latin typeface="Georgia" pitchFamily="18" charset="0"/>
              </a:rPr>
              <a:t>OSTEODYSTROPHY</a:t>
            </a:r>
          </a:p>
          <a:p>
            <a:pPr marL="0" indent="0">
              <a:buNone/>
            </a:pPr>
            <a:endParaRPr lang="en-IN" dirty="0">
              <a:latin typeface="Georgia" pitchFamily="18"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4017133723"/>
              </p:ext>
            </p:extLst>
          </p:nvPr>
        </p:nvGraphicFramePr>
        <p:xfrm>
          <a:off x="2783632" y="2348880"/>
          <a:ext cx="6096000" cy="30480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r>
                        <a:rPr lang="en-IN" sz="3200" baseline="0" dirty="0">
                          <a:latin typeface="Georgia" pitchFamily="18" charset="0"/>
                        </a:rPr>
                        <a:t>   CAUSES </a:t>
                      </a:r>
                      <a:endParaRPr lang="en-IN" sz="3200" dirty="0">
                        <a:latin typeface="Georgia" pitchFamily="18" charset="0"/>
                      </a:endParaRPr>
                    </a:p>
                  </a:txBody>
                  <a:tcPr/>
                </a:tc>
                <a:tc>
                  <a:txBody>
                    <a:bodyPr/>
                    <a:lstStyle/>
                    <a:p>
                      <a:r>
                        <a:rPr lang="en-IN" sz="3200" dirty="0">
                          <a:latin typeface="Georgia" pitchFamily="18" charset="0"/>
                        </a:rPr>
                        <a:t>TREATMENT</a:t>
                      </a:r>
                      <a:endParaRPr lang="en-IN" dirty="0"/>
                    </a:p>
                  </a:txBody>
                  <a:tcPr/>
                </a:tc>
                <a:extLst>
                  <a:ext uri="{0D108BD9-81ED-4DB2-BD59-A6C34878D82A}">
                    <a16:rowId xmlns:a16="http://schemas.microsoft.com/office/drawing/2014/main" xmlns="" val="10000"/>
                  </a:ext>
                </a:extLst>
              </a:tr>
              <a:tr h="370840">
                <a:tc>
                  <a:txBody>
                    <a:bodyPr/>
                    <a:lstStyle/>
                    <a:p>
                      <a:r>
                        <a:rPr lang="en-IN" sz="1800" dirty="0" err="1">
                          <a:latin typeface="Georgia" pitchFamily="18" charset="0"/>
                        </a:rPr>
                        <a:t>Hyperphosphatemia</a:t>
                      </a:r>
                      <a:endParaRPr lang="en-IN" sz="1800" dirty="0">
                        <a:latin typeface="Georgia" pitchFamily="18" charset="0"/>
                      </a:endParaRPr>
                    </a:p>
                  </a:txBody>
                  <a:tcPr/>
                </a:tc>
                <a:tc>
                  <a:txBody>
                    <a:bodyPr/>
                    <a:lstStyle/>
                    <a:p>
                      <a:r>
                        <a:rPr lang="en-IN" dirty="0">
                          <a:latin typeface="Georgia" pitchFamily="18" charset="0"/>
                        </a:rPr>
                        <a:t>Administration of phosphate binder such as aluminium hydroxide,CaCO3</a:t>
                      </a:r>
                    </a:p>
                  </a:txBody>
                  <a:tcPr/>
                </a:tc>
                <a:extLst>
                  <a:ext uri="{0D108BD9-81ED-4DB2-BD59-A6C34878D82A}">
                    <a16:rowId xmlns:a16="http://schemas.microsoft.com/office/drawing/2014/main" xmlns="" val="10001"/>
                  </a:ext>
                </a:extLst>
              </a:tr>
              <a:tr h="370840">
                <a:tc>
                  <a:txBody>
                    <a:bodyPr/>
                    <a:lstStyle/>
                    <a:p>
                      <a:r>
                        <a:rPr lang="en-IN" dirty="0"/>
                        <a:t>Vitamin D deficiency</a:t>
                      </a:r>
                    </a:p>
                  </a:txBody>
                  <a:tcPr/>
                </a:tc>
                <a:tc>
                  <a:txBody>
                    <a:bodyPr/>
                    <a:lstStyle/>
                    <a:p>
                      <a:r>
                        <a:rPr lang="en-IN" dirty="0"/>
                        <a:t>Vitamin D </a:t>
                      </a:r>
                      <a:r>
                        <a:rPr lang="en-IN" dirty="0" err="1"/>
                        <a:t>analouges</a:t>
                      </a:r>
                      <a:r>
                        <a:rPr lang="en-IN" dirty="0"/>
                        <a:t>:</a:t>
                      </a:r>
                      <a:r>
                        <a:rPr lang="en-IN" baseline="0" dirty="0"/>
                        <a:t> </a:t>
                      </a:r>
                      <a:r>
                        <a:rPr lang="en-IN" baseline="0" dirty="0" err="1"/>
                        <a:t>calcitriol</a:t>
                      </a:r>
                      <a:r>
                        <a:rPr lang="en-IN" baseline="0" dirty="0"/>
                        <a:t> &amp; </a:t>
                      </a:r>
                      <a:r>
                        <a:rPr lang="en-IN" baseline="0" dirty="0" err="1"/>
                        <a:t>Alfacalcidol</a:t>
                      </a:r>
                      <a:endParaRPr lang="en-IN" dirty="0"/>
                    </a:p>
                  </a:txBody>
                  <a:tcPr/>
                </a:tc>
                <a:extLst>
                  <a:ext uri="{0D108BD9-81ED-4DB2-BD59-A6C34878D82A}">
                    <a16:rowId xmlns:a16="http://schemas.microsoft.com/office/drawing/2014/main" xmlns="" val="10002"/>
                  </a:ext>
                </a:extLst>
              </a:tr>
              <a:tr h="370840">
                <a:tc>
                  <a:txBody>
                    <a:bodyPr/>
                    <a:lstStyle/>
                    <a:p>
                      <a:r>
                        <a:rPr lang="en-IN" dirty="0" err="1"/>
                        <a:t>Hyperparathyoidism</a:t>
                      </a:r>
                      <a:endParaRPr lang="en-IN" dirty="0"/>
                    </a:p>
                  </a:txBody>
                  <a:tcPr/>
                </a:tc>
                <a:tc>
                  <a:txBody>
                    <a:bodyPr/>
                    <a:lstStyle/>
                    <a:p>
                      <a:r>
                        <a:rPr lang="en-IN" dirty="0" err="1"/>
                        <a:t>Cinacalcet</a:t>
                      </a:r>
                      <a:r>
                        <a:rPr lang="en-IN" dirty="0"/>
                        <a:t>, a </a:t>
                      </a:r>
                      <a:r>
                        <a:rPr lang="en-IN" dirty="0" err="1"/>
                        <a:t>calcimimetic</a:t>
                      </a:r>
                      <a:r>
                        <a:rPr lang="en-IN" dirty="0"/>
                        <a:t> agent &amp; surgery </a:t>
                      </a:r>
                    </a:p>
                  </a:txBody>
                  <a:tcPr/>
                </a:tc>
                <a:extLst>
                  <a:ext uri="{0D108BD9-81ED-4DB2-BD59-A6C34878D82A}">
                    <a16:rowId xmlns:a16="http://schemas.microsoft.com/office/drawing/2014/main" xmlns="" val="10003"/>
                  </a:ext>
                </a:extLst>
              </a:tr>
            </a:tbl>
          </a:graphicData>
        </a:graphic>
      </p:graphicFrame>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26</a:t>
            </a:fld>
            <a:endParaRPr lang="en-IN"/>
          </a:p>
        </p:txBody>
      </p:sp>
    </p:spTree>
    <p:extLst>
      <p:ext uri="{BB962C8B-B14F-4D97-AF65-F5344CB8AC3E}">
        <p14:creationId xmlns:p14="http://schemas.microsoft.com/office/powerpoint/2010/main" val="2327513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1034" y="116632"/>
            <a:ext cx="2386608" cy="220886"/>
          </a:xfrm>
        </p:spPr>
        <p:txBody>
          <a:bodyPr>
            <a:normAutofit/>
          </a:bodyPr>
          <a:lstStyle/>
          <a:p>
            <a:endParaRPr lang="en-IN" sz="800" dirty="0"/>
          </a:p>
        </p:txBody>
      </p:sp>
      <p:sp>
        <p:nvSpPr>
          <p:cNvPr id="3" name="Content Placeholder 2"/>
          <p:cNvSpPr>
            <a:spLocks noGrp="1"/>
          </p:cNvSpPr>
          <p:nvPr>
            <p:ph idx="1"/>
          </p:nvPr>
        </p:nvSpPr>
        <p:spPr>
          <a:xfrm>
            <a:off x="1991544" y="764704"/>
            <a:ext cx="8229600" cy="4709160"/>
          </a:xfrm>
        </p:spPr>
        <p:txBody>
          <a:bodyPr>
            <a:normAutofit fontScale="85000" lnSpcReduction="20000"/>
          </a:bodyPr>
          <a:lstStyle/>
          <a:p>
            <a:pPr>
              <a:buFont typeface="Wingdings" pitchFamily="2" charset="2"/>
              <a:buChar char="v"/>
            </a:pPr>
            <a:r>
              <a:rPr lang="en-IN" sz="3200" dirty="0">
                <a:latin typeface="Georgia" pitchFamily="18" charset="0"/>
              </a:rPr>
              <a:t>HYPERLIPIDEMIA</a:t>
            </a:r>
          </a:p>
          <a:p>
            <a:pPr marL="0" indent="0">
              <a:buNone/>
            </a:pPr>
            <a:r>
              <a:rPr lang="en-IN" sz="3200" dirty="0">
                <a:latin typeface="Georgia" pitchFamily="18" charset="0"/>
              </a:rPr>
              <a:t>        HMG-CoA </a:t>
            </a:r>
            <a:r>
              <a:rPr lang="en-IN" sz="3200" dirty="0" err="1">
                <a:latin typeface="Georgia" pitchFamily="18" charset="0"/>
              </a:rPr>
              <a:t>reductase</a:t>
            </a:r>
            <a:r>
              <a:rPr lang="en-IN" sz="3200" dirty="0">
                <a:latin typeface="Georgia" pitchFamily="18" charset="0"/>
              </a:rPr>
              <a:t> inhibitors        </a:t>
            </a:r>
          </a:p>
          <a:p>
            <a:pPr marL="0" indent="0">
              <a:buNone/>
            </a:pPr>
            <a:r>
              <a:rPr lang="en-IN" sz="3200" dirty="0">
                <a:latin typeface="Georgia" pitchFamily="18" charset="0"/>
              </a:rPr>
              <a:t>               E.g. </a:t>
            </a:r>
            <a:r>
              <a:rPr lang="en-IN" sz="3200" dirty="0" err="1">
                <a:latin typeface="Georgia" pitchFamily="18" charset="0"/>
              </a:rPr>
              <a:t>Atorvastatins</a:t>
            </a:r>
            <a:r>
              <a:rPr lang="en-IN" sz="3200" dirty="0">
                <a:latin typeface="Georgia" pitchFamily="18" charset="0"/>
              </a:rPr>
              <a:t>, simvastatin</a:t>
            </a:r>
          </a:p>
          <a:p>
            <a:pPr>
              <a:buFont typeface="Wingdings" pitchFamily="2" charset="2"/>
              <a:buChar char="v"/>
            </a:pPr>
            <a:r>
              <a:rPr lang="en-IN" sz="3200" dirty="0">
                <a:latin typeface="Georgia" pitchFamily="18" charset="0"/>
              </a:rPr>
              <a:t>HYPERGLYCEMIA</a:t>
            </a:r>
          </a:p>
          <a:p>
            <a:pPr marL="0" indent="0">
              <a:buNone/>
            </a:pPr>
            <a:r>
              <a:rPr lang="en-IN" sz="3200" dirty="0">
                <a:latin typeface="Georgia" pitchFamily="18" charset="0"/>
              </a:rPr>
              <a:t>                 Insulin therapy </a:t>
            </a:r>
          </a:p>
          <a:p>
            <a:pPr>
              <a:buFont typeface="Wingdings" pitchFamily="2" charset="2"/>
              <a:buChar char="v"/>
            </a:pPr>
            <a:r>
              <a:rPr lang="en-IN" sz="3200" dirty="0">
                <a:latin typeface="Georgia" pitchFamily="18" charset="0"/>
              </a:rPr>
              <a:t>HYPOCALCEMIA</a:t>
            </a:r>
          </a:p>
          <a:p>
            <a:pPr marL="0" indent="0">
              <a:buNone/>
            </a:pPr>
            <a:r>
              <a:rPr lang="en-IN" sz="3200" dirty="0">
                <a:latin typeface="Georgia" pitchFamily="18" charset="0"/>
              </a:rPr>
              <a:t>            Oral calcium salts, vitamin D agents </a:t>
            </a:r>
          </a:p>
          <a:p>
            <a:pPr marL="0" indent="0">
              <a:buNone/>
            </a:pPr>
            <a:r>
              <a:rPr lang="en-IN" sz="1800" dirty="0">
                <a:solidFill>
                  <a:srgbClr val="231E1E"/>
                </a:solidFill>
                <a:latin typeface="Avenir" panose="02000503020000020003" pitchFamily="2" charset="0"/>
              </a:rPr>
              <a:t>Gastro-intestinal symptoms </a:t>
            </a:r>
            <a:endParaRPr lang="en-IN" sz="2000" dirty="0"/>
          </a:p>
          <a:p>
            <a:pPr marL="0" indent="0">
              <a:buNone/>
            </a:pPr>
            <a:r>
              <a:rPr lang="en-IN" sz="3200" dirty="0">
                <a:latin typeface="Georgia" pitchFamily="18" charset="0"/>
              </a:rPr>
              <a:t> </a:t>
            </a:r>
            <a:r>
              <a:rPr lang="en-IN" sz="1800" dirty="0">
                <a:solidFill>
                  <a:srgbClr val="231E1E"/>
                </a:solidFill>
                <a:latin typeface="TimesNRMT"/>
              </a:rPr>
              <a:t>Nausea and vomiting may persist after starting a low- protein diet. Metoclopramide is useful to treat this, but sometimes accumulation of the drug and its metabolites may occur, leading to extrapyramidal side effects. Patients should be started on a low dose, which should then be increased slowly. Prochlorperazine or </a:t>
            </a:r>
            <a:r>
              <a:rPr lang="en-IN" sz="1800" dirty="0" err="1">
                <a:solidFill>
                  <a:srgbClr val="231E1E"/>
                </a:solidFill>
                <a:latin typeface="TimesNRMT"/>
              </a:rPr>
              <a:t>cyclizine</a:t>
            </a:r>
            <a:r>
              <a:rPr lang="en-IN" sz="1800" dirty="0">
                <a:solidFill>
                  <a:srgbClr val="231E1E"/>
                </a:solidFill>
                <a:latin typeface="TimesNRMT"/>
              </a:rPr>
              <a:t> may also be </a:t>
            </a:r>
            <a:endParaRPr lang="en-IN" sz="2000" dirty="0"/>
          </a:p>
          <a:p>
            <a:pPr marL="0" indent="0">
              <a:buNone/>
            </a:pPr>
            <a:r>
              <a:rPr lang="en-IN" sz="1800" dirty="0">
                <a:solidFill>
                  <a:srgbClr val="231E1E"/>
                </a:solidFill>
                <a:latin typeface="TimesNRMT"/>
              </a:rPr>
              <a:t>he 5-HT3 antagonists such as ondansetron have also been shown to be effective. </a:t>
            </a:r>
            <a:endParaRPr lang="en-IN" sz="2000" dirty="0"/>
          </a:p>
          <a:p>
            <a:pPr marL="0" indent="0">
              <a:buNone/>
            </a:pPr>
            <a:endParaRPr lang="en-IN" sz="3200" dirty="0">
              <a:latin typeface="Georgia" pitchFamily="18" charset="0"/>
            </a:endParaRPr>
          </a:p>
          <a:p>
            <a:pPr marL="0" indent="0">
              <a:buNone/>
            </a:pPr>
            <a:endParaRPr lang="en-IN" sz="3200" dirty="0">
              <a:latin typeface="Georgia" pitchFamily="18" charset="0"/>
            </a:endParaRPr>
          </a:p>
          <a:p>
            <a:pPr marL="0" indent="0">
              <a:buNone/>
            </a:pPr>
            <a:endParaRPr lang="en-IN" dirty="0">
              <a:latin typeface="Georgia" pitchFamily="18" charset="0"/>
            </a:endParaRPr>
          </a:p>
          <a:p>
            <a:pPr>
              <a:buFont typeface="Wingdings" pitchFamily="2" charset="2"/>
              <a:buChar char="v"/>
            </a:pP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27</a:t>
            </a:fld>
            <a:endParaRPr lang="en-IN"/>
          </a:p>
        </p:txBody>
      </p:sp>
    </p:spTree>
    <p:extLst>
      <p:ext uri="{BB962C8B-B14F-4D97-AF65-F5344CB8AC3E}">
        <p14:creationId xmlns:p14="http://schemas.microsoft.com/office/powerpoint/2010/main" val="326842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A2E7A-83C9-92DB-64D2-DC800FA335A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9DD9E1D7-E1FE-CDD0-E080-E514C44496BB}"/>
              </a:ext>
            </a:extLst>
          </p:cNvPr>
          <p:cNvSpPr>
            <a:spLocks noGrp="1"/>
          </p:cNvSpPr>
          <p:nvPr>
            <p:ph idx="1"/>
          </p:nvPr>
        </p:nvSpPr>
        <p:spPr/>
        <p:txBody>
          <a:bodyPr/>
          <a:lstStyle/>
          <a:p>
            <a:r>
              <a:rPr lang="en-IN" sz="1800" dirty="0">
                <a:solidFill>
                  <a:srgbClr val="231E1E"/>
                </a:solidFill>
                <a:latin typeface="TimesNRMT"/>
              </a:rPr>
              <a:t>constipation is a common problem in patients with renal disease, partly as a result of fluid restriction and anorexia and partly as a consequence of drug therapy with agents such as phosphate binders. It is particularly important that patients managed with peritoneal dialysis do not become </a:t>
            </a:r>
            <a:r>
              <a:rPr lang="en-IN" sz="1800" dirty="0" err="1">
                <a:solidFill>
                  <a:srgbClr val="231E1E"/>
                </a:solidFill>
                <a:latin typeface="TimesNRMT"/>
              </a:rPr>
              <a:t>consti</a:t>
            </a:r>
            <a:r>
              <a:rPr lang="en-IN" sz="1800" dirty="0">
                <a:solidFill>
                  <a:srgbClr val="231E1E"/>
                </a:solidFill>
                <a:latin typeface="TimesNRMT"/>
              </a:rPr>
              <a:t>- pated, as this can reduce the efficacy of dialysis. Conventional laxative therapy may be used, such as bulk-forming </a:t>
            </a:r>
            <a:r>
              <a:rPr lang="en-IN" sz="1800" dirty="0" err="1">
                <a:solidFill>
                  <a:srgbClr val="231E1E"/>
                </a:solidFill>
                <a:latin typeface="TimesNRMT"/>
              </a:rPr>
              <a:t>laxa</a:t>
            </a:r>
            <a:r>
              <a:rPr lang="en-IN" sz="1800" dirty="0">
                <a:solidFill>
                  <a:srgbClr val="231E1E"/>
                </a:solidFill>
                <a:latin typeface="TimesNRMT"/>
              </a:rPr>
              <a:t>- </a:t>
            </a:r>
            <a:r>
              <a:rPr lang="en-IN" sz="1800" dirty="0" err="1">
                <a:solidFill>
                  <a:srgbClr val="231E1E"/>
                </a:solidFill>
                <a:latin typeface="TimesNRMT"/>
              </a:rPr>
              <a:t>tives</a:t>
            </a:r>
            <a:r>
              <a:rPr lang="en-IN" sz="1800" dirty="0">
                <a:solidFill>
                  <a:srgbClr val="231E1E"/>
                </a:solidFill>
                <a:latin typeface="TimesNRMT"/>
              </a:rPr>
              <a:t> or increased dietary fibre for less severe constipation. Alternatively, a stimulant such as senna with enemas or </a:t>
            </a:r>
            <a:r>
              <a:rPr lang="en-IN" sz="1800" dirty="0" err="1">
                <a:solidFill>
                  <a:srgbClr val="231E1E"/>
                </a:solidFill>
                <a:latin typeface="TimesNRMT"/>
              </a:rPr>
              <a:t>glycer</a:t>
            </a:r>
            <a:r>
              <a:rPr lang="en-IN" sz="1800" dirty="0">
                <a:solidFill>
                  <a:srgbClr val="231E1E"/>
                </a:solidFill>
                <a:latin typeface="TimesNRMT"/>
              </a:rPr>
              <a:t>- </a:t>
            </a:r>
            <a:r>
              <a:rPr lang="en-IN" sz="1800" dirty="0" err="1">
                <a:solidFill>
                  <a:srgbClr val="231E1E"/>
                </a:solidFill>
                <a:latin typeface="TimesNRMT"/>
              </a:rPr>
              <a:t>ine</a:t>
            </a:r>
            <a:r>
              <a:rPr lang="en-IN" sz="1800" dirty="0">
                <a:solidFill>
                  <a:srgbClr val="231E1E"/>
                </a:solidFill>
                <a:latin typeface="TimesNRMT"/>
              </a:rPr>
              <a:t> suppositories may be used for severe constipation. Higher doses of senna, typically 2–4 tablets at night, may be required. It should be noted that certain brands of laxatives that con- </a:t>
            </a:r>
            <a:r>
              <a:rPr lang="en-IN" sz="1800" dirty="0" err="1">
                <a:solidFill>
                  <a:srgbClr val="231E1E"/>
                </a:solidFill>
                <a:latin typeface="TimesNRMT"/>
              </a:rPr>
              <a:t>tain</a:t>
            </a:r>
            <a:r>
              <a:rPr lang="en-IN" sz="1800" dirty="0">
                <a:solidFill>
                  <a:srgbClr val="231E1E"/>
                </a:solidFill>
                <a:latin typeface="TimesNRMT"/>
              </a:rPr>
              <a:t> ispaghula husk may also contain significant quantities of potassium, and should be avoided in renal failure because of the risk of hyperkalaemia. Sterculia preparations are an </a:t>
            </a:r>
            <a:r>
              <a:rPr lang="en-IN" sz="1800" dirty="0" err="1">
                <a:solidFill>
                  <a:srgbClr val="231E1E"/>
                </a:solidFill>
                <a:latin typeface="TimesNRMT"/>
              </a:rPr>
              <a:t>effec</a:t>
            </a:r>
            <a:r>
              <a:rPr lang="en-IN" sz="1800" dirty="0">
                <a:solidFill>
                  <a:srgbClr val="231E1E"/>
                </a:solidFill>
                <a:latin typeface="TimesNRMT"/>
              </a:rPr>
              <a:t>- </a:t>
            </a:r>
            <a:r>
              <a:rPr lang="en-IN" sz="1800" dirty="0" err="1">
                <a:solidFill>
                  <a:srgbClr val="231E1E"/>
                </a:solidFill>
                <a:latin typeface="TimesNRMT"/>
              </a:rPr>
              <a:t>tive</a:t>
            </a:r>
            <a:r>
              <a:rPr lang="en-IN" sz="1800" dirty="0">
                <a:solidFill>
                  <a:srgbClr val="231E1E"/>
                </a:solidFill>
                <a:latin typeface="TimesNRMT"/>
              </a:rPr>
              <a:t> alternative. </a:t>
            </a:r>
            <a:endParaRPr lang="en-IN" dirty="0">
              <a:effectLst/>
            </a:endParaRPr>
          </a:p>
          <a:p>
            <a:endParaRPr lang="en-US"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28</a:t>
            </a:fld>
            <a:endParaRPr lang="en-IN"/>
          </a:p>
        </p:txBody>
      </p:sp>
    </p:spTree>
    <p:extLst>
      <p:ext uri="{BB962C8B-B14F-4D97-AF65-F5344CB8AC3E}">
        <p14:creationId xmlns:p14="http://schemas.microsoft.com/office/powerpoint/2010/main" val="12735417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C6D84A-16DC-71CE-B23B-122FD71BC57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27A085A1-1768-7979-AAE6-817E3B67396B}"/>
              </a:ext>
            </a:extLst>
          </p:cNvPr>
          <p:cNvSpPr>
            <a:spLocks noGrp="1"/>
          </p:cNvSpPr>
          <p:nvPr>
            <p:ph idx="1"/>
          </p:nvPr>
        </p:nvSpPr>
        <p:spPr/>
        <p:txBody>
          <a:bodyPr>
            <a:normAutofit/>
          </a:bodyPr>
          <a:lstStyle/>
          <a:p>
            <a:r>
              <a:rPr lang="en-IN" sz="1800" dirty="0">
                <a:solidFill>
                  <a:srgbClr val="231E1E"/>
                </a:solidFill>
                <a:latin typeface="Avenir" panose="02000503020000020003" pitchFamily="2" charset="0"/>
              </a:rPr>
              <a:t>pruritus </a:t>
            </a:r>
            <a:endParaRPr lang="en-IN" dirty="0">
              <a:effectLst/>
            </a:endParaRPr>
          </a:p>
          <a:p>
            <a:r>
              <a:rPr lang="en-IN" sz="1800" dirty="0">
                <a:solidFill>
                  <a:srgbClr val="231E1E"/>
                </a:solidFill>
                <a:latin typeface="TimesNRMT"/>
              </a:rPr>
              <a:t>Itching associated with renal failure can be extremely severe, distressing and difficult to treat. </a:t>
            </a:r>
            <a:endParaRPr lang="en-IN" dirty="0">
              <a:effectLst/>
            </a:endParaRPr>
          </a:p>
          <a:p>
            <a:r>
              <a:rPr lang="en-IN" sz="1800" b="1" dirty="0">
                <a:solidFill>
                  <a:srgbClr val="231E1E"/>
                </a:solidFill>
                <a:latin typeface="Avenir" panose="02000503020000020003" pitchFamily="2" charset="0"/>
              </a:rPr>
              <a:t>Acidosis </a:t>
            </a:r>
            <a:endParaRPr lang="en-IN" dirty="0"/>
          </a:p>
          <a:p>
            <a:r>
              <a:rPr lang="en-IN" sz="1800" dirty="0">
                <a:solidFill>
                  <a:srgbClr val="231E1E"/>
                </a:solidFill>
                <a:latin typeface="TimesNRMT"/>
              </a:rPr>
              <a:t>Since the kidney is the main route for excreting H+ ions, CKD may result in a metabolic acidosis. This will cause a reduction in serum bicarbonate that may be treated readily with oral doses of sodium bicarbonate of 1–6g/day. As the dose of bicarbonate is not critical, it is easy to experiment with different dosage forms and strengths to suit individual patients. If acidosis is severe and persistent then dialysis may be required. Correction of acidosis may slow the decline in renal function. </a:t>
            </a:r>
            <a:endParaRPr lang="en-IN" dirty="0"/>
          </a:p>
          <a:p>
            <a:r>
              <a:rPr lang="en-IN" sz="1800" b="1" dirty="0">
                <a:solidFill>
                  <a:srgbClr val="231E1E"/>
                </a:solidFill>
                <a:latin typeface="Avenir" panose="02000503020000020003" pitchFamily="2" charset="0"/>
              </a:rPr>
              <a:t>Neurological problems </a:t>
            </a:r>
            <a:endParaRPr lang="en-IN" dirty="0"/>
          </a:p>
          <a:p>
            <a:r>
              <a:rPr lang="en-IN" sz="1800" dirty="0">
                <a:solidFill>
                  <a:srgbClr val="231E1E"/>
                </a:solidFill>
                <a:latin typeface="TimesNRMT"/>
              </a:rPr>
              <a:t>Neurological changes are generally caused by uraemic toxins and improve on the treatment of uraemia by dialysis or diet. Muscle cramps are common and are often treated with qui- nine sulphate. Restless legs may respond to low doses of </a:t>
            </a:r>
            <a:r>
              <a:rPr lang="en-IN" sz="1800" dirty="0" err="1">
                <a:solidFill>
                  <a:srgbClr val="231E1E"/>
                </a:solidFill>
                <a:latin typeface="TimesNRMT"/>
              </a:rPr>
              <a:t>clon</a:t>
            </a:r>
            <a:r>
              <a:rPr lang="en-IN" sz="1800" dirty="0">
                <a:solidFill>
                  <a:srgbClr val="231E1E"/>
                </a:solidFill>
                <a:latin typeface="TimesNRMT"/>
              </a:rPr>
              <a:t>- </a:t>
            </a:r>
            <a:r>
              <a:rPr lang="en-IN" sz="1800" dirty="0" err="1">
                <a:solidFill>
                  <a:srgbClr val="231E1E"/>
                </a:solidFill>
                <a:latin typeface="TimesNRMT"/>
              </a:rPr>
              <a:t>azepam</a:t>
            </a:r>
            <a:r>
              <a:rPr lang="en-IN" sz="1800" dirty="0">
                <a:solidFill>
                  <a:srgbClr val="231E1E"/>
                </a:solidFill>
                <a:latin typeface="TimesNRMT"/>
              </a:rPr>
              <a:t> or co-</a:t>
            </a:r>
            <a:r>
              <a:rPr lang="en-IN" sz="1800" dirty="0" err="1">
                <a:solidFill>
                  <a:srgbClr val="231E1E"/>
                </a:solidFill>
                <a:latin typeface="TimesNRMT"/>
              </a:rPr>
              <a:t>careldopa</a:t>
            </a:r>
            <a:r>
              <a:rPr lang="en-IN" sz="1800">
                <a:solidFill>
                  <a:srgbClr val="231E1E"/>
                </a:solidFill>
                <a:latin typeface="TimesNRMT"/>
              </a:rPr>
              <a:t>. </a:t>
            </a:r>
            <a:endParaRPr lang="en-IN"/>
          </a:p>
          <a:p>
            <a:pPr marL="137160" indent="0">
              <a:buNone/>
            </a:pPr>
            <a:endParaRPr lang="en-US"/>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29</a:t>
            </a:fld>
            <a:endParaRPr lang="en-IN"/>
          </a:p>
        </p:txBody>
      </p:sp>
    </p:spTree>
    <p:extLst>
      <p:ext uri="{BB962C8B-B14F-4D97-AF65-F5344CB8AC3E}">
        <p14:creationId xmlns:p14="http://schemas.microsoft.com/office/powerpoint/2010/main" val="1876248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9152" y="39762"/>
            <a:ext cx="2314600" cy="220886"/>
          </a:xfrm>
        </p:spPr>
        <p:txBody>
          <a:bodyPr>
            <a:normAutofit/>
          </a:bodyPr>
          <a:lstStyle/>
          <a:p>
            <a:endParaRPr lang="en-IN" sz="800" dirty="0"/>
          </a:p>
        </p:txBody>
      </p:sp>
      <p:sp>
        <p:nvSpPr>
          <p:cNvPr id="3" name="Content Placeholder 2"/>
          <p:cNvSpPr>
            <a:spLocks noGrp="1"/>
          </p:cNvSpPr>
          <p:nvPr>
            <p:ph idx="1"/>
          </p:nvPr>
        </p:nvSpPr>
        <p:spPr>
          <a:xfrm>
            <a:off x="2135560" y="692696"/>
            <a:ext cx="8229600" cy="6048672"/>
          </a:xfrm>
        </p:spPr>
        <p:txBody>
          <a:bodyPr>
            <a:normAutofit fontScale="92500" lnSpcReduction="10000"/>
          </a:bodyPr>
          <a:lstStyle/>
          <a:p>
            <a:r>
              <a:rPr lang="en-IN" sz="3900" dirty="0">
                <a:solidFill>
                  <a:srgbClr val="C00000"/>
                </a:solidFill>
                <a:latin typeface="Georgia" pitchFamily="18" charset="0"/>
              </a:rPr>
              <a:t>Management of HYPERTENSION </a:t>
            </a:r>
          </a:p>
          <a:p>
            <a:pPr marL="0" indent="0">
              <a:buNone/>
            </a:pPr>
            <a:r>
              <a:rPr lang="en-IN" sz="3800" dirty="0">
                <a:latin typeface="Georgia" pitchFamily="18" charset="0"/>
              </a:rPr>
              <a:t> </a:t>
            </a:r>
            <a:r>
              <a:rPr lang="en-IN" sz="3800" dirty="0">
                <a:solidFill>
                  <a:srgbClr val="00B050"/>
                </a:solidFill>
                <a:latin typeface="Georgia" pitchFamily="18" charset="0"/>
              </a:rPr>
              <a:t>a) Angiotensin converting enzyme(ACE) inhibitors</a:t>
            </a:r>
            <a:r>
              <a:rPr lang="en-IN" sz="3800" dirty="0">
                <a:latin typeface="Georgia" pitchFamily="18" charset="0"/>
              </a:rPr>
              <a:t>:</a:t>
            </a:r>
          </a:p>
          <a:p>
            <a:pPr marL="0" indent="0">
              <a:buNone/>
            </a:pPr>
            <a:r>
              <a:rPr lang="en-IN" dirty="0">
                <a:latin typeface="Georgia" pitchFamily="18" charset="0"/>
              </a:rPr>
              <a:t>       </a:t>
            </a:r>
            <a:r>
              <a:rPr lang="en-IN" sz="3800" dirty="0">
                <a:latin typeface="Georgia" pitchFamily="18" charset="0"/>
              </a:rPr>
              <a:t>E.g. CAPTOPRIL, ENALAPRIL </a:t>
            </a:r>
            <a:r>
              <a:rPr lang="en-IN" sz="3800" dirty="0" err="1">
                <a:latin typeface="Georgia" pitchFamily="18" charset="0"/>
              </a:rPr>
              <a:t>etc</a:t>
            </a:r>
            <a:endParaRPr lang="en-IN" sz="3800" dirty="0">
              <a:latin typeface="Georgia" pitchFamily="18" charset="0"/>
            </a:endParaRPr>
          </a:p>
          <a:p>
            <a:pPr>
              <a:buFont typeface="Wingdings" pitchFamily="2" charset="2"/>
              <a:buChar char="q"/>
            </a:pPr>
            <a:r>
              <a:rPr lang="en-IN" sz="3800" dirty="0">
                <a:solidFill>
                  <a:srgbClr val="FFFF00"/>
                </a:solidFill>
                <a:latin typeface="Georgia" pitchFamily="18" charset="0"/>
              </a:rPr>
              <a:t>MOA</a:t>
            </a:r>
            <a:r>
              <a:rPr lang="en-IN" sz="3800" dirty="0">
                <a:latin typeface="Georgia" pitchFamily="18" charset="0"/>
              </a:rPr>
              <a:t>-They act by inhibiting angiotensin converting enzymes(ACE). This prevents the conversion of angiotensin I to angiotensin II. ACE inhibitors reduce the amount of circulating angiotensin II which results in vasodilation &amp; reduced sodium </a:t>
            </a:r>
            <a:r>
              <a:rPr lang="en-IN" sz="3800" dirty="0" err="1">
                <a:latin typeface="Georgia" pitchFamily="18" charset="0"/>
              </a:rPr>
              <a:t>retension</a:t>
            </a:r>
            <a:r>
              <a:rPr lang="en-IN" sz="3800" dirty="0">
                <a:latin typeface="Georgia" pitchFamily="18" charset="0"/>
              </a:rPr>
              <a:t>. They preserve renal function &amp; slow  the progression of CRF.</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30</a:t>
            </a:fld>
            <a:endParaRPr lang="en-IN"/>
          </a:p>
        </p:txBody>
      </p:sp>
    </p:spTree>
    <p:extLst>
      <p:ext uri="{BB962C8B-B14F-4D97-AF65-F5344CB8AC3E}">
        <p14:creationId xmlns:p14="http://schemas.microsoft.com/office/powerpoint/2010/main" val="2943166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16632"/>
            <a:ext cx="2458616" cy="220886"/>
          </a:xfrm>
        </p:spPr>
        <p:txBody>
          <a:bodyPr>
            <a:normAutofit/>
          </a:bodyPr>
          <a:lstStyle/>
          <a:p>
            <a:endParaRPr lang="en-IN" sz="800" dirty="0"/>
          </a:p>
        </p:txBody>
      </p:sp>
      <p:sp>
        <p:nvSpPr>
          <p:cNvPr id="3" name="Content Placeholder 2"/>
          <p:cNvSpPr>
            <a:spLocks noGrp="1"/>
          </p:cNvSpPr>
          <p:nvPr>
            <p:ph idx="1"/>
          </p:nvPr>
        </p:nvSpPr>
        <p:spPr>
          <a:xfrm>
            <a:off x="1981200" y="404664"/>
            <a:ext cx="8229600" cy="6408712"/>
          </a:xfrm>
        </p:spPr>
        <p:txBody>
          <a:bodyPr>
            <a:normAutofit/>
          </a:bodyPr>
          <a:lstStyle/>
          <a:p>
            <a:pPr>
              <a:buFont typeface="Wingdings" pitchFamily="2" charset="2"/>
              <a:buChar char="v"/>
            </a:pPr>
            <a:r>
              <a:rPr lang="en-IN" sz="3200" dirty="0">
                <a:solidFill>
                  <a:srgbClr val="FFFF00"/>
                </a:solidFill>
                <a:latin typeface="Georgia" pitchFamily="18" charset="0"/>
              </a:rPr>
              <a:t>ADR</a:t>
            </a:r>
            <a:r>
              <a:rPr lang="en-IN" sz="3200" dirty="0">
                <a:latin typeface="Georgia" pitchFamily="18" charset="0"/>
              </a:rPr>
              <a:t>- Hypotension, tachycardia, chest pain, rash, neutropenia, </a:t>
            </a:r>
            <a:r>
              <a:rPr lang="en-IN" sz="3200" dirty="0" err="1">
                <a:latin typeface="Georgia" pitchFamily="18" charset="0"/>
              </a:rPr>
              <a:t>Hyperkalemia</a:t>
            </a:r>
            <a:r>
              <a:rPr lang="en-IN" sz="3200" dirty="0">
                <a:latin typeface="Georgia" pitchFamily="18" charset="0"/>
              </a:rPr>
              <a:t>, angioedema.</a:t>
            </a:r>
          </a:p>
          <a:p>
            <a:pPr>
              <a:buFont typeface="Wingdings" pitchFamily="2" charset="2"/>
              <a:buChar char="v"/>
            </a:pPr>
            <a:r>
              <a:rPr lang="en-IN" sz="3200" dirty="0">
                <a:solidFill>
                  <a:srgbClr val="FFFF00"/>
                </a:solidFill>
                <a:latin typeface="Georgia" pitchFamily="18" charset="0"/>
              </a:rPr>
              <a:t>DI-</a:t>
            </a:r>
            <a:r>
              <a:rPr lang="en-IN" sz="3200" dirty="0">
                <a:latin typeface="Georgia" pitchFamily="18" charset="0"/>
              </a:rPr>
              <a:t> Alpha 1 blockers: Hypotensive effect increased </a:t>
            </a:r>
          </a:p>
          <a:p>
            <a:pPr marL="0" indent="0">
              <a:buNone/>
            </a:pPr>
            <a:r>
              <a:rPr lang="en-IN" sz="3200" dirty="0">
                <a:latin typeface="Georgia" pitchFamily="18" charset="0"/>
              </a:rPr>
              <a:t>           Aspirin &amp;NSAIDs may decrease ACE efficacy &amp;/or increase adverse renal effects</a:t>
            </a:r>
          </a:p>
          <a:p>
            <a:pPr marL="0" indent="0">
              <a:buNone/>
            </a:pPr>
            <a:r>
              <a:rPr lang="en-IN" sz="3200" dirty="0">
                <a:latin typeface="Georgia" pitchFamily="18" charset="0"/>
              </a:rPr>
              <a:t>           Insulin: Risk of </a:t>
            </a:r>
            <a:r>
              <a:rPr lang="en-IN" sz="3200" dirty="0" err="1">
                <a:latin typeface="Georgia" pitchFamily="18" charset="0"/>
              </a:rPr>
              <a:t>hypoglycemia</a:t>
            </a:r>
            <a:r>
              <a:rPr lang="en-IN" sz="3200" dirty="0">
                <a:latin typeface="Georgia" pitchFamily="18" charset="0"/>
              </a:rPr>
              <a:t> increased</a:t>
            </a:r>
          </a:p>
          <a:p>
            <a:pPr marL="137160" indent="0">
              <a:buNone/>
            </a:pPr>
            <a:r>
              <a:rPr lang="en-IN" sz="3200" dirty="0">
                <a:solidFill>
                  <a:srgbClr val="FFFF00"/>
                </a:solidFill>
                <a:latin typeface="Georgia" pitchFamily="18" charset="0"/>
              </a:rPr>
              <a:t>DOSE- </a:t>
            </a:r>
            <a:r>
              <a:rPr lang="en-IN" sz="3200" dirty="0">
                <a:latin typeface="Georgia" pitchFamily="18" charset="0"/>
              </a:rPr>
              <a:t>Captopril 12.5-25 mg 2-3times/day</a:t>
            </a:r>
          </a:p>
          <a:p>
            <a:pPr marL="137160" indent="0">
              <a:buNone/>
            </a:pPr>
            <a:r>
              <a:rPr lang="en-IN" dirty="0">
                <a:latin typeface="Georgia" pitchFamily="18" charset="0"/>
              </a:rPr>
              <a:t>              </a:t>
            </a:r>
            <a:r>
              <a:rPr lang="en-IN" dirty="0" err="1">
                <a:latin typeface="Georgia" pitchFamily="18" charset="0"/>
              </a:rPr>
              <a:t>Enalapril</a:t>
            </a:r>
            <a:r>
              <a:rPr lang="en-IN" dirty="0">
                <a:latin typeface="Georgia" pitchFamily="18" charset="0"/>
              </a:rPr>
              <a:t>- initially 5mg orally once daily; maintenance 5-20mg orally daily, max 20mg daily</a:t>
            </a:r>
            <a:endParaRPr lang="en-IN" sz="3200"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31</a:t>
            </a:fld>
            <a:endParaRPr lang="en-IN"/>
          </a:p>
        </p:txBody>
      </p:sp>
    </p:spTree>
    <p:extLst>
      <p:ext uri="{BB962C8B-B14F-4D97-AF65-F5344CB8AC3E}">
        <p14:creationId xmlns:p14="http://schemas.microsoft.com/office/powerpoint/2010/main" val="1303439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158"/>
            <a:ext cx="1810544" cy="292894"/>
          </a:xfrm>
        </p:spPr>
        <p:txBody>
          <a:bodyPr>
            <a:normAutofit/>
          </a:bodyPr>
          <a:lstStyle/>
          <a:p>
            <a:endParaRPr lang="en-IN" sz="800" dirty="0"/>
          </a:p>
        </p:txBody>
      </p:sp>
      <p:sp>
        <p:nvSpPr>
          <p:cNvPr id="3" name="Content Placeholder 2"/>
          <p:cNvSpPr>
            <a:spLocks noGrp="1"/>
          </p:cNvSpPr>
          <p:nvPr>
            <p:ph idx="1"/>
          </p:nvPr>
        </p:nvSpPr>
        <p:spPr>
          <a:xfrm>
            <a:off x="1919536" y="476672"/>
            <a:ext cx="8229600" cy="6048672"/>
          </a:xfrm>
        </p:spPr>
        <p:txBody>
          <a:bodyPr>
            <a:normAutofit/>
          </a:bodyPr>
          <a:lstStyle/>
          <a:p>
            <a:pPr marL="0" indent="0">
              <a:buNone/>
            </a:pPr>
            <a:r>
              <a:rPr lang="en-IN" sz="3200" dirty="0">
                <a:solidFill>
                  <a:srgbClr val="00B050"/>
                </a:solidFill>
                <a:latin typeface="Georgia" pitchFamily="18" charset="0"/>
              </a:rPr>
              <a:t>b) Diuretics</a:t>
            </a:r>
          </a:p>
          <a:p>
            <a:pPr marL="0" indent="0">
              <a:buNone/>
            </a:pPr>
            <a:r>
              <a:rPr lang="en-IN" sz="3200" dirty="0">
                <a:latin typeface="Georgia" pitchFamily="18" charset="0"/>
              </a:rPr>
              <a:t>      1)Loop diuretics E.g. FUROSEMIDE</a:t>
            </a:r>
          </a:p>
          <a:p>
            <a:pPr>
              <a:buFont typeface="Wingdings" pitchFamily="2" charset="2"/>
              <a:buChar char="q"/>
            </a:pPr>
            <a:r>
              <a:rPr lang="en-IN" sz="3200" dirty="0">
                <a:solidFill>
                  <a:srgbClr val="FFFF00"/>
                </a:solidFill>
                <a:latin typeface="Georgia" pitchFamily="18" charset="0"/>
              </a:rPr>
              <a:t>MOA</a:t>
            </a:r>
            <a:r>
              <a:rPr lang="en-IN" sz="3200" dirty="0">
                <a:latin typeface="Georgia" pitchFamily="18" charset="0"/>
              </a:rPr>
              <a:t>-Inhibit reabsorption of sodium &amp; chloride in the ascending loop of </a:t>
            </a:r>
            <a:r>
              <a:rPr lang="en-IN" sz="3200" dirty="0" err="1">
                <a:latin typeface="Georgia" pitchFamily="18" charset="0"/>
              </a:rPr>
              <a:t>Henle</a:t>
            </a:r>
            <a:r>
              <a:rPr lang="en-IN" sz="3200" dirty="0">
                <a:latin typeface="Georgia" pitchFamily="18" charset="0"/>
              </a:rPr>
              <a:t> &amp; distal renal tubule, interfering with the chloride-binding co-transport system, thus causing increased excretion of water, sodium chloride, magnesium &amp; calcium. It has maximum natriuretic effect(excretion  of Na+ ions in urine). It enhances K+ excretion.</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32</a:t>
            </a:fld>
            <a:endParaRPr lang="en-IN"/>
          </a:p>
        </p:txBody>
      </p:sp>
    </p:spTree>
    <p:extLst>
      <p:ext uri="{BB962C8B-B14F-4D97-AF65-F5344CB8AC3E}">
        <p14:creationId xmlns:p14="http://schemas.microsoft.com/office/powerpoint/2010/main" val="3042941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44624"/>
            <a:ext cx="2818656" cy="148878"/>
          </a:xfrm>
        </p:spPr>
        <p:txBody>
          <a:bodyPr>
            <a:normAutofit fontScale="90000"/>
          </a:bodyPr>
          <a:lstStyle/>
          <a:p>
            <a:endParaRPr lang="en-IN" sz="800" dirty="0"/>
          </a:p>
        </p:txBody>
      </p:sp>
      <p:sp>
        <p:nvSpPr>
          <p:cNvPr id="3" name="Content Placeholder 2"/>
          <p:cNvSpPr>
            <a:spLocks noGrp="1"/>
          </p:cNvSpPr>
          <p:nvPr>
            <p:ph idx="1"/>
          </p:nvPr>
        </p:nvSpPr>
        <p:spPr>
          <a:xfrm>
            <a:off x="1981200" y="404664"/>
            <a:ext cx="8229600" cy="6408712"/>
          </a:xfrm>
        </p:spPr>
        <p:txBody>
          <a:bodyPr>
            <a:normAutofit fontScale="92500" lnSpcReduction="10000"/>
          </a:bodyPr>
          <a:lstStyle/>
          <a:p>
            <a:pPr>
              <a:buFont typeface="Wingdings" pitchFamily="2" charset="2"/>
              <a:buChar char="v"/>
            </a:pPr>
            <a:r>
              <a:rPr lang="en-IN" sz="3200" dirty="0">
                <a:solidFill>
                  <a:srgbClr val="FFFF00"/>
                </a:solidFill>
                <a:latin typeface="Georgia" pitchFamily="18" charset="0"/>
              </a:rPr>
              <a:t>ADR-</a:t>
            </a:r>
            <a:r>
              <a:rPr lang="en-IN" sz="3200" dirty="0">
                <a:latin typeface="Georgia" pitchFamily="18" charset="0"/>
              </a:rPr>
              <a:t> Muscle cramps, </a:t>
            </a:r>
            <a:r>
              <a:rPr lang="en-IN" sz="3200" dirty="0" err="1">
                <a:latin typeface="Georgia" pitchFamily="18" charset="0"/>
              </a:rPr>
              <a:t>pruritis</a:t>
            </a:r>
            <a:r>
              <a:rPr lang="en-IN" sz="3200" dirty="0">
                <a:latin typeface="Georgia" pitchFamily="18" charset="0"/>
              </a:rPr>
              <a:t>, nausea, diarrhoea, vertigo, orthostatic Hypotension.</a:t>
            </a:r>
          </a:p>
          <a:p>
            <a:pPr>
              <a:buFont typeface="Wingdings" pitchFamily="2" charset="2"/>
              <a:buChar char="v"/>
            </a:pPr>
            <a:r>
              <a:rPr lang="en-IN" sz="3200" dirty="0">
                <a:solidFill>
                  <a:srgbClr val="FFFF00"/>
                </a:solidFill>
                <a:latin typeface="Georgia" pitchFamily="18" charset="0"/>
              </a:rPr>
              <a:t>DI-</a:t>
            </a:r>
            <a:r>
              <a:rPr lang="en-IN" sz="3200" dirty="0">
                <a:latin typeface="Georgia" pitchFamily="18" charset="0"/>
              </a:rPr>
              <a:t> Digoxin-Furosemide-induced </a:t>
            </a:r>
            <a:r>
              <a:rPr lang="en-IN" sz="3200" dirty="0" err="1">
                <a:latin typeface="Georgia" pitchFamily="18" charset="0"/>
              </a:rPr>
              <a:t>hypokalemia</a:t>
            </a:r>
            <a:r>
              <a:rPr lang="en-IN" sz="3200" dirty="0">
                <a:latin typeface="Georgia" pitchFamily="18" charset="0"/>
              </a:rPr>
              <a:t> may predispose to digoxin toxicity: monitor potassium</a:t>
            </a:r>
          </a:p>
          <a:p>
            <a:pPr marL="0" indent="0">
              <a:buNone/>
            </a:pPr>
            <a:r>
              <a:rPr lang="en-IN" sz="3200" dirty="0">
                <a:latin typeface="Georgia" pitchFamily="18" charset="0"/>
              </a:rPr>
              <a:t>                Aminoglycoside-increase risk of ototoxicity </a:t>
            </a:r>
          </a:p>
          <a:p>
            <a:pPr marL="0" indent="0">
              <a:buNone/>
            </a:pPr>
            <a:r>
              <a:rPr lang="en-IN" sz="3200" dirty="0">
                <a:latin typeface="Georgia" pitchFamily="18" charset="0"/>
              </a:rPr>
              <a:t>            Antihypertensive agents- Hypotensive effect increased.</a:t>
            </a:r>
          </a:p>
          <a:p>
            <a:pPr>
              <a:buFont typeface="Wingdings" pitchFamily="2" charset="2"/>
              <a:buChar char="v"/>
            </a:pPr>
            <a:r>
              <a:rPr lang="en-IN" sz="3200" dirty="0">
                <a:solidFill>
                  <a:srgbClr val="FFFF00"/>
                </a:solidFill>
                <a:latin typeface="Georgia" pitchFamily="18" charset="0"/>
              </a:rPr>
              <a:t>DOSE</a:t>
            </a:r>
            <a:r>
              <a:rPr lang="en-IN" dirty="0">
                <a:latin typeface="Georgia" pitchFamily="18" charset="0"/>
              </a:rPr>
              <a:t>; Furosemide=20-80</a:t>
            </a:r>
            <a:r>
              <a:rPr lang="en-IN" sz="3200" dirty="0">
                <a:latin typeface="Georgia" pitchFamily="18" charset="0"/>
              </a:rPr>
              <a:t>mg daily, may repeat in 6-8 </a:t>
            </a:r>
            <a:r>
              <a:rPr lang="en-IN" sz="3200" dirty="0" err="1">
                <a:latin typeface="Georgia" pitchFamily="18" charset="0"/>
              </a:rPr>
              <a:t>hrs</a:t>
            </a:r>
            <a:r>
              <a:rPr lang="en-IN" dirty="0">
                <a:latin typeface="Georgia" pitchFamily="18" charset="0"/>
              </a:rPr>
              <a:t>; max of 600mg/day orally</a:t>
            </a:r>
            <a:endParaRPr lang="en-IN" sz="3200" dirty="0">
              <a:latin typeface="Georgia" pitchFamily="18" charset="0"/>
            </a:endParaRPr>
          </a:p>
          <a:p>
            <a:pPr marL="0" indent="0">
              <a:buNone/>
            </a:pPr>
            <a:r>
              <a:rPr lang="en-IN" sz="3200" dirty="0">
                <a:latin typeface="Georgia" pitchFamily="18" charset="0"/>
              </a:rPr>
              <a:t>        2)Thiazide </a:t>
            </a:r>
          </a:p>
          <a:p>
            <a:pPr marL="0" indent="0">
              <a:buNone/>
            </a:pPr>
            <a:r>
              <a:rPr lang="en-IN" dirty="0">
                <a:latin typeface="Georgia" pitchFamily="18" charset="0"/>
              </a:rPr>
              <a:t>                </a:t>
            </a:r>
            <a:r>
              <a:rPr lang="en-IN" sz="3200" dirty="0">
                <a:latin typeface="Georgia" pitchFamily="18" charset="0"/>
              </a:rPr>
              <a:t>E.g. </a:t>
            </a:r>
            <a:r>
              <a:rPr lang="en-IN" sz="3200" dirty="0" err="1">
                <a:latin typeface="Georgia" pitchFamily="18" charset="0"/>
              </a:rPr>
              <a:t>Metolazone</a:t>
            </a:r>
            <a:r>
              <a:rPr lang="en-IN" sz="3200" dirty="0">
                <a:latin typeface="Georgia" pitchFamily="18" charset="0"/>
              </a:rPr>
              <a:t>; 5-20mg orally once daily</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33</a:t>
            </a:fld>
            <a:endParaRPr lang="en-IN"/>
          </a:p>
        </p:txBody>
      </p:sp>
    </p:spTree>
    <p:extLst>
      <p:ext uri="{BB962C8B-B14F-4D97-AF65-F5344CB8AC3E}">
        <p14:creationId xmlns:p14="http://schemas.microsoft.com/office/powerpoint/2010/main" val="1816974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51611" y="116632"/>
            <a:ext cx="1954560" cy="76870"/>
          </a:xfrm>
        </p:spPr>
        <p:txBody>
          <a:bodyPr>
            <a:normAutofit fontScale="90000"/>
          </a:bodyPr>
          <a:lstStyle/>
          <a:p>
            <a:endParaRPr lang="en-IN" sz="800" dirty="0"/>
          </a:p>
        </p:txBody>
      </p:sp>
      <p:sp>
        <p:nvSpPr>
          <p:cNvPr id="3" name="Content Placeholder 2"/>
          <p:cNvSpPr>
            <a:spLocks noGrp="1"/>
          </p:cNvSpPr>
          <p:nvPr>
            <p:ph idx="1"/>
          </p:nvPr>
        </p:nvSpPr>
        <p:spPr>
          <a:xfrm>
            <a:off x="1956048" y="548680"/>
            <a:ext cx="8244408" cy="4896544"/>
          </a:xfrm>
        </p:spPr>
        <p:txBody>
          <a:bodyPr>
            <a:normAutofit/>
          </a:bodyPr>
          <a:lstStyle/>
          <a:p>
            <a:pPr marL="0" indent="0">
              <a:buNone/>
            </a:pPr>
            <a:r>
              <a:rPr lang="en-IN" sz="3200" dirty="0">
                <a:solidFill>
                  <a:srgbClr val="00B050"/>
                </a:solidFill>
                <a:latin typeface="Georgia" pitchFamily="18" charset="0"/>
              </a:rPr>
              <a:t>C)Calcium channel blockers:</a:t>
            </a:r>
          </a:p>
          <a:p>
            <a:pPr marL="0" indent="0">
              <a:buNone/>
            </a:pPr>
            <a:r>
              <a:rPr lang="en-IN" dirty="0">
                <a:latin typeface="Georgia" pitchFamily="18" charset="0"/>
              </a:rPr>
              <a:t>    </a:t>
            </a:r>
            <a:r>
              <a:rPr lang="en-IN" sz="3200" dirty="0">
                <a:latin typeface="Georgia" pitchFamily="18" charset="0"/>
              </a:rPr>
              <a:t>E.g. VERAPAMIL, DILTIAZEM, NIFEDIPINE</a:t>
            </a:r>
          </a:p>
          <a:p>
            <a:pPr>
              <a:buFont typeface="Wingdings" pitchFamily="2" charset="2"/>
              <a:buChar char="v"/>
            </a:pPr>
            <a:r>
              <a:rPr lang="en-IN" sz="3200" dirty="0">
                <a:solidFill>
                  <a:srgbClr val="FFFF00"/>
                </a:solidFill>
                <a:latin typeface="Georgia" pitchFamily="18" charset="0"/>
              </a:rPr>
              <a:t>MOA-</a:t>
            </a:r>
            <a:r>
              <a:rPr lang="en-IN" sz="3200" dirty="0">
                <a:latin typeface="Georgia" pitchFamily="18" charset="0"/>
              </a:rPr>
              <a:t> These agents produce vasodilation principally by reducing calcium influx into vascular muscle cells producing a relaxation of coronary vascular smooth muscle cells &amp; coronary vasodilation </a:t>
            </a:r>
          </a:p>
          <a:p>
            <a:pPr>
              <a:buFont typeface="Wingdings" pitchFamily="2" charset="2"/>
              <a:buChar char="v"/>
            </a:pPr>
            <a:r>
              <a:rPr lang="en-IN" sz="3200" dirty="0">
                <a:solidFill>
                  <a:srgbClr val="FFFF00"/>
                </a:solidFill>
                <a:latin typeface="Georgia" pitchFamily="18" charset="0"/>
              </a:rPr>
              <a:t>ADR-</a:t>
            </a:r>
            <a:r>
              <a:rPr lang="en-IN" sz="3200" dirty="0">
                <a:latin typeface="Georgia" pitchFamily="18" charset="0"/>
              </a:rPr>
              <a:t> Headache, facial flushing, oedema, fatigue, </a:t>
            </a:r>
            <a:r>
              <a:rPr lang="en-IN" sz="3200" dirty="0" err="1">
                <a:latin typeface="Georgia" pitchFamily="18" charset="0"/>
              </a:rPr>
              <a:t>bradycardia</a:t>
            </a:r>
            <a:r>
              <a:rPr lang="en-IN" sz="3200" dirty="0">
                <a:latin typeface="Georgia" pitchFamily="18" charset="0"/>
              </a:rPr>
              <a:t>.</a:t>
            </a:r>
          </a:p>
          <a:p>
            <a:pPr marL="0" indent="0">
              <a:buNone/>
            </a:pPr>
            <a:endParaRPr lang="en-IN" dirty="0">
              <a:latin typeface="Georgia"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34</a:t>
            </a:fld>
            <a:endParaRPr lang="en-IN"/>
          </a:p>
        </p:txBody>
      </p:sp>
    </p:spTree>
    <p:extLst>
      <p:ext uri="{BB962C8B-B14F-4D97-AF65-F5344CB8AC3E}">
        <p14:creationId xmlns:p14="http://schemas.microsoft.com/office/powerpoint/2010/main" val="8655753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571" y="116632"/>
            <a:ext cx="2026568" cy="220886"/>
          </a:xfrm>
        </p:spPr>
        <p:txBody>
          <a:bodyPr>
            <a:normAutofit/>
          </a:bodyPr>
          <a:lstStyle/>
          <a:p>
            <a:endParaRPr lang="en-IN" sz="800" dirty="0"/>
          </a:p>
        </p:txBody>
      </p:sp>
      <p:sp>
        <p:nvSpPr>
          <p:cNvPr id="3" name="Content Placeholder 2"/>
          <p:cNvSpPr>
            <a:spLocks noGrp="1"/>
          </p:cNvSpPr>
          <p:nvPr>
            <p:ph idx="1"/>
          </p:nvPr>
        </p:nvSpPr>
        <p:spPr>
          <a:xfrm>
            <a:off x="2135560" y="692696"/>
            <a:ext cx="8229600" cy="5976664"/>
          </a:xfrm>
        </p:spPr>
        <p:txBody>
          <a:bodyPr>
            <a:normAutofit lnSpcReduction="10000"/>
          </a:bodyPr>
          <a:lstStyle/>
          <a:p>
            <a:pPr>
              <a:buFont typeface="Wingdings" pitchFamily="2" charset="2"/>
              <a:buChar char="v"/>
            </a:pPr>
            <a:r>
              <a:rPr lang="en-IN" sz="3200" dirty="0">
                <a:solidFill>
                  <a:srgbClr val="FFFF00"/>
                </a:solidFill>
                <a:latin typeface="Georgia" pitchFamily="18" charset="0"/>
              </a:rPr>
              <a:t>DI-</a:t>
            </a:r>
            <a:r>
              <a:rPr lang="en-IN" sz="3200" dirty="0">
                <a:latin typeface="Georgia" pitchFamily="18" charset="0"/>
              </a:rPr>
              <a:t> Aspirin &amp; verapamil may increase bleeding times, monitor closely especially while using other antiplatelet agents or anticoagulants.</a:t>
            </a:r>
          </a:p>
          <a:p>
            <a:pPr marL="0" indent="0">
              <a:buNone/>
            </a:pPr>
            <a:r>
              <a:rPr lang="en-IN" sz="3200" dirty="0">
                <a:latin typeface="Georgia" pitchFamily="18" charset="0"/>
              </a:rPr>
              <a:t>            Beta-blockers may have increased p dynamic interactions with verapamil Lithium neurotoxicity may result; monitor lithium levels </a:t>
            </a:r>
          </a:p>
          <a:p>
            <a:pPr>
              <a:buFont typeface="Wingdings" pitchFamily="2" charset="2"/>
              <a:buChar char="v"/>
            </a:pPr>
            <a:r>
              <a:rPr lang="en-IN" dirty="0">
                <a:solidFill>
                  <a:srgbClr val="FFFF00"/>
                </a:solidFill>
                <a:latin typeface="Georgia" pitchFamily="18" charset="0"/>
              </a:rPr>
              <a:t>DOSE;</a:t>
            </a:r>
          </a:p>
          <a:p>
            <a:pPr marL="0" indent="0">
              <a:buNone/>
            </a:pPr>
            <a:r>
              <a:rPr lang="en-IN" dirty="0">
                <a:solidFill>
                  <a:srgbClr val="FFFF00"/>
                </a:solidFill>
                <a:latin typeface="Georgia" pitchFamily="18" charset="0"/>
              </a:rPr>
              <a:t>    </a:t>
            </a:r>
            <a:r>
              <a:rPr lang="en-IN" dirty="0" err="1">
                <a:latin typeface="Georgia" pitchFamily="18" charset="0"/>
              </a:rPr>
              <a:t>Verpamil</a:t>
            </a:r>
            <a:r>
              <a:rPr lang="en-IN" dirty="0">
                <a:latin typeface="Georgia" pitchFamily="18" charset="0"/>
              </a:rPr>
              <a:t>; 80-480mg daily, child;10mg/kg </a:t>
            </a:r>
          </a:p>
          <a:p>
            <a:pPr marL="0" indent="0">
              <a:buNone/>
            </a:pPr>
            <a:r>
              <a:rPr lang="en-IN" dirty="0">
                <a:latin typeface="Georgia" pitchFamily="18" charset="0"/>
              </a:rPr>
              <a:t>    </a:t>
            </a:r>
            <a:r>
              <a:rPr lang="en-IN" dirty="0" err="1">
                <a:latin typeface="Georgia" pitchFamily="18" charset="0"/>
              </a:rPr>
              <a:t>Diltiazem</a:t>
            </a:r>
            <a:r>
              <a:rPr lang="en-IN" dirty="0">
                <a:latin typeface="Georgia" pitchFamily="18" charset="0"/>
              </a:rPr>
              <a:t>; min of 120mg &amp; max of  480mg/day</a:t>
            </a:r>
          </a:p>
          <a:p>
            <a:pPr marL="0" indent="0">
              <a:buNone/>
            </a:pPr>
            <a:r>
              <a:rPr lang="en-IN" dirty="0">
                <a:latin typeface="Georgia" pitchFamily="18" charset="0"/>
              </a:rPr>
              <a:t>    </a:t>
            </a:r>
            <a:r>
              <a:rPr lang="en-IN" dirty="0" err="1">
                <a:latin typeface="Georgia" pitchFamily="18" charset="0"/>
              </a:rPr>
              <a:t>Nifedipine</a:t>
            </a:r>
            <a:r>
              <a:rPr lang="en-IN" dirty="0">
                <a:latin typeface="Georgia" pitchFamily="18" charset="0"/>
              </a:rPr>
              <a:t>; </a:t>
            </a:r>
            <a:r>
              <a:rPr lang="en-IN" dirty="0" err="1">
                <a:latin typeface="Georgia" pitchFamily="18" charset="0"/>
              </a:rPr>
              <a:t>intialy</a:t>
            </a:r>
            <a:r>
              <a:rPr lang="en-IN" dirty="0">
                <a:latin typeface="Georgia" pitchFamily="18" charset="0"/>
              </a:rPr>
              <a:t> 30-60mg once daily, max of 120mg/day</a:t>
            </a:r>
            <a:endParaRPr lang="en-IN" dirty="0">
              <a:solidFill>
                <a:srgbClr val="FFFF00"/>
              </a:solidFill>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35</a:t>
            </a:fld>
            <a:endParaRPr lang="en-IN"/>
          </a:p>
        </p:txBody>
      </p:sp>
    </p:spTree>
    <p:extLst>
      <p:ext uri="{BB962C8B-B14F-4D97-AF65-F5344CB8AC3E}">
        <p14:creationId xmlns:p14="http://schemas.microsoft.com/office/powerpoint/2010/main" val="932806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8789" y="116632"/>
            <a:ext cx="2386608" cy="148878"/>
          </a:xfrm>
        </p:spPr>
        <p:txBody>
          <a:bodyPr>
            <a:normAutofit fontScale="90000"/>
          </a:bodyPr>
          <a:lstStyle/>
          <a:p>
            <a:endParaRPr lang="en-IN" sz="800" dirty="0"/>
          </a:p>
        </p:txBody>
      </p:sp>
      <p:sp>
        <p:nvSpPr>
          <p:cNvPr id="3" name="Content Placeholder 2"/>
          <p:cNvSpPr>
            <a:spLocks noGrp="1"/>
          </p:cNvSpPr>
          <p:nvPr>
            <p:ph idx="1"/>
          </p:nvPr>
        </p:nvSpPr>
        <p:spPr>
          <a:xfrm>
            <a:off x="1775520" y="548680"/>
            <a:ext cx="8229600" cy="4709160"/>
          </a:xfrm>
        </p:spPr>
        <p:txBody>
          <a:bodyPr>
            <a:noAutofit/>
          </a:bodyPr>
          <a:lstStyle/>
          <a:p>
            <a:pPr marL="0" indent="0">
              <a:buNone/>
            </a:pPr>
            <a:r>
              <a:rPr lang="en-IN" sz="3200" dirty="0">
                <a:solidFill>
                  <a:srgbClr val="00B050"/>
                </a:solidFill>
                <a:latin typeface="Georgia" pitchFamily="18" charset="0"/>
              </a:rPr>
              <a:t>d) Beta blockers </a:t>
            </a:r>
          </a:p>
          <a:p>
            <a:pPr marL="0" indent="0">
              <a:buNone/>
            </a:pPr>
            <a:r>
              <a:rPr lang="en-IN" sz="3200" dirty="0">
                <a:latin typeface="Georgia" pitchFamily="18" charset="0"/>
              </a:rPr>
              <a:t>  E.g. ATENOLOL, METOPROLOL(cardio selective)</a:t>
            </a:r>
          </a:p>
          <a:p>
            <a:pPr>
              <a:buFont typeface="Wingdings" pitchFamily="2" charset="2"/>
              <a:buChar char="v"/>
            </a:pPr>
            <a:r>
              <a:rPr lang="en-IN" sz="3200" dirty="0">
                <a:solidFill>
                  <a:srgbClr val="FFFF00"/>
                </a:solidFill>
                <a:latin typeface="Georgia" pitchFamily="18" charset="0"/>
              </a:rPr>
              <a:t>MOA- </a:t>
            </a:r>
            <a:r>
              <a:rPr lang="en-IN" sz="3200" dirty="0">
                <a:latin typeface="Georgia" pitchFamily="18" charset="0"/>
              </a:rPr>
              <a:t>selective inhibitor of beta 1- adrenergic receptors; competitively blocks beta1 receptors with little or no effect on beta2 receptors. There by causing vasodilation.</a:t>
            </a:r>
          </a:p>
          <a:p>
            <a:pPr>
              <a:buFont typeface="Wingdings" pitchFamily="2" charset="2"/>
              <a:buChar char="v"/>
            </a:pPr>
            <a:r>
              <a:rPr lang="en-IN" sz="3200" dirty="0">
                <a:solidFill>
                  <a:srgbClr val="FFFF00"/>
                </a:solidFill>
                <a:latin typeface="Georgia" pitchFamily="18" charset="0"/>
              </a:rPr>
              <a:t>ADR-</a:t>
            </a:r>
            <a:r>
              <a:rPr lang="en-IN" sz="3200" dirty="0">
                <a:latin typeface="Georgia" pitchFamily="18" charset="0"/>
              </a:rPr>
              <a:t> </a:t>
            </a:r>
            <a:r>
              <a:rPr lang="en-IN" sz="3200" dirty="0" err="1">
                <a:latin typeface="Georgia" pitchFamily="18" charset="0"/>
              </a:rPr>
              <a:t>Bradycardia</a:t>
            </a:r>
            <a:r>
              <a:rPr lang="en-IN" sz="3200" dirty="0">
                <a:latin typeface="Georgia" pitchFamily="18" charset="0"/>
              </a:rPr>
              <a:t>, hypotension, dizziness, diarrhoea, nausea, vomiting, confusion.</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36</a:t>
            </a:fld>
            <a:endParaRPr lang="en-IN"/>
          </a:p>
        </p:txBody>
      </p:sp>
    </p:spTree>
    <p:extLst>
      <p:ext uri="{BB962C8B-B14F-4D97-AF65-F5344CB8AC3E}">
        <p14:creationId xmlns:p14="http://schemas.microsoft.com/office/powerpoint/2010/main" val="2182420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0"/>
            <a:ext cx="874440" cy="148878"/>
          </a:xfrm>
        </p:spPr>
        <p:txBody>
          <a:bodyPr>
            <a:normAutofit fontScale="90000"/>
          </a:bodyPr>
          <a:lstStyle/>
          <a:p>
            <a:endParaRPr lang="en-IN" sz="900" dirty="0"/>
          </a:p>
        </p:txBody>
      </p:sp>
      <p:sp>
        <p:nvSpPr>
          <p:cNvPr id="3" name="Content Placeholder 2"/>
          <p:cNvSpPr>
            <a:spLocks noGrp="1"/>
          </p:cNvSpPr>
          <p:nvPr>
            <p:ph idx="1"/>
          </p:nvPr>
        </p:nvSpPr>
        <p:spPr>
          <a:xfrm>
            <a:off x="1919536" y="304016"/>
            <a:ext cx="6192688" cy="4781168"/>
          </a:xfrm>
        </p:spPr>
        <p:txBody>
          <a:bodyPr>
            <a:noAutofit/>
          </a:bodyPr>
          <a:lstStyle/>
          <a:p>
            <a:pPr>
              <a:buFont typeface="Wingdings" pitchFamily="2" charset="2"/>
              <a:buChar char="v"/>
            </a:pPr>
            <a:r>
              <a:rPr lang="en-IN" sz="3200" dirty="0">
                <a:solidFill>
                  <a:srgbClr val="FFFF00"/>
                </a:solidFill>
                <a:latin typeface="Georgia" pitchFamily="18" charset="0"/>
              </a:rPr>
              <a:t>DI-</a:t>
            </a:r>
          </a:p>
          <a:p>
            <a:pPr lvl="1">
              <a:buFont typeface="Arial" pitchFamily="34" charset="0"/>
              <a:buChar char="•"/>
            </a:pPr>
            <a:r>
              <a:rPr lang="en-IN" sz="3200" dirty="0">
                <a:latin typeface="Georgia" pitchFamily="18" charset="0"/>
              </a:rPr>
              <a:t>Alpha- blockers(E.g. </a:t>
            </a:r>
            <a:r>
              <a:rPr lang="en-IN" sz="3200" dirty="0" err="1">
                <a:latin typeface="Georgia" pitchFamily="18" charset="0"/>
              </a:rPr>
              <a:t>prazosin</a:t>
            </a:r>
            <a:r>
              <a:rPr lang="en-IN" sz="3200" dirty="0">
                <a:latin typeface="Georgia" pitchFamily="18" charset="0"/>
              </a:rPr>
              <a:t>): Concurrent use of beta-blockers may increase risk of </a:t>
            </a:r>
            <a:r>
              <a:rPr lang="en-IN" sz="3200" dirty="0" err="1">
                <a:latin typeface="Georgia" pitchFamily="18" charset="0"/>
              </a:rPr>
              <a:t>orthostasis</a:t>
            </a:r>
            <a:endParaRPr lang="en-IN" sz="3200" dirty="0">
              <a:latin typeface="Georgia" pitchFamily="18" charset="0"/>
            </a:endParaRPr>
          </a:p>
          <a:p>
            <a:pPr lvl="1">
              <a:buFont typeface="Arial" pitchFamily="34" charset="0"/>
              <a:buChar char="•"/>
            </a:pPr>
            <a:r>
              <a:rPr lang="en-IN" sz="3200" dirty="0">
                <a:latin typeface="Georgia" pitchFamily="18" charset="0"/>
              </a:rPr>
              <a:t>NSAIDs may increase the antihypertensive effects of beta-blockers</a:t>
            </a:r>
          </a:p>
          <a:p>
            <a:pPr lvl="1">
              <a:buFont typeface="Arial" pitchFamily="34" charset="0"/>
              <a:buChar char="•"/>
            </a:pPr>
            <a:r>
              <a:rPr lang="en-IN" sz="3200" dirty="0">
                <a:latin typeface="Georgia" pitchFamily="18" charset="0"/>
              </a:rPr>
              <a:t>Salicylates may increase the antihypertensive effects of beta blockers </a:t>
            </a:r>
          </a:p>
          <a:p>
            <a:pPr lvl="7">
              <a:buFont typeface="Wingdings" pitchFamily="2" charset="2"/>
              <a:buChar char="v"/>
            </a:pPr>
            <a:r>
              <a:rPr lang="en-IN" sz="1800" dirty="0">
                <a:solidFill>
                  <a:srgbClr val="FFFF00"/>
                </a:solidFill>
                <a:latin typeface="Georgia" pitchFamily="18" charset="0"/>
              </a:rPr>
              <a:t>DOSE-</a:t>
            </a:r>
            <a:r>
              <a:rPr lang="en-IN" sz="1800" dirty="0">
                <a:latin typeface="Georgia" pitchFamily="18" charset="0"/>
              </a:rPr>
              <a:t> </a:t>
            </a:r>
            <a:r>
              <a:rPr lang="en-IN" sz="1800" dirty="0" err="1">
                <a:latin typeface="Georgia" pitchFamily="18" charset="0"/>
              </a:rPr>
              <a:t>Metoprolol</a:t>
            </a:r>
            <a:r>
              <a:rPr lang="en-IN" sz="1800" dirty="0">
                <a:latin typeface="Georgia" pitchFamily="18" charset="0"/>
              </a:rPr>
              <a:t>; 100-450 mg/day in 2-3 divided doses</a:t>
            </a:r>
          </a:p>
          <a:p>
            <a:pPr marL="0" indent="0">
              <a:buNone/>
            </a:pPr>
            <a:r>
              <a:rPr lang="en-IN" dirty="0">
                <a:latin typeface="Georgia" pitchFamily="18" charset="0"/>
              </a:rPr>
              <a:t>       Atenolol; 25-100mg/day twice daily</a:t>
            </a:r>
            <a:endParaRPr lang="en-IN" sz="3200"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37</a:t>
            </a:fld>
            <a:endParaRPr lang="en-IN"/>
          </a:p>
        </p:txBody>
      </p:sp>
    </p:spTree>
    <p:extLst>
      <p:ext uri="{BB962C8B-B14F-4D97-AF65-F5344CB8AC3E}">
        <p14:creationId xmlns:p14="http://schemas.microsoft.com/office/powerpoint/2010/main" val="27728737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111770"/>
            <a:ext cx="1810544" cy="148878"/>
          </a:xfrm>
        </p:spPr>
        <p:txBody>
          <a:bodyPr>
            <a:normAutofit fontScale="90000"/>
          </a:bodyPr>
          <a:lstStyle/>
          <a:p>
            <a:endParaRPr lang="en-IN" sz="800" dirty="0"/>
          </a:p>
        </p:txBody>
      </p:sp>
      <p:sp>
        <p:nvSpPr>
          <p:cNvPr id="3" name="Content Placeholder 2"/>
          <p:cNvSpPr>
            <a:spLocks noGrp="1"/>
          </p:cNvSpPr>
          <p:nvPr>
            <p:ph idx="1"/>
          </p:nvPr>
        </p:nvSpPr>
        <p:spPr>
          <a:xfrm>
            <a:off x="1919536" y="692696"/>
            <a:ext cx="8229600" cy="4709160"/>
          </a:xfrm>
        </p:spPr>
        <p:txBody>
          <a:bodyPr/>
          <a:lstStyle/>
          <a:p>
            <a:pPr marL="0" indent="0">
              <a:buNone/>
            </a:pPr>
            <a:r>
              <a:rPr lang="en-IN" sz="3200" dirty="0">
                <a:solidFill>
                  <a:srgbClr val="00B050"/>
                </a:solidFill>
                <a:latin typeface="Georgia" pitchFamily="18" charset="0"/>
              </a:rPr>
              <a:t>e) Vasodilators </a:t>
            </a:r>
          </a:p>
          <a:p>
            <a:pPr marL="0" indent="0">
              <a:buNone/>
            </a:pPr>
            <a:r>
              <a:rPr lang="en-IN" sz="3200" dirty="0">
                <a:latin typeface="Georgia" pitchFamily="18" charset="0"/>
              </a:rPr>
              <a:t>      E.g. MINOXIDIL, HYDRALAZINE</a:t>
            </a:r>
          </a:p>
          <a:p>
            <a:pPr marL="0" indent="0">
              <a:buNone/>
            </a:pPr>
            <a:r>
              <a:rPr lang="en-IN" sz="3200" dirty="0">
                <a:solidFill>
                  <a:srgbClr val="FFFF00"/>
                </a:solidFill>
                <a:latin typeface="Georgia" pitchFamily="18" charset="0"/>
              </a:rPr>
              <a:t>MOA-</a:t>
            </a:r>
            <a:r>
              <a:rPr lang="en-IN" sz="3200" dirty="0">
                <a:latin typeface="Georgia" pitchFamily="18" charset="0"/>
              </a:rPr>
              <a:t> produces vasodilation by directly relaxing arteriolar smooth muscle with little effect on veins: These agents cause direct peripheral vasodilation with resultant reflux tachycardia, which may require suppression with co-prescription of a beta-blocker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38</a:t>
            </a:fld>
            <a:endParaRPr lang="en-IN"/>
          </a:p>
        </p:txBody>
      </p:sp>
    </p:spTree>
    <p:extLst>
      <p:ext uri="{BB962C8B-B14F-4D97-AF65-F5344CB8AC3E}">
        <p14:creationId xmlns:p14="http://schemas.microsoft.com/office/powerpoint/2010/main" val="4229632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305" y="116632"/>
            <a:ext cx="2170584" cy="76870"/>
          </a:xfrm>
        </p:spPr>
        <p:txBody>
          <a:bodyPr>
            <a:normAutofit fontScale="90000"/>
          </a:bodyPr>
          <a:lstStyle/>
          <a:p>
            <a:r>
              <a:rPr lang="en-IN" sz="800" dirty="0"/>
              <a:t>N</a:t>
            </a:r>
          </a:p>
        </p:txBody>
      </p:sp>
      <p:sp>
        <p:nvSpPr>
          <p:cNvPr id="3" name="Content Placeholder 2"/>
          <p:cNvSpPr>
            <a:spLocks noGrp="1"/>
          </p:cNvSpPr>
          <p:nvPr>
            <p:ph idx="1"/>
          </p:nvPr>
        </p:nvSpPr>
        <p:spPr>
          <a:xfrm>
            <a:off x="1991544" y="404665"/>
            <a:ext cx="8136904" cy="6048671"/>
          </a:xfrm>
        </p:spPr>
        <p:txBody>
          <a:bodyPr>
            <a:noAutofit/>
          </a:bodyPr>
          <a:lstStyle/>
          <a:p>
            <a:pPr>
              <a:buFont typeface="Wingdings" pitchFamily="2" charset="2"/>
              <a:buChar char="v"/>
            </a:pPr>
            <a:r>
              <a:rPr lang="en-IN" dirty="0">
                <a:solidFill>
                  <a:srgbClr val="FFFF00"/>
                </a:solidFill>
                <a:latin typeface="Georgia" pitchFamily="18" charset="0"/>
              </a:rPr>
              <a:t>ADR-</a:t>
            </a:r>
            <a:r>
              <a:rPr lang="en-IN" dirty="0">
                <a:latin typeface="Georgia" pitchFamily="18" charset="0"/>
              </a:rPr>
              <a:t> Peripheral </a:t>
            </a:r>
            <a:r>
              <a:rPr lang="en-IN" dirty="0" err="1">
                <a:latin typeface="Georgia" pitchFamily="18" charset="0"/>
              </a:rPr>
              <a:t>edema</a:t>
            </a:r>
            <a:r>
              <a:rPr lang="en-IN" dirty="0">
                <a:latin typeface="Georgia" pitchFamily="18" charset="0"/>
              </a:rPr>
              <a:t>, Na&amp; water retention, headache, fatigue, tachycardia, nausea, vomiting etc.</a:t>
            </a:r>
          </a:p>
          <a:p>
            <a:pPr>
              <a:buFont typeface="Wingdings" pitchFamily="2" charset="2"/>
              <a:buChar char="v"/>
            </a:pPr>
            <a:r>
              <a:rPr lang="en-IN" dirty="0">
                <a:solidFill>
                  <a:srgbClr val="FFFF00"/>
                </a:solidFill>
                <a:latin typeface="Georgia" pitchFamily="18" charset="0"/>
              </a:rPr>
              <a:t>DI-</a:t>
            </a:r>
            <a:r>
              <a:rPr lang="en-IN" dirty="0">
                <a:latin typeface="Georgia" pitchFamily="18" charset="0"/>
              </a:rPr>
              <a:t> </a:t>
            </a:r>
          </a:p>
          <a:p>
            <a:pPr lvl="1">
              <a:buFont typeface="Arial" pitchFamily="34" charset="0"/>
              <a:buChar char="•"/>
            </a:pPr>
            <a:r>
              <a:rPr lang="en-IN" sz="3200" dirty="0">
                <a:latin typeface="Georgia" pitchFamily="18" charset="0"/>
              </a:rPr>
              <a:t> beta-blocker (</a:t>
            </a:r>
            <a:r>
              <a:rPr lang="en-IN" sz="3200" dirty="0" err="1">
                <a:latin typeface="Georgia" pitchFamily="18" charset="0"/>
              </a:rPr>
              <a:t>metoprolol</a:t>
            </a:r>
            <a:r>
              <a:rPr lang="en-IN" sz="3200" dirty="0">
                <a:latin typeface="Georgia" pitchFamily="18" charset="0"/>
              </a:rPr>
              <a:t>) serum concentration &amp; </a:t>
            </a:r>
            <a:r>
              <a:rPr lang="en-IN" sz="3200" dirty="0" err="1">
                <a:latin typeface="Georgia" pitchFamily="18" charset="0"/>
              </a:rPr>
              <a:t>p’cological</a:t>
            </a:r>
            <a:r>
              <a:rPr lang="en-IN" sz="3200" dirty="0">
                <a:latin typeface="Georgia" pitchFamily="18" charset="0"/>
              </a:rPr>
              <a:t> effects may be increased</a:t>
            </a:r>
          </a:p>
          <a:p>
            <a:pPr lvl="1">
              <a:buFont typeface="Arial" pitchFamily="34" charset="0"/>
              <a:buChar char="•"/>
            </a:pPr>
            <a:r>
              <a:rPr lang="en-IN" sz="3200" dirty="0">
                <a:latin typeface="Georgia" pitchFamily="18" charset="0"/>
              </a:rPr>
              <a:t>NSAIDS may </a:t>
            </a:r>
            <a:r>
              <a:rPr lang="en-IN" sz="3200" dirty="0">
                <a:latin typeface="Yu Mincho Demibold"/>
                <a:ea typeface="Yu Mincho Demibold"/>
              </a:rPr>
              <a:t>↓the haemodynamic effects of hydralazine.</a:t>
            </a:r>
          </a:p>
          <a:p>
            <a:pPr lvl="1">
              <a:buFont typeface="Wingdings" pitchFamily="2" charset="2"/>
              <a:buChar char="v"/>
            </a:pPr>
            <a:r>
              <a:rPr lang="en-IN" sz="3200" dirty="0">
                <a:solidFill>
                  <a:srgbClr val="FFFF00"/>
                </a:solidFill>
                <a:latin typeface="Georgia" pitchFamily="18" charset="0"/>
              </a:rPr>
              <a:t>DOSE-</a:t>
            </a:r>
          </a:p>
          <a:p>
            <a:pPr marL="457200" lvl="1" indent="0">
              <a:buNone/>
            </a:pPr>
            <a:r>
              <a:rPr lang="en-IN" sz="3200" dirty="0">
                <a:solidFill>
                  <a:srgbClr val="FFFF00"/>
                </a:solidFill>
                <a:latin typeface="Georgia" pitchFamily="18" charset="0"/>
              </a:rPr>
              <a:t>  *</a:t>
            </a:r>
            <a:r>
              <a:rPr lang="en-IN" sz="3200" dirty="0">
                <a:latin typeface="Georgia" pitchFamily="18" charset="0"/>
              </a:rPr>
              <a:t>Hydralazine 10-50mg   4times/day </a:t>
            </a:r>
          </a:p>
          <a:p>
            <a:pPr marL="585216" lvl="1" indent="0">
              <a:buNone/>
            </a:pPr>
            <a:r>
              <a:rPr lang="en-IN" sz="3200" dirty="0">
                <a:latin typeface="Yu Mincho Demibold"/>
                <a:ea typeface="Yu Mincho Demibold"/>
              </a:rPr>
              <a:t> *</a:t>
            </a:r>
            <a:r>
              <a:rPr lang="en-IN" sz="3200" dirty="0" err="1">
                <a:latin typeface="Yu Mincho Demibold"/>
                <a:ea typeface="Yu Mincho Demibold"/>
              </a:rPr>
              <a:t>Minoxidil</a:t>
            </a:r>
            <a:r>
              <a:rPr lang="en-IN" sz="3200" dirty="0">
                <a:latin typeface="Yu Mincho Demibold"/>
                <a:ea typeface="Yu Mincho Demibold"/>
              </a:rPr>
              <a:t>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39</a:t>
            </a:fld>
            <a:endParaRPr lang="en-IN"/>
          </a:p>
        </p:txBody>
      </p:sp>
    </p:spTree>
    <p:extLst>
      <p:ext uri="{BB962C8B-B14F-4D97-AF65-F5344CB8AC3E}">
        <p14:creationId xmlns:p14="http://schemas.microsoft.com/office/powerpoint/2010/main" val="3359601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44624"/>
            <a:ext cx="2458616" cy="148878"/>
          </a:xfrm>
        </p:spPr>
        <p:txBody>
          <a:bodyPr>
            <a:normAutofit fontScale="90000"/>
          </a:bodyPr>
          <a:lstStyle/>
          <a:p>
            <a:endParaRPr lang="en-IN" sz="800" dirty="0"/>
          </a:p>
        </p:txBody>
      </p:sp>
      <p:sp>
        <p:nvSpPr>
          <p:cNvPr id="3" name="Content Placeholder 2"/>
          <p:cNvSpPr>
            <a:spLocks noGrp="1"/>
          </p:cNvSpPr>
          <p:nvPr>
            <p:ph idx="1"/>
          </p:nvPr>
        </p:nvSpPr>
        <p:spPr>
          <a:xfrm>
            <a:off x="1981200" y="548681"/>
            <a:ext cx="8229600" cy="5577483"/>
          </a:xfrm>
        </p:spPr>
        <p:txBody>
          <a:bodyPr>
            <a:normAutofit/>
          </a:bodyPr>
          <a:lstStyle/>
          <a:p>
            <a:pPr>
              <a:buFont typeface="Wingdings" pitchFamily="2" charset="2"/>
              <a:buChar char="v"/>
            </a:pPr>
            <a:r>
              <a:rPr lang="en-IN" dirty="0">
                <a:solidFill>
                  <a:srgbClr val="FF0000"/>
                </a:solidFill>
                <a:latin typeface="Georgia" pitchFamily="18" charset="0"/>
              </a:rPr>
              <a:t>HYPERLIPIDEMIA</a:t>
            </a:r>
          </a:p>
          <a:p>
            <a:pPr marL="0" indent="0">
              <a:buNone/>
            </a:pPr>
            <a:r>
              <a:rPr lang="en-IN" dirty="0">
                <a:latin typeface="Georgia" pitchFamily="18" charset="0"/>
              </a:rPr>
              <a:t>     HMG-CoA </a:t>
            </a:r>
            <a:r>
              <a:rPr lang="en-IN" dirty="0" err="1">
                <a:latin typeface="Georgia" pitchFamily="18" charset="0"/>
              </a:rPr>
              <a:t>Reductase</a:t>
            </a:r>
            <a:r>
              <a:rPr lang="en-IN" dirty="0">
                <a:latin typeface="Georgia" pitchFamily="18" charset="0"/>
              </a:rPr>
              <a:t> inhibitors </a:t>
            </a:r>
          </a:p>
          <a:p>
            <a:pPr marL="0" indent="0">
              <a:buNone/>
            </a:pPr>
            <a:r>
              <a:rPr lang="en-IN" dirty="0">
                <a:latin typeface="Georgia" pitchFamily="18" charset="0"/>
              </a:rPr>
              <a:t>                 </a:t>
            </a:r>
            <a:r>
              <a:rPr lang="en-IN" dirty="0" err="1">
                <a:latin typeface="Georgia" pitchFamily="18" charset="0"/>
              </a:rPr>
              <a:t>E.g</a:t>
            </a:r>
            <a:r>
              <a:rPr lang="en-IN" dirty="0">
                <a:latin typeface="Georgia" pitchFamily="18" charset="0"/>
              </a:rPr>
              <a:t> ATORVASTANIN</a:t>
            </a:r>
          </a:p>
          <a:p>
            <a:pPr marL="0" indent="0">
              <a:buNone/>
            </a:pPr>
            <a:r>
              <a:rPr lang="en-IN" dirty="0">
                <a:solidFill>
                  <a:srgbClr val="FFFF00"/>
                </a:solidFill>
                <a:latin typeface="Georgia" pitchFamily="18" charset="0"/>
              </a:rPr>
              <a:t>MOA- </a:t>
            </a:r>
            <a:r>
              <a:rPr lang="en-IN" dirty="0">
                <a:latin typeface="Georgia" pitchFamily="18" charset="0"/>
              </a:rPr>
              <a:t>They </a:t>
            </a:r>
            <a:r>
              <a:rPr lang="en-IN" dirty="0" err="1">
                <a:latin typeface="Georgia" pitchFamily="18" charset="0"/>
              </a:rPr>
              <a:t>competatively</a:t>
            </a:r>
            <a:r>
              <a:rPr lang="en-IN" dirty="0">
                <a:latin typeface="Georgia" pitchFamily="18" charset="0"/>
              </a:rPr>
              <a:t> of 3-hydroxy 3-methyl </a:t>
            </a:r>
            <a:r>
              <a:rPr lang="en-IN" dirty="0" err="1">
                <a:latin typeface="Georgia" pitchFamily="18" charset="0"/>
              </a:rPr>
              <a:t>glutaryl</a:t>
            </a:r>
            <a:r>
              <a:rPr lang="en-IN" dirty="0">
                <a:latin typeface="Georgia" pitchFamily="18" charset="0"/>
              </a:rPr>
              <a:t> co-enzyme A(HMG-CoA) to </a:t>
            </a:r>
            <a:r>
              <a:rPr lang="en-IN" dirty="0" err="1">
                <a:latin typeface="Georgia" pitchFamily="18" charset="0"/>
              </a:rPr>
              <a:t>mevalonate</a:t>
            </a:r>
            <a:r>
              <a:rPr lang="en-IN" dirty="0">
                <a:latin typeface="Georgia" pitchFamily="18" charset="0"/>
              </a:rPr>
              <a:t> (rate limiting step in </a:t>
            </a:r>
            <a:r>
              <a:rPr lang="en-IN" dirty="0" err="1">
                <a:latin typeface="Georgia" pitchFamily="18" charset="0"/>
              </a:rPr>
              <a:t>Cholestrol</a:t>
            </a:r>
            <a:r>
              <a:rPr lang="en-IN" dirty="0">
                <a:latin typeface="Georgia" pitchFamily="18" charset="0"/>
              </a:rPr>
              <a:t> synthesis) by enzyme HMG-CoA </a:t>
            </a:r>
            <a:r>
              <a:rPr lang="en-IN" dirty="0" err="1">
                <a:latin typeface="Georgia" pitchFamily="18" charset="0"/>
              </a:rPr>
              <a:t>reductase</a:t>
            </a:r>
            <a:r>
              <a:rPr lang="en-IN" dirty="0">
                <a:latin typeface="Georgia" pitchFamily="18" charset="0"/>
              </a:rPr>
              <a:t>. This results in expression of LDL receptors in liver cells leading to increased receptor mediated uptake and catabolism of IDL and LDL.</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40</a:t>
            </a:fld>
            <a:endParaRPr lang="en-IN"/>
          </a:p>
        </p:txBody>
      </p:sp>
    </p:spTree>
    <p:extLst>
      <p:ext uri="{BB962C8B-B14F-4D97-AF65-F5344CB8AC3E}">
        <p14:creationId xmlns:p14="http://schemas.microsoft.com/office/powerpoint/2010/main" val="2071626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44624"/>
            <a:ext cx="2242592" cy="148878"/>
          </a:xfrm>
        </p:spPr>
        <p:txBody>
          <a:bodyPr>
            <a:normAutofit fontScale="90000"/>
          </a:bodyPr>
          <a:lstStyle/>
          <a:p>
            <a:endParaRPr lang="en-IN" sz="800" dirty="0"/>
          </a:p>
        </p:txBody>
      </p:sp>
      <p:sp>
        <p:nvSpPr>
          <p:cNvPr id="3" name="Content Placeholder 2"/>
          <p:cNvSpPr>
            <a:spLocks noGrp="1"/>
          </p:cNvSpPr>
          <p:nvPr>
            <p:ph idx="1"/>
          </p:nvPr>
        </p:nvSpPr>
        <p:spPr>
          <a:xfrm>
            <a:off x="1981200" y="404665"/>
            <a:ext cx="8229600" cy="5721499"/>
          </a:xfrm>
        </p:spPr>
        <p:txBody>
          <a:bodyPr/>
          <a:lstStyle/>
          <a:p>
            <a:pPr>
              <a:buFont typeface="Wingdings" pitchFamily="2" charset="2"/>
              <a:buChar char="v"/>
            </a:pPr>
            <a:r>
              <a:rPr lang="en-IN" dirty="0">
                <a:solidFill>
                  <a:srgbClr val="FFFF00"/>
                </a:solidFill>
                <a:latin typeface="Georgia" pitchFamily="18" charset="0"/>
              </a:rPr>
              <a:t>ADR– </a:t>
            </a:r>
            <a:r>
              <a:rPr lang="en-IN" dirty="0">
                <a:latin typeface="Georgia" pitchFamily="18" charset="0"/>
              </a:rPr>
              <a:t>Headache, nausea, bowel upset, weakness, insomnia, abdominal pain</a:t>
            </a:r>
          </a:p>
          <a:p>
            <a:pPr>
              <a:buFont typeface="Wingdings" pitchFamily="2" charset="2"/>
              <a:buChar char="v"/>
            </a:pPr>
            <a:r>
              <a:rPr lang="en-IN" dirty="0">
                <a:solidFill>
                  <a:srgbClr val="FFFF00"/>
                </a:solidFill>
                <a:latin typeface="Georgia" pitchFamily="18" charset="0"/>
              </a:rPr>
              <a:t>DI– </a:t>
            </a:r>
          </a:p>
          <a:p>
            <a:pPr marL="0" indent="0">
              <a:buNone/>
            </a:pPr>
            <a:r>
              <a:rPr lang="en-IN" dirty="0">
                <a:latin typeface="Georgia" pitchFamily="18" charset="0"/>
              </a:rPr>
              <a:t>    Concurrent use of erythromycin and atorvastatin may result in </a:t>
            </a:r>
            <a:r>
              <a:rPr lang="en-IN" dirty="0" err="1">
                <a:latin typeface="Georgia" pitchFamily="18" charset="0"/>
              </a:rPr>
              <a:t>rhabdomyolysis</a:t>
            </a:r>
            <a:r>
              <a:rPr lang="en-IN" dirty="0">
                <a:latin typeface="Georgia" pitchFamily="18" charset="0"/>
              </a:rPr>
              <a:t>.</a:t>
            </a:r>
          </a:p>
          <a:p>
            <a:pPr marL="0" indent="0">
              <a:buNone/>
            </a:pPr>
            <a:r>
              <a:rPr lang="en-IN" dirty="0">
                <a:latin typeface="Georgia" pitchFamily="18" charset="0"/>
              </a:rPr>
              <a:t>    Increased effect/toxicity of levothyroxine </a:t>
            </a:r>
          </a:p>
          <a:p>
            <a:pPr>
              <a:buFont typeface="Wingdings" pitchFamily="2" charset="2"/>
              <a:buChar char="v"/>
            </a:pPr>
            <a:r>
              <a:rPr lang="en-IN" dirty="0">
                <a:solidFill>
                  <a:srgbClr val="FFFF00"/>
                </a:solidFill>
                <a:latin typeface="Georgia" pitchFamily="18" charset="0"/>
              </a:rPr>
              <a:t>DOSE-</a:t>
            </a:r>
            <a:r>
              <a:rPr lang="en-IN" dirty="0">
                <a:latin typeface="Georgia" pitchFamily="18" charset="0"/>
              </a:rPr>
              <a:t> 10mg once daily, titrate </a:t>
            </a:r>
            <a:r>
              <a:rPr lang="en-IN" dirty="0" err="1">
                <a:latin typeface="Georgia" pitchFamily="18" charset="0"/>
              </a:rPr>
              <a:t>upto</a:t>
            </a:r>
            <a:r>
              <a:rPr lang="en-IN" dirty="0">
                <a:latin typeface="Georgia" pitchFamily="18" charset="0"/>
              </a:rPr>
              <a:t> 80mg/day if needed.</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41</a:t>
            </a:fld>
            <a:endParaRPr lang="en-IN"/>
          </a:p>
        </p:txBody>
      </p:sp>
    </p:spTree>
    <p:extLst>
      <p:ext uri="{BB962C8B-B14F-4D97-AF65-F5344CB8AC3E}">
        <p14:creationId xmlns:p14="http://schemas.microsoft.com/office/powerpoint/2010/main" val="3307036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44624"/>
            <a:ext cx="2386608" cy="148878"/>
          </a:xfrm>
        </p:spPr>
        <p:txBody>
          <a:bodyPr>
            <a:normAutofit fontScale="90000"/>
          </a:bodyPr>
          <a:lstStyle/>
          <a:p>
            <a:endParaRPr lang="en-IN" sz="800" dirty="0"/>
          </a:p>
        </p:txBody>
      </p:sp>
      <p:sp>
        <p:nvSpPr>
          <p:cNvPr id="3" name="Content Placeholder 2"/>
          <p:cNvSpPr>
            <a:spLocks noGrp="1"/>
          </p:cNvSpPr>
          <p:nvPr>
            <p:ph idx="1"/>
          </p:nvPr>
        </p:nvSpPr>
        <p:spPr>
          <a:xfrm>
            <a:off x="2042864" y="692696"/>
            <a:ext cx="8229600" cy="5904656"/>
          </a:xfrm>
        </p:spPr>
        <p:txBody>
          <a:bodyPr/>
          <a:lstStyle/>
          <a:p>
            <a:pPr marL="0" indent="0">
              <a:buNone/>
            </a:pPr>
            <a:r>
              <a:rPr lang="en-IN" dirty="0">
                <a:solidFill>
                  <a:srgbClr val="FF0000"/>
                </a:solidFill>
                <a:latin typeface="Georgia" pitchFamily="18" charset="0"/>
              </a:rPr>
              <a:t>MANAGEMENT OF URAEMIA </a:t>
            </a:r>
          </a:p>
          <a:p>
            <a:pPr>
              <a:buFont typeface="Wingdings" pitchFamily="2" charset="2"/>
              <a:buChar char="v"/>
            </a:pPr>
            <a:r>
              <a:rPr lang="en-IN" dirty="0">
                <a:latin typeface="Georgia" pitchFamily="18" charset="0"/>
              </a:rPr>
              <a:t> </a:t>
            </a:r>
            <a:r>
              <a:rPr lang="en-IN" dirty="0">
                <a:solidFill>
                  <a:srgbClr val="FFFF00"/>
                </a:solidFill>
                <a:latin typeface="Georgia" pitchFamily="18" charset="0"/>
              </a:rPr>
              <a:t>Dietary modifications: </a:t>
            </a:r>
            <a:r>
              <a:rPr lang="en-IN" dirty="0">
                <a:latin typeface="Georgia" pitchFamily="18" charset="0"/>
              </a:rPr>
              <a:t>Although urea is only one of the toxins encountered in uraemia, many patients experience symptomatic improvement when dietary protein intake is reduced, presumably through a reduction in the output of nitrogenous waste.</a:t>
            </a:r>
          </a:p>
          <a:p>
            <a:pPr marL="0" indent="0">
              <a:buNone/>
            </a:pPr>
            <a:endParaRPr lang="en-IN"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42</a:t>
            </a:fld>
            <a:endParaRPr lang="en-IN"/>
          </a:p>
        </p:txBody>
      </p:sp>
    </p:spTree>
    <p:extLst>
      <p:ext uri="{BB962C8B-B14F-4D97-AF65-F5344CB8AC3E}">
        <p14:creationId xmlns:p14="http://schemas.microsoft.com/office/powerpoint/2010/main" val="1701082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88640"/>
            <a:ext cx="1882552" cy="148878"/>
          </a:xfrm>
        </p:spPr>
        <p:txBody>
          <a:bodyPr>
            <a:normAutofit fontScale="90000"/>
          </a:bodyPr>
          <a:lstStyle/>
          <a:p>
            <a:endParaRPr lang="en-IN" sz="800" dirty="0"/>
          </a:p>
        </p:txBody>
      </p:sp>
      <p:sp>
        <p:nvSpPr>
          <p:cNvPr id="3" name="Content Placeholder 2"/>
          <p:cNvSpPr>
            <a:spLocks noGrp="1"/>
          </p:cNvSpPr>
          <p:nvPr>
            <p:ph idx="1"/>
          </p:nvPr>
        </p:nvSpPr>
        <p:spPr>
          <a:xfrm>
            <a:off x="1981200" y="631230"/>
            <a:ext cx="8229600" cy="4525963"/>
          </a:xfrm>
        </p:spPr>
        <p:txBody>
          <a:bodyPr>
            <a:normAutofit/>
          </a:bodyPr>
          <a:lstStyle/>
          <a:p>
            <a:pPr>
              <a:buFont typeface="Wingdings" pitchFamily="2" charset="2"/>
              <a:buChar char="v"/>
            </a:pPr>
            <a:r>
              <a:rPr lang="en-IN" dirty="0">
                <a:latin typeface="Georgia" pitchFamily="18" charset="0"/>
              </a:rPr>
              <a:t>There is some evidence that, as well as reducing in the symptoms of  uraemia, protein restriction slows the progression of CRF.</a:t>
            </a:r>
          </a:p>
          <a:p>
            <a:pPr>
              <a:buFont typeface="Wingdings" pitchFamily="2" charset="2"/>
              <a:buChar char="v"/>
            </a:pPr>
            <a:r>
              <a:rPr lang="en-IN" dirty="0">
                <a:latin typeface="Georgia" pitchFamily="18" charset="0"/>
              </a:rPr>
              <a:t>Other dietary modifications include sodium restriction to reduce the risk of fluid overload, potassium restriction to reduce the risk of </a:t>
            </a:r>
            <a:r>
              <a:rPr lang="en-IN" dirty="0" err="1">
                <a:latin typeface="Georgia" pitchFamily="18" charset="0"/>
              </a:rPr>
              <a:t>hyperkalemia</a:t>
            </a:r>
            <a:r>
              <a:rPr lang="en-IN" dirty="0">
                <a:latin typeface="Georgia" pitchFamily="18" charset="0"/>
              </a:rPr>
              <a:t> and vitamin supplementation.</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43</a:t>
            </a:fld>
            <a:endParaRPr lang="en-IN"/>
          </a:p>
        </p:txBody>
      </p:sp>
    </p:spTree>
    <p:extLst>
      <p:ext uri="{BB962C8B-B14F-4D97-AF65-F5344CB8AC3E}">
        <p14:creationId xmlns:p14="http://schemas.microsoft.com/office/powerpoint/2010/main" val="2890725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88640"/>
            <a:ext cx="2026568" cy="220886"/>
          </a:xfrm>
        </p:spPr>
        <p:txBody>
          <a:bodyPr>
            <a:normAutofit/>
          </a:bodyPr>
          <a:lstStyle/>
          <a:p>
            <a:endParaRPr lang="en-IN" sz="800" dirty="0"/>
          </a:p>
        </p:txBody>
      </p:sp>
      <p:sp>
        <p:nvSpPr>
          <p:cNvPr id="3" name="Content Placeholder 2"/>
          <p:cNvSpPr>
            <a:spLocks noGrp="1"/>
          </p:cNvSpPr>
          <p:nvPr>
            <p:ph idx="1"/>
          </p:nvPr>
        </p:nvSpPr>
        <p:spPr>
          <a:xfrm>
            <a:off x="1981200" y="692696"/>
            <a:ext cx="8229600" cy="5760640"/>
          </a:xfrm>
        </p:spPr>
        <p:txBody>
          <a:bodyPr>
            <a:normAutofit/>
          </a:bodyPr>
          <a:lstStyle/>
          <a:p>
            <a:pPr>
              <a:buFont typeface="Wingdings" pitchFamily="2" charset="2"/>
              <a:buChar char="v"/>
            </a:pPr>
            <a:r>
              <a:rPr lang="en-IN" dirty="0">
                <a:latin typeface="Georgia" pitchFamily="18" charset="0"/>
              </a:rPr>
              <a:t>Fluid retention(Oedema)</a:t>
            </a:r>
          </a:p>
          <a:p>
            <a:pPr>
              <a:buFont typeface="Wingdings" pitchFamily="2" charset="2"/>
              <a:buChar char="v"/>
            </a:pPr>
            <a:r>
              <a:rPr lang="en-IN" dirty="0">
                <a:latin typeface="Georgia" pitchFamily="18" charset="0"/>
              </a:rPr>
              <a:t>Oedema may occur as a result of sodium retention and resultant associated water retention.</a:t>
            </a:r>
          </a:p>
          <a:p>
            <a:pPr>
              <a:buFont typeface="Wingdings" pitchFamily="2" charset="2"/>
              <a:buChar char="v"/>
            </a:pPr>
            <a:r>
              <a:rPr lang="en-IN" dirty="0">
                <a:latin typeface="Georgia" pitchFamily="18" charset="0"/>
              </a:rPr>
              <a:t>Patients with chronic kidney disease may have </a:t>
            </a:r>
            <a:r>
              <a:rPr lang="en-IN" dirty="0" err="1">
                <a:latin typeface="Georgia" pitchFamily="18" charset="0"/>
              </a:rPr>
              <a:t>hypoalbuminaemia</a:t>
            </a:r>
            <a:r>
              <a:rPr lang="en-IN" dirty="0">
                <a:latin typeface="Georgia" pitchFamily="18" charset="0"/>
              </a:rPr>
              <a:t> following renal protein loss, and this can result </a:t>
            </a:r>
            <a:r>
              <a:rPr lang="en-IN" dirty="0" err="1">
                <a:latin typeface="Georgia" pitchFamily="18" charset="0"/>
              </a:rPr>
              <a:t>ia</a:t>
            </a:r>
            <a:r>
              <a:rPr lang="en-IN" dirty="0">
                <a:latin typeface="Georgia" pitchFamily="18" charset="0"/>
              </a:rPr>
              <a:t> an osmotic extravasation of fluid and retention in tissues.</a:t>
            </a:r>
          </a:p>
          <a:p>
            <a:pPr>
              <a:buFont typeface="Wingdings" pitchFamily="2" charset="2"/>
              <a:buChar char="v"/>
            </a:pPr>
            <a:r>
              <a:rPr lang="en-IN" dirty="0">
                <a:latin typeface="Georgia" pitchFamily="18" charset="0"/>
              </a:rPr>
              <a:t> The  daily fluid intake should be restricted to between 1-3 litres, depending on the volume of urine produced by the patient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44</a:t>
            </a:fld>
            <a:endParaRPr lang="en-IN"/>
          </a:p>
        </p:txBody>
      </p:sp>
    </p:spTree>
    <p:extLst>
      <p:ext uri="{BB962C8B-B14F-4D97-AF65-F5344CB8AC3E}">
        <p14:creationId xmlns:p14="http://schemas.microsoft.com/office/powerpoint/2010/main" val="2856619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88640"/>
            <a:ext cx="2818656" cy="76870"/>
          </a:xfrm>
        </p:spPr>
        <p:txBody>
          <a:bodyPr>
            <a:normAutofit fontScale="90000"/>
          </a:bodyPr>
          <a:lstStyle/>
          <a:p>
            <a:endParaRPr lang="en-IN" sz="800" dirty="0"/>
          </a:p>
        </p:txBody>
      </p:sp>
      <p:sp>
        <p:nvSpPr>
          <p:cNvPr id="3" name="Content Placeholder 2"/>
          <p:cNvSpPr>
            <a:spLocks noGrp="1"/>
          </p:cNvSpPr>
          <p:nvPr>
            <p:ph idx="1"/>
          </p:nvPr>
        </p:nvSpPr>
        <p:spPr>
          <a:xfrm>
            <a:off x="1981200" y="620689"/>
            <a:ext cx="8229600" cy="5505475"/>
          </a:xfrm>
        </p:spPr>
        <p:txBody>
          <a:bodyPr>
            <a:normAutofit/>
          </a:bodyPr>
          <a:lstStyle/>
          <a:p>
            <a:pPr>
              <a:buFont typeface="Wingdings" pitchFamily="2" charset="2"/>
              <a:buChar char="v"/>
            </a:pPr>
            <a:r>
              <a:rPr lang="en-IN" dirty="0">
                <a:latin typeface="Georgia" pitchFamily="18" charset="0"/>
              </a:rPr>
              <a:t> Sodium restriction: Sodium intake may often be reduced to a satisfactory level of 80 </a:t>
            </a:r>
            <a:r>
              <a:rPr lang="en-IN" dirty="0" err="1">
                <a:latin typeface="Georgia" pitchFamily="18" charset="0"/>
              </a:rPr>
              <a:t>mmol</a:t>
            </a:r>
            <a:r>
              <a:rPr lang="en-IN" dirty="0">
                <a:latin typeface="Georgia" pitchFamily="18" charset="0"/>
              </a:rPr>
              <a:t>/day by avoiding convenience foods and snacks or addition of salt food at the table.</a:t>
            </a:r>
          </a:p>
          <a:p>
            <a:pPr>
              <a:buFont typeface="Wingdings" pitchFamily="2" charset="2"/>
              <a:buChar char="v"/>
            </a:pPr>
            <a:r>
              <a:rPr lang="en-IN" dirty="0">
                <a:latin typeface="Georgia" pitchFamily="18" charset="0"/>
              </a:rPr>
              <a:t>It is important to be aware of the contribution of sodium-containing modifications including some antibiotics, soluble or effervescent preparations etc.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45</a:t>
            </a:fld>
            <a:endParaRPr lang="en-IN"/>
          </a:p>
        </p:txBody>
      </p:sp>
    </p:spTree>
    <p:extLst>
      <p:ext uri="{BB962C8B-B14F-4D97-AF65-F5344CB8AC3E}">
        <p14:creationId xmlns:p14="http://schemas.microsoft.com/office/powerpoint/2010/main" val="6573073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183778"/>
            <a:ext cx="2242592" cy="148878"/>
          </a:xfrm>
        </p:spPr>
        <p:txBody>
          <a:bodyPr>
            <a:normAutofit fontScale="90000"/>
          </a:bodyPr>
          <a:lstStyle/>
          <a:p>
            <a:endParaRPr lang="en-IN" sz="800" dirty="0"/>
          </a:p>
        </p:txBody>
      </p:sp>
      <p:sp>
        <p:nvSpPr>
          <p:cNvPr id="3" name="Content Placeholder 2"/>
          <p:cNvSpPr>
            <a:spLocks noGrp="1"/>
          </p:cNvSpPr>
          <p:nvPr>
            <p:ph idx="1"/>
          </p:nvPr>
        </p:nvSpPr>
        <p:spPr>
          <a:xfrm>
            <a:off x="1981200" y="692696"/>
            <a:ext cx="8229600" cy="5616624"/>
          </a:xfrm>
        </p:spPr>
        <p:txBody>
          <a:bodyPr>
            <a:normAutofit/>
          </a:bodyPr>
          <a:lstStyle/>
          <a:p>
            <a:pPr>
              <a:buFont typeface="Wingdings" pitchFamily="2" charset="2"/>
              <a:buChar char="v"/>
            </a:pPr>
            <a:r>
              <a:rPr lang="en-IN" dirty="0">
                <a:latin typeface="Georgia" pitchFamily="18" charset="0"/>
              </a:rPr>
              <a:t> Potassium restriction: </a:t>
            </a:r>
            <a:r>
              <a:rPr lang="en-IN" dirty="0" err="1">
                <a:latin typeface="Georgia" pitchFamily="18" charset="0"/>
              </a:rPr>
              <a:t>Hyperkalemia</a:t>
            </a:r>
            <a:r>
              <a:rPr lang="en-IN" dirty="0">
                <a:latin typeface="Georgia" pitchFamily="18" charset="0"/>
              </a:rPr>
              <a:t> often occurs in chronic kidney disease and may cause life-threatening cardiac arrhythmias.</a:t>
            </a:r>
          </a:p>
          <a:p>
            <a:pPr>
              <a:buFont typeface="Wingdings" pitchFamily="2" charset="2"/>
              <a:buChar char="v"/>
            </a:pPr>
            <a:r>
              <a:rPr lang="en-IN" dirty="0">
                <a:latin typeface="Georgia" pitchFamily="18" charset="0"/>
              </a:rPr>
              <a:t> Patients are often put on a potassium restricted diet by avoiding potassium-rich foods such as fruits, vegetables , chocolate, beer, ice-cream. </a:t>
            </a:r>
          </a:p>
          <a:p>
            <a:pPr>
              <a:buFont typeface="Wingdings" pitchFamily="2" charset="2"/>
              <a:buChar char="v"/>
            </a:pPr>
            <a:r>
              <a:rPr lang="en-IN" dirty="0">
                <a:latin typeface="Georgia" pitchFamily="18" charset="0"/>
              </a:rPr>
              <a:t>Many medicines have a high potassium content, E.g. potassium citrate mixture, some antibiotics. Emergency treatment is necessary if the serum potassium levels is above 7.0 </a:t>
            </a:r>
            <a:r>
              <a:rPr lang="en-IN" dirty="0" err="1">
                <a:latin typeface="Georgia" pitchFamily="18" charset="0"/>
              </a:rPr>
              <a:t>mmol</a:t>
            </a:r>
            <a:r>
              <a:rPr lang="en-IN" dirty="0">
                <a:latin typeface="Georgia" pitchFamily="18" charset="0"/>
              </a:rPr>
              <a:t>/l or if there are ECG changes.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46</a:t>
            </a:fld>
            <a:endParaRPr lang="en-IN"/>
          </a:p>
        </p:txBody>
      </p:sp>
    </p:spTree>
    <p:extLst>
      <p:ext uri="{BB962C8B-B14F-4D97-AF65-F5344CB8AC3E}">
        <p14:creationId xmlns:p14="http://schemas.microsoft.com/office/powerpoint/2010/main" val="67865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188640"/>
            <a:ext cx="1954560" cy="220886"/>
          </a:xfrm>
        </p:spPr>
        <p:txBody>
          <a:bodyPr>
            <a:normAutofit/>
          </a:bodyPr>
          <a:lstStyle/>
          <a:p>
            <a:endParaRPr lang="en-IN" sz="800" dirty="0"/>
          </a:p>
        </p:txBody>
      </p:sp>
      <p:sp>
        <p:nvSpPr>
          <p:cNvPr id="3" name="Content Placeholder 2"/>
          <p:cNvSpPr>
            <a:spLocks noGrp="1"/>
          </p:cNvSpPr>
          <p:nvPr>
            <p:ph idx="1"/>
          </p:nvPr>
        </p:nvSpPr>
        <p:spPr>
          <a:xfrm>
            <a:off x="1991544" y="1052737"/>
            <a:ext cx="8229600" cy="4525963"/>
          </a:xfrm>
        </p:spPr>
        <p:txBody>
          <a:bodyPr/>
          <a:lstStyle/>
          <a:p>
            <a:pPr>
              <a:buFont typeface="Wingdings" pitchFamily="2" charset="2"/>
              <a:buChar char="v"/>
            </a:pPr>
            <a:r>
              <a:rPr lang="en-IN" dirty="0">
                <a:latin typeface="Georgia" pitchFamily="18" charset="0"/>
              </a:rPr>
              <a:t>Vitamin supplementation: Vitamin supplementation is sometimes necessary as water-soluble vitamins may be lost during dialysis.</a:t>
            </a:r>
          </a:p>
          <a:p>
            <a:pPr>
              <a:buFont typeface="Wingdings" pitchFamily="2" charset="2"/>
              <a:buChar char="v"/>
            </a:pPr>
            <a:r>
              <a:rPr lang="en-IN" dirty="0">
                <a:latin typeface="Georgia" pitchFamily="18" charset="0"/>
              </a:rPr>
              <a:t>This is becoming less of a problem as dialysis techniques and dietary control improve.</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47</a:t>
            </a:fld>
            <a:endParaRPr lang="en-IN"/>
          </a:p>
        </p:txBody>
      </p:sp>
    </p:spTree>
    <p:extLst>
      <p:ext uri="{BB962C8B-B14F-4D97-AF65-F5344CB8AC3E}">
        <p14:creationId xmlns:p14="http://schemas.microsoft.com/office/powerpoint/2010/main" val="37931424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183778"/>
            <a:ext cx="1954560" cy="220886"/>
          </a:xfrm>
        </p:spPr>
        <p:txBody>
          <a:bodyPr>
            <a:normAutofit/>
          </a:bodyPr>
          <a:lstStyle/>
          <a:p>
            <a:endParaRPr lang="en-IN" sz="800" dirty="0"/>
          </a:p>
        </p:txBody>
      </p:sp>
      <p:sp>
        <p:nvSpPr>
          <p:cNvPr id="3" name="Content Placeholder 2"/>
          <p:cNvSpPr>
            <a:spLocks noGrp="1"/>
          </p:cNvSpPr>
          <p:nvPr>
            <p:ph idx="1"/>
          </p:nvPr>
        </p:nvSpPr>
        <p:spPr>
          <a:xfrm>
            <a:off x="1981200" y="980729"/>
            <a:ext cx="8229600" cy="5145435"/>
          </a:xfrm>
        </p:spPr>
        <p:txBody>
          <a:bodyPr/>
          <a:lstStyle/>
          <a:p>
            <a:pPr>
              <a:buFont typeface="Wingdings" pitchFamily="2" charset="2"/>
              <a:buChar char="v"/>
            </a:pPr>
            <a:r>
              <a:rPr lang="en-IN" dirty="0">
                <a:latin typeface="Georgia" pitchFamily="18" charset="0"/>
              </a:rPr>
              <a:t> TREATMENT OF OSTEODYSTROPHY</a:t>
            </a:r>
          </a:p>
          <a:p>
            <a:pPr marL="0" indent="0">
              <a:buNone/>
            </a:pPr>
            <a:r>
              <a:rPr lang="en-IN" dirty="0">
                <a:latin typeface="Georgia" pitchFamily="18" charset="0"/>
              </a:rPr>
              <a:t>         The </a:t>
            </a:r>
            <a:r>
              <a:rPr lang="en-IN" dirty="0" err="1">
                <a:latin typeface="Georgia" pitchFamily="18" charset="0"/>
              </a:rPr>
              <a:t>osteodystrophy</a:t>
            </a:r>
            <a:r>
              <a:rPr lang="en-IN" dirty="0">
                <a:latin typeface="Georgia" pitchFamily="18" charset="0"/>
              </a:rPr>
              <a:t> of renal failure is due to 3 factors:                                                                                  </a:t>
            </a:r>
          </a:p>
          <a:p>
            <a:pPr lvl="6">
              <a:buFont typeface="Wingdings" pitchFamily="2" charset="2"/>
              <a:buChar char="v"/>
            </a:pPr>
            <a:r>
              <a:rPr lang="en-IN" sz="3200" dirty="0">
                <a:latin typeface="Georgia" pitchFamily="18" charset="0"/>
              </a:rPr>
              <a:t> </a:t>
            </a:r>
            <a:r>
              <a:rPr lang="en-IN" sz="3200" dirty="0" err="1">
                <a:latin typeface="Georgia" pitchFamily="18" charset="0"/>
              </a:rPr>
              <a:t>Hyperphosphataemia</a:t>
            </a:r>
            <a:endParaRPr lang="en-IN" sz="3200" dirty="0">
              <a:latin typeface="Georgia" pitchFamily="18" charset="0"/>
            </a:endParaRPr>
          </a:p>
          <a:p>
            <a:pPr lvl="6">
              <a:buFont typeface="Wingdings" pitchFamily="2" charset="2"/>
              <a:buChar char="v"/>
            </a:pPr>
            <a:r>
              <a:rPr lang="en-IN" sz="3200" dirty="0">
                <a:latin typeface="Georgia" pitchFamily="18" charset="0"/>
              </a:rPr>
              <a:t>Vitamin D deficiency</a:t>
            </a:r>
          </a:p>
          <a:p>
            <a:pPr lvl="6">
              <a:buFont typeface="Wingdings" pitchFamily="2" charset="2"/>
              <a:buChar char="v"/>
            </a:pPr>
            <a:r>
              <a:rPr lang="en-IN" sz="3200" dirty="0">
                <a:latin typeface="Georgia" pitchFamily="18" charset="0"/>
              </a:rPr>
              <a:t>Hyper </a:t>
            </a:r>
            <a:r>
              <a:rPr lang="en-IN" sz="3200" dirty="0" err="1">
                <a:latin typeface="Georgia" pitchFamily="18" charset="0"/>
              </a:rPr>
              <a:t>parathyroidism</a:t>
            </a:r>
            <a:endParaRPr lang="en-IN" sz="3200" dirty="0">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48</a:t>
            </a:fld>
            <a:endParaRPr lang="en-IN"/>
          </a:p>
        </p:txBody>
      </p:sp>
    </p:spTree>
    <p:extLst>
      <p:ext uri="{BB962C8B-B14F-4D97-AF65-F5344CB8AC3E}">
        <p14:creationId xmlns:p14="http://schemas.microsoft.com/office/powerpoint/2010/main" val="20044926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9496" y="188640"/>
            <a:ext cx="2026568" cy="220886"/>
          </a:xfrm>
        </p:spPr>
        <p:txBody>
          <a:bodyPr>
            <a:normAutofit/>
          </a:bodyPr>
          <a:lstStyle/>
          <a:p>
            <a:endParaRPr lang="en-IN" sz="800" dirty="0"/>
          </a:p>
        </p:txBody>
      </p:sp>
      <p:sp>
        <p:nvSpPr>
          <p:cNvPr id="3" name="Content Placeholder 2"/>
          <p:cNvSpPr>
            <a:spLocks noGrp="1"/>
          </p:cNvSpPr>
          <p:nvPr>
            <p:ph idx="1"/>
          </p:nvPr>
        </p:nvSpPr>
        <p:spPr>
          <a:xfrm>
            <a:off x="1981200" y="692697"/>
            <a:ext cx="8229600" cy="5433467"/>
          </a:xfrm>
        </p:spPr>
        <p:txBody>
          <a:bodyPr>
            <a:normAutofit/>
          </a:bodyPr>
          <a:lstStyle/>
          <a:p>
            <a:pPr>
              <a:buFont typeface="Wingdings" pitchFamily="2" charset="2"/>
              <a:buChar char="v"/>
            </a:pPr>
            <a:r>
              <a:rPr lang="en-IN" dirty="0">
                <a:latin typeface="Georgia" pitchFamily="18" charset="0"/>
              </a:rPr>
              <a:t> 1. </a:t>
            </a:r>
            <a:r>
              <a:rPr lang="en-IN" dirty="0" err="1">
                <a:latin typeface="Georgia" pitchFamily="18" charset="0"/>
              </a:rPr>
              <a:t>Hyperphosphatemia</a:t>
            </a:r>
            <a:r>
              <a:rPr lang="en-IN" dirty="0">
                <a:latin typeface="Georgia" pitchFamily="18" charset="0"/>
              </a:rPr>
              <a:t> - The management of </a:t>
            </a:r>
            <a:r>
              <a:rPr lang="en-IN" dirty="0" err="1">
                <a:latin typeface="Georgia" pitchFamily="18" charset="0"/>
              </a:rPr>
              <a:t>hyperphosphatemia</a:t>
            </a:r>
            <a:r>
              <a:rPr lang="en-IN" dirty="0">
                <a:latin typeface="Georgia" pitchFamily="18" charset="0"/>
              </a:rPr>
              <a:t> depends upon restricting dietary phosphate present in dairy products, egg, cheese, chocolate etc. </a:t>
            </a:r>
          </a:p>
          <a:p>
            <a:pPr>
              <a:buFont typeface="Wingdings" pitchFamily="2" charset="2"/>
              <a:buChar char="v"/>
            </a:pPr>
            <a:r>
              <a:rPr lang="en-IN" dirty="0">
                <a:latin typeface="Georgia" pitchFamily="18" charset="0"/>
              </a:rPr>
              <a:t>Phosphate binding agents can be used to reduce the absorption of orally ingested phosphate by forming insoluble, non-absorbable complexes.</a:t>
            </a:r>
          </a:p>
          <a:p>
            <a:pPr>
              <a:buFont typeface="Wingdings" pitchFamily="2" charset="2"/>
              <a:buChar char="v"/>
            </a:pPr>
            <a:r>
              <a:rPr lang="en-IN" dirty="0">
                <a:latin typeface="Georgia" pitchFamily="18" charset="0"/>
              </a:rPr>
              <a:t>Phosphate binders are usually salts of a divalent or trivalent metallic ion, such as aluminium, calcium or magnesium.</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49</a:t>
            </a:fld>
            <a:endParaRPr lang="en-IN"/>
          </a:p>
        </p:txBody>
      </p:sp>
    </p:spTree>
    <p:extLst>
      <p:ext uri="{BB962C8B-B14F-4D97-AF65-F5344CB8AC3E}">
        <p14:creationId xmlns:p14="http://schemas.microsoft.com/office/powerpoint/2010/main" val="24947084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88640"/>
            <a:ext cx="2458616" cy="220886"/>
          </a:xfrm>
        </p:spPr>
        <p:txBody>
          <a:bodyPr>
            <a:normAutofit/>
          </a:bodyPr>
          <a:lstStyle/>
          <a:p>
            <a:endParaRPr lang="en-IN" sz="800" dirty="0"/>
          </a:p>
        </p:txBody>
      </p:sp>
      <p:sp>
        <p:nvSpPr>
          <p:cNvPr id="3" name="Content Placeholder 2"/>
          <p:cNvSpPr>
            <a:spLocks noGrp="1"/>
          </p:cNvSpPr>
          <p:nvPr>
            <p:ph idx="1"/>
          </p:nvPr>
        </p:nvSpPr>
        <p:spPr>
          <a:xfrm>
            <a:off x="1981200" y="836713"/>
            <a:ext cx="8229600" cy="5289451"/>
          </a:xfrm>
        </p:spPr>
        <p:txBody>
          <a:bodyPr>
            <a:normAutofit/>
          </a:bodyPr>
          <a:lstStyle/>
          <a:p>
            <a:pPr>
              <a:buFont typeface="Wingdings" pitchFamily="2" charset="2"/>
              <a:buChar char="v"/>
            </a:pPr>
            <a:r>
              <a:rPr lang="en-IN" dirty="0">
                <a:latin typeface="Georgia" pitchFamily="18" charset="0"/>
              </a:rPr>
              <a:t>Aluminium hydroxide has been widely used as a phosphate binder owing to the binding capacity of aluminium ions but can produce toxic effects due to poor </a:t>
            </a:r>
            <a:r>
              <a:rPr lang="en-IN" dirty="0" err="1">
                <a:latin typeface="Georgia" pitchFamily="18" charset="0"/>
              </a:rPr>
              <a:t>clearence</a:t>
            </a:r>
            <a:r>
              <a:rPr lang="en-IN" dirty="0">
                <a:latin typeface="Georgia" pitchFamily="18" charset="0"/>
              </a:rPr>
              <a:t> of this ion. </a:t>
            </a:r>
          </a:p>
          <a:p>
            <a:pPr>
              <a:buFont typeface="Wingdings" pitchFamily="2" charset="2"/>
              <a:buChar char="v"/>
            </a:pPr>
            <a:r>
              <a:rPr lang="en-IN" dirty="0" err="1">
                <a:latin typeface="Georgia" pitchFamily="18" charset="0"/>
              </a:rPr>
              <a:t>Desferrioxamine</a:t>
            </a:r>
            <a:r>
              <a:rPr lang="en-IN" dirty="0">
                <a:latin typeface="Georgia" pitchFamily="18" charset="0"/>
              </a:rPr>
              <a:t> can be used to prevent aluminium toxicity (4-6g in 500ml of saline 0.9%). Calcium carbonate &amp; calcium acetate can also be used as phosphate binder.</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50</a:t>
            </a:fld>
            <a:endParaRPr lang="en-IN"/>
          </a:p>
        </p:txBody>
      </p:sp>
    </p:spTree>
    <p:extLst>
      <p:ext uri="{BB962C8B-B14F-4D97-AF65-F5344CB8AC3E}">
        <p14:creationId xmlns:p14="http://schemas.microsoft.com/office/powerpoint/2010/main" val="3065988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88640"/>
            <a:ext cx="2314600" cy="76870"/>
          </a:xfrm>
        </p:spPr>
        <p:txBody>
          <a:bodyPr>
            <a:normAutofit fontScale="90000"/>
          </a:bodyPr>
          <a:lstStyle/>
          <a:p>
            <a:endParaRPr lang="en-IN" sz="800" dirty="0"/>
          </a:p>
        </p:txBody>
      </p:sp>
      <p:sp>
        <p:nvSpPr>
          <p:cNvPr id="3" name="Content Placeholder 2"/>
          <p:cNvSpPr>
            <a:spLocks noGrp="1"/>
          </p:cNvSpPr>
          <p:nvPr>
            <p:ph idx="1"/>
          </p:nvPr>
        </p:nvSpPr>
        <p:spPr>
          <a:xfrm>
            <a:off x="1981200" y="692697"/>
            <a:ext cx="8229600" cy="4641379"/>
          </a:xfrm>
        </p:spPr>
        <p:txBody>
          <a:bodyPr/>
          <a:lstStyle/>
          <a:p>
            <a:pPr marL="0" indent="0">
              <a:buNone/>
            </a:pPr>
            <a:r>
              <a:rPr lang="en-IN" dirty="0">
                <a:latin typeface="Georgia" pitchFamily="18" charset="0"/>
              </a:rPr>
              <a:t>2) Vitamin D deficiency- </a:t>
            </a:r>
          </a:p>
          <a:p>
            <a:pPr marL="0" indent="0">
              <a:buNone/>
            </a:pPr>
            <a:r>
              <a:rPr lang="en-IN" dirty="0">
                <a:latin typeface="Georgia" pitchFamily="18" charset="0"/>
              </a:rPr>
              <a:t>                 Vitamin D deficiency may be treated with the synthetic vitamin D </a:t>
            </a:r>
            <a:r>
              <a:rPr lang="en-IN" dirty="0" err="1">
                <a:latin typeface="Georgia" pitchFamily="18" charset="0"/>
              </a:rPr>
              <a:t>anlogues</a:t>
            </a:r>
            <a:r>
              <a:rPr lang="en-IN" dirty="0">
                <a:latin typeface="Georgia" pitchFamily="18" charset="0"/>
              </a:rPr>
              <a:t> like </a:t>
            </a:r>
            <a:r>
              <a:rPr lang="en-IN" dirty="0" err="1">
                <a:latin typeface="Georgia" pitchFamily="18" charset="0"/>
              </a:rPr>
              <a:t>alfacalcidol</a:t>
            </a:r>
            <a:r>
              <a:rPr lang="en-IN" dirty="0">
                <a:latin typeface="Georgia" pitchFamily="18" charset="0"/>
              </a:rPr>
              <a:t> or </a:t>
            </a:r>
            <a:r>
              <a:rPr lang="en-IN" dirty="0" err="1">
                <a:latin typeface="Georgia" pitchFamily="18" charset="0"/>
              </a:rPr>
              <a:t>calcitriol</a:t>
            </a:r>
            <a:r>
              <a:rPr lang="en-IN" dirty="0">
                <a:latin typeface="Georgia" pitchFamily="18" charset="0"/>
              </a:rPr>
              <a:t>. The serum calcium level have to be monitored &amp; the dose of analogues should be adjusted according.</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51</a:t>
            </a:fld>
            <a:endParaRPr lang="en-IN"/>
          </a:p>
        </p:txBody>
      </p:sp>
    </p:spTree>
    <p:extLst>
      <p:ext uri="{BB962C8B-B14F-4D97-AF65-F5344CB8AC3E}">
        <p14:creationId xmlns:p14="http://schemas.microsoft.com/office/powerpoint/2010/main" val="24779543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504" y="188640"/>
            <a:ext cx="2098576" cy="148878"/>
          </a:xfrm>
        </p:spPr>
        <p:txBody>
          <a:bodyPr>
            <a:normAutofit fontScale="90000"/>
          </a:bodyPr>
          <a:lstStyle/>
          <a:p>
            <a:endParaRPr lang="en-IN" sz="800" dirty="0"/>
          </a:p>
        </p:txBody>
      </p:sp>
      <p:sp>
        <p:nvSpPr>
          <p:cNvPr id="3" name="Content Placeholder 2"/>
          <p:cNvSpPr>
            <a:spLocks noGrp="1"/>
          </p:cNvSpPr>
          <p:nvPr>
            <p:ph idx="1"/>
          </p:nvPr>
        </p:nvSpPr>
        <p:spPr>
          <a:xfrm>
            <a:off x="1981200" y="764704"/>
            <a:ext cx="8229600" cy="5760640"/>
          </a:xfrm>
        </p:spPr>
        <p:txBody>
          <a:bodyPr>
            <a:normAutofit/>
          </a:bodyPr>
          <a:lstStyle/>
          <a:p>
            <a:pPr marL="0" indent="0">
              <a:buNone/>
            </a:pPr>
            <a:r>
              <a:rPr lang="en-IN" dirty="0">
                <a:latin typeface="Georgia" pitchFamily="18" charset="0"/>
              </a:rPr>
              <a:t>3) Hyper </a:t>
            </a:r>
            <a:r>
              <a:rPr lang="en-IN" dirty="0" err="1">
                <a:latin typeface="Georgia" pitchFamily="18" charset="0"/>
              </a:rPr>
              <a:t>parathyroidism</a:t>
            </a:r>
            <a:r>
              <a:rPr lang="en-IN" dirty="0">
                <a:latin typeface="Georgia" pitchFamily="18" charset="0"/>
              </a:rPr>
              <a:t>-</a:t>
            </a:r>
          </a:p>
          <a:p>
            <a:pPr marL="0" indent="0">
              <a:buNone/>
            </a:pPr>
            <a:r>
              <a:rPr lang="en-IN" dirty="0">
                <a:latin typeface="Georgia" pitchFamily="18" charset="0"/>
              </a:rPr>
              <a:t>    The rise in plasma </a:t>
            </a:r>
            <a:r>
              <a:rPr lang="en-IN" dirty="0" err="1">
                <a:latin typeface="Georgia" pitchFamily="18" charset="0"/>
              </a:rPr>
              <a:t>calcitrol</a:t>
            </a:r>
            <a:r>
              <a:rPr lang="en-IN" dirty="0">
                <a:latin typeface="Georgia" pitchFamily="18" charset="0"/>
              </a:rPr>
              <a:t> &amp;calcium levels that results from starting vitamin D therapy usually </a:t>
            </a:r>
            <a:r>
              <a:rPr lang="en-IN" dirty="0" err="1">
                <a:latin typeface="Georgia" pitchFamily="18" charset="0"/>
              </a:rPr>
              <a:t>suppressess</a:t>
            </a:r>
            <a:r>
              <a:rPr lang="en-IN" dirty="0">
                <a:latin typeface="Georgia" pitchFamily="18" charset="0"/>
              </a:rPr>
              <a:t> the production of parathyroid hormone.</a:t>
            </a:r>
          </a:p>
          <a:p>
            <a:pPr marL="0" indent="0">
              <a:buNone/>
            </a:pPr>
            <a:r>
              <a:rPr lang="en-IN" dirty="0">
                <a:latin typeface="Georgia" pitchFamily="18" charset="0"/>
              </a:rPr>
              <a:t>     If vitamin D therapy does not correct parathyroid hormone levels then </a:t>
            </a:r>
            <a:r>
              <a:rPr lang="en-IN" dirty="0" err="1">
                <a:latin typeface="Georgia" pitchFamily="18" charset="0"/>
              </a:rPr>
              <a:t>parathyroidectomy</a:t>
            </a:r>
            <a:r>
              <a:rPr lang="en-IN" dirty="0">
                <a:latin typeface="Georgia" pitchFamily="18" charset="0"/>
              </a:rPr>
              <a:t> to remove part or most of the parathyroid glands may be needed.</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52</a:t>
            </a:fld>
            <a:endParaRPr lang="en-IN"/>
          </a:p>
        </p:txBody>
      </p:sp>
    </p:spTree>
    <p:extLst>
      <p:ext uri="{BB962C8B-B14F-4D97-AF65-F5344CB8AC3E}">
        <p14:creationId xmlns:p14="http://schemas.microsoft.com/office/powerpoint/2010/main" val="35608848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023" y="116632"/>
            <a:ext cx="2026568" cy="76870"/>
          </a:xfrm>
        </p:spPr>
        <p:txBody>
          <a:bodyPr>
            <a:noAutofit/>
          </a:bodyPr>
          <a:lstStyle/>
          <a:p>
            <a:endParaRPr lang="en-IN" sz="800" dirty="0"/>
          </a:p>
        </p:txBody>
      </p:sp>
      <p:sp>
        <p:nvSpPr>
          <p:cNvPr id="3" name="Content Placeholder 2"/>
          <p:cNvSpPr>
            <a:spLocks noGrp="1"/>
          </p:cNvSpPr>
          <p:nvPr>
            <p:ph idx="1"/>
          </p:nvPr>
        </p:nvSpPr>
        <p:spPr>
          <a:xfrm>
            <a:off x="1981200" y="404664"/>
            <a:ext cx="8229600" cy="6120680"/>
          </a:xfrm>
        </p:spPr>
        <p:txBody>
          <a:bodyPr>
            <a:normAutofit/>
          </a:bodyPr>
          <a:lstStyle/>
          <a:p>
            <a:pPr>
              <a:buFont typeface="Wingdings" pitchFamily="2" charset="2"/>
              <a:buChar char="v"/>
            </a:pPr>
            <a:r>
              <a:rPr lang="en-IN" dirty="0">
                <a:solidFill>
                  <a:srgbClr val="FF0000"/>
                </a:solidFill>
                <a:latin typeface="Georgia" pitchFamily="18" charset="0"/>
              </a:rPr>
              <a:t>DIALYSIS;</a:t>
            </a:r>
          </a:p>
          <a:p>
            <a:pPr marL="0" indent="0">
              <a:buNone/>
            </a:pPr>
            <a:r>
              <a:rPr lang="en-IN" dirty="0">
                <a:solidFill>
                  <a:srgbClr val="FF0000"/>
                </a:solidFill>
                <a:latin typeface="Georgia" pitchFamily="18" charset="0"/>
              </a:rPr>
              <a:t>        </a:t>
            </a:r>
            <a:r>
              <a:rPr lang="en-IN" dirty="0">
                <a:latin typeface="Georgia" pitchFamily="18" charset="0"/>
              </a:rPr>
              <a:t>1)</a:t>
            </a:r>
            <a:r>
              <a:rPr lang="en-IN" dirty="0" err="1">
                <a:latin typeface="Georgia" pitchFamily="18" charset="0"/>
              </a:rPr>
              <a:t>Hemodialysis</a:t>
            </a:r>
            <a:endParaRPr lang="en-IN" dirty="0">
              <a:latin typeface="Georgia" pitchFamily="18" charset="0"/>
            </a:endParaRPr>
          </a:p>
          <a:p>
            <a:pPr marL="0" indent="0">
              <a:buNone/>
            </a:pPr>
            <a:r>
              <a:rPr lang="en-IN" dirty="0">
                <a:solidFill>
                  <a:srgbClr val="FF0000"/>
                </a:solidFill>
                <a:latin typeface="Georgia" pitchFamily="18" charset="0"/>
              </a:rPr>
              <a:t>        </a:t>
            </a:r>
            <a:r>
              <a:rPr lang="en-IN" dirty="0">
                <a:latin typeface="Georgia" pitchFamily="18" charset="0"/>
              </a:rPr>
              <a:t>2)Peritoneal dialysis</a:t>
            </a:r>
          </a:p>
          <a:p>
            <a:pPr marL="0" indent="0">
              <a:buNone/>
            </a:pPr>
            <a:r>
              <a:rPr lang="en-IN" dirty="0">
                <a:solidFill>
                  <a:srgbClr val="FF0000"/>
                </a:solidFill>
                <a:latin typeface="Georgia" pitchFamily="18" charset="0"/>
              </a:rPr>
              <a:t>        </a:t>
            </a:r>
            <a:r>
              <a:rPr lang="en-IN" dirty="0">
                <a:latin typeface="Georgia" pitchFamily="18" charset="0"/>
              </a:rPr>
              <a:t>3)Hemofiltration</a:t>
            </a:r>
          </a:p>
          <a:p>
            <a:pPr marL="0" indent="0">
              <a:buNone/>
            </a:pPr>
            <a:r>
              <a:rPr lang="en-IN" dirty="0">
                <a:solidFill>
                  <a:srgbClr val="FF0000"/>
                </a:solidFill>
                <a:latin typeface="Georgia" pitchFamily="18" charset="0"/>
              </a:rPr>
              <a:t>        </a:t>
            </a:r>
            <a:r>
              <a:rPr lang="en-IN" dirty="0">
                <a:latin typeface="Georgia" pitchFamily="18" charset="0"/>
              </a:rPr>
              <a:t>4)</a:t>
            </a:r>
            <a:r>
              <a:rPr lang="en-IN" dirty="0" err="1">
                <a:latin typeface="Georgia" pitchFamily="18" charset="0"/>
              </a:rPr>
              <a:t>Hemodiafiltration</a:t>
            </a:r>
            <a:endParaRPr lang="en-IN" dirty="0">
              <a:latin typeface="Georgia" pitchFamily="18" charset="0"/>
            </a:endParaRPr>
          </a:p>
          <a:p>
            <a:pPr marL="0" indent="0">
              <a:buNone/>
            </a:pPr>
            <a:endParaRPr lang="en-IN" dirty="0">
              <a:solidFill>
                <a:srgbClr val="FF0000"/>
              </a:solidFill>
              <a:latin typeface="Georgia" pitchFamily="18" charset="0"/>
            </a:endParaRPr>
          </a:p>
          <a:p>
            <a:pPr marL="0" indent="0">
              <a:buNone/>
            </a:pPr>
            <a:endParaRPr lang="en-IN" dirty="0">
              <a:solidFill>
                <a:srgbClr val="FF0000"/>
              </a:solidFill>
              <a:latin typeface="Georgia" pitchFamily="18" charset="0"/>
            </a:endParaRPr>
          </a:p>
          <a:p>
            <a:pPr marL="0" indent="0">
              <a:buNone/>
            </a:pPr>
            <a:endParaRPr lang="en-IN" dirty="0">
              <a:solidFill>
                <a:srgbClr val="FF0000"/>
              </a:solidFill>
              <a:latin typeface="Georgia"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53</a:t>
            </a:fld>
            <a:endParaRPr lang="en-IN"/>
          </a:p>
        </p:txBody>
      </p:sp>
    </p:spTree>
    <p:extLst>
      <p:ext uri="{BB962C8B-B14F-4D97-AF65-F5344CB8AC3E}">
        <p14:creationId xmlns:p14="http://schemas.microsoft.com/office/powerpoint/2010/main" val="7445051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7F8014-0E90-BB3D-69F3-4AA9DB018EDF}"/>
              </a:ext>
            </a:extLst>
          </p:cNvPr>
          <p:cNvSpPr>
            <a:spLocks noGrp="1"/>
          </p:cNvSpPr>
          <p:nvPr>
            <p:ph type="title"/>
          </p:nvPr>
        </p:nvSpPr>
        <p:spPr/>
        <p:txBody>
          <a:bodyPr/>
          <a:lstStyle/>
          <a:p>
            <a:r>
              <a:rPr lang="en-US" dirty="0"/>
              <a:t>Renal Transplant</a:t>
            </a:r>
          </a:p>
        </p:txBody>
      </p:sp>
      <p:sp>
        <p:nvSpPr>
          <p:cNvPr id="3" name="Content Placeholder 2">
            <a:extLst>
              <a:ext uri="{FF2B5EF4-FFF2-40B4-BE49-F238E27FC236}">
                <a16:creationId xmlns:a16="http://schemas.microsoft.com/office/drawing/2014/main" xmlns="" id="{9024C449-6698-2A84-3AF9-6E32E1EC6170}"/>
              </a:ext>
            </a:extLst>
          </p:cNvPr>
          <p:cNvSpPr>
            <a:spLocks noGrp="1"/>
          </p:cNvSpPr>
          <p:nvPr>
            <p:ph idx="1"/>
          </p:nvPr>
        </p:nvSpPr>
        <p:spPr>
          <a:xfrm>
            <a:off x="1703512" y="1196752"/>
            <a:ext cx="8784976" cy="5661248"/>
          </a:xfrm>
        </p:spPr>
        <p:txBody>
          <a:bodyPr>
            <a:normAutofit fontScale="92500" lnSpcReduction="10000"/>
          </a:bodyPr>
          <a:lstStyle/>
          <a:p>
            <a:pPr marL="137160" indent="0">
              <a:buNone/>
            </a:pPr>
            <a:endParaRPr lang="en-IN" sz="1800" dirty="0">
              <a:latin typeface="Calibri" panose="020F0502020204030204" pitchFamily="34" charset="0"/>
              <a:ea typeface="Calibri" panose="020F0502020204030204" pitchFamily="34" charset="0"/>
              <a:cs typeface="Times New Roman" panose="02020603050405020304" pitchFamily="18" charset="0"/>
            </a:endParaRPr>
          </a:p>
          <a:p>
            <a:r>
              <a:rPr lang="en-IN" sz="1500" dirty="0">
                <a:latin typeface="Times New Roman" panose="02020603050405020304" pitchFamily="18" charset="0"/>
                <a:ea typeface="Calibri" panose="020F0502020204030204" pitchFamily="34" charset="0"/>
                <a:cs typeface="Times New Roman" panose="02020603050405020304" pitchFamily="18" charset="0"/>
              </a:rPr>
              <a:t>Immunosuppressants are used against rejection of new kidney, they are:-</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Azathioprine</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Cyclosporin</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Mycophenolic acid</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Sirolimus</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Tacrolimus</a:t>
            </a:r>
          </a:p>
          <a:p>
            <a:r>
              <a:rPr lang="en-IN" sz="1500" b="1" dirty="0">
                <a:latin typeface="Times New Roman" panose="02020603050405020304" pitchFamily="18" charset="0"/>
                <a:ea typeface="Calibri" panose="020F0502020204030204" pitchFamily="34" charset="0"/>
                <a:cs typeface="Times New Roman" panose="02020603050405020304" pitchFamily="18" charset="0"/>
              </a:rPr>
              <a:t>Azathioprine</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500" dirty="0">
                <a:latin typeface="Times New Roman" panose="02020603050405020304" pitchFamily="18" charset="0"/>
                <a:ea typeface="Calibri" panose="020F0502020204030204" pitchFamily="34" charset="0"/>
                <a:cs typeface="Times New Roman" panose="02020603050405020304" pitchFamily="18" charset="0"/>
              </a:rPr>
              <a:t>Indication-prophylaxis of rejection in organ transplant</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500" dirty="0">
                <a:latin typeface="Times New Roman" panose="02020603050405020304" pitchFamily="18" charset="0"/>
                <a:ea typeface="Calibri" panose="020F0502020204030204" pitchFamily="34" charset="0"/>
                <a:cs typeface="Times New Roman" panose="02020603050405020304" pitchFamily="18" charset="0"/>
              </a:rPr>
              <a:t>MOA:</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1600200" lvl="3" indent="-228600">
              <a:lnSpc>
                <a:spcPct val="107000"/>
              </a:lnSpc>
              <a:buFont typeface="Times New Roman" panose="02020603050405020304" pitchFamily="18" charset="0"/>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It selectively affects differentiation and </a:t>
            </a:r>
            <a:r>
              <a:rPr lang="en-IN" sz="1500" dirty="0" err="1">
                <a:latin typeface="Times New Roman" panose="02020603050405020304" pitchFamily="18" charset="0"/>
                <a:ea typeface="Calibri" panose="020F0502020204030204" pitchFamily="34" charset="0"/>
                <a:cs typeface="Times New Roman" panose="02020603050405020304" pitchFamily="18" charset="0"/>
              </a:rPr>
              <a:t>functionof</a:t>
            </a:r>
            <a:r>
              <a:rPr lang="en-IN" sz="1500" dirty="0">
                <a:latin typeface="Times New Roman" panose="02020603050405020304" pitchFamily="18" charset="0"/>
                <a:ea typeface="Calibri" panose="020F0502020204030204" pitchFamily="34" charset="0"/>
                <a:cs typeface="Times New Roman" panose="02020603050405020304" pitchFamily="18" charset="0"/>
              </a:rPr>
              <a:t> </a:t>
            </a:r>
            <a:r>
              <a:rPr lang="en-IN" sz="1500" dirty="0" err="1">
                <a:latin typeface="Times New Roman" panose="02020603050405020304" pitchFamily="18" charset="0"/>
                <a:ea typeface="Calibri" panose="020F0502020204030204" pitchFamily="34" charset="0"/>
                <a:cs typeface="Times New Roman" panose="02020603050405020304" pitchFamily="18" charset="0"/>
              </a:rPr>
              <a:t>Tcells</a:t>
            </a:r>
            <a:r>
              <a:rPr lang="en-IN" sz="1500" dirty="0">
                <a:latin typeface="Times New Roman" panose="02020603050405020304" pitchFamily="18" charset="0"/>
                <a:ea typeface="Calibri" panose="020F0502020204030204" pitchFamily="34" charset="0"/>
                <a:cs typeface="Times New Roman" panose="02020603050405020304" pitchFamily="18" charset="0"/>
              </a:rPr>
              <a:t> and inhibits </a:t>
            </a:r>
            <a:r>
              <a:rPr lang="en-IN" sz="1500" dirty="0" err="1">
                <a:latin typeface="Times New Roman" panose="02020603050405020304" pitchFamily="18" charset="0"/>
                <a:ea typeface="Calibri" panose="020F0502020204030204" pitchFamily="34" charset="0"/>
                <a:cs typeface="Times New Roman" panose="02020603050405020304" pitchFamily="18" charset="0"/>
              </a:rPr>
              <a:t>cytolylic</a:t>
            </a:r>
            <a:r>
              <a:rPr lang="en-IN" sz="1500" dirty="0">
                <a:latin typeface="Times New Roman" panose="02020603050405020304" pitchFamily="18" charset="0"/>
                <a:ea typeface="Calibri" panose="020F0502020204030204" pitchFamily="34" charset="0"/>
                <a:cs typeface="Times New Roman" panose="02020603050405020304" pitchFamily="18" charset="0"/>
              </a:rPr>
              <a:t> </a:t>
            </a:r>
            <a:r>
              <a:rPr lang="en-IN" sz="1500" dirty="0" err="1">
                <a:latin typeface="Times New Roman" panose="02020603050405020304" pitchFamily="18" charset="0"/>
                <a:ea typeface="Calibri" panose="020F0502020204030204" pitchFamily="34" charset="0"/>
                <a:cs typeface="Times New Roman" panose="02020603050405020304" pitchFamily="18" charset="0"/>
              </a:rPr>
              <a:t>lynphorytes</a:t>
            </a:r>
            <a:r>
              <a:rPr lang="en-IN" sz="1500" dirty="0">
                <a:latin typeface="Times New Roman" panose="02020603050405020304" pitchFamily="18" charset="0"/>
                <a:ea typeface="Calibri" panose="020F0502020204030204" pitchFamily="34" charset="0"/>
                <a:cs typeface="Times New Roman" panose="02020603050405020304" pitchFamily="18" charset="0"/>
              </a:rPr>
              <a:t>; cell-mediated immunity is primarily depressed.</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itchFamily="2" charset="2"/>
              <a:buChar char=""/>
            </a:pPr>
            <a:r>
              <a:rPr lang="en-IN" sz="1500" dirty="0">
                <a:latin typeface="Times New Roman" panose="02020603050405020304" pitchFamily="18" charset="0"/>
                <a:ea typeface="Calibri" panose="020F0502020204030204" pitchFamily="34" charset="0"/>
                <a:cs typeface="Times New Roman" panose="02020603050405020304" pitchFamily="18" charset="0"/>
              </a:rPr>
              <a:t>Std dose-1-5mg/kg/day</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500" dirty="0">
                <a:latin typeface="Times New Roman" panose="02020603050405020304" pitchFamily="18" charset="0"/>
                <a:ea typeface="Calibri" panose="020F0502020204030204" pitchFamily="34" charset="0"/>
                <a:cs typeface="Times New Roman" panose="02020603050405020304" pitchFamily="18" charset="0"/>
              </a:rPr>
              <a:t>CI-hypersensitivity, previous treatment with alkylating agents, pregnancy, lactation</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500" dirty="0">
                <a:latin typeface="Times New Roman" panose="02020603050405020304" pitchFamily="18" charset="0"/>
                <a:ea typeface="Calibri" panose="020F0502020204030204" pitchFamily="34" charset="0"/>
                <a:cs typeface="Times New Roman" panose="02020603050405020304" pitchFamily="18" charset="0"/>
              </a:rPr>
              <a:t>Interaction- ↑ed </a:t>
            </a:r>
            <a:r>
              <a:rPr lang="en-IN" sz="1500" dirty="0" err="1">
                <a:latin typeface="Times New Roman" panose="02020603050405020304" pitchFamily="18" charset="0"/>
                <a:ea typeface="Calibri" panose="020F0502020204030204" pitchFamily="34" charset="0"/>
                <a:cs typeface="Times New Roman" panose="02020603050405020304" pitchFamily="18" charset="0"/>
              </a:rPr>
              <a:t>haematotoxicity</a:t>
            </a:r>
            <a:r>
              <a:rPr lang="en-IN" sz="1500" dirty="0">
                <a:latin typeface="Times New Roman" panose="02020603050405020304" pitchFamily="18" charset="0"/>
                <a:ea typeface="Calibri" panose="020F0502020204030204" pitchFamily="34" charset="0"/>
                <a:cs typeface="Times New Roman" panose="02020603050405020304" pitchFamily="18" charset="0"/>
              </a:rPr>
              <a:t> with </a:t>
            </a:r>
            <a:r>
              <a:rPr lang="en-IN" sz="1500" dirty="0" err="1">
                <a:latin typeface="Times New Roman" panose="02020603050405020304" pitchFamily="18" charset="0"/>
                <a:ea typeface="Calibri" panose="020F0502020204030204" pitchFamily="34" charset="0"/>
                <a:cs typeface="Times New Roman" panose="02020603050405020304" pitchFamily="18" charset="0"/>
              </a:rPr>
              <a:t>aminosalicylates</a:t>
            </a:r>
            <a:r>
              <a:rPr lang="en-IN" sz="1500" dirty="0">
                <a:latin typeface="Times New Roman" panose="02020603050405020304" pitchFamily="18" charset="0"/>
                <a:ea typeface="Calibri" panose="020F0502020204030204" pitchFamily="34" charset="0"/>
                <a:cs typeface="Times New Roman" panose="02020603050405020304" pitchFamily="18" charset="0"/>
              </a:rPr>
              <a:t>, ↑ed risk of infection with intra-uterine devices and live vaccine, ↑ed risk of leukopenia with ACE inhibitors</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500" dirty="0">
                <a:latin typeface="Times New Roman" panose="02020603050405020304" pitchFamily="18" charset="0"/>
                <a:ea typeface="Calibri" panose="020F0502020204030204" pitchFamily="34" charset="0"/>
                <a:cs typeface="Times New Roman" panose="02020603050405020304" pitchFamily="18" charset="0"/>
              </a:rPr>
              <a:t>ADR- bone marrow depression, characterized by leukopenia, thrombocytopenia or anaemia; anorexia, nausea, diarrhoea; arthralgias; secondary infection, hepatotoxicity</a:t>
            </a:r>
            <a:endParaRPr lang="en-IN" sz="1500" dirty="0">
              <a:latin typeface="Calibri" panose="020F0502020204030204" pitchFamily="34" charset="0"/>
              <a:ea typeface="Calibri" panose="020F0502020204030204" pitchFamily="34" charset="0"/>
              <a:cs typeface="Times New Roman" panose="02020603050405020304" pitchFamily="18" charset="0"/>
            </a:endParaRPr>
          </a:p>
          <a:p>
            <a:pPr marL="137160" indent="0">
              <a:buNone/>
            </a:pPr>
            <a:r>
              <a:rPr lang="en-IN" sz="1800" b="1" dirty="0">
                <a:latin typeface="Times New Roman" panose="02020603050405020304" pitchFamily="18" charset="0"/>
                <a:ea typeface="Calibri" panose="020F0502020204030204" pitchFamily="34" charset="0"/>
                <a:cs typeface="Times New Roman" panose="02020603050405020304" pitchFamily="18" charset="0"/>
              </a:rPr>
              <a:t> </a:t>
            </a:r>
            <a:endParaRPr lang="en-IN"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71E55B2F-ED55-4ECC-B564-7BFDFBFC271F}" type="slidenum">
              <a:rPr lang="en-IN" smtClean="0"/>
              <a:t>54</a:t>
            </a:fld>
            <a:endParaRPr lang="en-IN"/>
          </a:p>
        </p:txBody>
      </p:sp>
    </p:spTree>
    <p:extLst>
      <p:ext uri="{BB962C8B-B14F-4D97-AF65-F5344CB8AC3E}">
        <p14:creationId xmlns:p14="http://schemas.microsoft.com/office/powerpoint/2010/main" val="15073745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CA710047-5C86-FB16-65F4-BE1782F134BB}"/>
              </a:ext>
            </a:extLst>
          </p:cNvPr>
          <p:cNvSpPr txBox="1"/>
          <p:nvPr/>
        </p:nvSpPr>
        <p:spPr>
          <a:xfrm>
            <a:off x="1524000" y="624630"/>
            <a:ext cx="8892480" cy="4785862"/>
          </a:xfrm>
          <a:prstGeom prst="rect">
            <a:avLst/>
          </a:prstGeom>
          <a:noFill/>
        </p:spPr>
        <p:txBody>
          <a:bodyPr wrap="square">
            <a:spAutoFit/>
          </a:bodyPr>
          <a:lstStyle/>
          <a:p>
            <a:r>
              <a:rPr lang="en-IN" sz="1600" b="1" dirty="0">
                <a:latin typeface="Times New Roman" panose="02020603050405020304" pitchFamily="18" charset="0"/>
                <a:ea typeface="Calibri" panose="020F0502020204030204" pitchFamily="34" charset="0"/>
                <a:cs typeface="Times New Roman" panose="02020603050405020304" pitchFamily="18" charset="0"/>
              </a:rPr>
              <a:t>Cyclosporin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Indication- immunosuppression in organ transplant</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MOA:</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2057400" lvl="4" indent="-228600">
              <a:lnSpc>
                <a:spcPct val="107000"/>
              </a:lnSpc>
              <a:buFont typeface="Times New Roman" panose="02020603050405020304" pitchFamily="18" charset="0"/>
              <a:buChar char="•"/>
            </a:pP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Cyclosporine (cyclosporin A, </a:t>
            </a:r>
            <a:r>
              <a:rPr lang="en-IN"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CsA</a:t>
            </a: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has potent immunosuppressive properties, reflecting its ability to block the transcription of cytokine genes in activated T cells. </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2057400" lvl="4" indent="-228600">
              <a:lnSpc>
                <a:spcPct val="107000"/>
              </a:lnSpc>
              <a:buFont typeface="Times New Roman" panose="02020603050405020304" pitchFamily="18" charset="0"/>
              <a:buChar char="•"/>
            </a:pP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is well established that </a:t>
            </a:r>
            <a:r>
              <a:rPr lang="en-IN"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CsA</a:t>
            </a: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through formation of a complex with cyclophilin inhibits the phosphatase activity of calcineurin, which regulates nuclear translocation and subsequent activation of NFAT transcription factors. </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2057400" lvl="4" indent="-228600">
              <a:lnSpc>
                <a:spcPct val="107000"/>
              </a:lnSpc>
              <a:buFont typeface="Times New Roman" panose="02020603050405020304" pitchFamily="18" charset="0"/>
              <a:buChar char="•"/>
            </a:pP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addition to the calcineurin/NFAT pathway, recent studies indicate that </a:t>
            </a:r>
            <a:r>
              <a:rPr lang="en-IN"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CsA</a:t>
            </a: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also blocks the activation of JNK and p38 </a:t>
            </a:r>
            <a:r>
              <a:rPr lang="en-IN"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signaling</a:t>
            </a: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pathways triggered by antigen recognition, making </a:t>
            </a:r>
            <a:r>
              <a:rPr lang="en-IN"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CsA</a:t>
            </a:r>
            <a:r>
              <a:rPr lang="en-IN"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 highly specific inhibitor of T cell activation. </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itchFamily="2" charset="2"/>
              <a:buChar char=""/>
            </a:pPr>
            <a:r>
              <a:rPr lang="en-I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Std dose- maintenance 2-6 mg/kg/day</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itchFamily="2" charset="2"/>
              <a:buChar char=""/>
            </a:pPr>
            <a:r>
              <a:rPr lang="en-I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CI- hypersensitivity; malignant neoplasm; uncontrolled HTN; psoriasis; lactation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INT- ↑ed cyclosporine level by diltiazem, doxycycline, erythromycin, ketoconazole, methylprednisolone, nicardipine, verapamil, oral contraceptives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ADR- HTN, hepatotoxicity; tremor; paraesthesia, hypertrich</a:t>
            </a:r>
            <a:r>
              <a:rPr lang="en-IN" sz="1100" dirty="0">
                <a:latin typeface="Times New Roman" panose="02020603050405020304" pitchFamily="18" charset="0"/>
                <a:ea typeface="Calibri" panose="020F0502020204030204" pitchFamily="34" charset="0"/>
                <a:cs typeface="Times New Roman" panose="02020603050405020304" pitchFamily="18" charset="0"/>
              </a:rPr>
              <a:t>osis, facial </a:t>
            </a:r>
            <a:r>
              <a:rPr lang="en-IN" sz="1100" dirty="0" err="1">
                <a:latin typeface="Times New Roman" panose="02020603050405020304" pitchFamily="18" charset="0"/>
                <a:ea typeface="Calibri" panose="020F0502020204030204" pitchFamily="34" charset="0"/>
                <a:cs typeface="Times New Roman" panose="02020603050405020304" pitchFamily="18" charset="0"/>
              </a:rPr>
              <a:t>edema</a:t>
            </a:r>
            <a:r>
              <a:rPr lang="en-IN" sz="1100" dirty="0">
                <a:latin typeface="Times New Roman" panose="02020603050405020304" pitchFamily="18" charset="0"/>
                <a:ea typeface="Calibri" panose="020F0502020204030204" pitchFamily="34" charset="0"/>
                <a:cs typeface="Times New Roman" panose="02020603050405020304" pitchFamily="18" charset="0"/>
              </a:rPr>
              <a:t>, acne, hyperkalaemia, fluid retention</a:t>
            </a:r>
            <a:endParaRPr lang="en-IN" sz="1100" dirty="0">
              <a:latin typeface="Calibri" panose="020F0502020204030204" pitchFamily="34" charset="0"/>
              <a:ea typeface="Calibri" panose="020F0502020204030204" pitchFamily="34" charset="0"/>
              <a:cs typeface="Times New Roman" panose="02020603050405020304" pitchFamily="18" charset="0"/>
            </a:endParaRPr>
          </a:p>
          <a:p>
            <a:r>
              <a:rPr lang="en-IN" sz="1400" b="1" dirty="0">
                <a:latin typeface="Times New Roman" panose="02020603050405020304" pitchFamily="18" charset="0"/>
                <a:ea typeface="Calibri" panose="020F0502020204030204" pitchFamily="34" charset="0"/>
                <a:cs typeface="Times New Roman" panose="02020603050405020304" pitchFamily="18" charset="0"/>
              </a:rPr>
              <a:t> </a:t>
            </a:r>
            <a:endParaRPr lang="en-IN"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3" name="Slide Number Placeholder 2"/>
          <p:cNvSpPr>
            <a:spLocks noGrp="1"/>
          </p:cNvSpPr>
          <p:nvPr>
            <p:ph type="sldNum" sz="quarter" idx="12"/>
          </p:nvPr>
        </p:nvSpPr>
        <p:spPr/>
        <p:txBody>
          <a:bodyPr/>
          <a:lstStyle/>
          <a:p>
            <a:fld id="{71E55B2F-ED55-4ECC-B564-7BFDFBFC271F}" type="slidenum">
              <a:rPr lang="en-IN" smtClean="0"/>
              <a:t>55</a:t>
            </a:fld>
            <a:endParaRPr lang="en-IN"/>
          </a:p>
        </p:txBody>
      </p:sp>
    </p:spTree>
    <p:extLst>
      <p:ext uri="{BB962C8B-B14F-4D97-AF65-F5344CB8AC3E}">
        <p14:creationId xmlns:p14="http://schemas.microsoft.com/office/powerpoint/2010/main" val="690752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F50A568-85DF-31E0-7542-E69B6613BDB4}"/>
              </a:ext>
            </a:extLst>
          </p:cNvPr>
          <p:cNvSpPr txBox="1"/>
          <p:nvPr/>
        </p:nvSpPr>
        <p:spPr>
          <a:xfrm>
            <a:off x="1631504" y="1149134"/>
            <a:ext cx="8856984" cy="4237955"/>
          </a:xfrm>
          <a:prstGeom prst="rect">
            <a:avLst/>
          </a:prstGeom>
          <a:noFill/>
        </p:spPr>
        <p:txBody>
          <a:bodyPr wrap="square">
            <a:spAutoFit/>
          </a:bodyPr>
          <a:lstStyle/>
          <a:p>
            <a:r>
              <a:rPr lang="en-IN" sz="1600" b="1" dirty="0">
                <a:latin typeface="Times New Roman" panose="02020603050405020304" pitchFamily="18" charset="0"/>
                <a:ea typeface="Calibri" panose="020F0502020204030204" pitchFamily="34" charset="0"/>
                <a:cs typeface="Times New Roman" panose="02020603050405020304" pitchFamily="18" charset="0"/>
              </a:rPr>
              <a:t>Mycophenolic Acid</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Indication- prophylaxis of renal graft rejection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MOA:</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2514600" lvl="5" indent="-228600">
              <a:lnSpc>
                <a:spcPct val="107000"/>
              </a:lnSpc>
              <a:spcAft>
                <a:spcPts val="800"/>
              </a:spcAft>
              <a:buFont typeface="Times New Roman" panose="02020603050405020304" pitchFamily="18" charset="0"/>
              <a:buChar char="•"/>
            </a:pPr>
            <a:r>
              <a:rPr lang="en-IN" sz="1600" dirty="0">
                <a:latin typeface="Times New Roman" panose="02020603050405020304" pitchFamily="18" charset="0"/>
                <a:ea typeface="Calibri" panose="020F0502020204030204" pitchFamily="34" charset="0"/>
                <a:cs typeface="Times New Roman" panose="02020603050405020304" pitchFamily="18" charset="0"/>
              </a:rPr>
              <a:t>It is a new </a:t>
            </a:r>
            <a:r>
              <a:rPr lang="en-IN" sz="1600" dirty="0" err="1">
                <a:latin typeface="Times New Roman" panose="02020603050405020304" pitchFamily="18" charset="0"/>
                <a:ea typeface="Calibri" panose="020F0502020204030204" pitchFamily="34" charset="0"/>
                <a:cs typeface="Times New Roman" panose="02020603050405020304" pitchFamily="18" charset="0"/>
              </a:rPr>
              <a:t>immunosuppressan</a:t>
            </a:r>
            <a:r>
              <a:rPr lang="en-IN" sz="1600" dirty="0">
                <a:latin typeface="Times New Roman" panose="02020603050405020304" pitchFamily="18" charset="0"/>
                <a:ea typeface="Calibri" panose="020F0502020204030204" pitchFamily="34" charset="0"/>
                <a:cs typeface="Times New Roman" panose="02020603050405020304" pitchFamily="18" charset="0"/>
              </a:rPr>
              <a:t>| prodrug of mycophenolic acid which selectively inhibits inosine </a:t>
            </a:r>
            <a:r>
              <a:rPr lang="en-IN" sz="1600" dirty="0" err="1">
                <a:latin typeface="Times New Roman" panose="02020603050405020304" pitchFamily="18" charset="0"/>
                <a:ea typeface="Calibri" panose="020F0502020204030204" pitchFamily="34" charset="0"/>
                <a:cs typeface="Times New Roman" panose="02020603050405020304" pitchFamily="18" charset="0"/>
              </a:rPr>
              <a:t>monophosphnted</a:t>
            </a:r>
            <a:r>
              <a:rPr lang="en-IN" sz="1600" dirty="0">
                <a:latin typeface="Times New Roman" panose="02020603050405020304" pitchFamily="18" charset="0"/>
                <a:ea typeface="Calibri" panose="020F0502020204030204" pitchFamily="34" charset="0"/>
                <a:cs typeface="Times New Roman" panose="02020603050405020304" pitchFamily="18" charset="0"/>
              </a:rPr>
              <a:t> </a:t>
            </a:r>
            <a:r>
              <a:rPr lang="en-IN" sz="1600" dirty="0" err="1">
                <a:latin typeface="Times New Roman" panose="02020603050405020304" pitchFamily="18" charset="0"/>
                <a:ea typeface="Calibri" panose="020F0502020204030204" pitchFamily="34" charset="0"/>
                <a:cs typeface="Times New Roman" panose="02020603050405020304" pitchFamily="18" charset="0"/>
              </a:rPr>
              <a:t>ehydrogenasaen</a:t>
            </a:r>
            <a:r>
              <a:rPr lang="en-IN" sz="1600" dirty="0">
                <a:latin typeface="Times New Roman" panose="02020603050405020304" pitchFamily="18" charset="0"/>
                <a:ea typeface="Calibri" panose="020F0502020204030204" pitchFamily="34" charset="0"/>
                <a:cs typeface="Times New Roman" panose="02020603050405020304" pitchFamily="18" charset="0"/>
              </a:rPr>
              <a:t> </a:t>
            </a:r>
            <a:r>
              <a:rPr lang="en-IN" sz="1600" dirty="0" err="1">
                <a:latin typeface="Times New Roman" panose="02020603050405020304" pitchFamily="18" charset="0"/>
                <a:ea typeface="Calibri" panose="020F0502020204030204" pitchFamily="34" charset="0"/>
                <a:cs typeface="Times New Roman" panose="02020603050405020304" pitchFamily="18" charset="0"/>
              </a:rPr>
              <a:t>enzpe</a:t>
            </a:r>
            <a:r>
              <a:rPr lang="en-IN" sz="1600" dirty="0">
                <a:latin typeface="Times New Roman" panose="02020603050405020304" pitchFamily="18" charset="0"/>
                <a:ea typeface="Calibri" panose="020F0502020204030204" pitchFamily="34" charset="0"/>
                <a:cs typeface="Times New Roman" panose="02020603050405020304" pitchFamily="18" charset="0"/>
              </a:rPr>
              <a:t> </a:t>
            </a:r>
            <a:r>
              <a:rPr lang="en-IN" sz="1600" dirty="0" err="1">
                <a:latin typeface="Times New Roman" panose="02020603050405020304" pitchFamily="18" charset="0"/>
                <a:ea typeface="Calibri" panose="020F0502020204030204" pitchFamily="34" charset="0"/>
                <a:cs typeface="Times New Roman" panose="02020603050405020304" pitchFamily="18" charset="0"/>
              </a:rPr>
              <a:t>essentialf</a:t>
            </a:r>
            <a:r>
              <a:rPr lang="en-IN" sz="1600" dirty="0">
                <a:latin typeface="Times New Roman" panose="02020603050405020304" pitchFamily="18" charset="0"/>
                <a:ea typeface="Calibri" panose="020F0502020204030204" pitchFamily="34" charset="0"/>
                <a:cs typeface="Times New Roman" panose="02020603050405020304" pitchFamily="18" charset="0"/>
              </a:rPr>
              <a:t> or </a:t>
            </a:r>
            <a:r>
              <a:rPr lang="en-IN" sz="1600" dirty="0" err="1">
                <a:latin typeface="Times New Roman" panose="02020603050405020304" pitchFamily="18" charset="0"/>
                <a:ea typeface="Calibri" panose="020F0502020204030204" pitchFamily="34" charset="0"/>
                <a:cs typeface="Times New Roman" panose="02020603050405020304" pitchFamily="18" charset="0"/>
              </a:rPr>
              <a:t>denozto</a:t>
            </a:r>
            <a:r>
              <a:rPr lang="en-IN" sz="1600" dirty="0">
                <a:latin typeface="Times New Roman" panose="02020603050405020304" pitchFamily="18" charset="0"/>
                <a:ea typeface="Calibri" panose="020F0502020204030204" pitchFamily="34" charset="0"/>
                <a:cs typeface="Times New Roman" panose="02020603050405020304" pitchFamily="18" charset="0"/>
              </a:rPr>
              <a:t> synthesis of guanosine nucleotides in the T and B cells (these cells, unlike others, do not have the purine salvage pathway). Lymphocyte proliferation, antibody production and cell-mediated immunity are inhibited.</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Std dose- 1-2 g BD orally, 1g BD IV transfusion in 2hrs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CI- pregnancy, lactation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INT-↑ed plasma level of both drugs when combined with </a:t>
            </a:r>
            <a:r>
              <a:rPr lang="en-IN" sz="1600" dirty="0" err="1">
                <a:latin typeface="Times New Roman" panose="02020603050405020304" pitchFamily="18" charset="0"/>
                <a:ea typeface="Calibri" panose="020F0502020204030204" pitchFamily="34" charset="0"/>
                <a:cs typeface="Times New Roman" panose="02020603050405020304" pitchFamily="18" charset="0"/>
              </a:rPr>
              <a:t>aciclovir</a:t>
            </a:r>
            <a:r>
              <a:rPr lang="en-IN" sz="1600" dirty="0">
                <a:latin typeface="Times New Roman" panose="02020603050405020304" pitchFamily="18" charset="0"/>
                <a:ea typeface="Calibri" panose="020F0502020204030204" pitchFamily="34" charset="0"/>
                <a:cs typeface="Times New Roman" panose="02020603050405020304" pitchFamily="18" charset="0"/>
              </a:rPr>
              <a:t>, valaciclovir, ganciclovir, valganciclovir</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r>
              <a:rPr lang="en-IN" sz="1600" dirty="0">
                <a:latin typeface="Times New Roman" panose="02020603050405020304" pitchFamily="18" charset="0"/>
                <a:ea typeface="Calibri" panose="020F0502020204030204" pitchFamily="34" charset="0"/>
              </a:rPr>
              <a:t>ADR-diarrhoea, vomiting GI haemorrhage and perforation; leukopenia, asthenia, pain, headache, anaemia, thrombocytopenia, renal tubular necrosis, haematuria, BP changes, hyperglycaemia, disturbances of electrolytes and blood lipids</a:t>
            </a:r>
            <a:r>
              <a:rPr lang="en-IN" sz="1600" dirty="0"/>
              <a:t> </a:t>
            </a:r>
            <a:endParaRPr lang="en-US" sz="1600" dirty="0"/>
          </a:p>
        </p:txBody>
      </p:sp>
      <p:sp>
        <p:nvSpPr>
          <p:cNvPr id="2" name="Footer Placeholder 1"/>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56</a:t>
            </a:fld>
            <a:endParaRPr lang="en-IN"/>
          </a:p>
        </p:txBody>
      </p:sp>
    </p:spTree>
    <p:extLst>
      <p:ext uri="{BB962C8B-B14F-4D97-AF65-F5344CB8AC3E}">
        <p14:creationId xmlns:p14="http://schemas.microsoft.com/office/powerpoint/2010/main" val="2602923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362C224-B6E3-15C6-BECD-0DA82B9CA67E}"/>
              </a:ext>
            </a:extLst>
          </p:cNvPr>
          <p:cNvSpPr txBox="1"/>
          <p:nvPr/>
        </p:nvSpPr>
        <p:spPr>
          <a:xfrm>
            <a:off x="1775520" y="569648"/>
            <a:ext cx="8568952" cy="4031873"/>
          </a:xfrm>
          <a:prstGeom prst="rect">
            <a:avLst/>
          </a:prstGeom>
          <a:noFill/>
        </p:spPr>
        <p:txBody>
          <a:bodyPr wrap="square">
            <a:spAutoFit/>
          </a:bodyPr>
          <a:lstStyle/>
          <a:p>
            <a:r>
              <a:rPr lang="en-IN" sz="1600" b="1" dirty="0">
                <a:latin typeface="Times New Roman" panose="02020603050405020304" pitchFamily="18" charset="0"/>
                <a:ea typeface="Calibri" panose="020F0502020204030204" pitchFamily="34" charset="0"/>
                <a:cs typeface="Times New Roman" panose="02020603050405020304" pitchFamily="18" charset="0"/>
              </a:rPr>
              <a:t>Sirolimus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Indication- prophylaxis of organ rejection in kidney allograft recipients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MOA</a:t>
            </a: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Sirolimus inhibits IL-2 and other cytokines receptor-dependent signal transduction mechanisms, via action on </a:t>
            </a:r>
            <a:r>
              <a:rPr lang="en-IN" sz="16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tooltip="MTOR"/>
              </a:rPr>
              <a:t>mTOR</a:t>
            </a:r>
            <a:r>
              <a:rPr lang="en-IN" sz="1600" dirty="0">
                <a:latin typeface="Times New Roman" panose="02020603050405020304" pitchFamily="18" charset="0"/>
                <a:ea typeface="Calibri" panose="020F0502020204030204" pitchFamily="34" charset="0"/>
                <a:cs typeface="Times New Roman" panose="02020603050405020304" pitchFamily="18" charset="0"/>
              </a:rPr>
              <a:t>, and thereby blocks activation of </a:t>
            </a:r>
            <a:r>
              <a:rPr lang="en-IN" sz="16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3" tooltip="T cell"/>
              </a:rPr>
              <a:t>T</a:t>
            </a:r>
            <a:r>
              <a:rPr lang="en-IN" sz="1600" dirty="0">
                <a:latin typeface="Times New Roman" panose="02020603050405020304" pitchFamily="18" charset="0"/>
                <a:ea typeface="Calibri" panose="020F0502020204030204" pitchFamily="34" charset="0"/>
                <a:cs typeface="Times New Roman" panose="02020603050405020304" pitchFamily="18" charset="0"/>
              </a:rPr>
              <a:t> and </a:t>
            </a:r>
            <a:r>
              <a:rPr lang="en-IN" sz="16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4" tooltip="B cell"/>
              </a:rPr>
              <a:t>B cells</a:t>
            </a:r>
            <a:r>
              <a:rPr lang="en-IN" sz="1600" dirty="0">
                <a:latin typeface="Times New Roman" panose="02020603050405020304" pitchFamily="18" charset="0"/>
                <a:ea typeface="Calibri" panose="020F0502020204030204" pitchFamily="34" charset="0"/>
                <a:cs typeface="Times New Roman" panose="02020603050405020304" pitchFamily="18" charset="0"/>
              </a:rPr>
              <a:t>.</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The mode of action of sirolimus is to bind the </a:t>
            </a:r>
            <a:r>
              <a:rPr lang="en-IN" sz="16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5" tooltip="Cytosol"/>
              </a:rPr>
              <a:t>cytosolic</a:t>
            </a:r>
            <a:r>
              <a:rPr lang="en-IN" sz="1600" dirty="0">
                <a:latin typeface="Times New Roman" panose="02020603050405020304" pitchFamily="18" charset="0"/>
                <a:ea typeface="Calibri" panose="020F0502020204030204" pitchFamily="34" charset="0"/>
                <a:cs typeface="Times New Roman" panose="02020603050405020304" pitchFamily="18" charset="0"/>
              </a:rPr>
              <a:t> protein </a:t>
            </a:r>
            <a:r>
              <a:rPr lang="en-IN" sz="16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6" tooltip="FKBP"/>
              </a:rPr>
              <a:t>FK-binding protein 12</a:t>
            </a:r>
            <a:r>
              <a:rPr lang="en-IN" sz="1600" dirty="0">
                <a:latin typeface="Times New Roman" panose="02020603050405020304" pitchFamily="18" charset="0"/>
                <a:ea typeface="Calibri" panose="020F0502020204030204" pitchFamily="34" charset="0"/>
                <a:cs typeface="Times New Roman" panose="02020603050405020304" pitchFamily="18" charset="0"/>
              </a:rPr>
              <a:t> (FKBP12). The sirolimus-FKBP12 complex inhibits the </a:t>
            </a:r>
            <a:r>
              <a:rPr lang="en-IN" sz="1600"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7" tooltip="Mammalian target of rapamycin"/>
              </a:rPr>
              <a:t>mTOR</a:t>
            </a:r>
            <a:r>
              <a:rPr lang="en-IN" sz="1600" dirty="0">
                <a:latin typeface="Times New Roman" panose="02020603050405020304" pitchFamily="18" charset="0"/>
                <a:ea typeface="Calibri" panose="020F0502020204030204" pitchFamily="34" charset="0"/>
                <a:cs typeface="Times New Roman" panose="02020603050405020304" pitchFamily="18" charset="0"/>
              </a:rPr>
              <a:t> (mechanistic Target Of Rapamycin, rapamycin being another name for sirolimus) pathway by directly binding to mTOR Complex 1 (mTORC1).</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Std dose- initially 6mg, maintenance dose -2mg/day</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CI- pregnancy and lactation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INT- concurrent administration with ciclosporin may lead to changes in the rate and extent of sirolimus absorption thus the drug should be taken at least 4hrs apart, inhibitors of CYP3A4 such as ketoconazole and protease inhibitors may increase the plasma concentration of sirolimus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ADR- GI disturbances, tremor, acne, impaired renal function, hyperlipidaemia, peripheral </a:t>
            </a:r>
            <a:r>
              <a:rPr lang="en-IN" sz="1600" dirty="0" err="1">
                <a:latin typeface="Times New Roman" panose="02020603050405020304" pitchFamily="18" charset="0"/>
                <a:ea typeface="Calibri" panose="020F0502020204030204" pitchFamily="34" charset="0"/>
                <a:cs typeface="Times New Roman" panose="02020603050405020304" pitchFamily="18" charset="0"/>
              </a:rPr>
              <a:t>edema</a:t>
            </a:r>
            <a:r>
              <a:rPr lang="en-IN" sz="1600" dirty="0">
                <a:latin typeface="Times New Roman" panose="02020603050405020304" pitchFamily="18" charset="0"/>
                <a:ea typeface="Calibri" panose="020F0502020204030204" pitchFamily="34" charset="0"/>
                <a:cs typeface="Times New Roman" panose="02020603050405020304" pitchFamily="18" charset="0"/>
              </a:rPr>
              <a:t>, headache, pain, asthenia, HTN</a:t>
            </a:r>
            <a:endParaRPr lang="en-IN"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57</a:t>
            </a:fld>
            <a:endParaRPr lang="en-IN"/>
          </a:p>
        </p:txBody>
      </p:sp>
    </p:spTree>
    <p:extLst>
      <p:ext uri="{BB962C8B-B14F-4D97-AF65-F5344CB8AC3E}">
        <p14:creationId xmlns:p14="http://schemas.microsoft.com/office/powerpoint/2010/main" val="1237667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B1B2064-E1FE-069F-9E4F-581470E77230}"/>
              </a:ext>
            </a:extLst>
          </p:cNvPr>
          <p:cNvSpPr txBox="1"/>
          <p:nvPr/>
        </p:nvSpPr>
        <p:spPr>
          <a:xfrm>
            <a:off x="1919536" y="554816"/>
            <a:ext cx="8568952" cy="3785652"/>
          </a:xfrm>
          <a:prstGeom prst="rect">
            <a:avLst/>
          </a:prstGeom>
          <a:noFill/>
        </p:spPr>
        <p:txBody>
          <a:bodyPr wrap="square">
            <a:spAutoFit/>
          </a:bodyPr>
          <a:lstStyle/>
          <a:p>
            <a:r>
              <a:rPr lang="en-IN" sz="1600" b="1" dirty="0">
                <a:latin typeface="Times New Roman" panose="02020603050405020304" pitchFamily="18" charset="0"/>
                <a:ea typeface="Calibri" panose="020F0502020204030204" pitchFamily="34" charset="0"/>
                <a:cs typeface="Times New Roman" panose="02020603050405020304" pitchFamily="18" charset="0"/>
              </a:rPr>
              <a:t>Tacrolimus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Indication- prophylaxis of rejection in kidney graft transplant</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MOA:</a:t>
            </a: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It is a newer immunosuppressant chemically different from cyclosporine, but having the same mechanism of action and is -100 times more potent. It binds to a different cytoplasmic immunophilin protein labelled 'FKBP' by inhibition of helper T cells via calcineurin.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Std dose- 0.2-0.3mg/kg/day every 12 hrs orally, 0.05-0.1 mg/kg/day continuous IV over 24hrs, max 7days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CI- hypersensitivity, lactation</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INT-↑ed nephrotoxicity with ciclosporin, aminoglycosides, amphotericin B, </a:t>
            </a:r>
            <a:r>
              <a:rPr lang="en-IN" sz="1600" dirty="0" err="1">
                <a:latin typeface="Times New Roman" panose="02020603050405020304" pitchFamily="18" charset="0"/>
                <a:ea typeface="Calibri" panose="020F0502020204030204" pitchFamily="34" charset="0"/>
                <a:cs typeface="Times New Roman" panose="02020603050405020304" pitchFamily="18" charset="0"/>
              </a:rPr>
              <a:t>cisplastin</a:t>
            </a:r>
            <a:r>
              <a:rPr lang="en-IN" sz="1600" dirty="0">
                <a:latin typeface="Times New Roman" panose="02020603050405020304" pitchFamily="18" charset="0"/>
                <a:ea typeface="Calibri" panose="020F0502020204030204" pitchFamily="34" charset="0"/>
                <a:cs typeface="Times New Roman" panose="02020603050405020304" pitchFamily="18" charset="0"/>
              </a:rPr>
              <a:t>, NSAIDs, vancomycin, co-trimoxazole, </a:t>
            </a:r>
            <a:r>
              <a:rPr lang="en-IN" sz="1600" dirty="0" err="1">
                <a:latin typeface="Times New Roman" panose="02020603050405020304" pitchFamily="18" charset="0"/>
                <a:ea typeface="Calibri" panose="020F0502020204030204" pitchFamily="34" charset="0"/>
                <a:cs typeface="Times New Roman" panose="02020603050405020304" pitchFamily="18" charset="0"/>
              </a:rPr>
              <a:t>aciclovir</a:t>
            </a:r>
            <a:r>
              <a:rPr lang="en-IN" sz="1600" dirty="0">
                <a:latin typeface="Times New Roman" panose="02020603050405020304" pitchFamily="18" charset="0"/>
                <a:ea typeface="Calibri" panose="020F0502020204030204" pitchFamily="34" charset="0"/>
                <a:cs typeface="Times New Roman" panose="02020603050405020304" pitchFamily="18" charset="0"/>
              </a:rPr>
              <a:t>; ↑ed risk of hyperkalaemia with potassium sparing diuretics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itchFamily="2" charset="2"/>
              <a:buChar char=""/>
              <a:tabLst>
                <a:tab pos="457200" algn="l"/>
              </a:tabLst>
            </a:pPr>
            <a:r>
              <a:rPr lang="en-IN" sz="1600" dirty="0">
                <a:latin typeface="Times New Roman" panose="02020603050405020304" pitchFamily="18" charset="0"/>
                <a:ea typeface="Calibri" panose="020F0502020204030204" pitchFamily="34" charset="0"/>
                <a:cs typeface="Times New Roman" panose="02020603050405020304" pitchFamily="18" charset="0"/>
              </a:rPr>
              <a:t>ADR-</a:t>
            </a:r>
            <a:r>
              <a:rPr lang="en-IN" sz="1600" dirty="0" err="1">
                <a:latin typeface="Times New Roman" panose="02020603050405020304" pitchFamily="18" charset="0"/>
                <a:ea typeface="Calibri" panose="020F0502020204030204" pitchFamily="34" charset="0"/>
                <a:cs typeface="Times New Roman" panose="02020603050405020304" pitchFamily="18" charset="0"/>
              </a:rPr>
              <a:t>sytemic</a:t>
            </a:r>
            <a:r>
              <a:rPr lang="en-IN" sz="1600" dirty="0">
                <a:latin typeface="Times New Roman" panose="02020603050405020304" pitchFamily="18" charset="0"/>
                <a:ea typeface="Calibri" panose="020F0502020204030204" pitchFamily="34" charset="0"/>
                <a:cs typeface="Times New Roman" panose="02020603050405020304" pitchFamily="18" charset="0"/>
              </a:rPr>
              <a:t>- tremor, headache, </a:t>
            </a:r>
            <a:r>
              <a:rPr lang="en-IN" sz="1600" dirty="0" err="1">
                <a:latin typeface="Times New Roman" panose="02020603050405020304" pitchFamily="18" charset="0"/>
                <a:ea typeface="Calibri" panose="020F0502020204030204" pitchFamily="34" charset="0"/>
                <a:cs typeface="Times New Roman" panose="02020603050405020304" pitchFamily="18" charset="0"/>
              </a:rPr>
              <a:t>paraesthesias</a:t>
            </a:r>
            <a:r>
              <a:rPr lang="en-IN" sz="1600" dirty="0">
                <a:latin typeface="Times New Roman" panose="02020603050405020304" pitchFamily="18" charset="0"/>
                <a:ea typeface="Calibri" panose="020F0502020204030204" pitchFamily="34" charset="0"/>
                <a:cs typeface="Times New Roman" panose="02020603050405020304" pitchFamily="18" charset="0"/>
              </a:rPr>
              <a:t>, nausea and diarrhoea, HTN, blood dyscrasias, </a:t>
            </a:r>
            <a:r>
              <a:rPr lang="en-IN" sz="1600" dirty="0" err="1">
                <a:latin typeface="Times New Roman" panose="02020603050405020304" pitchFamily="18" charset="0"/>
                <a:ea typeface="Calibri" panose="020F0502020204030204" pitchFamily="34" charset="0"/>
                <a:cs typeface="Times New Roman" panose="02020603050405020304" pitchFamily="18" charset="0"/>
              </a:rPr>
              <a:t>leukocytisis</a:t>
            </a:r>
            <a:r>
              <a:rPr lang="en-IN" sz="1600" dirty="0">
                <a:latin typeface="Times New Roman" panose="02020603050405020304" pitchFamily="18" charset="0"/>
                <a:ea typeface="Calibri" panose="020F0502020204030204" pitchFamily="34" charset="0"/>
                <a:cs typeface="Times New Roman" panose="02020603050405020304" pitchFamily="18" charset="0"/>
              </a:rPr>
              <a:t>, impaired renal function, serum electrolyte disturbance, infectious </a:t>
            </a:r>
            <a:r>
              <a:rPr lang="en-IN" sz="1600" dirty="0" err="1">
                <a:latin typeface="Times New Roman" panose="02020603050405020304" pitchFamily="18" charset="0"/>
                <a:ea typeface="Calibri" panose="020F0502020204030204" pitchFamily="34" charset="0"/>
                <a:cs typeface="Times New Roman" panose="02020603050405020304" pitchFamily="18" charset="0"/>
              </a:rPr>
              <a:t>complictions</a:t>
            </a:r>
            <a:endParaRPr lang="en-IN" sz="1600" dirty="0">
              <a:latin typeface="Calibri" panose="020F0502020204030204" pitchFamily="34" charset="0"/>
              <a:ea typeface="Calibri" panose="020F0502020204030204" pitchFamily="34" charset="0"/>
              <a:cs typeface="Times New Roman" panose="02020603050405020304" pitchFamily="18" charset="0"/>
            </a:endParaRPr>
          </a:p>
          <a:p>
            <a:r>
              <a:rPr lang="en-IN" sz="1600" b="1" dirty="0">
                <a:latin typeface="Times New Roman" panose="02020603050405020304" pitchFamily="18" charset="0"/>
                <a:ea typeface="Calibri" panose="020F0502020204030204" pitchFamily="34" charset="0"/>
                <a:cs typeface="Times New Roman" panose="02020603050405020304" pitchFamily="18" charset="0"/>
              </a:rPr>
              <a:t> </a:t>
            </a:r>
            <a:endParaRPr lang="en-IN"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58</a:t>
            </a:fld>
            <a:endParaRPr lang="en-IN"/>
          </a:p>
        </p:txBody>
      </p:sp>
    </p:spTree>
    <p:extLst>
      <p:ext uri="{BB962C8B-B14F-4D97-AF65-F5344CB8AC3E}">
        <p14:creationId xmlns:p14="http://schemas.microsoft.com/office/powerpoint/2010/main" val="4544265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8594" y="1556792"/>
            <a:ext cx="5374299" cy="923330"/>
          </a:xfrm>
          <a:prstGeom prst="rect">
            <a:avLst/>
          </a:prstGeom>
          <a:noFill/>
        </p:spPr>
        <p:txBody>
          <a:bodyPr wrap="squar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THANK YOU</a:t>
            </a:r>
          </a:p>
        </p:txBody>
      </p:sp>
      <p:pic>
        <p:nvPicPr>
          <p:cNvPr id="1026" name="Picture 2" descr="C:\Users\abdul rouf\Downloads\Shareit\Photo\Beautiful-Tulip-Flower-1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1824" y="2636912"/>
            <a:ext cx="3047452" cy="166419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71E55B2F-ED55-4ECC-B564-7BFDFBFC271F}" type="slidenum">
              <a:rPr lang="en-IN" smtClean="0"/>
              <a:t>59</a:t>
            </a:fld>
            <a:endParaRPr lang="en-IN"/>
          </a:p>
        </p:txBody>
      </p:sp>
    </p:spTree>
    <p:extLst>
      <p:ext uri="{BB962C8B-B14F-4D97-AF65-F5344CB8AC3E}">
        <p14:creationId xmlns:p14="http://schemas.microsoft.com/office/powerpoint/2010/main" val="3695697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1638</TotalTime>
  <Words>3752</Words>
  <Application>Microsoft Office PowerPoint</Application>
  <PresentationFormat>Widescreen</PresentationFormat>
  <Paragraphs>439</Paragraphs>
  <Slides>59</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Arial</vt:lpstr>
      <vt:lpstr>Avenir</vt:lpstr>
      <vt:lpstr>Calibri</vt:lpstr>
      <vt:lpstr>Calibri Light</vt:lpstr>
      <vt:lpstr>Georgia</vt:lpstr>
      <vt:lpstr>Symbol</vt:lpstr>
      <vt:lpstr>Times New Roman</vt:lpstr>
      <vt:lpstr>TimesNRMT</vt:lpstr>
      <vt:lpstr>Wingdings</vt:lpstr>
      <vt:lpstr>Yu Mincho Demibold</vt:lpstr>
      <vt:lpstr>Office Theme</vt:lpstr>
      <vt:lpstr>CHRONIC RENAL FAILURE</vt:lpstr>
      <vt:lpstr>Definition;-</vt:lpstr>
      <vt:lpstr>Classification;-</vt:lpstr>
      <vt:lpstr>Etiology :-</vt:lpstr>
      <vt:lpstr>Pathophysiology:-</vt:lpstr>
      <vt:lpstr>PowerPoint Presentation</vt:lpstr>
      <vt:lpstr>PowerPoint Presentation</vt:lpstr>
      <vt:lpstr>PowerPoint Presentation</vt:lpstr>
      <vt:lpstr>PowerPoint Presentation</vt:lpstr>
      <vt:lpstr>Signs &amp; Symptoms;-</vt:lpstr>
      <vt:lpstr>Clinical manifestations;-</vt:lpstr>
      <vt:lpstr>PowerPoint Presentation</vt:lpstr>
      <vt:lpstr>PowerPoint Presentation</vt:lpstr>
      <vt:lpstr>PowerPoint Presentation</vt:lpstr>
      <vt:lpstr>PowerPoint Presentation</vt:lpstr>
      <vt:lpstr>DIAGNOSIS: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Renal Transplant</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RENAL FAILURE</dc:title>
  <dc:creator>ismail - [2010]</dc:creator>
  <cp:lastModifiedBy>User</cp:lastModifiedBy>
  <cp:revision>85</cp:revision>
  <dcterms:created xsi:type="dcterms:W3CDTF">2015-08-24T12:13:24Z</dcterms:created>
  <dcterms:modified xsi:type="dcterms:W3CDTF">2024-09-13T12:30:28Z</dcterms:modified>
</cp:coreProperties>
</file>