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notesMasterIdLst>
    <p:notesMasterId r:id="rId3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138176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9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672" y="48"/>
      </p:cViewPr>
      <p:guideLst>
        <p:guide orient="horz" pos="2880"/>
        <p:guide pos="29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B41EC6-7E7F-410E-AEB5-E5685B337F09}" type="datetimeFigureOut">
              <a:rPr lang="en-US" smtClean="0"/>
              <a:t>9/14/2024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971550"/>
            <a:ext cx="4660900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3CF9A1-B5A8-423C-B9FC-97B4E64573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2611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3CF9A1-B5A8-423C-B9FC-97B4E64573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342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0" y="1272011"/>
            <a:ext cx="10363200" cy="2705947"/>
          </a:xfrm>
        </p:spPr>
        <p:txBody>
          <a:bodyPr anchor="b"/>
          <a:lstStyle>
            <a:lvl1pPr algn="ctr">
              <a:defRPr sz="6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4082310"/>
            <a:ext cx="10363200" cy="1876530"/>
          </a:xfrm>
        </p:spPr>
        <p:txBody>
          <a:bodyPr/>
          <a:lstStyle>
            <a:lvl1pPr marL="0" indent="0" algn="ctr">
              <a:buNone/>
              <a:defRPr sz="2720"/>
            </a:lvl1pPr>
            <a:lvl2pPr marL="518145" indent="0" algn="ctr">
              <a:buNone/>
              <a:defRPr sz="2267"/>
            </a:lvl2pPr>
            <a:lvl3pPr marL="1036290" indent="0" algn="ctr">
              <a:buNone/>
              <a:defRPr sz="2040"/>
            </a:lvl3pPr>
            <a:lvl4pPr marL="1554434" indent="0" algn="ctr">
              <a:buNone/>
              <a:defRPr sz="1813"/>
            </a:lvl4pPr>
            <a:lvl5pPr marL="2072579" indent="0" algn="ctr">
              <a:buNone/>
              <a:defRPr sz="1813"/>
            </a:lvl5pPr>
            <a:lvl6pPr marL="2590724" indent="0" algn="ctr">
              <a:buNone/>
              <a:defRPr sz="1813"/>
            </a:lvl6pPr>
            <a:lvl7pPr marL="3108869" indent="0" algn="ctr">
              <a:buNone/>
              <a:defRPr sz="1813"/>
            </a:lvl7pPr>
            <a:lvl8pPr marL="3627013" indent="0" algn="ctr">
              <a:buNone/>
              <a:defRPr sz="1813"/>
            </a:lvl8pPr>
            <a:lvl9pPr marL="4145158" indent="0" algn="ctr">
              <a:buNone/>
              <a:defRPr sz="1813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C4FE3-0104-4C3A-8785-1611491440AB}" type="datetime1">
              <a:rPr lang="en-US" smtClean="0"/>
              <a:t>9/14/2024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798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20D5-1F90-4DDA-A312-1F4581FBCE8B}" type="datetime1">
              <a:rPr lang="en-US" smtClean="0"/>
              <a:t>9/14/2024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0651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88220" y="413808"/>
            <a:ext cx="2979420" cy="65867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9960" y="413808"/>
            <a:ext cx="8765540" cy="65867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FAF96-9441-4E84-89FE-A6B63B4F02F5}" type="datetime1">
              <a:rPr lang="en-US" smtClean="0"/>
              <a:t>9/14/2024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468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52E50-243F-44CE-A06A-1AFDA9829611}" type="datetime1">
              <a:rPr lang="en-US" smtClean="0"/>
              <a:t>9/14/2024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517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763" y="1937704"/>
            <a:ext cx="11917680" cy="3233102"/>
          </a:xfrm>
        </p:spPr>
        <p:txBody>
          <a:bodyPr anchor="b"/>
          <a:lstStyle>
            <a:lvl1pPr>
              <a:defRPr sz="68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763" y="5201392"/>
            <a:ext cx="11917680" cy="1700212"/>
          </a:xfrm>
        </p:spPr>
        <p:txBody>
          <a:bodyPr/>
          <a:lstStyle>
            <a:lvl1pPr marL="0" indent="0">
              <a:buNone/>
              <a:defRPr sz="2720">
                <a:solidFill>
                  <a:schemeClr val="tx1">
                    <a:tint val="75000"/>
                  </a:schemeClr>
                </a:solidFill>
              </a:defRPr>
            </a:lvl1pPr>
            <a:lvl2pPr marL="518145" indent="0">
              <a:buNone/>
              <a:defRPr sz="2267">
                <a:solidFill>
                  <a:schemeClr val="tx1">
                    <a:tint val="75000"/>
                  </a:schemeClr>
                </a:solidFill>
              </a:defRPr>
            </a:lvl2pPr>
            <a:lvl3pPr marL="1036290" indent="0">
              <a:buNone/>
              <a:defRPr sz="2040">
                <a:solidFill>
                  <a:schemeClr val="tx1">
                    <a:tint val="75000"/>
                  </a:schemeClr>
                </a:solidFill>
              </a:defRPr>
            </a:lvl3pPr>
            <a:lvl4pPr marL="1554434" indent="0">
              <a:buNone/>
              <a:defRPr sz="1813">
                <a:solidFill>
                  <a:schemeClr val="tx1">
                    <a:tint val="75000"/>
                  </a:schemeClr>
                </a:solidFill>
              </a:defRPr>
            </a:lvl4pPr>
            <a:lvl5pPr marL="2072579" indent="0">
              <a:buNone/>
              <a:defRPr sz="1813">
                <a:solidFill>
                  <a:schemeClr val="tx1">
                    <a:tint val="75000"/>
                  </a:schemeClr>
                </a:solidFill>
              </a:defRPr>
            </a:lvl5pPr>
            <a:lvl6pPr marL="2590724" indent="0">
              <a:buNone/>
              <a:defRPr sz="1813">
                <a:solidFill>
                  <a:schemeClr val="tx1">
                    <a:tint val="75000"/>
                  </a:schemeClr>
                </a:solidFill>
              </a:defRPr>
            </a:lvl6pPr>
            <a:lvl7pPr marL="3108869" indent="0">
              <a:buNone/>
              <a:defRPr sz="1813">
                <a:solidFill>
                  <a:schemeClr val="tx1">
                    <a:tint val="75000"/>
                  </a:schemeClr>
                </a:solidFill>
              </a:defRPr>
            </a:lvl7pPr>
            <a:lvl8pPr marL="3627013" indent="0">
              <a:buNone/>
              <a:defRPr sz="1813">
                <a:solidFill>
                  <a:schemeClr val="tx1">
                    <a:tint val="75000"/>
                  </a:schemeClr>
                </a:solidFill>
              </a:defRPr>
            </a:lvl8pPr>
            <a:lvl9pPr marL="4145158" indent="0">
              <a:buNone/>
              <a:defRPr sz="181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17F82-CEFE-421D-B7BB-3142089EF93C}" type="datetime1">
              <a:rPr lang="en-US" smtClean="0"/>
              <a:t>9/14/2024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54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9960" y="2069042"/>
            <a:ext cx="5872480" cy="49315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95160" y="2069042"/>
            <a:ext cx="5872480" cy="49315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4CB48D-A93F-4B3B-915F-A96A85BF7FAF}" type="datetime1">
              <a:rPr lang="en-US" smtClean="0"/>
              <a:t>9/14/2024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694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1760" y="413809"/>
            <a:ext cx="11917680" cy="1502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51760" y="1905318"/>
            <a:ext cx="5845492" cy="933767"/>
          </a:xfrm>
        </p:spPr>
        <p:txBody>
          <a:bodyPr anchor="b"/>
          <a:lstStyle>
            <a:lvl1pPr marL="0" indent="0">
              <a:buNone/>
              <a:defRPr sz="2720" b="1"/>
            </a:lvl1pPr>
            <a:lvl2pPr marL="518145" indent="0">
              <a:buNone/>
              <a:defRPr sz="2267" b="1"/>
            </a:lvl2pPr>
            <a:lvl3pPr marL="1036290" indent="0">
              <a:buNone/>
              <a:defRPr sz="2040" b="1"/>
            </a:lvl3pPr>
            <a:lvl4pPr marL="1554434" indent="0">
              <a:buNone/>
              <a:defRPr sz="1813" b="1"/>
            </a:lvl4pPr>
            <a:lvl5pPr marL="2072579" indent="0">
              <a:buNone/>
              <a:defRPr sz="1813" b="1"/>
            </a:lvl5pPr>
            <a:lvl6pPr marL="2590724" indent="0">
              <a:buNone/>
              <a:defRPr sz="1813" b="1"/>
            </a:lvl6pPr>
            <a:lvl7pPr marL="3108869" indent="0">
              <a:buNone/>
              <a:defRPr sz="1813" b="1"/>
            </a:lvl7pPr>
            <a:lvl8pPr marL="3627013" indent="0">
              <a:buNone/>
              <a:defRPr sz="1813" b="1"/>
            </a:lvl8pPr>
            <a:lvl9pPr marL="4145158" indent="0">
              <a:buNone/>
              <a:defRPr sz="181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51760" y="2839085"/>
            <a:ext cx="5845492" cy="41758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95160" y="1905318"/>
            <a:ext cx="5874280" cy="933767"/>
          </a:xfrm>
        </p:spPr>
        <p:txBody>
          <a:bodyPr anchor="b"/>
          <a:lstStyle>
            <a:lvl1pPr marL="0" indent="0">
              <a:buNone/>
              <a:defRPr sz="2720" b="1"/>
            </a:lvl1pPr>
            <a:lvl2pPr marL="518145" indent="0">
              <a:buNone/>
              <a:defRPr sz="2267" b="1"/>
            </a:lvl2pPr>
            <a:lvl3pPr marL="1036290" indent="0">
              <a:buNone/>
              <a:defRPr sz="2040" b="1"/>
            </a:lvl3pPr>
            <a:lvl4pPr marL="1554434" indent="0">
              <a:buNone/>
              <a:defRPr sz="1813" b="1"/>
            </a:lvl4pPr>
            <a:lvl5pPr marL="2072579" indent="0">
              <a:buNone/>
              <a:defRPr sz="1813" b="1"/>
            </a:lvl5pPr>
            <a:lvl6pPr marL="2590724" indent="0">
              <a:buNone/>
              <a:defRPr sz="1813" b="1"/>
            </a:lvl6pPr>
            <a:lvl7pPr marL="3108869" indent="0">
              <a:buNone/>
              <a:defRPr sz="1813" b="1"/>
            </a:lvl7pPr>
            <a:lvl8pPr marL="3627013" indent="0">
              <a:buNone/>
              <a:defRPr sz="1813" b="1"/>
            </a:lvl8pPr>
            <a:lvl9pPr marL="4145158" indent="0">
              <a:buNone/>
              <a:defRPr sz="1813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95160" y="2839085"/>
            <a:ext cx="5874280" cy="41758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2CF49C-37B8-4DF6-8C16-CE9361BFDDF0}" type="datetime1">
              <a:rPr lang="en-US" smtClean="0"/>
              <a:t>9/14/2024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660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AD5DE-A5F8-40F4-B114-0E25E6A74273}" type="datetime1">
              <a:rPr lang="en-US" smtClean="0"/>
              <a:t>9/14/2024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21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28CD1-0927-4D2E-BAE3-43F22C589934}" type="datetime1">
              <a:rPr lang="en-US" smtClean="0"/>
              <a:t>9/14/2024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28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1760" y="518160"/>
            <a:ext cx="4456535" cy="1813560"/>
          </a:xfrm>
        </p:spPr>
        <p:txBody>
          <a:bodyPr anchor="b"/>
          <a:lstStyle>
            <a:lvl1pPr>
              <a:defRPr sz="3627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74280" y="1119082"/>
            <a:ext cx="6995160" cy="5523442"/>
          </a:xfrm>
        </p:spPr>
        <p:txBody>
          <a:bodyPr/>
          <a:lstStyle>
            <a:lvl1pPr>
              <a:defRPr sz="3627"/>
            </a:lvl1pPr>
            <a:lvl2pPr>
              <a:defRPr sz="3173"/>
            </a:lvl2pPr>
            <a:lvl3pPr>
              <a:defRPr sz="2720"/>
            </a:lvl3pPr>
            <a:lvl4pPr>
              <a:defRPr sz="2267"/>
            </a:lvl4pPr>
            <a:lvl5pPr>
              <a:defRPr sz="2267"/>
            </a:lvl5pPr>
            <a:lvl6pPr>
              <a:defRPr sz="2267"/>
            </a:lvl6pPr>
            <a:lvl7pPr>
              <a:defRPr sz="2267"/>
            </a:lvl7pPr>
            <a:lvl8pPr>
              <a:defRPr sz="2267"/>
            </a:lvl8pPr>
            <a:lvl9pPr>
              <a:defRPr sz="22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1760" y="2331720"/>
            <a:ext cx="4456535" cy="4319800"/>
          </a:xfrm>
        </p:spPr>
        <p:txBody>
          <a:bodyPr/>
          <a:lstStyle>
            <a:lvl1pPr marL="0" indent="0">
              <a:buNone/>
              <a:defRPr sz="1813"/>
            </a:lvl1pPr>
            <a:lvl2pPr marL="518145" indent="0">
              <a:buNone/>
              <a:defRPr sz="1587"/>
            </a:lvl2pPr>
            <a:lvl3pPr marL="1036290" indent="0">
              <a:buNone/>
              <a:defRPr sz="1360"/>
            </a:lvl3pPr>
            <a:lvl4pPr marL="1554434" indent="0">
              <a:buNone/>
              <a:defRPr sz="1133"/>
            </a:lvl4pPr>
            <a:lvl5pPr marL="2072579" indent="0">
              <a:buNone/>
              <a:defRPr sz="1133"/>
            </a:lvl5pPr>
            <a:lvl6pPr marL="2590724" indent="0">
              <a:buNone/>
              <a:defRPr sz="1133"/>
            </a:lvl6pPr>
            <a:lvl7pPr marL="3108869" indent="0">
              <a:buNone/>
              <a:defRPr sz="1133"/>
            </a:lvl7pPr>
            <a:lvl8pPr marL="3627013" indent="0">
              <a:buNone/>
              <a:defRPr sz="1133"/>
            </a:lvl8pPr>
            <a:lvl9pPr marL="4145158" indent="0">
              <a:buNone/>
              <a:defRPr sz="11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4DCF5-212B-4786-A53D-AA62C25FF331}" type="datetime1">
              <a:rPr lang="en-US" smtClean="0"/>
              <a:t>9/14/2024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540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1760" y="518160"/>
            <a:ext cx="4456535" cy="1813560"/>
          </a:xfrm>
        </p:spPr>
        <p:txBody>
          <a:bodyPr anchor="b"/>
          <a:lstStyle>
            <a:lvl1pPr>
              <a:defRPr sz="3627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874280" y="1119082"/>
            <a:ext cx="6995160" cy="5523442"/>
          </a:xfrm>
        </p:spPr>
        <p:txBody>
          <a:bodyPr/>
          <a:lstStyle>
            <a:lvl1pPr marL="0" indent="0">
              <a:buNone/>
              <a:defRPr sz="3627"/>
            </a:lvl1pPr>
            <a:lvl2pPr marL="518145" indent="0">
              <a:buNone/>
              <a:defRPr sz="3173"/>
            </a:lvl2pPr>
            <a:lvl3pPr marL="1036290" indent="0">
              <a:buNone/>
              <a:defRPr sz="2720"/>
            </a:lvl3pPr>
            <a:lvl4pPr marL="1554434" indent="0">
              <a:buNone/>
              <a:defRPr sz="2267"/>
            </a:lvl4pPr>
            <a:lvl5pPr marL="2072579" indent="0">
              <a:buNone/>
              <a:defRPr sz="2267"/>
            </a:lvl5pPr>
            <a:lvl6pPr marL="2590724" indent="0">
              <a:buNone/>
              <a:defRPr sz="2267"/>
            </a:lvl6pPr>
            <a:lvl7pPr marL="3108869" indent="0">
              <a:buNone/>
              <a:defRPr sz="2267"/>
            </a:lvl7pPr>
            <a:lvl8pPr marL="3627013" indent="0">
              <a:buNone/>
              <a:defRPr sz="2267"/>
            </a:lvl8pPr>
            <a:lvl9pPr marL="4145158" indent="0">
              <a:buNone/>
              <a:defRPr sz="22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51760" y="2331720"/>
            <a:ext cx="4456535" cy="4319800"/>
          </a:xfrm>
        </p:spPr>
        <p:txBody>
          <a:bodyPr/>
          <a:lstStyle>
            <a:lvl1pPr marL="0" indent="0">
              <a:buNone/>
              <a:defRPr sz="1813"/>
            </a:lvl1pPr>
            <a:lvl2pPr marL="518145" indent="0">
              <a:buNone/>
              <a:defRPr sz="1587"/>
            </a:lvl2pPr>
            <a:lvl3pPr marL="1036290" indent="0">
              <a:buNone/>
              <a:defRPr sz="1360"/>
            </a:lvl3pPr>
            <a:lvl4pPr marL="1554434" indent="0">
              <a:buNone/>
              <a:defRPr sz="1133"/>
            </a:lvl4pPr>
            <a:lvl5pPr marL="2072579" indent="0">
              <a:buNone/>
              <a:defRPr sz="1133"/>
            </a:lvl5pPr>
            <a:lvl6pPr marL="2590724" indent="0">
              <a:buNone/>
              <a:defRPr sz="1133"/>
            </a:lvl6pPr>
            <a:lvl7pPr marL="3108869" indent="0">
              <a:buNone/>
              <a:defRPr sz="1133"/>
            </a:lvl7pPr>
            <a:lvl8pPr marL="3627013" indent="0">
              <a:buNone/>
              <a:defRPr sz="1133"/>
            </a:lvl8pPr>
            <a:lvl9pPr marL="4145158" indent="0">
              <a:buNone/>
              <a:defRPr sz="1133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E8F6B8-489E-4942-9212-4E622FD24A11}" type="datetime1">
              <a:rPr lang="en-US" smtClean="0"/>
              <a:t>9/14/2024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1904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9960" y="413809"/>
            <a:ext cx="1191768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9960" y="2069042"/>
            <a:ext cx="1191768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9960" y="7203864"/>
            <a:ext cx="31089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A5598B-998F-48AD-99F2-A934658F3850}" type="datetime1">
              <a:rPr lang="en-US" smtClean="0"/>
              <a:t>9/14/2024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7080" y="7203864"/>
            <a:ext cx="46634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758680" y="7203864"/>
            <a:ext cx="310896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 rot="20006977">
            <a:off x="2187967" y="3454144"/>
            <a:ext cx="9855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 </a:t>
            </a:r>
            <a:endParaRPr lang="en-US" sz="48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279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1036290" rtl="0" eaLnBrk="1" latinLnBrk="0" hangingPunct="1">
        <a:lnSpc>
          <a:spcPct val="90000"/>
        </a:lnSpc>
        <a:spcBef>
          <a:spcPct val="0"/>
        </a:spcBef>
        <a:buNone/>
        <a:defRPr sz="498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9072" indent="-259072" algn="l" defTabSz="1036290" rtl="0" eaLnBrk="1" latinLnBrk="0" hangingPunct="1">
        <a:lnSpc>
          <a:spcPct val="90000"/>
        </a:lnSpc>
        <a:spcBef>
          <a:spcPts val="1133"/>
        </a:spcBef>
        <a:buFont typeface="Arial" panose="020B0604020202020204" pitchFamily="34" charset="0"/>
        <a:buChar char="•"/>
        <a:defRPr sz="3173" kern="1200">
          <a:solidFill>
            <a:schemeClr val="tx1"/>
          </a:solidFill>
          <a:latin typeface="+mn-lt"/>
          <a:ea typeface="+mn-ea"/>
          <a:cs typeface="+mn-cs"/>
        </a:defRPr>
      </a:lvl1pPr>
      <a:lvl2pPr marL="777217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720" kern="1200">
          <a:solidFill>
            <a:schemeClr val="tx1"/>
          </a:solidFill>
          <a:latin typeface="+mn-lt"/>
          <a:ea typeface="+mn-ea"/>
          <a:cs typeface="+mn-cs"/>
        </a:defRPr>
      </a:lvl2pPr>
      <a:lvl3pPr marL="1295362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267" kern="1200">
          <a:solidFill>
            <a:schemeClr val="tx1"/>
          </a:solidFill>
          <a:latin typeface="+mn-lt"/>
          <a:ea typeface="+mn-ea"/>
          <a:cs typeface="+mn-cs"/>
        </a:defRPr>
      </a:lvl3pPr>
      <a:lvl4pPr marL="1813507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4pPr>
      <a:lvl5pPr marL="2331651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5pPr>
      <a:lvl6pPr marL="2849796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6pPr>
      <a:lvl7pPr marL="3367941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7pPr>
      <a:lvl8pPr marL="3886086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8pPr>
      <a:lvl9pPr marL="4404230" indent="-259072" algn="l" defTabSz="1036290" rtl="0" eaLnBrk="1" latinLnBrk="0" hangingPunct="1">
        <a:lnSpc>
          <a:spcPct val="90000"/>
        </a:lnSpc>
        <a:spcBef>
          <a:spcPts val="567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1pPr>
      <a:lvl2pPr marL="518145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1036290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3pPr>
      <a:lvl4pPr marL="1554434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4pPr>
      <a:lvl5pPr marL="2072579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5pPr>
      <a:lvl6pPr marL="2590724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6pPr>
      <a:lvl7pPr marL="3108869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7pPr>
      <a:lvl8pPr marL="3627013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8pPr>
      <a:lvl9pPr marL="4145158" algn="l" defTabSz="1036290" rtl="0" eaLnBrk="1" latinLnBrk="0" hangingPunct="1">
        <a:defRPr sz="20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3251200" y="2819400"/>
            <a:ext cx="7992573" cy="1366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55725" marR="5080" indent="-1343660">
              <a:spcBef>
                <a:spcPts val="95"/>
              </a:spcBef>
            </a:pPr>
            <a:r>
              <a:rPr sz="4400" b="0" u="none" dirty="0"/>
              <a:t>COMPUTER</a:t>
            </a:r>
            <a:r>
              <a:rPr sz="4400" b="0" u="none" spc="-235" dirty="0"/>
              <a:t> </a:t>
            </a:r>
            <a:r>
              <a:rPr sz="4400" b="0" u="none" spc="-10" dirty="0"/>
              <a:t>ASSISTED STATISTICS</a:t>
            </a:r>
            <a:endParaRPr sz="4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68518" y="2818129"/>
            <a:ext cx="2479675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6000" b="0" u="none" spc="-10" dirty="0"/>
              <a:t>STATA</a:t>
            </a:r>
            <a:endParaRPr sz="6000"/>
          </a:p>
        </p:txBody>
      </p:sp>
      <p:sp>
        <p:nvSpPr>
          <p:cNvPr id="3" name="object 3"/>
          <p:cNvSpPr txBox="1"/>
          <p:nvPr/>
        </p:nvSpPr>
        <p:spPr>
          <a:xfrm>
            <a:off x="4898899" y="4362704"/>
            <a:ext cx="4020185" cy="1584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spcBef>
                <a:spcPts val="95"/>
              </a:spcBef>
            </a:pPr>
            <a:r>
              <a:rPr sz="3200" b="1" dirty="0">
                <a:latin typeface="Times New Roman"/>
                <a:cs typeface="Times New Roman"/>
              </a:rPr>
              <a:t>Statistical</a:t>
            </a:r>
            <a:r>
              <a:rPr sz="3200" b="1" spc="-6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Software</a:t>
            </a:r>
            <a:r>
              <a:rPr sz="3200" b="1" spc="-60" dirty="0">
                <a:latin typeface="Times New Roman"/>
                <a:cs typeface="Times New Roman"/>
              </a:rPr>
              <a:t> </a:t>
            </a:r>
            <a:r>
              <a:rPr sz="3200" b="1" spc="-25" dirty="0">
                <a:latin typeface="Times New Roman"/>
                <a:cs typeface="Times New Roman"/>
              </a:rPr>
              <a:t>for </a:t>
            </a:r>
            <a:r>
              <a:rPr sz="3200" b="1" spc="-10" dirty="0">
                <a:latin typeface="Times New Roman"/>
                <a:cs typeface="Times New Roman"/>
              </a:rPr>
              <a:t>Professionals</a:t>
            </a:r>
            <a:endParaRPr sz="3200">
              <a:latin typeface="Times New Roman"/>
              <a:cs typeface="Times New Roman"/>
            </a:endParaRPr>
          </a:p>
          <a:p>
            <a:pPr algn="ctr">
              <a:spcBef>
                <a:spcPts val="760"/>
              </a:spcBef>
            </a:pPr>
            <a:r>
              <a:rPr sz="3200" b="1" spc="-20" dirty="0">
                <a:latin typeface="Times New Roman"/>
                <a:cs typeface="Times New Roman"/>
              </a:rPr>
              <a:t>1984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33701" y="1054101"/>
            <a:ext cx="6856095" cy="60093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General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Features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both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easy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learn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yet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very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powerful: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189230" indent="-176530"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beginners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veterans</a:t>
            </a:r>
            <a:endParaRPr sz="2400">
              <a:latin typeface="Times New Roman"/>
              <a:cs typeface="Times New Roman"/>
            </a:endParaRPr>
          </a:p>
          <a:p>
            <a:pPr marL="189230" indent="-176530"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interactive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style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operation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spcBef>
                <a:spcPts val="5"/>
              </a:spcBef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commands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give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immediate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results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one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line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commands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which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entered: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</a:pPr>
            <a:endParaRPr sz="2400">
              <a:latin typeface="Times New Roman"/>
              <a:cs typeface="Times New Roman"/>
            </a:endParaRPr>
          </a:p>
          <a:p>
            <a:pPr marL="189230" indent="-176530">
              <a:lnSpc>
                <a:spcPts val="2875"/>
              </a:lnSpc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one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command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time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mode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favored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beginners)</a:t>
            </a:r>
            <a:endParaRPr sz="2400">
              <a:latin typeface="Times New Roman"/>
              <a:cs typeface="Times New Roman"/>
            </a:endParaRPr>
          </a:p>
          <a:p>
            <a:pPr marL="189230" indent="-176530">
              <a:lnSpc>
                <a:spcPts val="2875"/>
              </a:lnSpc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many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time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mode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favored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power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users)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347345" indent="-334645">
              <a:lnSpc>
                <a:spcPts val="2875"/>
              </a:lnSpc>
              <a:buChar char="•"/>
              <a:tabLst>
                <a:tab pos="347345" algn="l"/>
                <a:tab pos="1953895" algn="l"/>
                <a:tab pos="3365500" algn="l"/>
              </a:tabLst>
            </a:pPr>
            <a:r>
              <a:rPr sz="2400" dirty="0">
                <a:latin typeface="Times New Roman"/>
                <a:cs typeface="Times New Roman"/>
              </a:rPr>
              <a:t>if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make</a:t>
            </a:r>
            <a:r>
              <a:rPr sz="2400" dirty="0">
                <a:latin typeface="Times New Roman"/>
                <a:cs typeface="Times New Roman"/>
              </a:rPr>
              <a:t>	mistake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in</a:t>
            </a:r>
            <a:r>
              <a:rPr sz="2400" dirty="0">
                <a:latin typeface="Times New Roman"/>
                <a:cs typeface="Times New Roman"/>
              </a:rPr>
              <a:t>	Stata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command: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  <a:tabLst>
                <a:tab pos="266065" algn="l"/>
              </a:tabLst>
            </a:pP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easy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diagnose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correct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error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33700" y="1130301"/>
            <a:ext cx="7913370" cy="4139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Data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management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  <a:tab pos="6365875" algn="l"/>
              </a:tabLst>
            </a:pP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management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capabilities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extensive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as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25" dirty="0">
                <a:latin typeface="Times New Roman"/>
                <a:cs typeface="Times New Roman"/>
              </a:rPr>
              <a:t>SAS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Powerful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yet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very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simple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management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commands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tabLst>
                <a:tab pos="266065" algn="l"/>
              </a:tabLst>
            </a:pP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allows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complex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manipulations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ease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  <a:tab pos="2984500" algn="l"/>
              </a:tabLst>
            </a:pPr>
            <a:r>
              <a:rPr sz="2400" dirty="0">
                <a:latin typeface="Times New Roman"/>
                <a:cs typeface="Times New Roman"/>
              </a:rPr>
              <a:t>Works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primarily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with</a:t>
            </a:r>
            <a:r>
              <a:rPr sz="2400" dirty="0">
                <a:latin typeface="Times New Roman"/>
                <a:cs typeface="Times New Roman"/>
              </a:rPr>
              <a:t>	one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file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time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/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tasks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involve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working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multiple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files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once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difficult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2978" y="860554"/>
            <a:ext cx="6747768" cy="577593"/>
          </a:xfrm>
          <a:prstGeom prst="rect">
            <a:avLst/>
          </a:prstGeom>
        </p:spPr>
        <p:txBody>
          <a:bodyPr vert="horz" wrap="square" lIns="0" tIns="206247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u="none" dirty="0"/>
              <a:t>Statistical</a:t>
            </a:r>
            <a:r>
              <a:rPr u="none" spc="-55" dirty="0"/>
              <a:t> </a:t>
            </a:r>
            <a:r>
              <a:rPr u="none" dirty="0"/>
              <a:t>Analyses</a:t>
            </a:r>
            <a:r>
              <a:rPr u="none" spc="-50" dirty="0"/>
              <a:t> 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857500" y="1784097"/>
            <a:ext cx="8148320" cy="48782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spcBef>
                <a:spcPts val="100"/>
              </a:spcBef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Performs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most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general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statistical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analyses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89230" indent="-176530"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regression,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logistic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regression,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survival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  <a:p>
            <a:pPr marL="189230" indent="-176530">
              <a:lnSpc>
                <a:spcPts val="2875"/>
              </a:lnSpc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analysis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variance,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factor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  <a:p>
            <a:pPr marL="189230" indent="-176530">
              <a:lnSpc>
                <a:spcPts val="2875"/>
              </a:lnSpc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computing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risk,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rate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odds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ratios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confidence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intervals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  <a:tab pos="1362710" algn="l"/>
                <a:tab pos="2673985" algn="l"/>
              </a:tabLst>
            </a:pPr>
            <a:r>
              <a:rPr sz="2400" spc="-10" dirty="0">
                <a:latin typeface="Times New Roman"/>
                <a:cs typeface="Times New Roman"/>
              </a:rPr>
              <a:t>Greatest</a:t>
            </a:r>
            <a:r>
              <a:rPr sz="2400" dirty="0">
                <a:latin typeface="Times New Roman"/>
                <a:cs typeface="Times New Roman"/>
              </a:rPr>
              <a:t>	strength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regression,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logistic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regression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spcBef>
                <a:spcPts val="5"/>
              </a:spcBef>
              <a:buChar char="•"/>
              <a:tabLst>
                <a:tab pos="194945" algn="l"/>
                <a:tab pos="1336675" algn="l"/>
              </a:tabLst>
            </a:pPr>
            <a:r>
              <a:rPr sz="2400" dirty="0">
                <a:latin typeface="Times New Roman"/>
                <a:cs typeface="Times New Roman"/>
              </a:rPr>
              <a:t>Excels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survey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ts val="2875"/>
              </a:lnSpc>
              <a:buChar char="•"/>
              <a:tabLst>
                <a:tab pos="194945" algn="l"/>
                <a:tab pos="1362710" algn="l"/>
              </a:tabLst>
            </a:pPr>
            <a:r>
              <a:rPr sz="2400" spc="-10" dirty="0">
                <a:latin typeface="Times New Roman"/>
                <a:cs typeface="Times New Roman"/>
              </a:rPr>
              <a:t>Greatest</a:t>
            </a:r>
            <a:r>
              <a:rPr sz="2400" dirty="0">
                <a:latin typeface="Times New Roman"/>
                <a:cs typeface="Times New Roman"/>
              </a:rPr>
              <a:t>	weakness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endParaRPr sz="2400">
              <a:latin typeface="Times New Roman"/>
              <a:cs typeface="Times New Roman"/>
            </a:endParaRPr>
          </a:p>
          <a:p>
            <a:pPr marL="265430" lvl="1" indent="-176530">
              <a:lnSpc>
                <a:spcPts val="2875"/>
              </a:lnSpc>
              <a:buChar char="-"/>
              <a:tabLst>
                <a:tab pos="265430" algn="l"/>
              </a:tabLst>
            </a:pPr>
            <a:r>
              <a:rPr sz="2400" dirty="0">
                <a:latin typeface="Times New Roman"/>
                <a:cs typeface="Times New Roman"/>
              </a:rPr>
              <a:t>analysis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variance</a:t>
            </a:r>
            <a:endParaRPr sz="2400">
              <a:latin typeface="Times New Roman"/>
              <a:cs typeface="Times New Roman"/>
            </a:endParaRPr>
          </a:p>
          <a:p>
            <a:pPr marL="265430" lvl="1" indent="-176530">
              <a:lnSpc>
                <a:spcPts val="2875"/>
              </a:lnSpc>
              <a:buChar char="-"/>
              <a:tabLst>
                <a:tab pos="265430" algn="l"/>
                <a:tab pos="4239260" algn="l"/>
              </a:tabLst>
            </a:pPr>
            <a:r>
              <a:rPr sz="2400" dirty="0">
                <a:latin typeface="Times New Roman"/>
                <a:cs typeface="Times New Roman"/>
              </a:rPr>
              <a:t>traditional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mutivariate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methods</a:t>
            </a:r>
            <a:r>
              <a:rPr sz="2400" dirty="0">
                <a:latin typeface="Times New Roman"/>
                <a:cs typeface="Times New Roman"/>
              </a:rPr>
              <a:t>	(manova,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discriminant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analysis)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2978" y="860554"/>
            <a:ext cx="6747768" cy="500649"/>
          </a:xfrm>
          <a:prstGeom prst="rect">
            <a:avLst/>
          </a:prstGeom>
        </p:spPr>
        <p:txBody>
          <a:bodyPr vert="horz" wrap="square" lIns="0" tIns="130047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u="none" dirty="0"/>
              <a:t>Graphics</a:t>
            </a:r>
            <a:r>
              <a:rPr u="none" spc="-40" dirty="0"/>
              <a:t> </a:t>
            </a:r>
            <a:r>
              <a:rPr u="none" spc="-50" dirty="0"/>
              <a:t>: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idx="1"/>
          </p:nvPr>
        </p:nvSpPr>
        <p:spPr>
          <a:xfrm>
            <a:off x="3222979" y="1707897"/>
            <a:ext cx="10688577" cy="4131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5100" marR="546735" indent="-152400">
              <a:spcBef>
                <a:spcPts val="100"/>
              </a:spcBef>
              <a:buChar char="•"/>
              <a:tabLst>
                <a:tab pos="165100" algn="l"/>
                <a:tab pos="195580" algn="l"/>
                <a:tab pos="570230" algn="l"/>
                <a:tab pos="3528060" algn="l"/>
              </a:tabLst>
            </a:pPr>
            <a:r>
              <a:rPr dirty="0"/>
              <a:t>	Like</a:t>
            </a:r>
            <a:r>
              <a:rPr spc="-50" dirty="0"/>
              <a:t> </a:t>
            </a:r>
            <a:r>
              <a:rPr dirty="0"/>
              <a:t>SPSS,</a:t>
            </a:r>
            <a:r>
              <a:rPr spc="-40" dirty="0"/>
              <a:t> </a:t>
            </a:r>
            <a:r>
              <a:rPr dirty="0"/>
              <a:t>Stata</a:t>
            </a:r>
            <a:r>
              <a:rPr spc="-45" dirty="0"/>
              <a:t> </a:t>
            </a:r>
            <a:r>
              <a:rPr spc="-10" dirty="0"/>
              <a:t>graphics</a:t>
            </a:r>
            <a:r>
              <a:rPr dirty="0"/>
              <a:t>	created</a:t>
            </a:r>
            <a:r>
              <a:rPr spc="-35" dirty="0"/>
              <a:t> </a:t>
            </a:r>
            <a:r>
              <a:rPr dirty="0"/>
              <a:t>using</a:t>
            </a:r>
            <a:r>
              <a:rPr spc="-25" dirty="0"/>
              <a:t> </a:t>
            </a:r>
            <a:r>
              <a:rPr dirty="0"/>
              <a:t>Stata</a:t>
            </a:r>
            <a:r>
              <a:rPr spc="-30" dirty="0"/>
              <a:t> </a:t>
            </a:r>
            <a:r>
              <a:rPr spc="-10" dirty="0"/>
              <a:t>commands </a:t>
            </a:r>
            <a:r>
              <a:rPr spc="-25" dirty="0"/>
              <a:t>or</a:t>
            </a:r>
            <a:r>
              <a:rPr dirty="0"/>
              <a:t>	using</a:t>
            </a:r>
            <a:r>
              <a:rPr spc="-30" dirty="0"/>
              <a:t> </a:t>
            </a:r>
            <a:r>
              <a:rPr dirty="0"/>
              <a:t>a</a:t>
            </a:r>
            <a:r>
              <a:rPr spc="-20" dirty="0"/>
              <a:t> </a:t>
            </a:r>
            <a:r>
              <a:rPr dirty="0"/>
              <a:t>point</a:t>
            </a:r>
            <a:r>
              <a:rPr spc="-20" dirty="0"/>
              <a:t>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click</a:t>
            </a:r>
            <a:r>
              <a:rPr spc="-15" dirty="0"/>
              <a:t> </a:t>
            </a:r>
            <a:r>
              <a:rPr spc="-10" dirty="0"/>
              <a:t>interface</a:t>
            </a:r>
          </a:p>
          <a:p>
            <a:pPr>
              <a:spcBef>
                <a:spcPts val="105"/>
              </a:spcBef>
              <a:buFont typeface="Times New Roman"/>
              <a:buChar char="•"/>
            </a:pPr>
            <a:endParaRPr spc="-10" dirty="0"/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dirty="0"/>
              <a:t>Unlike</a:t>
            </a:r>
            <a:r>
              <a:rPr spc="-40" dirty="0"/>
              <a:t> </a:t>
            </a:r>
            <a:r>
              <a:rPr dirty="0"/>
              <a:t>SPSS,</a:t>
            </a:r>
            <a:r>
              <a:rPr spc="-35" dirty="0"/>
              <a:t> </a:t>
            </a:r>
            <a:r>
              <a:rPr dirty="0"/>
              <a:t>the</a:t>
            </a:r>
            <a:r>
              <a:rPr spc="-35" dirty="0"/>
              <a:t> </a:t>
            </a:r>
            <a:r>
              <a:rPr dirty="0"/>
              <a:t>graphs</a:t>
            </a:r>
            <a:r>
              <a:rPr spc="-35" dirty="0"/>
              <a:t> </a:t>
            </a:r>
            <a:r>
              <a:rPr dirty="0"/>
              <a:t>cannot</a:t>
            </a:r>
            <a:r>
              <a:rPr spc="-40" dirty="0"/>
              <a:t> </a:t>
            </a:r>
            <a:r>
              <a:rPr dirty="0"/>
              <a:t>be</a:t>
            </a:r>
            <a:r>
              <a:rPr spc="-35" dirty="0"/>
              <a:t> </a:t>
            </a:r>
            <a:r>
              <a:rPr dirty="0"/>
              <a:t>edited</a:t>
            </a:r>
            <a:r>
              <a:rPr spc="-35" dirty="0"/>
              <a:t> </a:t>
            </a:r>
            <a:r>
              <a:rPr dirty="0"/>
              <a:t>using</a:t>
            </a:r>
            <a:r>
              <a:rPr spc="-35" dirty="0"/>
              <a:t> </a:t>
            </a:r>
            <a:r>
              <a:rPr dirty="0"/>
              <a:t>a</a:t>
            </a:r>
            <a:r>
              <a:rPr spc="-35" dirty="0"/>
              <a:t> </a:t>
            </a:r>
            <a:r>
              <a:rPr dirty="0"/>
              <a:t>graph</a:t>
            </a:r>
            <a:r>
              <a:rPr spc="-40" dirty="0"/>
              <a:t> </a:t>
            </a:r>
            <a:r>
              <a:rPr spc="-10" dirty="0"/>
              <a:t>editor</a:t>
            </a: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pc="-10" dirty="0"/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dirty="0"/>
              <a:t>The</a:t>
            </a:r>
            <a:r>
              <a:rPr spc="-30" dirty="0"/>
              <a:t> </a:t>
            </a:r>
            <a:r>
              <a:rPr dirty="0"/>
              <a:t>syntax</a:t>
            </a:r>
            <a:r>
              <a:rPr spc="-2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dirty="0"/>
              <a:t>the</a:t>
            </a:r>
            <a:r>
              <a:rPr spc="-25" dirty="0"/>
              <a:t> </a:t>
            </a:r>
            <a:r>
              <a:rPr dirty="0"/>
              <a:t>graph</a:t>
            </a:r>
            <a:r>
              <a:rPr spc="-25" dirty="0"/>
              <a:t> </a:t>
            </a:r>
            <a:r>
              <a:rPr dirty="0"/>
              <a:t>commands</a:t>
            </a:r>
            <a:r>
              <a:rPr spc="-25" dirty="0"/>
              <a:t> </a:t>
            </a:r>
            <a:r>
              <a:rPr spc="-50" dirty="0"/>
              <a:t>:</a:t>
            </a:r>
          </a:p>
          <a:p>
            <a:pPr>
              <a:spcBef>
                <a:spcPts val="105"/>
              </a:spcBef>
              <a:buFont typeface="Times New Roman"/>
              <a:buChar char="•"/>
            </a:pPr>
            <a:endParaRPr spc="-50" dirty="0"/>
          </a:p>
          <a:p>
            <a:pPr marL="342265" lvl="1" indent="-253365">
              <a:lnSpc>
                <a:spcPts val="2875"/>
              </a:lnSpc>
              <a:spcBef>
                <a:spcPts val="5"/>
              </a:spcBef>
              <a:buChar char="-"/>
              <a:tabLst>
                <a:tab pos="342265" algn="l"/>
              </a:tabLst>
            </a:pPr>
            <a:r>
              <a:rPr sz="2400" dirty="0">
                <a:latin typeface="Times New Roman"/>
                <a:cs typeface="Times New Roman"/>
              </a:rPr>
              <a:t>easiest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three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packages</a:t>
            </a:r>
            <a:endParaRPr sz="2400">
              <a:latin typeface="Times New Roman"/>
              <a:cs typeface="Times New Roman"/>
            </a:endParaRPr>
          </a:p>
          <a:p>
            <a:pPr marL="265430" lvl="1" indent="-176530">
              <a:lnSpc>
                <a:spcPts val="2875"/>
              </a:lnSpc>
              <a:buChar char="-"/>
              <a:tabLst>
                <a:tab pos="265430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most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powerful</a:t>
            </a:r>
            <a:endParaRPr sz="2400">
              <a:latin typeface="Times New Roman"/>
              <a:cs typeface="Times New Roman"/>
            </a:endParaRPr>
          </a:p>
          <a:p>
            <a:pPr lvl="1">
              <a:spcBef>
                <a:spcPts val="110"/>
              </a:spcBef>
              <a:buFont typeface="Times New Roman"/>
              <a:buChar char="-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dirty="0"/>
              <a:t>Stata</a:t>
            </a:r>
            <a:r>
              <a:rPr spc="-40" dirty="0"/>
              <a:t> </a:t>
            </a:r>
            <a:r>
              <a:rPr dirty="0"/>
              <a:t>graphs</a:t>
            </a:r>
            <a:r>
              <a:rPr spc="-35" dirty="0"/>
              <a:t> </a:t>
            </a:r>
            <a:r>
              <a:rPr dirty="0"/>
              <a:t>are</a:t>
            </a:r>
            <a:r>
              <a:rPr spc="-35" dirty="0"/>
              <a:t> </a:t>
            </a:r>
            <a:r>
              <a:rPr dirty="0"/>
              <a:t>high</a:t>
            </a:r>
            <a:r>
              <a:rPr spc="-35" dirty="0"/>
              <a:t> </a:t>
            </a:r>
            <a:r>
              <a:rPr dirty="0"/>
              <a:t>quality,</a:t>
            </a:r>
            <a:r>
              <a:rPr spc="-35" dirty="0"/>
              <a:t> </a:t>
            </a:r>
            <a:r>
              <a:rPr dirty="0"/>
              <a:t>useful</a:t>
            </a:r>
            <a:r>
              <a:rPr spc="-35" dirty="0"/>
              <a:t> </a:t>
            </a:r>
            <a:r>
              <a:rPr dirty="0"/>
              <a:t>in</a:t>
            </a:r>
            <a:r>
              <a:rPr spc="-35" dirty="0"/>
              <a:t> </a:t>
            </a:r>
            <a:r>
              <a:rPr spc="-10" dirty="0"/>
              <a:t>publications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14</a:t>
            </a:fld>
            <a:endParaRPr 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33700" y="1054100"/>
            <a:ext cx="7334250" cy="56425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Summary: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271145" indent="-258445">
              <a:buChar char="•"/>
              <a:tabLst>
                <a:tab pos="271145" algn="l"/>
              </a:tabLst>
            </a:pPr>
            <a:r>
              <a:rPr sz="2400" dirty="0">
                <a:latin typeface="Times New Roman"/>
                <a:cs typeface="Times New Roman"/>
              </a:rPr>
              <a:t>Good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combination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ease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power.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Easy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learn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Powerful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tools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management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Cutting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edge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statistical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procedures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Easily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download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programs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developed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other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users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Create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own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programs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become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part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Stata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spcBef>
                <a:spcPts val="5"/>
              </a:spcBef>
              <a:buChar char="•"/>
              <a:tabLst>
                <a:tab pos="194945" algn="l"/>
                <a:tab pos="4252595" algn="l"/>
              </a:tabLst>
            </a:pPr>
            <a:r>
              <a:rPr sz="2400" dirty="0">
                <a:latin typeface="Times New Roman"/>
                <a:cs typeface="Times New Roman"/>
              </a:rPr>
              <a:t>Compact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terms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disk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space,</a:t>
            </a:r>
            <a:r>
              <a:rPr sz="2400" dirty="0">
                <a:latin typeface="Times New Roman"/>
                <a:cs typeface="Times New Roman"/>
              </a:rPr>
              <a:t>	computationally</a:t>
            </a:r>
            <a:r>
              <a:rPr sz="2400" spc="-8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efficient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xfrm>
            <a:off x="4792115" y="2613152"/>
            <a:ext cx="7992573" cy="1143132"/>
          </a:xfrm>
          <a:prstGeom prst="rect">
            <a:avLst/>
          </a:prstGeom>
        </p:spPr>
        <p:txBody>
          <a:bodyPr vert="horz" wrap="square" lIns="0" tIns="217677" rIns="0" bIns="0" rtlCol="0">
            <a:spAutoFit/>
          </a:bodyPr>
          <a:lstStyle/>
          <a:p>
            <a:pPr marL="2209165">
              <a:spcBef>
                <a:spcPts val="100"/>
              </a:spcBef>
            </a:pPr>
            <a:r>
              <a:rPr sz="6000" b="0" u="none" spc="-25" dirty="0"/>
              <a:t>SAS</a:t>
            </a:r>
            <a:endParaRPr sz="6000"/>
          </a:p>
        </p:txBody>
      </p:sp>
      <p:sp>
        <p:nvSpPr>
          <p:cNvPr id="3" name="object 3"/>
          <p:cNvSpPr txBox="1">
            <a:spLocks noGrp="1"/>
          </p:cNvSpPr>
          <p:nvPr>
            <p:ph type="subTitle" idx="1"/>
          </p:nvPr>
        </p:nvSpPr>
        <p:spPr>
          <a:xfrm>
            <a:off x="5637902" y="4251439"/>
            <a:ext cx="6299918" cy="6776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35785" marR="5080" indent="-1701800">
              <a:lnSpc>
                <a:spcPct val="120100"/>
              </a:lnSpc>
              <a:spcBef>
                <a:spcPts val="100"/>
              </a:spcBef>
            </a:pPr>
            <a:r>
              <a:rPr sz="3600" b="1" dirty="0"/>
              <a:t>Software</a:t>
            </a:r>
            <a:r>
              <a:rPr sz="3600" b="1" spc="-75" dirty="0"/>
              <a:t> </a:t>
            </a:r>
            <a:r>
              <a:rPr sz="3600" b="1" dirty="0"/>
              <a:t>and</a:t>
            </a:r>
            <a:r>
              <a:rPr sz="3600" b="1" spc="-75" dirty="0"/>
              <a:t> </a:t>
            </a:r>
            <a:r>
              <a:rPr sz="3600" b="1" spc="-10" dirty="0"/>
              <a:t>Services </a:t>
            </a:r>
            <a:r>
              <a:rPr sz="3600" b="1" spc="-20" dirty="0"/>
              <a:t>1976</a:t>
            </a:r>
            <a:endParaRPr sz="36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09900" y="1054100"/>
            <a:ext cx="7087234" cy="56348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General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Features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Large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general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purpose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package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Power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programmability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Professionals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love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it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ts val="2875"/>
              </a:lnSpc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Difficult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learn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  <a:tabLst>
                <a:tab pos="266065" algn="l"/>
              </a:tabLst>
            </a:pP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(STATA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more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interactive,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SPSS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more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trial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based)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ts val="2875"/>
              </a:lnSpc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</a:t>
            </a:r>
            <a:r>
              <a:rPr sz="2400" spc="-20" dirty="0">
                <a:latin typeface="Times New Roman"/>
                <a:cs typeface="Times New Roman"/>
              </a:rPr>
              <a:t> SAS:</a:t>
            </a:r>
            <a:endParaRPr sz="2400">
              <a:latin typeface="Times New Roman"/>
              <a:cs typeface="Times New Roman"/>
            </a:endParaRPr>
          </a:p>
          <a:p>
            <a:pPr marL="317500" marR="1144905" indent="-304800">
              <a:lnSpc>
                <a:spcPts val="2880"/>
              </a:lnSpc>
              <a:spcBef>
                <a:spcPts val="95"/>
              </a:spcBef>
              <a:tabLst>
                <a:tab pos="266065" algn="l"/>
              </a:tabLst>
            </a:pP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write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programs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manipulate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data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perform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analyses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ts val="2875"/>
              </a:lnSpc>
              <a:spcBef>
                <a:spcPts val="5"/>
              </a:spcBef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If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make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mistake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program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hard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where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error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occurred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how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correct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it.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17</a:t>
            </a:fld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57501" y="1054100"/>
            <a:ext cx="7654925" cy="5252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Data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management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ts val="2875"/>
              </a:lnSpc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Powerful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management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allows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manipulate</a:t>
            </a:r>
            <a:r>
              <a:rPr sz="2400" spc="-20" dirty="0">
                <a:latin typeface="Times New Roman"/>
                <a:cs typeface="Times New Roman"/>
              </a:rPr>
              <a:t> data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</a:pPr>
            <a:endParaRPr sz="2400">
              <a:latin typeface="Times New Roman"/>
              <a:cs typeface="Times New Roman"/>
            </a:endParaRPr>
          </a:p>
          <a:p>
            <a:pPr marL="195580" indent="-182880"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Long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time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learn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understand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management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65100" marR="2735580" indent="-152400">
              <a:buChar char="•"/>
              <a:tabLst>
                <a:tab pos="165100" algn="l"/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	Complex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management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tasks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done 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simpler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commands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SPSS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)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SAS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work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many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files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once</a:t>
            </a:r>
            <a:endParaRPr sz="2400">
              <a:latin typeface="Times New Roman"/>
              <a:cs typeface="Times New Roman"/>
            </a:endParaRPr>
          </a:p>
          <a:p>
            <a:pPr marL="12700"/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easing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tasks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involve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working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multiple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files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  <a:tab pos="4756150" algn="l"/>
              </a:tabLst>
            </a:pPr>
            <a:r>
              <a:rPr sz="2400" dirty="0">
                <a:latin typeface="Times New Roman"/>
                <a:cs typeface="Times New Roman"/>
              </a:rPr>
              <a:t>SAS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handle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enormous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files</a:t>
            </a:r>
            <a:r>
              <a:rPr sz="2400" dirty="0">
                <a:latin typeface="Times New Roman"/>
                <a:cs typeface="Times New Roman"/>
              </a:rPr>
              <a:t>	-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up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32,768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variables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18</a:t>
            </a:fld>
            <a:endParaRPr lang="en-US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33701" y="1054100"/>
            <a:ext cx="7498715" cy="5252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Statistical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Analyses</a:t>
            </a:r>
            <a:r>
              <a:rPr sz="2400" b="1" spc="-50" dirty="0">
                <a:latin typeface="Times New Roman"/>
                <a:cs typeface="Times New Roman"/>
              </a:rPr>
              <a:t> 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Performs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most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general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statistical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analyses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189230" indent="-176530"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regression,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logistic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regression,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survival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  <a:p>
            <a:pPr marL="189230" indent="-176530"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analysis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variance,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factor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analysis,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multivariate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ts val="2875"/>
              </a:lnSpc>
              <a:spcBef>
                <a:spcPts val="5"/>
              </a:spcBef>
              <a:buChar char="•"/>
              <a:tabLst>
                <a:tab pos="194945" algn="l"/>
                <a:tab pos="1362710" algn="l"/>
                <a:tab pos="2944495" algn="l"/>
              </a:tabLst>
            </a:pPr>
            <a:r>
              <a:rPr sz="2400" spc="-10" dirty="0">
                <a:latin typeface="Times New Roman"/>
                <a:cs typeface="Times New Roman"/>
              </a:rPr>
              <a:t>Greatest</a:t>
            </a:r>
            <a:r>
              <a:rPr sz="2400" dirty="0">
                <a:latin typeface="Times New Roman"/>
                <a:cs typeface="Times New Roman"/>
              </a:rPr>
              <a:t>	strengths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of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ANOVA,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mixed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model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analysis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multivariate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  <a:tab pos="1362710" algn="l"/>
              </a:tabLst>
            </a:pPr>
            <a:r>
              <a:rPr sz="2400" spc="-10" dirty="0">
                <a:latin typeface="Times New Roman"/>
                <a:cs typeface="Times New Roman"/>
              </a:rPr>
              <a:t>Greatest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weakness:</a:t>
            </a:r>
            <a:endParaRPr sz="2400">
              <a:latin typeface="Times New Roman"/>
              <a:cs typeface="Times New Roman"/>
            </a:endParaRPr>
          </a:p>
          <a:p>
            <a:pPr marL="12700">
              <a:tabLst>
                <a:tab pos="342265" algn="l"/>
              </a:tabLst>
            </a:pP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ordinal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multinomial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logistic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regression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analysis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survey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quite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limited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compared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Stata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19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86100" y="1206500"/>
            <a:ext cx="5088890" cy="5232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INTRODUCTION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Font typeface="Times New Roman"/>
              <a:buChar char="•"/>
              <a:tabLst>
                <a:tab pos="194945" algn="l"/>
              </a:tabLst>
            </a:pPr>
            <a:r>
              <a:rPr sz="2400" b="1" dirty="0">
                <a:latin typeface="Times New Roman"/>
                <a:cs typeface="Times New Roman"/>
              </a:rPr>
              <a:t>Various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phases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for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study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316230" indent="-303530"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Identify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problem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ts val="2875"/>
              </a:lnSpc>
              <a:buAutoNum type="arabicPeriod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Ask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yourself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10" dirty="0">
                <a:latin typeface="Times New Roman"/>
                <a:cs typeface="Times New Roman"/>
              </a:rPr>
              <a:t> question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lnSpc>
                <a:spcPts val="2875"/>
              </a:lnSpc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Define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aim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specific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objectives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lnSpc>
                <a:spcPts val="2875"/>
              </a:lnSpc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Choose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study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design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lnSpc>
                <a:spcPts val="2875"/>
              </a:lnSpc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Construct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methodology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lnSpc>
                <a:spcPts val="2875"/>
              </a:lnSpc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Estimate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sample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size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lnSpc>
                <a:spcPts val="2875"/>
              </a:lnSpc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Collection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ts val="2875"/>
              </a:lnSpc>
              <a:buAutoNum type="arabicPeriod"/>
              <a:tabLst>
                <a:tab pos="317500" algn="l"/>
              </a:tabLst>
            </a:pPr>
            <a:r>
              <a:rPr sz="2400" spc="-1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lnSpc>
                <a:spcPts val="2875"/>
              </a:lnSpc>
              <a:buAutoNum type="arabicPeriod"/>
              <a:tabLst>
                <a:tab pos="316230" algn="l"/>
              </a:tabLst>
            </a:pPr>
            <a:r>
              <a:rPr sz="2400" spc="-10" dirty="0">
                <a:latin typeface="Times New Roman"/>
                <a:cs typeface="Times New Roman"/>
              </a:rPr>
              <a:t>Interpretation</a:t>
            </a:r>
            <a:endParaRPr sz="2400">
              <a:latin typeface="Times New Roman"/>
              <a:cs typeface="Times New Roman"/>
            </a:endParaRPr>
          </a:p>
          <a:p>
            <a:pPr marL="469900" indent="-457200">
              <a:lnSpc>
                <a:spcPts val="2875"/>
              </a:lnSpc>
              <a:buAutoNum type="arabicPeriod"/>
              <a:tabLst>
                <a:tab pos="469900" algn="l"/>
              </a:tabLst>
            </a:pPr>
            <a:r>
              <a:rPr sz="2400" spc="-10" dirty="0">
                <a:latin typeface="Times New Roman"/>
                <a:cs typeface="Times New Roman"/>
              </a:rPr>
              <a:t>Conclusion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97303" y="1317752"/>
            <a:ext cx="7896225" cy="37625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Graphics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Most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powerful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graphic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tools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among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all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packages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Technical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tricky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learn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  <a:tab pos="3553460" algn="l"/>
              </a:tabLst>
            </a:pPr>
            <a:r>
              <a:rPr sz="2400" dirty="0">
                <a:latin typeface="Times New Roman"/>
                <a:cs typeface="Times New Roman"/>
              </a:rPr>
              <a:t>Graphs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created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mainly</a:t>
            </a:r>
            <a:r>
              <a:rPr sz="2400" dirty="0">
                <a:latin typeface="Times New Roman"/>
                <a:cs typeface="Times New Roman"/>
              </a:rPr>
              <a:t>	using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syntax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language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ts val="2875"/>
              </a:lnSpc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SAS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8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does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point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click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interface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creating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graphs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  <a:tabLst>
                <a:tab pos="342265" algn="l"/>
              </a:tabLst>
            </a:pP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not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easy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20" dirty="0">
                <a:latin typeface="Times New Roman"/>
                <a:cs typeface="Times New Roman"/>
              </a:rPr>
              <a:t> SPSS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20</a:t>
            </a:fld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33700" y="1054101"/>
            <a:ext cx="6296660" cy="4139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Summary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SAS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package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geared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towards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professionals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Steep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learning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curve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frustrating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first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5580" indent="-182880"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Powerful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management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5580" indent="-182880"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Range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statistical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procedures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wide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Ability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work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numerous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files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once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21</a:t>
            </a:fld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48755" y="2818129"/>
            <a:ext cx="1720214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6000" b="0" u="none" spc="-20" dirty="0"/>
              <a:t>SPSS</a:t>
            </a:r>
            <a:endParaRPr sz="6000"/>
          </a:p>
        </p:txBody>
      </p:sp>
      <p:sp>
        <p:nvSpPr>
          <p:cNvPr id="3" name="object 3"/>
          <p:cNvSpPr txBox="1"/>
          <p:nvPr/>
        </p:nvSpPr>
        <p:spPr>
          <a:xfrm>
            <a:off x="4305300" y="4362704"/>
            <a:ext cx="5207000" cy="1584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spcBef>
                <a:spcPts val="95"/>
              </a:spcBef>
            </a:pPr>
            <a:r>
              <a:rPr sz="3200" b="1" dirty="0">
                <a:latin typeface="Times New Roman"/>
                <a:cs typeface="Times New Roman"/>
              </a:rPr>
              <a:t>Statistical</a:t>
            </a:r>
            <a:r>
              <a:rPr sz="3200" b="1" spc="-60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Packages</a:t>
            </a:r>
            <a:r>
              <a:rPr sz="3200" b="1" spc="-55" dirty="0">
                <a:latin typeface="Times New Roman"/>
                <a:cs typeface="Times New Roman"/>
              </a:rPr>
              <a:t> </a:t>
            </a:r>
            <a:r>
              <a:rPr sz="3200" b="1" dirty="0">
                <a:latin typeface="Times New Roman"/>
                <a:cs typeface="Times New Roman"/>
              </a:rPr>
              <a:t>for</a:t>
            </a:r>
            <a:r>
              <a:rPr sz="3200" b="1" spc="-55" dirty="0">
                <a:latin typeface="Times New Roman"/>
                <a:cs typeface="Times New Roman"/>
              </a:rPr>
              <a:t> </a:t>
            </a:r>
            <a:r>
              <a:rPr sz="3200" b="1" spc="-10" dirty="0">
                <a:latin typeface="Times New Roman"/>
                <a:cs typeface="Times New Roman"/>
              </a:rPr>
              <a:t>Social Sciences</a:t>
            </a:r>
            <a:endParaRPr sz="3200">
              <a:latin typeface="Times New Roman"/>
              <a:cs typeface="Times New Roman"/>
            </a:endParaRPr>
          </a:p>
          <a:p>
            <a:pPr algn="ctr">
              <a:spcBef>
                <a:spcPts val="760"/>
              </a:spcBef>
            </a:pPr>
            <a:r>
              <a:rPr sz="3200" b="1" spc="-20" dirty="0">
                <a:latin typeface="Times New Roman"/>
                <a:cs typeface="Times New Roman"/>
              </a:rPr>
              <a:t>1968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22</a:t>
            </a:fld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57501" y="1054101"/>
            <a:ext cx="7235825" cy="45114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General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use</a:t>
            </a:r>
            <a:r>
              <a:rPr sz="2400" b="1" spc="-1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ts val="2875"/>
              </a:lnSpc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Beginners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enjoy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because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easy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use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ts val="2875"/>
              </a:lnSpc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"point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click"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interface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allows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pulldown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menus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select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commands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ts val="2875"/>
              </a:lnSpc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SPSS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does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"syntax"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language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syntax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generally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overly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complicated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often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unintuitive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271145" indent="-258445">
              <a:spcBef>
                <a:spcPts val="5"/>
              </a:spcBef>
              <a:buChar char="•"/>
              <a:tabLst>
                <a:tab pos="271145" algn="l"/>
              </a:tabLst>
            </a:pPr>
            <a:r>
              <a:rPr sz="2400" dirty="0">
                <a:latin typeface="Times New Roman"/>
                <a:cs typeface="Times New Roman"/>
              </a:rPr>
              <a:t>Popular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social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sciences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psychology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23</a:t>
            </a:fld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70201" y="1447800"/>
            <a:ext cx="8000999" cy="5257799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24</a:t>
            </a:fld>
            <a:endParaRPr lang="en-US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81301" y="977901"/>
            <a:ext cx="8076565" cy="5255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Data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Management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ts val="2875"/>
              </a:lnSpc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Friendly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editor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resembles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Excel</a:t>
            </a:r>
            <a:endParaRPr sz="2400">
              <a:latin typeface="Times New Roman"/>
              <a:cs typeface="Times New Roman"/>
            </a:endParaRPr>
          </a:p>
          <a:p>
            <a:pPr marL="266065" indent="-253365">
              <a:lnSpc>
                <a:spcPts val="2875"/>
              </a:lnSpc>
              <a:buChar char="-"/>
              <a:tabLst>
                <a:tab pos="266065" algn="l"/>
              </a:tabLst>
            </a:pPr>
            <a:r>
              <a:rPr sz="2400" dirty="0">
                <a:latin typeface="Times New Roman"/>
                <a:cs typeface="Times New Roman"/>
              </a:rPr>
              <a:t>allows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enter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data</a:t>
            </a:r>
            <a:endParaRPr sz="2400">
              <a:latin typeface="Times New Roman"/>
              <a:cs typeface="Times New Roman"/>
            </a:endParaRPr>
          </a:p>
          <a:p>
            <a:pPr marL="189230" indent="-176530">
              <a:lnSpc>
                <a:spcPts val="2875"/>
              </a:lnSpc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attributes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(missing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values,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value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labels)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SPSS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does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very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strong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management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tools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SPSS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primarily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edits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file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time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2700" marR="5080" indent="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not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very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strong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tasks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involve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working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multiple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data </a:t>
            </a:r>
            <a:r>
              <a:rPr sz="2400" dirty="0">
                <a:latin typeface="Times New Roman"/>
                <a:cs typeface="Times New Roman"/>
              </a:rPr>
              <a:t>files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once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SPSS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files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4096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variables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57500" y="1130300"/>
            <a:ext cx="7735570" cy="563487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Statistical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Analyses</a:t>
            </a:r>
            <a:r>
              <a:rPr sz="2400" b="1" spc="-50" dirty="0">
                <a:latin typeface="Times New Roman"/>
                <a:cs typeface="Times New Roman"/>
              </a:rPr>
              <a:t> 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Performs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most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general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statistical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analyses: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189230" indent="-176530"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regression,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logistic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regression,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survival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  <a:p>
            <a:pPr marL="189230" indent="-176530"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analysis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variance,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factor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analysis,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multivariate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spcBef>
                <a:spcPts val="5"/>
              </a:spcBef>
              <a:buChar char="•"/>
              <a:tabLst>
                <a:tab pos="194945" algn="l"/>
                <a:tab pos="1362710" algn="l"/>
              </a:tabLst>
            </a:pPr>
            <a:r>
              <a:rPr sz="2400" spc="-10" dirty="0">
                <a:latin typeface="Times New Roman"/>
                <a:cs typeface="Times New Roman"/>
              </a:rPr>
              <a:t>Greatest</a:t>
            </a:r>
            <a:r>
              <a:rPr sz="2400" dirty="0">
                <a:latin typeface="Times New Roman"/>
                <a:cs typeface="Times New Roman"/>
              </a:rPr>
              <a:t>	strengths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tabLst>
                <a:tab pos="2759075" algn="l"/>
              </a:tabLst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analysis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variance</a:t>
            </a:r>
            <a:r>
              <a:rPr sz="2400" dirty="0">
                <a:latin typeface="Times New Roman"/>
                <a:cs typeface="Times New Roman"/>
              </a:rPr>
              <a:t>	and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multivariate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  <a:tab pos="1362710" algn="l"/>
              </a:tabLst>
            </a:pPr>
            <a:r>
              <a:rPr sz="2400" spc="-10" dirty="0">
                <a:latin typeface="Times New Roman"/>
                <a:cs typeface="Times New Roman"/>
              </a:rPr>
              <a:t>Greatest</a:t>
            </a:r>
            <a:r>
              <a:rPr sz="2400" dirty="0">
                <a:latin typeface="Times New Roman"/>
                <a:cs typeface="Times New Roman"/>
              </a:rPr>
              <a:t>	weakness</a:t>
            </a:r>
            <a:r>
              <a:rPr sz="2400" spc="-13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189230" indent="-176530">
              <a:lnSpc>
                <a:spcPts val="2875"/>
              </a:lnSpc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absence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robust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regressions</a:t>
            </a:r>
            <a:endParaRPr sz="2400">
              <a:latin typeface="Times New Roman"/>
              <a:cs typeface="Times New Roman"/>
            </a:endParaRPr>
          </a:p>
          <a:p>
            <a:pPr marL="189230" indent="-176530">
              <a:lnSpc>
                <a:spcPts val="2875"/>
              </a:lnSpc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absence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survey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26</a:t>
            </a:fld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73502" y="784353"/>
            <a:ext cx="7926070" cy="63837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Graphics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5580" indent="-182880"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Simple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point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click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interface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creating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graphs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ts val="2875"/>
              </a:lnSpc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once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create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graphs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  <a:tabLst>
                <a:tab pos="266065" algn="l"/>
              </a:tabLst>
            </a:pP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can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extensively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customized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via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its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point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click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interface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ts val="2875"/>
              </a:lnSpc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Graphs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very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high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quality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pasted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other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documents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Word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Powerpoint)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SPSS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does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have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syntax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language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creating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graphs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ts val="2875"/>
              </a:lnSpc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Many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features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point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click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interface</a:t>
            </a: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  <a:tabLst>
                <a:tab pos="266065" algn="l"/>
              </a:tabLst>
            </a:pP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are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available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via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syntax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language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marR="5080" indent="-182245">
              <a:buChar char="•"/>
              <a:tabLst>
                <a:tab pos="241300" algn="l"/>
                <a:tab pos="1772285" algn="l"/>
              </a:tabLst>
            </a:pPr>
            <a:r>
              <a:rPr sz="2400" dirty="0">
                <a:latin typeface="Times New Roman"/>
                <a:cs typeface="Times New Roman"/>
              </a:rPr>
              <a:t>Syntax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language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more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complicated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than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that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provided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Stata, 	</a:t>
            </a:r>
            <a:r>
              <a:rPr sz="2400" dirty="0">
                <a:latin typeface="Times New Roman"/>
                <a:cs typeface="Times New Roman"/>
              </a:rPr>
              <a:t>but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simpler</a:t>
            </a:r>
            <a:r>
              <a:rPr sz="2400" dirty="0">
                <a:latin typeface="Times New Roman"/>
                <a:cs typeface="Times New Roman"/>
              </a:rPr>
              <a:t>	than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SAS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33701" y="977901"/>
            <a:ext cx="6282055" cy="4139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Summary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Large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cumbersome,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but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easy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use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  <a:tab pos="2640330" algn="l"/>
              </a:tabLst>
            </a:pPr>
            <a:r>
              <a:rPr sz="2400" dirty="0">
                <a:latin typeface="Times New Roman"/>
                <a:cs typeface="Times New Roman"/>
              </a:rPr>
              <a:t>As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professional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you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outgrow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over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time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Strong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area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graphics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  <a:tab pos="1369695" algn="l"/>
              </a:tabLst>
            </a:pPr>
            <a:r>
              <a:rPr sz="2400" dirty="0">
                <a:latin typeface="Times New Roman"/>
                <a:cs typeface="Times New Roman"/>
              </a:rPr>
              <a:t>Weak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in</a:t>
            </a:r>
            <a:r>
              <a:rPr sz="2400" dirty="0">
                <a:latin typeface="Times New Roman"/>
                <a:cs typeface="Times New Roman"/>
              </a:rPr>
              <a:t>	cutting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edge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statistical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procedures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Hard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keep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track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exactly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what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you've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done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28</a:t>
            </a:fld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57500" y="977901"/>
            <a:ext cx="8585200" cy="609859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QUALITATIVE</a:t>
            </a:r>
            <a:r>
              <a:rPr sz="2400" b="1" u="sng" spc="-45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2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DATA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Analytical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process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begins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during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collection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62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88900" marR="1161415" indent="-76200">
              <a:lnSpc>
                <a:spcPct val="134600"/>
              </a:lnSpc>
              <a:buChar char="•"/>
              <a:tabLst>
                <a:tab pos="88900" algn="l"/>
                <a:tab pos="194945" algn="l"/>
                <a:tab pos="2493645" algn="l"/>
              </a:tabLst>
            </a:pPr>
            <a:r>
              <a:rPr sz="2400" dirty="0">
                <a:latin typeface="Times New Roman"/>
                <a:cs typeface="Times New Roman"/>
              </a:rPr>
              <a:t>	Data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preserved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in</a:t>
            </a:r>
            <a:r>
              <a:rPr sz="2400" dirty="0">
                <a:latin typeface="Times New Roman"/>
                <a:cs typeface="Times New Roman"/>
              </a:rPr>
              <a:t>	textual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form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"indexed"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to</a:t>
            </a:r>
            <a:r>
              <a:rPr sz="2400" spc="-20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generate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develop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analytical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categories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theoretical</a:t>
            </a:r>
            <a:r>
              <a:rPr sz="2400" spc="-204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explanations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2105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271145" indent="-258445">
              <a:buChar char="•"/>
              <a:tabLst>
                <a:tab pos="271145" algn="l"/>
                <a:tab pos="1522730" algn="l"/>
              </a:tabLst>
            </a:pPr>
            <a:r>
              <a:rPr sz="2400" spc="-10" dirty="0">
                <a:latin typeface="Times New Roman"/>
                <a:cs typeface="Times New Roman"/>
              </a:rPr>
              <a:t>Software</a:t>
            </a:r>
            <a:r>
              <a:rPr sz="2400" dirty="0">
                <a:latin typeface="Times New Roman"/>
                <a:cs typeface="Times New Roman"/>
              </a:rPr>
              <a:t>	designed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enable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complex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organisation,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retrieval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data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2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spcBef>
                <a:spcPts val="5"/>
              </a:spcBef>
              <a:buChar char="•"/>
              <a:tabLst>
                <a:tab pos="194945" algn="l"/>
                <a:tab pos="2057400" algn="l"/>
              </a:tabLst>
            </a:pPr>
            <a:r>
              <a:rPr sz="2400" dirty="0">
                <a:latin typeface="Times New Roman"/>
                <a:cs typeface="Times New Roman"/>
              </a:rPr>
              <a:t>Widely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QSR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NUD*IST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ATLAS.ti.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2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  <a:tab pos="4915535" algn="l"/>
              </a:tabLst>
            </a:pPr>
            <a:r>
              <a:rPr sz="2400" spc="-10" dirty="0">
                <a:latin typeface="Times New Roman"/>
                <a:cs typeface="Times New Roman"/>
              </a:rPr>
              <a:t>EZ-TEXT-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software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program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from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C.D.C.</a:t>
            </a:r>
            <a:endParaRPr sz="2400">
              <a:latin typeface="Times New Roman"/>
              <a:cs typeface="Times New Roman"/>
            </a:endParaRPr>
          </a:p>
          <a:p>
            <a:pPr marL="12700">
              <a:spcBef>
                <a:spcPts val="990"/>
              </a:spcBef>
              <a:tabLst>
                <a:tab pos="502284" algn="l"/>
                <a:tab pos="5530215" algn="l"/>
              </a:tabLst>
            </a:pPr>
            <a:r>
              <a:rPr sz="2400" spc="-10" dirty="0">
                <a:latin typeface="Times New Roman"/>
                <a:cs typeface="Times New Roman"/>
              </a:rPr>
              <a:t>-</a:t>
            </a:r>
            <a:r>
              <a:rPr sz="2400" spc="-25" dirty="0">
                <a:latin typeface="Times New Roman"/>
                <a:cs typeface="Times New Roman"/>
              </a:rPr>
              <a:t>to</a:t>
            </a:r>
            <a:r>
              <a:rPr sz="2400" dirty="0">
                <a:latin typeface="Times New Roman"/>
                <a:cs typeface="Times New Roman"/>
              </a:rPr>
              <a:t>	create,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manage,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analyze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semi-structured</a:t>
            </a:r>
            <a:r>
              <a:rPr sz="2400" dirty="0">
                <a:latin typeface="Times New Roman"/>
                <a:cs typeface="Times New Roman"/>
              </a:rPr>
              <a:t>	qualitative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databases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29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25903" y="936752"/>
            <a:ext cx="7181215" cy="60170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spcBef>
                <a:spcPts val="100"/>
              </a:spcBef>
              <a:buFont typeface="Times New Roman"/>
              <a:buChar char="•"/>
              <a:tabLst>
                <a:tab pos="194945" algn="l"/>
              </a:tabLst>
            </a:pPr>
            <a:r>
              <a:rPr sz="2400" b="1" dirty="0">
                <a:latin typeface="Times New Roman"/>
                <a:cs typeface="Times New Roman"/>
              </a:rPr>
              <a:t>Planning for a </a:t>
            </a:r>
            <a:r>
              <a:rPr sz="2400" b="1" spc="-10" dirty="0">
                <a:latin typeface="Times New Roman"/>
                <a:cs typeface="Times New Roman"/>
              </a:rPr>
              <a:t>study: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265430" lvl="1" indent="-176530">
              <a:lnSpc>
                <a:spcPts val="2875"/>
              </a:lnSpc>
              <a:buChar char="-"/>
              <a:tabLst>
                <a:tab pos="265430" algn="l"/>
              </a:tabLst>
            </a:pPr>
            <a:r>
              <a:rPr sz="2400" dirty="0">
                <a:latin typeface="Times New Roman"/>
                <a:cs typeface="Times New Roman"/>
              </a:rPr>
              <a:t>You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remember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Aim,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design,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methodology,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sample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size</a:t>
            </a:r>
            <a:endParaRPr sz="2400">
              <a:latin typeface="Times New Roman"/>
              <a:cs typeface="Times New Roman"/>
            </a:endParaRPr>
          </a:p>
          <a:p>
            <a:pPr marL="265430" lvl="1" indent="-176530">
              <a:lnSpc>
                <a:spcPts val="2875"/>
              </a:lnSpc>
              <a:buChar char="-"/>
              <a:tabLst>
                <a:tab pos="265430" algn="l"/>
              </a:tabLst>
            </a:pPr>
            <a:r>
              <a:rPr sz="2400" dirty="0">
                <a:latin typeface="Times New Roman"/>
                <a:cs typeface="Times New Roman"/>
              </a:rPr>
              <a:t>You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forget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management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analyses</a:t>
            </a:r>
            <a:endParaRPr sz="2400">
              <a:latin typeface="Times New Roman"/>
              <a:cs typeface="Times New Roman"/>
            </a:endParaRPr>
          </a:p>
          <a:p>
            <a:pPr lvl="1">
              <a:spcBef>
                <a:spcPts val="110"/>
              </a:spcBef>
              <a:buFont typeface="Times New Roman"/>
              <a:buChar char="-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Font typeface="Times New Roman"/>
              <a:buChar char="•"/>
              <a:tabLst>
                <a:tab pos="194945" algn="l"/>
              </a:tabLst>
            </a:pPr>
            <a:r>
              <a:rPr sz="2400" b="1" dirty="0">
                <a:latin typeface="Times New Roman"/>
                <a:cs typeface="Times New Roman"/>
              </a:rPr>
              <a:t>Data</a:t>
            </a:r>
            <a:r>
              <a:rPr sz="2400" b="1" spc="-9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management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265430" lvl="1" indent="-176530">
              <a:buChar char="-"/>
              <a:tabLst>
                <a:tab pos="265430" algn="l"/>
              </a:tabLst>
            </a:pP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collection,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entry,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arrangement,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processing</a:t>
            </a:r>
            <a:endParaRPr sz="2400">
              <a:latin typeface="Times New Roman"/>
              <a:cs typeface="Times New Roman"/>
            </a:endParaRPr>
          </a:p>
          <a:p>
            <a:pPr lvl="1">
              <a:spcBef>
                <a:spcPts val="105"/>
              </a:spcBef>
              <a:buFont typeface="Times New Roman"/>
              <a:buChar char="-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Font typeface="Times New Roman"/>
              <a:buChar char="•"/>
              <a:tabLst>
                <a:tab pos="19494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Analysis: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265430" lvl="1" indent="-176530">
              <a:buChar char="-"/>
              <a:tabLst>
                <a:tab pos="265430" algn="l"/>
              </a:tabLst>
            </a:pPr>
            <a:r>
              <a:rPr sz="2400" dirty="0">
                <a:latin typeface="Times New Roman"/>
                <a:cs typeface="Times New Roman"/>
              </a:rPr>
              <a:t>choice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analysis,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process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  <a:p>
            <a:pPr lvl="1">
              <a:spcBef>
                <a:spcPts val="114"/>
              </a:spcBef>
              <a:buFont typeface="Times New Roman"/>
              <a:buChar char="-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Font typeface="Times New Roman"/>
              <a:buChar char="•"/>
              <a:tabLst>
                <a:tab pos="194945" algn="l"/>
              </a:tabLst>
            </a:pPr>
            <a:r>
              <a:rPr sz="2400" b="1" dirty="0">
                <a:latin typeface="Times New Roman"/>
                <a:cs typeface="Times New Roman"/>
              </a:rPr>
              <a:t>Assistance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from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friend: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spcBef>
                <a:spcPts val="5"/>
              </a:spcBef>
              <a:tabLst>
                <a:tab pos="3876040" algn="l"/>
              </a:tabLst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Biostatistician,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Colleague,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or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Software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2978" y="860554"/>
            <a:ext cx="6747768" cy="462177"/>
          </a:xfrm>
          <a:prstGeom prst="rect">
            <a:avLst/>
          </a:prstGeom>
        </p:spPr>
        <p:txBody>
          <a:bodyPr vert="horz" wrap="square" lIns="0" tIns="91947" rIns="0" bIns="0" rtlCol="0">
            <a:spAutoFit/>
          </a:bodyPr>
          <a:lstStyle/>
          <a:p>
            <a:pPr marL="101600">
              <a:spcBef>
                <a:spcPts val="100"/>
              </a:spcBef>
            </a:pPr>
            <a:r>
              <a:rPr dirty="0"/>
              <a:t>SPECIAL</a:t>
            </a:r>
            <a:r>
              <a:rPr spc="-110" dirty="0"/>
              <a:t> </a:t>
            </a:r>
            <a:r>
              <a:rPr dirty="0"/>
              <a:t>FUNCTION</a:t>
            </a:r>
            <a:r>
              <a:rPr spc="-110" dirty="0"/>
              <a:t> </a:t>
            </a:r>
            <a:r>
              <a:rPr spc="-10" dirty="0"/>
              <a:t>PACKAGES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46654" y="1669796"/>
            <a:ext cx="8260715" cy="55707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spcBef>
                <a:spcPts val="100"/>
              </a:spcBef>
              <a:buFont typeface="Times New Roman"/>
              <a:buChar char="•"/>
              <a:tabLst>
                <a:tab pos="194945" algn="l"/>
              </a:tabLst>
            </a:pPr>
            <a:r>
              <a:rPr sz="2400" b="1" dirty="0">
                <a:latin typeface="Times New Roman"/>
                <a:cs typeface="Times New Roman"/>
              </a:rPr>
              <a:t>Sample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Size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&amp;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Power</a:t>
            </a:r>
            <a:r>
              <a:rPr sz="2400" b="1" spc="-2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680"/>
              </a:spcBef>
            </a:pPr>
            <a:endParaRPr sz="2400">
              <a:latin typeface="Times New Roman"/>
              <a:cs typeface="Times New Roman"/>
            </a:endParaRPr>
          </a:p>
          <a:p>
            <a:pPr marL="317500" indent="-304800">
              <a:spcBef>
                <a:spcPts val="5"/>
              </a:spcBef>
              <a:buAutoNum type="arabicPeriod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STPLAN,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NQUERY,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PEST,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POWER,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SAMPSIZE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spcBef>
                <a:spcPts val="720"/>
              </a:spcBef>
              <a:buAutoNum type="arabicPeriod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SAMPLEXS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crosssectional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surveys</a:t>
            </a:r>
            <a:endParaRPr sz="2400">
              <a:latin typeface="Times New Roman"/>
              <a:cs typeface="Times New Roman"/>
            </a:endParaRPr>
          </a:p>
          <a:p>
            <a:pPr marL="393065" indent="-380365">
              <a:spcBef>
                <a:spcPts val="720"/>
              </a:spcBef>
              <a:buAutoNum type="arabicPeriod"/>
              <a:tabLst>
                <a:tab pos="393065" algn="l"/>
              </a:tabLst>
            </a:pPr>
            <a:r>
              <a:rPr sz="2400" dirty="0">
                <a:latin typeface="Times New Roman"/>
                <a:cs typeface="Times New Roman"/>
              </a:rPr>
              <a:t>GPOWER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precision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analysis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t-</a:t>
            </a:r>
            <a:r>
              <a:rPr sz="2400" dirty="0">
                <a:latin typeface="Times New Roman"/>
                <a:cs typeface="Times New Roman"/>
              </a:rPr>
              <a:t>tests,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Chi-</a:t>
            </a:r>
            <a:r>
              <a:rPr sz="2400" dirty="0">
                <a:latin typeface="Times New Roman"/>
                <a:cs typeface="Times New Roman"/>
              </a:rPr>
              <a:t>square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tests</a:t>
            </a:r>
            <a:endParaRPr sz="2400">
              <a:latin typeface="Times New Roman"/>
              <a:cs typeface="Times New Roman"/>
            </a:endParaRPr>
          </a:p>
          <a:p>
            <a:pPr marL="241300">
              <a:spcBef>
                <a:spcPts val="720"/>
              </a:spcBef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computes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power,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sample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sizes,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alpha,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beta,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alpha/beta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ratios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260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Font typeface="Times New Roman"/>
              <a:buChar char="•"/>
              <a:tabLst>
                <a:tab pos="194945" algn="l"/>
              </a:tabLst>
            </a:pPr>
            <a:r>
              <a:rPr sz="2400" b="1" spc="-10" dirty="0">
                <a:latin typeface="Times New Roman"/>
                <a:cs typeface="Times New Roman"/>
              </a:rPr>
              <a:t>Randomization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685"/>
              </a:spcBef>
            </a:pPr>
            <a:endParaRPr sz="2400">
              <a:latin typeface="Times New Roman"/>
              <a:cs typeface="Times New Roman"/>
            </a:endParaRPr>
          </a:p>
          <a:p>
            <a:pPr marL="317500" indent="-304800">
              <a:buAutoNum type="arabicPeriod"/>
              <a:tabLst>
                <a:tab pos="317500" algn="l"/>
                <a:tab pos="4984115" algn="l"/>
                <a:tab pos="5237480" algn="l"/>
              </a:tabLst>
            </a:pPr>
            <a:r>
              <a:rPr sz="2400" spc="-10" dirty="0">
                <a:latin typeface="Times New Roman"/>
                <a:cs typeface="Times New Roman"/>
              </a:rPr>
              <a:t>RANDOMIZATION</a:t>
            </a:r>
            <a:r>
              <a:rPr sz="2400" spc="-7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GENERATOR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Windows</a:t>
            </a:r>
            <a:r>
              <a:rPr sz="2400" spc="-7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application</a:t>
            </a:r>
            <a:endParaRPr sz="2400">
              <a:latin typeface="Times New Roman"/>
              <a:cs typeface="Times New Roman"/>
            </a:endParaRPr>
          </a:p>
          <a:p>
            <a:pPr marL="241300">
              <a:spcBef>
                <a:spcPts val="720"/>
              </a:spcBef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simple,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blocked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randomisation,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gives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output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spreadsheet</a:t>
            </a:r>
            <a:endParaRPr sz="2400">
              <a:latin typeface="Times New Roman"/>
              <a:cs typeface="Times New Roman"/>
            </a:endParaRPr>
          </a:p>
          <a:p>
            <a:pPr marL="317500" indent="-304800">
              <a:spcBef>
                <a:spcPts val="720"/>
              </a:spcBef>
              <a:buAutoNum type="arabicPeriod" startAt="2"/>
              <a:tabLst>
                <a:tab pos="317500" algn="l"/>
                <a:tab pos="3831590" algn="l"/>
                <a:tab pos="4085590" algn="l"/>
              </a:tabLst>
            </a:pPr>
            <a:r>
              <a:rPr sz="2400" spc="-10" dirty="0">
                <a:latin typeface="Times New Roman"/>
                <a:cs typeface="Times New Roman"/>
              </a:rPr>
              <a:t>RANDOMIZATION.COM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on-line randomization </a:t>
            </a:r>
            <a:r>
              <a:rPr sz="2400" spc="-10" dirty="0">
                <a:latin typeface="Times New Roman"/>
                <a:cs typeface="Times New Roman"/>
              </a:rPr>
              <a:t>program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spcBef>
                <a:spcPts val="720"/>
              </a:spcBef>
              <a:buAutoNum type="arabicPeriod" startAt="2"/>
              <a:tabLst>
                <a:tab pos="316230" algn="l"/>
                <a:tab pos="2499995" algn="l"/>
                <a:tab pos="2753360" algn="l"/>
              </a:tabLst>
            </a:pPr>
            <a:r>
              <a:rPr sz="2400" spc="-10" dirty="0">
                <a:latin typeface="Times New Roman"/>
                <a:cs typeface="Times New Roman"/>
              </a:rPr>
              <a:t>STATSDIRECT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randomization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into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groups,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matched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pairs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30</a:t>
            </a:fld>
            <a:endParaRPr lang="en-US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933700" y="1054100"/>
            <a:ext cx="7226934" cy="59990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spcBef>
                <a:spcPts val="100"/>
              </a:spcBef>
              <a:buFont typeface="Times New Roman"/>
              <a:buChar char="•"/>
              <a:tabLst>
                <a:tab pos="194945" algn="l"/>
              </a:tabLst>
            </a:pPr>
            <a:r>
              <a:rPr sz="2400" b="1" dirty="0">
                <a:latin typeface="Times New Roman"/>
                <a:cs typeface="Times New Roman"/>
              </a:rPr>
              <a:t>Metanalysis</a:t>
            </a:r>
            <a:r>
              <a:rPr sz="2400" b="1" spc="-50" dirty="0">
                <a:latin typeface="Times New Roman"/>
                <a:cs typeface="Times New Roman"/>
              </a:rPr>
              <a:t> 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317500" indent="-304800">
              <a:lnSpc>
                <a:spcPts val="2875"/>
              </a:lnSpc>
              <a:buAutoNum type="arabicPeriod"/>
              <a:tabLst>
                <a:tab pos="317500" algn="l"/>
              </a:tabLst>
            </a:pPr>
            <a:r>
              <a:rPr sz="2400" spc="-25" dirty="0">
                <a:latin typeface="Times New Roman"/>
                <a:cs typeface="Times New Roman"/>
              </a:rPr>
              <a:t>META-</a:t>
            </a:r>
            <a:r>
              <a:rPr sz="2400" dirty="0">
                <a:latin typeface="Times New Roman"/>
                <a:cs typeface="Times New Roman"/>
              </a:rPr>
              <a:t>ANALYSIS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5.3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statistics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software</a:t>
            </a:r>
            <a:endParaRPr sz="2400">
              <a:latin typeface="Times New Roman"/>
              <a:cs typeface="Times New Roman"/>
            </a:endParaRPr>
          </a:p>
          <a:p>
            <a:pPr marL="342265" lvl="1" indent="-253365">
              <a:lnSpc>
                <a:spcPts val="2875"/>
              </a:lnSpc>
              <a:buChar char="-"/>
              <a:tabLst>
                <a:tab pos="342265" algn="l"/>
              </a:tabLst>
            </a:pPr>
            <a:r>
              <a:rPr sz="2400" dirty="0">
                <a:latin typeface="Times New Roman"/>
                <a:cs typeface="Times New Roman"/>
              </a:rPr>
              <a:t>selects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analysis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exact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values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effect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sizes</a:t>
            </a:r>
            <a:endParaRPr sz="2400">
              <a:latin typeface="Times New Roman"/>
              <a:cs typeface="Times New Roman"/>
            </a:endParaRPr>
          </a:p>
          <a:p>
            <a:pPr marL="342265" lvl="1" indent="-253365">
              <a:lnSpc>
                <a:spcPts val="2875"/>
              </a:lnSpc>
              <a:buChar char="-"/>
              <a:tabLst>
                <a:tab pos="342265" algn="l"/>
              </a:tabLst>
            </a:pPr>
            <a:r>
              <a:rPr sz="2400" dirty="0">
                <a:latin typeface="Times New Roman"/>
                <a:cs typeface="Times New Roman"/>
              </a:rPr>
              <a:t>plots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display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correlation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coefficients</a:t>
            </a:r>
            <a:endParaRPr sz="2400">
              <a:latin typeface="Times New Roman"/>
              <a:cs typeface="Times New Roman"/>
            </a:endParaRPr>
          </a:p>
          <a:p>
            <a:pPr marL="316865" indent="-304165">
              <a:lnSpc>
                <a:spcPts val="2875"/>
              </a:lnSpc>
              <a:buAutoNum type="arabicPeriod" startAt="2"/>
              <a:tabLst>
                <a:tab pos="316865" algn="l"/>
              </a:tabLst>
            </a:pPr>
            <a:r>
              <a:rPr sz="2400" dirty="0">
                <a:latin typeface="Times New Roman"/>
                <a:cs typeface="Times New Roman"/>
              </a:rPr>
              <a:t>EasyMA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Clinical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Trial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Results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lnSpc>
                <a:spcPts val="2875"/>
              </a:lnSpc>
              <a:buAutoNum type="arabicPeriod" startAt="2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EPIMETA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based,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but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Windows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like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interface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AutoNum type="arabicPeriod" startAt="2"/>
            </a:pPr>
            <a:endParaRPr sz="2400">
              <a:latin typeface="Times New Roman"/>
              <a:cs typeface="Times New Roman"/>
            </a:endParaRPr>
          </a:p>
          <a:p>
            <a:pPr marL="194945" lvl="1" indent="-182245">
              <a:buFont typeface="Times New Roman"/>
              <a:buChar char="•"/>
              <a:tabLst>
                <a:tab pos="194945" algn="l"/>
              </a:tabLst>
            </a:pPr>
            <a:r>
              <a:rPr sz="2400" b="1" dirty="0">
                <a:latin typeface="Times New Roman"/>
                <a:cs typeface="Times New Roman"/>
              </a:rPr>
              <a:t>Person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Years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Mortality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Ratios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PANCOMP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Font typeface="Times New Roman"/>
              <a:buChar char="•"/>
              <a:tabLst>
                <a:tab pos="194945" algn="l"/>
                <a:tab pos="3097530" algn="l"/>
              </a:tabLst>
            </a:pPr>
            <a:r>
              <a:rPr sz="2400" b="1" dirty="0">
                <a:latin typeface="Times New Roman"/>
                <a:cs typeface="Times New Roman"/>
              </a:rPr>
              <a:t>Diagnostic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Efficiency</a:t>
            </a:r>
            <a:r>
              <a:rPr sz="2400" b="1" dirty="0">
                <a:latin typeface="Times New Roman"/>
                <a:cs typeface="Times New Roman"/>
              </a:rPr>
              <a:t>	Statistics</a:t>
            </a:r>
            <a:r>
              <a:rPr sz="2400" b="1" spc="-50" dirty="0">
                <a:latin typeface="Times New Roman"/>
                <a:cs typeface="Times New Roman"/>
              </a:rPr>
              <a:t> 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241300" marR="86995" indent="-228600"/>
            <a:r>
              <a:rPr sz="2400" dirty="0">
                <a:latin typeface="Times New Roman"/>
                <a:cs typeface="Times New Roman"/>
              </a:rPr>
              <a:t>1.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DIAGNOSTIC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STATISTICS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sensitivity,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specificity, </a:t>
            </a:r>
            <a:r>
              <a:rPr sz="2400" dirty="0">
                <a:latin typeface="Times New Roman"/>
                <a:cs typeface="Times New Roman"/>
              </a:rPr>
              <a:t>positive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negative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predictive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power,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Kappa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31</a:t>
            </a:fld>
            <a:endParaRPr lang="en-US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86100" y="1054101"/>
            <a:ext cx="7728584" cy="605293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spcBef>
                <a:spcPts val="100"/>
              </a:spcBef>
              <a:buFont typeface="Times New Roman"/>
              <a:buChar char="•"/>
              <a:tabLst>
                <a:tab pos="194945" algn="l"/>
              </a:tabLst>
            </a:pPr>
            <a:r>
              <a:rPr sz="2400" b="1" dirty="0">
                <a:latin typeface="Times New Roman"/>
                <a:cs typeface="Times New Roman"/>
              </a:rPr>
              <a:t>Risk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Estimation</a:t>
            </a:r>
            <a:r>
              <a:rPr sz="2400" b="1" spc="-20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393700" indent="-381000">
              <a:lnSpc>
                <a:spcPts val="2875"/>
              </a:lnSpc>
              <a:buAutoNum type="arabicPeriod"/>
              <a:tabLst>
                <a:tab pos="393700" algn="l"/>
                <a:tab pos="2013585" algn="l"/>
              </a:tabLst>
            </a:pPr>
            <a:r>
              <a:rPr sz="2400" dirty="0">
                <a:latin typeface="Times New Roman"/>
                <a:cs typeface="Times New Roman"/>
              </a:rPr>
              <a:t>ABSRISK</a:t>
            </a:r>
            <a:r>
              <a:rPr sz="2400" spc="-10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MSDOS</a:t>
            </a:r>
            <a:endParaRPr sz="2400">
              <a:latin typeface="Times New Roman"/>
              <a:cs typeface="Times New Roman"/>
            </a:endParaRPr>
          </a:p>
          <a:p>
            <a:pPr marL="189230" lvl="1" indent="-176530">
              <a:lnSpc>
                <a:spcPts val="2875"/>
              </a:lnSpc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estimating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absolute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risks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relative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risks</a:t>
            </a:r>
            <a:endParaRPr sz="2400">
              <a:latin typeface="Times New Roman"/>
              <a:cs typeface="Times New Roman"/>
            </a:endParaRPr>
          </a:p>
          <a:p>
            <a:pPr marL="88900" marR="520700" lvl="1" indent="-76200">
              <a:lnSpc>
                <a:spcPts val="2880"/>
              </a:lnSpc>
              <a:spcBef>
                <a:spcPts val="95"/>
              </a:spcBef>
              <a:buChar char="-"/>
              <a:tabLst>
                <a:tab pos="88900" algn="l"/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	Uses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age-</a:t>
            </a:r>
            <a:r>
              <a:rPr sz="2400" dirty="0">
                <a:latin typeface="Times New Roman"/>
                <a:cs typeface="Times New Roman"/>
              </a:rPr>
              <a:t>specific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mortality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morbidity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convert </a:t>
            </a:r>
            <a:r>
              <a:rPr sz="2400" dirty="0">
                <a:latin typeface="Times New Roman"/>
                <a:cs typeface="Times New Roman"/>
              </a:rPr>
              <a:t>relative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risk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estimates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into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absolute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risk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estimates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Font typeface="Times New Roman"/>
              <a:buChar char="•"/>
              <a:tabLst>
                <a:tab pos="194945" algn="l"/>
              </a:tabLst>
            </a:pPr>
            <a:r>
              <a:rPr sz="2400" b="1" dirty="0">
                <a:latin typeface="Times New Roman"/>
                <a:cs typeface="Times New Roman"/>
              </a:rPr>
              <a:t>Missing</a:t>
            </a:r>
            <a:r>
              <a:rPr sz="2400" b="1" spc="-5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Data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lnSpc>
                <a:spcPts val="2875"/>
              </a:lnSpc>
              <a:tabLst>
                <a:tab pos="393700" algn="l"/>
              </a:tabLst>
            </a:pPr>
            <a:r>
              <a:rPr sz="2400" spc="-25" dirty="0">
                <a:latin typeface="Times New Roman"/>
                <a:cs typeface="Times New Roman"/>
              </a:rPr>
              <a:t>1.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10" dirty="0">
                <a:latin typeface="Times New Roman"/>
                <a:cs typeface="Times New Roman"/>
              </a:rPr>
              <a:t>MANET</a:t>
            </a:r>
            <a:endParaRPr sz="2400">
              <a:latin typeface="Times New Roman"/>
              <a:cs typeface="Times New Roman"/>
            </a:endParaRPr>
          </a:p>
          <a:p>
            <a:pPr marL="241300" marR="5080" indent="-228600">
              <a:lnSpc>
                <a:spcPts val="2880"/>
              </a:lnSpc>
              <a:spcBef>
                <a:spcPts val="95"/>
              </a:spcBef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Macintosh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software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interactive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graphics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tools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sets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missing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values.</a:t>
            </a:r>
            <a:endParaRPr sz="2400">
              <a:latin typeface="Times New Roman"/>
              <a:cs typeface="Times New Roman"/>
            </a:endParaRPr>
          </a:p>
          <a:p>
            <a:pPr marL="12700" marR="4371340" indent="182245">
              <a:lnSpc>
                <a:spcPts val="5750"/>
              </a:lnSpc>
              <a:spcBef>
                <a:spcPts val="370"/>
              </a:spcBef>
              <a:buFont typeface="Times New Roman"/>
              <a:buChar char="•"/>
              <a:tabLst>
                <a:tab pos="194945" algn="l"/>
              </a:tabLst>
            </a:pPr>
            <a:r>
              <a:rPr sz="2400" b="1" dirty="0">
                <a:latin typeface="Times New Roman"/>
                <a:cs typeface="Times New Roman"/>
              </a:rPr>
              <a:t>Clinical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Trial</a:t>
            </a:r>
            <a:r>
              <a:rPr sz="2400" b="1" spc="-3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: </a:t>
            </a:r>
            <a:r>
              <a:rPr sz="2400" dirty="0">
                <a:latin typeface="Times New Roman"/>
                <a:cs typeface="Times New Roman"/>
              </a:rPr>
              <a:t>1.CLINTRIAL 2. </a:t>
            </a:r>
            <a:r>
              <a:rPr sz="2400" spc="-10" dirty="0">
                <a:latin typeface="Times New Roman"/>
                <a:cs typeface="Times New Roman"/>
              </a:rPr>
              <a:t>MACRO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32</a:t>
            </a:fld>
            <a:endParaRPr lang="en-US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57501" y="1054101"/>
            <a:ext cx="6403975" cy="608371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spcBef>
                <a:spcPts val="100"/>
              </a:spcBef>
              <a:buFont typeface="Times New Roman"/>
              <a:buChar char="•"/>
              <a:tabLst>
                <a:tab pos="194945" algn="l"/>
              </a:tabLst>
            </a:pPr>
            <a:r>
              <a:rPr sz="2400" b="1" dirty="0">
                <a:latin typeface="Times New Roman"/>
                <a:cs typeface="Times New Roman"/>
              </a:rPr>
              <a:t>Pharmacokinetic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and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Pharmacodynamic</a:t>
            </a:r>
            <a:r>
              <a:rPr sz="2400" b="1" spc="-6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Data</a:t>
            </a:r>
            <a:r>
              <a:rPr sz="2400" b="1" spc="-6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680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1.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BOOMER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Non-</a:t>
            </a:r>
            <a:r>
              <a:rPr sz="2400" dirty="0">
                <a:latin typeface="Times New Roman"/>
                <a:cs typeface="Times New Roman"/>
              </a:rPr>
              <a:t>linear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Regression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Program</a:t>
            </a:r>
            <a:endParaRPr sz="2400">
              <a:latin typeface="Times New Roman"/>
              <a:cs typeface="Times New Roman"/>
            </a:endParaRPr>
          </a:p>
          <a:p>
            <a:pPr marL="317500" marR="407670" indent="-304800">
              <a:lnSpc>
                <a:spcPct val="125000"/>
              </a:lnSpc>
              <a:tabLst>
                <a:tab pos="266065" algn="l"/>
              </a:tabLst>
            </a:pP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Includes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normal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fitting,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Bayesian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estimation,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integrated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differential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equation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models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spcBef>
                <a:spcPts val="720"/>
              </a:spcBef>
              <a:buAutoNum type="arabicPeriod" startAt="2"/>
              <a:tabLst>
                <a:tab pos="316230" algn="l"/>
                <a:tab pos="1858010" algn="l"/>
              </a:tabLst>
            </a:pPr>
            <a:r>
              <a:rPr sz="2400" spc="-10" dirty="0">
                <a:latin typeface="Times New Roman"/>
                <a:cs typeface="Times New Roman"/>
              </a:rPr>
              <a:t>NONMEM</a:t>
            </a:r>
            <a:r>
              <a:rPr sz="2400" dirty="0">
                <a:latin typeface="Times New Roman"/>
                <a:cs typeface="Times New Roman"/>
              </a:rPr>
              <a:t>	-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Population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Kinetics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software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980"/>
              </a:spcBef>
              <a:buFont typeface="Times New Roman"/>
              <a:buAutoNum type="arabicPeriod" startAt="2"/>
            </a:pPr>
            <a:endParaRPr sz="2400">
              <a:latin typeface="Times New Roman"/>
              <a:cs typeface="Times New Roman"/>
            </a:endParaRPr>
          </a:p>
          <a:p>
            <a:pPr marL="194945" lvl="1" indent="-182245">
              <a:buFont typeface="Times New Roman"/>
              <a:buChar char="•"/>
              <a:tabLst>
                <a:tab pos="194945" algn="l"/>
              </a:tabLst>
            </a:pPr>
            <a:r>
              <a:rPr sz="2400" b="1" dirty="0">
                <a:latin typeface="Times New Roman"/>
                <a:cs typeface="Times New Roman"/>
              </a:rPr>
              <a:t>Surveys</a:t>
            </a:r>
            <a:r>
              <a:rPr sz="2400" b="1" spc="-8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317500" indent="-304800">
              <a:buAutoNum type="arabicPeriod"/>
              <a:tabLst>
                <a:tab pos="317500" algn="l"/>
              </a:tabLst>
            </a:pPr>
            <a:r>
              <a:rPr sz="2400" dirty="0">
                <a:latin typeface="Times New Roman"/>
                <a:cs typeface="Times New Roman"/>
              </a:rPr>
              <a:t>CSPRO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Census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Survey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Processing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System)</a:t>
            </a:r>
            <a:endParaRPr sz="2400">
              <a:latin typeface="Times New Roman"/>
              <a:cs typeface="Times New Roman"/>
            </a:endParaRPr>
          </a:p>
          <a:p>
            <a:pPr marL="316865" indent="-304165">
              <a:buAutoNum type="arabicPeriod"/>
              <a:tabLst>
                <a:tab pos="316865" algn="l"/>
              </a:tabLst>
            </a:pPr>
            <a:r>
              <a:rPr sz="2400" dirty="0">
                <a:latin typeface="Times New Roman"/>
                <a:cs typeface="Times New Roman"/>
              </a:rPr>
              <a:t>STATPAC</a:t>
            </a:r>
            <a:r>
              <a:rPr sz="2400" spc="-9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Survey</a:t>
            </a:r>
            <a:r>
              <a:rPr sz="2400" spc="-9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Software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  <a:buFont typeface="Times New Roman"/>
              <a:buAutoNum type="arabicPeriod"/>
            </a:pPr>
            <a:endParaRPr sz="2400">
              <a:latin typeface="Times New Roman"/>
              <a:cs typeface="Times New Roman"/>
            </a:endParaRPr>
          </a:p>
          <a:p>
            <a:pPr marL="194945" lvl="1" indent="-182245">
              <a:spcBef>
                <a:spcPts val="5"/>
              </a:spcBef>
              <a:buFont typeface="Times New Roman"/>
              <a:buChar char="•"/>
              <a:tabLst>
                <a:tab pos="194945" algn="l"/>
              </a:tabLst>
            </a:pPr>
            <a:r>
              <a:rPr sz="2400" b="1" dirty="0">
                <a:latin typeface="Times New Roman"/>
                <a:cs typeface="Times New Roman"/>
              </a:rPr>
              <a:t>Seasonal</a:t>
            </a:r>
            <a:r>
              <a:rPr sz="2400" b="1" spc="-114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Adjustments</a:t>
            </a:r>
            <a:r>
              <a:rPr sz="2400" b="1" spc="-11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/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ARIMA,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DEMETRA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33</a:t>
            </a:fld>
            <a:endParaRPr lang="en-US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57500" y="977900"/>
            <a:ext cx="8134350" cy="57887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spc="-10" dirty="0">
                <a:latin typeface="Times New Roman"/>
                <a:cs typeface="Times New Roman"/>
              </a:rPr>
              <a:t>CONCLUSION</a:t>
            </a:r>
            <a:endParaRPr sz="2400">
              <a:latin typeface="Times New Roman"/>
              <a:cs typeface="Times New Roman"/>
            </a:endParaRPr>
          </a:p>
          <a:p>
            <a:pPr marL="194945" indent="-182245">
              <a:spcBef>
                <a:spcPts val="2405"/>
              </a:spcBef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Each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package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its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own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unique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strengths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weaknesses</a:t>
            </a:r>
            <a:endParaRPr sz="2400">
              <a:latin typeface="Times New Roman"/>
              <a:cs typeface="Times New Roman"/>
            </a:endParaRPr>
          </a:p>
          <a:p>
            <a:pPr marL="194945" indent="-182245">
              <a:spcBef>
                <a:spcPts val="1720"/>
              </a:spcBef>
              <a:buChar char="•"/>
              <a:tabLst>
                <a:tab pos="194945" algn="l"/>
                <a:tab pos="2938145" algn="l"/>
                <a:tab pos="5111750" algn="l"/>
              </a:tabLst>
            </a:pPr>
            <a:r>
              <a:rPr sz="2400" dirty="0">
                <a:latin typeface="Times New Roman"/>
                <a:cs typeface="Times New Roman"/>
              </a:rPr>
              <a:t>SAS,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Stata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SPSS</a:t>
            </a:r>
            <a:r>
              <a:rPr sz="2400" dirty="0">
                <a:latin typeface="Times New Roman"/>
                <a:cs typeface="Times New Roman"/>
              </a:rPr>
              <a:t>	-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wide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variety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of</a:t>
            </a:r>
            <a:r>
              <a:rPr sz="2400" dirty="0">
                <a:latin typeface="Times New Roman"/>
                <a:cs typeface="Times New Roman"/>
              </a:rPr>
              <a:t>	statistical</a:t>
            </a:r>
            <a:r>
              <a:rPr sz="2400" spc="-6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analyses</a:t>
            </a:r>
            <a:endParaRPr sz="2400">
              <a:latin typeface="Times New Roman"/>
              <a:cs typeface="Times New Roman"/>
            </a:endParaRPr>
          </a:p>
          <a:p>
            <a:pPr marL="271145" indent="-258445">
              <a:spcBef>
                <a:spcPts val="1725"/>
              </a:spcBef>
              <a:buChar char="•"/>
              <a:tabLst>
                <a:tab pos="271145" algn="l"/>
                <a:tab pos="2013585" algn="l"/>
                <a:tab pos="2343785" algn="l"/>
              </a:tabLst>
            </a:pPr>
            <a:r>
              <a:rPr sz="2400" spc="-10" dirty="0">
                <a:latin typeface="Times New Roman"/>
                <a:cs typeface="Times New Roman"/>
              </a:rPr>
              <a:t>Stat/Transfer</a:t>
            </a:r>
            <a:r>
              <a:rPr sz="2400" dirty="0">
                <a:latin typeface="Times New Roman"/>
                <a:cs typeface="Times New Roman"/>
              </a:rPr>
              <a:t>	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converts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files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package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another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lnSpc>
                <a:spcPts val="2820"/>
              </a:lnSpc>
              <a:spcBef>
                <a:spcPts val="1714"/>
              </a:spcBef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Switching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analysis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package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another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418465" lvl="1" indent="-253365">
              <a:lnSpc>
                <a:spcPts val="2820"/>
              </a:lnSpc>
              <a:buChar char="-"/>
              <a:tabLst>
                <a:tab pos="418465" algn="l"/>
              </a:tabLst>
            </a:pPr>
            <a:r>
              <a:rPr sz="2400" dirty="0">
                <a:latin typeface="Times New Roman"/>
                <a:cs typeface="Times New Roman"/>
              </a:rPr>
              <a:t>depends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nature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problem</a:t>
            </a:r>
            <a:endParaRPr sz="2400">
              <a:latin typeface="Times New Roman"/>
              <a:cs typeface="Times New Roman"/>
            </a:endParaRPr>
          </a:p>
          <a:p>
            <a:pPr marL="418465" lvl="1" indent="-253365">
              <a:lnSpc>
                <a:spcPts val="2875"/>
              </a:lnSpc>
              <a:buChar char="-"/>
              <a:tabLst>
                <a:tab pos="418465" algn="l"/>
              </a:tabLst>
            </a:pPr>
            <a:r>
              <a:rPr sz="2400" dirty="0">
                <a:latin typeface="Times New Roman"/>
                <a:cs typeface="Times New Roman"/>
              </a:rPr>
              <a:t>SAS: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analyses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using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mixed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models</a:t>
            </a:r>
            <a:endParaRPr sz="2400">
              <a:latin typeface="Times New Roman"/>
              <a:cs typeface="Times New Roman"/>
            </a:endParaRPr>
          </a:p>
          <a:p>
            <a:pPr marL="418465" lvl="1" indent="-253365">
              <a:lnSpc>
                <a:spcPts val="2875"/>
              </a:lnSpc>
              <a:buChar char="-"/>
              <a:tabLst>
                <a:tab pos="418465" algn="l"/>
              </a:tabLst>
            </a:pPr>
            <a:r>
              <a:rPr sz="2400" dirty="0">
                <a:latin typeface="Times New Roman"/>
                <a:cs typeface="Times New Roman"/>
              </a:rPr>
              <a:t>Stata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: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logistic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regression</a:t>
            </a:r>
            <a:endParaRPr sz="2400">
              <a:latin typeface="Times New Roman"/>
              <a:cs typeface="Times New Roman"/>
            </a:endParaRPr>
          </a:p>
          <a:p>
            <a:pPr marL="418465" lvl="1" indent="-253365">
              <a:lnSpc>
                <a:spcPts val="2875"/>
              </a:lnSpc>
              <a:buChar char="-"/>
              <a:tabLst>
                <a:tab pos="418465" algn="l"/>
              </a:tabLst>
            </a:pPr>
            <a:r>
              <a:rPr sz="2400" dirty="0">
                <a:latin typeface="Times New Roman"/>
                <a:cs typeface="Times New Roman"/>
              </a:rPr>
              <a:t>SPSS: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analysis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variance</a:t>
            </a:r>
            <a:endParaRPr sz="2400">
              <a:latin typeface="Times New Roman"/>
              <a:cs typeface="Times New Roman"/>
            </a:endParaRPr>
          </a:p>
          <a:p>
            <a:pPr lvl="1">
              <a:spcBef>
                <a:spcPts val="105"/>
              </a:spcBef>
              <a:buFont typeface="Times New Roman"/>
              <a:buChar char="-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spcBef>
                <a:spcPts val="5"/>
              </a:spcBef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Choice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program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88900">
              <a:tabLst>
                <a:tab pos="1374140" algn="l"/>
                <a:tab pos="3150235" algn="l"/>
                <a:tab pos="4993005" algn="l"/>
              </a:tabLst>
            </a:pPr>
            <a:r>
              <a:rPr sz="2400" dirty="0">
                <a:latin typeface="Times New Roman"/>
                <a:cs typeface="Times New Roman"/>
              </a:rPr>
              <a:t>1.</a:t>
            </a:r>
            <a:r>
              <a:rPr sz="2400" spc="-10" dirty="0">
                <a:latin typeface="Times New Roman"/>
                <a:cs typeface="Times New Roman"/>
              </a:rPr>
              <a:t> budget</a:t>
            </a:r>
            <a:r>
              <a:rPr sz="2400" dirty="0">
                <a:latin typeface="Times New Roman"/>
                <a:cs typeface="Times New Roman"/>
              </a:rPr>
              <a:t>	2.</a:t>
            </a:r>
            <a:r>
              <a:rPr sz="2400" spc="-10" dirty="0">
                <a:latin typeface="Times New Roman"/>
                <a:cs typeface="Times New Roman"/>
              </a:rPr>
              <a:t> experience</a:t>
            </a:r>
            <a:r>
              <a:rPr sz="2400" dirty="0">
                <a:latin typeface="Times New Roman"/>
                <a:cs typeface="Times New Roman"/>
              </a:rPr>
              <a:t>	3.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size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0" dirty="0">
                <a:latin typeface="Times New Roman"/>
                <a:cs typeface="Times New Roman"/>
              </a:rPr>
              <a:t> data</a:t>
            </a:r>
            <a:r>
              <a:rPr sz="2400" dirty="0">
                <a:latin typeface="Times New Roman"/>
                <a:cs typeface="Times New Roman"/>
              </a:rPr>
              <a:t>	4.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complexity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34</a:t>
            </a:fld>
            <a:endParaRPr lang="en-US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25902" y="1454151"/>
            <a:ext cx="8088630" cy="4241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spcBef>
                <a:spcPts val="100"/>
              </a:spcBef>
              <a:buFont typeface="Times New Roman"/>
              <a:buChar char="•"/>
              <a:tabLst>
                <a:tab pos="194945" algn="l"/>
              </a:tabLst>
            </a:pPr>
            <a:r>
              <a:rPr sz="2400" b="1" dirty="0">
                <a:latin typeface="Times New Roman"/>
                <a:cs typeface="Times New Roman"/>
              </a:rPr>
              <a:t>Take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home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message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for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20" dirty="0">
                <a:latin typeface="Times New Roman"/>
                <a:cs typeface="Times New Roman"/>
              </a:rPr>
              <a:t>CaS:</a:t>
            </a:r>
            <a:endParaRPr sz="2400">
              <a:latin typeface="Times New Roman"/>
              <a:cs typeface="Times New Roman"/>
            </a:endParaRPr>
          </a:p>
          <a:p>
            <a:pPr marL="12700" marR="2281555">
              <a:lnSpc>
                <a:spcPct val="119800"/>
              </a:lnSpc>
              <a:spcBef>
                <a:spcPts val="2710"/>
              </a:spcBef>
            </a:pPr>
            <a:r>
              <a:rPr sz="2400" dirty="0">
                <a:latin typeface="Comic Sans MS"/>
                <a:cs typeface="Comic Sans MS"/>
              </a:rPr>
              <a:t>The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right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analysis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for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the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right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problem, </a:t>
            </a:r>
            <a:r>
              <a:rPr sz="2400" dirty="0">
                <a:latin typeface="Comic Sans MS"/>
                <a:cs typeface="Comic Sans MS"/>
              </a:rPr>
              <a:t>Your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seers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will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have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good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views.</a:t>
            </a:r>
            <a:endParaRPr sz="2400">
              <a:latin typeface="Comic Sans MS"/>
              <a:cs typeface="Comic Sans MS"/>
            </a:endParaRPr>
          </a:p>
          <a:p>
            <a:pPr marL="12700" marR="2138045">
              <a:lnSpc>
                <a:spcPct val="119800"/>
              </a:lnSpc>
            </a:pPr>
            <a:r>
              <a:rPr sz="2400" dirty="0">
                <a:latin typeface="Comic Sans MS"/>
                <a:cs typeface="Comic Sans MS"/>
              </a:rPr>
              <a:t>The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right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software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for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the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right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analysis, </a:t>
            </a:r>
            <a:r>
              <a:rPr sz="2400" dirty="0">
                <a:latin typeface="Comic Sans MS"/>
                <a:cs typeface="Comic Sans MS"/>
              </a:rPr>
              <a:t>Your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peers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will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give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good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reviews!</a:t>
            </a:r>
            <a:endParaRPr sz="2400">
              <a:latin typeface="Comic Sans MS"/>
              <a:cs typeface="Comic Sans MS"/>
            </a:endParaRPr>
          </a:p>
          <a:p>
            <a:pPr marL="12700" marR="69215">
              <a:lnSpc>
                <a:spcPct val="119800"/>
              </a:lnSpc>
              <a:tabLst>
                <a:tab pos="1189355" algn="l"/>
                <a:tab pos="2451735" algn="l"/>
              </a:tabLst>
            </a:pPr>
            <a:r>
              <a:rPr sz="2400" dirty="0">
                <a:latin typeface="Comic Sans MS"/>
                <a:cs typeface="Comic Sans MS"/>
              </a:rPr>
              <a:t>Whichever</a:t>
            </a:r>
            <a:r>
              <a:rPr sz="2400" spc="-5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software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you</a:t>
            </a:r>
            <a:r>
              <a:rPr sz="2400" spc="-4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choose,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let</a:t>
            </a:r>
            <a:r>
              <a:rPr sz="2400" spc="-4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there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be</a:t>
            </a:r>
            <a:r>
              <a:rPr sz="2400" spc="-4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no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excuse, Persist</a:t>
            </a:r>
            <a:r>
              <a:rPr sz="2400" dirty="0">
                <a:latin typeface="Comic Sans MS"/>
                <a:cs typeface="Comic Sans MS"/>
              </a:rPr>
              <a:t>	with</a:t>
            </a:r>
            <a:r>
              <a:rPr sz="2400" spc="-30" dirty="0">
                <a:latin typeface="Comic Sans MS"/>
                <a:cs typeface="Comic Sans MS"/>
              </a:rPr>
              <a:t> </a:t>
            </a:r>
            <a:r>
              <a:rPr sz="2400" spc="-25" dirty="0">
                <a:latin typeface="Comic Sans MS"/>
                <a:cs typeface="Comic Sans MS"/>
              </a:rPr>
              <a:t>its</a:t>
            </a:r>
            <a:r>
              <a:rPr sz="2400" dirty="0">
                <a:latin typeface="Comic Sans MS"/>
                <a:cs typeface="Comic Sans MS"/>
              </a:rPr>
              <a:t>	use,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be</a:t>
            </a:r>
            <a:r>
              <a:rPr sz="2400" spc="-6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familiar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with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the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cues,</a:t>
            </a:r>
            <a:endParaRPr sz="2400">
              <a:latin typeface="Comic Sans MS"/>
              <a:cs typeface="Comic Sans MS"/>
            </a:endParaRPr>
          </a:p>
          <a:p>
            <a:pPr marL="12700">
              <a:spcBef>
                <a:spcPts val="570"/>
              </a:spcBef>
            </a:pPr>
            <a:r>
              <a:rPr sz="2400" dirty="0">
                <a:latin typeface="Comic Sans MS"/>
                <a:cs typeface="Comic Sans MS"/>
              </a:rPr>
              <a:t>You’re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sure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to</a:t>
            </a:r>
            <a:r>
              <a:rPr sz="2400" spc="-3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get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your</a:t>
            </a:r>
            <a:r>
              <a:rPr sz="2400" spc="-30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dues,</a:t>
            </a:r>
            <a:endParaRPr sz="2400">
              <a:latin typeface="Comic Sans MS"/>
              <a:cs typeface="Comic Sans MS"/>
            </a:endParaRPr>
          </a:p>
          <a:p>
            <a:pPr marL="12700">
              <a:spcBef>
                <a:spcPts val="570"/>
              </a:spcBef>
            </a:pPr>
            <a:r>
              <a:rPr sz="2400" dirty="0">
                <a:latin typeface="Comic Sans MS"/>
                <a:cs typeface="Comic Sans MS"/>
              </a:rPr>
              <a:t>And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who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knows,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one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day,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you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might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just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be….</a:t>
            </a:r>
            <a:r>
              <a:rPr sz="2400" spc="-35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in</a:t>
            </a:r>
            <a:r>
              <a:rPr sz="2400" spc="-40" dirty="0">
                <a:latin typeface="Comic Sans MS"/>
                <a:cs typeface="Comic Sans MS"/>
              </a:rPr>
              <a:t> </a:t>
            </a:r>
            <a:r>
              <a:rPr sz="2400" dirty="0">
                <a:latin typeface="Comic Sans MS"/>
                <a:cs typeface="Comic Sans MS"/>
              </a:rPr>
              <a:t>the</a:t>
            </a:r>
            <a:r>
              <a:rPr sz="2400" spc="-30" dirty="0">
                <a:latin typeface="Comic Sans MS"/>
                <a:cs typeface="Comic Sans MS"/>
              </a:rPr>
              <a:t> </a:t>
            </a:r>
            <a:r>
              <a:rPr sz="2400" spc="-10" dirty="0">
                <a:latin typeface="Comic Sans MS"/>
                <a:cs typeface="Comic Sans MS"/>
              </a:rPr>
              <a:t>news!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35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09900" y="1206501"/>
            <a:ext cx="7277100" cy="452175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Aim</a:t>
            </a:r>
            <a:r>
              <a:rPr sz="2400" b="1" spc="-40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talk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b="1" spc="-6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/>
            <a:r>
              <a:rPr sz="2400" dirty="0">
                <a:latin typeface="Times New Roman"/>
                <a:cs typeface="Times New Roman"/>
              </a:rPr>
              <a:t>Get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know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statistical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software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process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sensitization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spcBef>
                <a:spcPts val="229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/>
            <a:r>
              <a:rPr sz="2400" b="1" dirty="0">
                <a:latin typeface="Times New Roman"/>
                <a:cs typeface="Times New Roman"/>
              </a:rPr>
              <a:t>Areas</a:t>
            </a:r>
            <a:r>
              <a:rPr sz="2400" b="1" spc="-5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of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talk</a:t>
            </a:r>
            <a:r>
              <a:rPr sz="2400" b="1" spc="-45" dirty="0">
                <a:latin typeface="Times New Roman"/>
                <a:cs typeface="Times New Roman"/>
              </a:rPr>
              <a:t> </a:t>
            </a:r>
            <a:r>
              <a:rPr sz="2400" b="1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316230" indent="-303530">
              <a:spcBef>
                <a:spcPts val="5"/>
              </a:spcBef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Management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software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  <a:buFont typeface="Times New Roman"/>
              <a:buAutoNum type="arabicPeriod"/>
            </a:pPr>
            <a:endParaRPr sz="2400">
              <a:latin typeface="Times New Roman"/>
              <a:cs typeface="Times New Roman"/>
            </a:endParaRPr>
          </a:p>
          <a:p>
            <a:pPr marL="316230" indent="-303530"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General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software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packages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  <a:buFont typeface="Times New Roman"/>
              <a:buAutoNum type="arabicPeriod"/>
            </a:pPr>
            <a:endParaRPr sz="2400">
              <a:latin typeface="Times New Roman"/>
              <a:cs typeface="Times New Roman"/>
            </a:endParaRPr>
          </a:p>
          <a:p>
            <a:pPr marL="316230" indent="-303530"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Special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function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software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packages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2978" y="860553"/>
            <a:ext cx="674776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4775">
              <a:spcBef>
                <a:spcPts val="100"/>
              </a:spcBef>
            </a:pPr>
            <a:r>
              <a:rPr dirty="0"/>
              <a:t>DATA</a:t>
            </a:r>
            <a:r>
              <a:rPr spc="-70" dirty="0"/>
              <a:t> </a:t>
            </a:r>
            <a:r>
              <a:rPr spc="-10" dirty="0"/>
              <a:t>MANAGEMENT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949702" y="1590548"/>
            <a:ext cx="8130540" cy="5191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spcBef>
                <a:spcPts val="100"/>
              </a:spcBef>
              <a:buFont typeface="Times New Roman"/>
              <a:buChar char="•"/>
              <a:tabLst>
                <a:tab pos="194945" algn="l"/>
              </a:tabLst>
            </a:pPr>
            <a:r>
              <a:rPr sz="2400" b="1" dirty="0">
                <a:latin typeface="Times New Roman"/>
                <a:cs typeface="Times New Roman"/>
              </a:rPr>
              <a:t>Spreadsheet</a:t>
            </a:r>
            <a:r>
              <a:rPr sz="2400" b="1" spc="-130" dirty="0">
                <a:latin typeface="Times New Roman"/>
                <a:cs typeface="Times New Roman"/>
              </a:rPr>
              <a:t> </a:t>
            </a:r>
            <a:r>
              <a:rPr sz="2400" b="1" spc="-25" dirty="0">
                <a:latin typeface="Times New Roman"/>
                <a:cs typeface="Times New Roman"/>
              </a:rPr>
              <a:t>:</a:t>
            </a:r>
            <a:r>
              <a:rPr sz="2400" spc="-25" dirty="0">
                <a:latin typeface="Times New Roman"/>
                <a:cs typeface="Times New Roman"/>
              </a:rPr>
              <a:t>-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6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Functions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: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spcBef>
                <a:spcPts val="994"/>
              </a:spcBef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Arithmetical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4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signs,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square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root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etc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spcBef>
                <a:spcPts val="1000"/>
              </a:spcBef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Statistical</a:t>
            </a:r>
            <a:r>
              <a:rPr sz="2400" spc="-5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Averages,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ranges,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MMM,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SDs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etc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spcBef>
                <a:spcPts val="990"/>
              </a:spcBef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sorting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Arranging,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distribution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spcBef>
                <a:spcPts val="994"/>
              </a:spcBef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storing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9999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rows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255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columns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over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2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million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cells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spcBef>
                <a:spcPts val="994"/>
              </a:spcBef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Transfer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into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other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programs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word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processors,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database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2110"/>
              </a:spcBef>
            </a:pPr>
            <a:endParaRPr sz="2400">
              <a:latin typeface="Times New Roman"/>
              <a:cs typeface="Times New Roman"/>
            </a:endParaRPr>
          </a:p>
          <a:p>
            <a:pPr marR="3560445" algn="ctr"/>
            <a:r>
              <a:rPr sz="2400" b="1" dirty="0">
                <a:latin typeface="Times New Roman"/>
                <a:cs typeface="Times New Roman"/>
              </a:rPr>
              <a:t>Examples:</a:t>
            </a:r>
            <a:r>
              <a:rPr sz="2400" b="1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Quattro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Lotus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5" dirty="0">
                <a:latin typeface="Times New Roman"/>
                <a:cs typeface="Times New Roman"/>
              </a:rPr>
              <a:t>1-2-</a:t>
            </a:r>
            <a:r>
              <a:rPr sz="2400" spc="-25" dirty="0">
                <a:latin typeface="Times New Roman"/>
                <a:cs typeface="Times New Roman"/>
              </a:rPr>
              <a:t>3,</a:t>
            </a:r>
            <a:endParaRPr sz="2400">
              <a:latin typeface="Times New Roman"/>
              <a:cs typeface="Times New Roman"/>
            </a:endParaRPr>
          </a:p>
          <a:p>
            <a:pPr marR="353695" algn="ctr">
              <a:spcBef>
                <a:spcPts val="1000"/>
              </a:spcBef>
            </a:pPr>
            <a:r>
              <a:rPr sz="2400" dirty="0">
                <a:latin typeface="Times New Roman"/>
                <a:cs typeface="Times New Roman"/>
              </a:rPr>
              <a:t>Microsoft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Excel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PopTools,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XL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statistics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86100" y="1054100"/>
            <a:ext cx="7132320" cy="594008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u="sng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STATISTICAL</a:t>
            </a:r>
            <a:r>
              <a:rPr sz="2400" b="1" u="sng" spc="-15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2400" b="1" u="sng" spc="-10" dirty="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2400">
              <a:latin typeface="Times New Roman"/>
              <a:cs typeface="Times New Roman"/>
            </a:endParaRPr>
          </a:p>
          <a:p>
            <a:pPr>
              <a:spcBef>
                <a:spcPts val="220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analysis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multiple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ways: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4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/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each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which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could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yield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legitimate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answers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5580" indent="-182880">
              <a:spcBef>
                <a:spcPts val="5"/>
              </a:spcBef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Choice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analysis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method: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35"/>
              </a:spcBef>
            </a:pPr>
            <a:endParaRPr sz="2400">
              <a:latin typeface="Times New Roman"/>
              <a:cs typeface="Times New Roman"/>
            </a:endParaRPr>
          </a:p>
          <a:p>
            <a:pPr marL="316230" indent="-303530"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number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dependent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variables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(outcome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variables)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spcBef>
                <a:spcPts val="1150"/>
              </a:spcBef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nature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independent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variables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(predictors)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spcBef>
                <a:spcPts val="1145"/>
              </a:spcBef>
              <a:buAutoNum type="arabicPeriod"/>
              <a:tabLst>
                <a:tab pos="316230" algn="l"/>
                <a:tab pos="2007870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nature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of</a:t>
            </a:r>
            <a:r>
              <a:rPr sz="2400" dirty="0">
                <a:latin typeface="Times New Roman"/>
                <a:cs typeface="Times New Roman"/>
              </a:rPr>
              <a:t>	dependent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variable</a:t>
            </a:r>
            <a:endParaRPr sz="2400">
              <a:latin typeface="Times New Roman"/>
              <a:cs typeface="Times New Roman"/>
            </a:endParaRPr>
          </a:p>
          <a:p>
            <a:pPr marL="189230" lvl="1" indent="-176530">
              <a:spcBef>
                <a:spcPts val="1140"/>
              </a:spcBef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whether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interval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variable,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ordinal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categorical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variable,</a:t>
            </a:r>
            <a:endParaRPr sz="2400">
              <a:latin typeface="Times New Roman"/>
              <a:cs typeface="Times New Roman"/>
            </a:endParaRPr>
          </a:p>
          <a:p>
            <a:pPr marL="189230" lvl="1" indent="-176530">
              <a:spcBef>
                <a:spcPts val="1145"/>
              </a:spcBef>
              <a:buChar char="-"/>
              <a:tabLst>
                <a:tab pos="189230" algn="l"/>
              </a:tabLst>
            </a:pPr>
            <a:r>
              <a:rPr sz="2400" dirty="0">
                <a:latin typeface="Times New Roman"/>
                <a:cs typeface="Times New Roman"/>
              </a:rPr>
              <a:t>whether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normally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distributed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22978" y="860554"/>
            <a:ext cx="6747768" cy="577593"/>
          </a:xfrm>
          <a:prstGeom prst="rect">
            <a:avLst/>
          </a:prstGeom>
        </p:spPr>
        <p:txBody>
          <a:bodyPr vert="horz" wrap="square" lIns="0" tIns="206247" rIns="0" bIns="0" rtlCol="0">
            <a:spAutoFit/>
          </a:bodyPr>
          <a:lstStyle/>
          <a:p>
            <a:pPr marL="165100">
              <a:spcBef>
                <a:spcPts val="100"/>
              </a:spcBef>
            </a:pPr>
            <a:r>
              <a:rPr u="none" spc="-10" dirty="0"/>
              <a:t>STATISTICAL</a:t>
            </a:r>
            <a:r>
              <a:rPr u="none" spc="-55" dirty="0"/>
              <a:t> </a:t>
            </a:r>
            <a:r>
              <a:rPr u="none" spc="-10" dirty="0"/>
              <a:t>PROGRAMS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009900" y="2149095"/>
            <a:ext cx="8392160" cy="493724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4945" indent="-182245">
              <a:spcBef>
                <a:spcPts val="100"/>
              </a:spcBef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Past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programs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expensive,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unfriendly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  <a:buFont typeface="Times New Roman"/>
              <a:buChar char="•"/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lnSpc>
                <a:spcPts val="2875"/>
              </a:lnSpc>
              <a:spcBef>
                <a:spcPts val="5"/>
              </a:spcBef>
              <a:buChar char="•"/>
              <a:tabLst>
                <a:tab pos="194945" algn="l"/>
                <a:tab pos="1971039" algn="l"/>
              </a:tabLst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Present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6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budget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driven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(many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programs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available)</a:t>
            </a:r>
            <a:endParaRPr sz="2400">
              <a:latin typeface="Times New Roman"/>
              <a:cs typeface="Times New Roman"/>
            </a:endParaRPr>
          </a:p>
          <a:p>
            <a:pPr marL="88900">
              <a:lnSpc>
                <a:spcPts val="2875"/>
              </a:lnSpc>
            </a:pP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friendly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menu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driven,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Windows/Mac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graphic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user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interfaces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Broad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types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programs: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10"/>
              </a:spcBef>
            </a:pPr>
            <a:endParaRPr sz="2400">
              <a:latin typeface="Times New Roman"/>
              <a:cs typeface="Times New Roman"/>
            </a:endParaRPr>
          </a:p>
          <a:p>
            <a:pPr marL="316230" indent="-303530"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General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Packages: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support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wide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variety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statistical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analyses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spcBef>
                <a:spcPts val="495"/>
              </a:spcBef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Special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function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Packages: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specific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area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analysis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spcBef>
                <a:spcPts val="1000"/>
              </a:spcBef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Curve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fitting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Modelling: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handle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complex,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nonlinear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models</a:t>
            </a:r>
            <a:endParaRPr sz="2400">
              <a:latin typeface="Times New Roman"/>
              <a:cs typeface="Times New Roman"/>
            </a:endParaRPr>
          </a:p>
          <a:p>
            <a:pPr marL="316230" indent="-303530">
              <a:spcBef>
                <a:spcPts val="994"/>
              </a:spcBef>
              <a:buAutoNum type="arabicPeriod"/>
              <a:tabLst>
                <a:tab pos="316230" algn="l"/>
              </a:tabLst>
            </a:pPr>
            <a:r>
              <a:rPr sz="2400" dirty="0">
                <a:latin typeface="Times New Roman"/>
                <a:cs typeface="Times New Roman"/>
              </a:rPr>
              <a:t>Surveys,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Testing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Measurement: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useful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business</a:t>
            </a:r>
            <a:endParaRPr sz="2400">
              <a:latin typeface="Times New Roman"/>
              <a:cs typeface="Times New Roman"/>
            </a:endParaRPr>
          </a:p>
          <a:p>
            <a:pPr marL="4737100">
              <a:spcBef>
                <a:spcPts val="990"/>
              </a:spcBef>
            </a:pP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social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sciences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025903" y="736346"/>
            <a:ext cx="8023225" cy="61660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GENERAL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STATISTICAL</a:t>
            </a:r>
            <a:r>
              <a:rPr sz="2400" b="1" spc="-105" dirty="0">
                <a:latin typeface="Times New Roman"/>
                <a:cs typeface="Times New Roman"/>
              </a:rPr>
              <a:t> </a:t>
            </a:r>
            <a:r>
              <a:rPr sz="2400" b="1" dirty="0">
                <a:latin typeface="Times New Roman"/>
                <a:cs typeface="Times New Roman"/>
              </a:rPr>
              <a:t>SOFTWARE</a:t>
            </a:r>
            <a:r>
              <a:rPr sz="2400" b="1" spc="-100" dirty="0">
                <a:latin typeface="Times New Roman"/>
                <a:cs typeface="Times New Roman"/>
              </a:rPr>
              <a:t> </a:t>
            </a:r>
            <a:r>
              <a:rPr sz="2400" b="1" spc="-10" dirty="0">
                <a:latin typeface="Times New Roman"/>
                <a:cs typeface="Times New Roman"/>
              </a:rPr>
              <a:t>PACKAGES</a:t>
            </a:r>
            <a:endParaRPr sz="2400">
              <a:latin typeface="Times New Roman"/>
              <a:cs typeface="Times New Roman"/>
            </a:endParaRPr>
          </a:p>
          <a:p>
            <a:pPr marL="12700" marR="989330">
              <a:lnSpc>
                <a:spcPct val="134600"/>
              </a:lnSpc>
              <a:spcBef>
                <a:spcPts val="2375"/>
              </a:spcBef>
              <a:tabLst>
                <a:tab pos="2143760" algn="l"/>
              </a:tabLst>
            </a:pPr>
            <a:r>
              <a:rPr sz="2400" dirty="0">
                <a:latin typeface="Times New Roman"/>
                <a:cs typeface="Times New Roman"/>
              </a:rPr>
              <a:t>Arcus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Pro-</a:t>
            </a:r>
            <a:r>
              <a:rPr sz="2400" dirty="0">
                <a:latin typeface="Times New Roman"/>
                <a:cs typeface="Times New Roman"/>
              </a:rPr>
              <a:t>Stat</a:t>
            </a:r>
            <a:r>
              <a:rPr sz="2400" spc="-50" dirty="0">
                <a:latin typeface="Times New Roman"/>
                <a:cs typeface="Times New Roman"/>
              </a:rPr>
              <a:t> -</a:t>
            </a:r>
            <a:r>
              <a:rPr sz="2400" dirty="0">
                <a:latin typeface="Times New Roman"/>
                <a:cs typeface="Times New Roman"/>
              </a:rPr>
              <a:t>	useful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statistical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functions,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user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friendly </a:t>
            </a:r>
            <a:r>
              <a:rPr sz="2400" dirty="0">
                <a:latin typeface="Times New Roman"/>
                <a:cs typeface="Times New Roman"/>
              </a:rPr>
              <a:t>EpiInfo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downloadable,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free,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ease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to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5" dirty="0">
                <a:latin typeface="Times New Roman"/>
                <a:cs typeface="Times New Roman"/>
              </a:rPr>
              <a:t>use</a:t>
            </a:r>
            <a:endParaRPr sz="2400">
              <a:latin typeface="Times New Roman"/>
              <a:cs typeface="Times New Roman"/>
            </a:endParaRPr>
          </a:p>
          <a:p>
            <a:pPr marL="12700">
              <a:spcBef>
                <a:spcPts val="994"/>
              </a:spcBef>
            </a:pPr>
            <a:r>
              <a:rPr sz="2400" dirty="0">
                <a:latin typeface="Times New Roman"/>
                <a:cs typeface="Times New Roman"/>
              </a:rPr>
              <a:t>Kwikstat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popular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</a:t>
            </a:r>
            <a:r>
              <a:rPr sz="2400" spc="-25" dirty="0">
                <a:latin typeface="Times New Roman"/>
                <a:cs typeface="Times New Roman"/>
              </a:rPr>
              <a:t> USA</a:t>
            </a:r>
            <a:endParaRPr sz="2400">
              <a:latin typeface="Times New Roman"/>
              <a:cs typeface="Times New Roman"/>
            </a:endParaRPr>
          </a:p>
          <a:p>
            <a:pPr marL="12700" marR="1120140">
              <a:lnSpc>
                <a:spcPct val="134500"/>
              </a:lnSpc>
              <a:tabLst>
                <a:tab pos="1494155" algn="l"/>
                <a:tab pos="1847214" algn="l"/>
              </a:tabLst>
            </a:pPr>
            <a:r>
              <a:rPr sz="2400" dirty="0">
                <a:latin typeface="Times New Roman"/>
                <a:cs typeface="Times New Roman"/>
              </a:rPr>
              <a:t>Minitab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available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for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DOS,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Windows,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Macintosh,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Unix </a:t>
            </a:r>
            <a:r>
              <a:rPr sz="2400" dirty="0">
                <a:latin typeface="Times New Roman"/>
                <a:cs typeface="Times New Roman"/>
              </a:rPr>
              <a:t>StatSoft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Comprehensive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statistical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program </a:t>
            </a:r>
            <a:r>
              <a:rPr sz="2400" dirty="0">
                <a:latin typeface="Times New Roman"/>
                <a:cs typeface="Times New Roman"/>
              </a:rPr>
              <a:t>Statgraphics</a:t>
            </a:r>
            <a:r>
              <a:rPr sz="2400" spc="-60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Very</a:t>
            </a:r>
            <a:r>
              <a:rPr sz="2400" spc="-4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powerful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integrated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graphics </a:t>
            </a:r>
            <a:r>
              <a:rPr sz="2400" dirty="0">
                <a:latin typeface="Times New Roman"/>
                <a:cs typeface="Times New Roman"/>
              </a:rPr>
              <a:t>SYSTAT</a:t>
            </a:r>
            <a:r>
              <a:rPr sz="2400" spc="-125" dirty="0">
                <a:latin typeface="Times New Roman"/>
                <a:cs typeface="Times New Roman"/>
              </a:rPr>
              <a:t> </a:t>
            </a:r>
            <a:r>
              <a:rPr sz="2400" spc="-50" dirty="0">
                <a:latin typeface="Times New Roman"/>
                <a:cs typeface="Times New Roman"/>
              </a:rPr>
              <a:t>-</a:t>
            </a:r>
            <a:r>
              <a:rPr sz="2400" dirty="0">
                <a:latin typeface="Times New Roman"/>
                <a:cs typeface="Times New Roman"/>
              </a:rPr>
              <a:t>	General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statistic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package</a:t>
            </a:r>
            <a:endParaRPr sz="2400">
              <a:latin typeface="Times New Roman"/>
              <a:cs typeface="Times New Roman"/>
            </a:endParaRPr>
          </a:p>
          <a:p>
            <a:pPr marL="12700" marR="5080">
              <a:lnSpc>
                <a:spcPct val="134600"/>
              </a:lnSpc>
            </a:pPr>
            <a:r>
              <a:rPr sz="2400" dirty="0">
                <a:latin typeface="Times New Roman"/>
                <a:cs typeface="Times New Roman"/>
              </a:rPr>
              <a:t>UNISTAT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range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of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statistical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analysis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charting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capabilities </a:t>
            </a:r>
            <a:r>
              <a:rPr sz="2400" spc="-25" dirty="0">
                <a:latin typeface="Times New Roman"/>
                <a:cs typeface="Times New Roman"/>
              </a:rPr>
              <a:t>SAS</a:t>
            </a:r>
            <a:endParaRPr sz="2400">
              <a:latin typeface="Times New Roman"/>
              <a:cs typeface="Times New Roman"/>
            </a:endParaRPr>
          </a:p>
          <a:p>
            <a:pPr marL="12700" marR="7020559">
              <a:lnSpc>
                <a:spcPct val="134400"/>
              </a:lnSpc>
              <a:spcBef>
                <a:spcPts val="5"/>
              </a:spcBef>
            </a:pPr>
            <a:r>
              <a:rPr sz="2400" spc="-20" dirty="0">
                <a:latin typeface="Times New Roman"/>
                <a:cs typeface="Times New Roman"/>
              </a:rPr>
              <a:t>SPSS </a:t>
            </a:r>
            <a:r>
              <a:rPr sz="2400" spc="-10" dirty="0">
                <a:latin typeface="Times New Roman"/>
                <a:cs typeface="Times New Roman"/>
              </a:rPr>
              <a:t>STATA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57501" y="1054100"/>
            <a:ext cx="7767955" cy="54368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b="1" dirty="0">
                <a:latin typeface="Times New Roman"/>
                <a:cs typeface="Times New Roman"/>
              </a:rPr>
              <a:t>EPI </a:t>
            </a:r>
            <a:r>
              <a:rPr sz="2400" b="1" spc="-20" dirty="0">
                <a:latin typeface="Times New Roman"/>
                <a:cs typeface="Times New Roman"/>
              </a:rPr>
              <a:t>INFO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05"/>
              </a:spcBef>
            </a:pPr>
            <a:endParaRPr sz="2400">
              <a:latin typeface="Times New Roman"/>
              <a:cs typeface="Times New Roman"/>
            </a:endParaRPr>
          </a:p>
          <a:p>
            <a:pPr marL="12700"/>
            <a:r>
              <a:rPr sz="2400" b="1" spc="-10" dirty="0">
                <a:latin typeface="Times New Roman"/>
                <a:cs typeface="Times New Roman"/>
              </a:rPr>
              <a:t>Features:</a:t>
            </a:r>
            <a:endParaRPr sz="2400">
              <a:latin typeface="Times New Roman"/>
              <a:cs typeface="Times New Roman"/>
            </a:endParaRPr>
          </a:p>
          <a:p>
            <a:pPr>
              <a:spcBef>
                <a:spcPts val="1775"/>
              </a:spcBef>
            </a:pPr>
            <a:endParaRPr sz="2400">
              <a:latin typeface="Times New Roman"/>
              <a:cs typeface="Times New Roman"/>
            </a:endParaRPr>
          </a:p>
          <a:p>
            <a:pPr marL="194945" indent="-182245">
              <a:spcBef>
                <a:spcPts val="5"/>
              </a:spcBef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rapidly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develop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questionnaire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or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form</a:t>
            </a:r>
            <a:endParaRPr sz="2400">
              <a:latin typeface="Times New Roman"/>
              <a:cs typeface="Times New Roman"/>
            </a:endParaRPr>
          </a:p>
          <a:p>
            <a:pPr marL="194945" indent="-182245">
              <a:spcBef>
                <a:spcPts val="2430"/>
              </a:spcBef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customize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entry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process</a:t>
            </a:r>
            <a:endParaRPr sz="2400">
              <a:latin typeface="Times New Roman"/>
              <a:cs typeface="Times New Roman"/>
            </a:endParaRPr>
          </a:p>
          <a:p>
            <a:pPr marL="195580" indent="-182880">
              <a:spcBef>
                <a:spcPts val="2435"/>
              </a:spcBef>
              <a:buChar char="•"/>
              <a:tabLst>
                <a:tab pos="195580" algn="l"/>
              </a:tabLst>
            </a:pPr>
            <a:r>
              <a:rPr sz="2400" dirty="0">
                <a:latin typeface="Times New Roman"/>
                <a:cs typeface="Times New Roman"/>
              </a:rPr>
              <a:t>Can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enter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analyze</a:t>
            </a:r>
            <a:r>
              <a:rPr sz="2400" spc="-20" dirty="0">
                <a:latin typeface="Times New Roman"/>
                <a:cs typeface="Times New Roman"/>
              </a:rPr>
              <a:t> data</a:t>
            </a:r>
            <a:endParaRPr sz="2400">
              <a:latin typeface="Times New Roman"/>
              <a:cs typeface="Times New Roman"/>
            </a:endParaRPr>
          </a:p>
          <a:p>
            <a:pPr marL="194945" indent="-182245">
              <a:spcBef>
                <a:spcPts val="2430"/>
              </a:spcBef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Epidemiologic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statistics,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tables,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graphs,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and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maps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produced</a:t>
            </a:r>
            <a:endParaRPr sz="2400">
              <a:latin typeface="Times New Roman"/>
              <a:cs typeface="Times New Roman"/>
            </a:endParaRPr>
          </a:p>
          <a:p>
            <a:pPr marL="194945" indent="-182245">
              <a:spcBef>
                <a:spcPts val="2430"/>
              </a:spcBef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Simple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commands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-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READ,</a:t>
            </a:r>
            <a:r>
              <a:rPr sz="2400" spc="-5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FREQ,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LIST,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TABLES,</a:t>
            </a:r>
            <a:r>
              <a:rPr sz="2400" spc="-45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GRAPH</a:t>
            </a:r>
            <a:endParaRPr sz="2400">
              <a:latin typeface="Times New Roman"/>
              <a:cs typeface="Times New Roman"/>
            </a:endParaRPr>
          </a:p>
          <a:p>
            <a:pPr marL="194945" indent="-182245">
              <a:spcBef>
                <a:spcPts val="2435"/>
              </a:spcBef>
              <a:buChar char="•"/>
              <a:tabLst>
                <a:tab pos="194945" algn="l"/>
              </a:tabLst>
            </a:pPr>
            <a:r>
              <a:rPr sz="2400" dirty="0">
                <a:latin typeface="Times New Roman"/>
                <a:cs typeface="Times New Roman"/>
              </a:rPr>
              <a:t>Epi</a:t>
            </a:r>
            <a:r>
              <a:rPr sz="2400" spc="-3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Map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displays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geographic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maps</a:t>
            </a:r>
            <a:r>
              <a:rPr sz="2400" spc="-25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with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data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from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dirty="0">
                <a:latin typeface="Times New Roman"/>
                <a:cs typeface="Times New Roman"/>
              </a:rPr>
              <a:t>Epi</a:t>
            </a:r>
            <a:r>
              <a:rPr sz="2400" spc="-30" dirty="0">
                <a:latin typeface="Times New Roman"/>
                <a:cs typeface="Times New Roman"/>
              </a:rPr>
              <a:t> </a:t>
            </a:r>
            <a:r>
              <a:rPr sz="2400" spc="-20" dirty="0">
                <a:latin typeface="Times New Roman"/>
                <a:cs typeface="Times New Roman"/>
              </a:rPr>
              <a:t>Info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1023</Words>
  <Application>Microsoft Office PowerPoint</Application>
  <PresentationFormat>Custom</PresentationFormat>
  <Paragraphs>458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Calibri Light</vt:lpstr>
      <vt:lpstr>Comic Sans MS</vt:lpstr>
      <vt:lpstr>Times New Roman</vt:lpstr>
      <vt:lpstr>Office Theme</vt:lpstr>
      <vt:lpstr>COMPUTER ASSISTED STATISTICS</vt:lpstr>
      <vt:lpstr>PowerPoint Presentation</vt:lpstr>
      <vt:lpstr>PowerPoint Presentation</vt:lpstr>
      <vt:lpstr>PowerPoint Presentation</vt:lpstr>
      <vt:lpstr>DATA MANAGEMENT</vt:lpstr>
      <vt:lpstr>PowerPoint Presentation</vt:lpstr>
      <vt:lpstr>STATISTICAL PROGRAMS</vt:lpstr>
      <vt:lpstr>PowerPoint Presentation</vt:lpstr>
      <vt:lpstr>PowerPoint Presentation</vt:lpstr>
      <vt:lpstr>STATA</vt:lpstr>
      <vt:lpstr>PowerPoint Presentation</vt:lpstr>
      <vt:lpstr>PowerPoint Presentation</vt:lpstr>
      <vt:lpstr>Statistical Analyses :</vt:lpstr>
      <vt:lpstr>Graphics :</vt:lpstr>
      <vt:lpstr>PowerPoint Presentation</vt:lpstr>
      <vt:lpstr>SAS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SPECIAL FUNCTION PACKAGES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COMPUTER ASSISTED STATISTICS</dc:title>
  <dc:creator>User</dc:creator>
  <cp:lastModifiedBy>User</cp:lastModifiedBy>
  <cp:revision>2</cp:revision>
  <dcterms:created xsi:type="dcterms:W3CDTF">2024-09-14T14:35:49Z</dcterms:created>
  <dcterms:modified xsi:type="dcterms:W3CDTF">2024-09-14T14:38:00Z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2024-09-14T00:00:00Z</vt:filetime>
  </property>
  <property fmtid="{D5CDD505-2E9C-101B-9397-08002B2CF9AE}" pid="3" name="Producer">
    <vt:lpwstr>3-Heights™ PDF Merge Split Shell 6.12.1.11 (http://www.pdf-tools.com)</vt:lpwstr>
  </property>
</Properties>
</file>