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85D3A-3D9A-4749-B32D-9F66C0A47737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70CF4-7992-4EBC-A476-BAECFF69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28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70CF4-7992-4EBC-A476-BAECFF69B8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522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DFF9-6AEC-4A95-8078-056666B0B761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1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A2E7-7FD2-40C9-9377-0F253BA3A4B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7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25FA8-5D51-4169-B2FB-A2EA3B5DE6B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8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4A2B-D01B-45C7-A54D-A26422360061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137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17C7-A1E7-4DDC-A163-E62FD244AFA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362E3-AA3D-45D8-B264-F590D6F6D84F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44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60E7A-F20B-44A8-AF88-E12E0C3BB7B1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60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054FA-BB6A-40F7-ACB1-6333F3B5E308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48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170F7-C6BD-4280-A0DF-B1BFC3A5F79C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3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55A13-7FB2-4EE1-BD4F-6417673566A9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4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7B0C4-A03E-4AF8-A802-C46DFFFB5AF6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7EEAD-C47D-4EB0-A745-2E0F638E4791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2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6585" y="176529"/>
            <a:ext cx="566928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6850" marR="651510" indent="-184785">
              <a:spcBef>
                <a:spcPts val="95"/>
              </a:spcBef>
            </a:pPr>
            <a:r>
              <a:rPr sz="4000" spc="-15" dirty="0">
                <a:solidFill>
                  <a:srgbClr val="000000"/>
                </a:solidFill>
                <a:latin typeface="Calibri"/>
                <a:cs typeface="Calibri"/>
              </a:rPr>
              <a:t>CHRONIC </a:t>
            </a:r>
            <a:r>
              <a:rPr sz="4000" spc="-10" dirty="0">
                <a:solidFill>
                  <a:srgbClr val="000000"/>
                </a:solidFill>
                <a:latin typeface="Calibri"/>
                <a:cs typeface="Calibri"/>
              </a:rPr>
              <a:t>OBSTRUCTIVE </a:t>
            </a:r>
            <a:r>
              <a:rPr sz="4000" spc="-89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000" spc="-20" dirty="0">
                <a:solidFill>
                  <a:srgbClr val="000000"/>
                </a:solidFill>
                <a:latin typeface="Calibri"/>
                <a:cs typeface="Calibri"/>
              </a:rPr>
              <a:t>PULMONARY</a:t>
            </a:r>
            <a:r>
              <a:rPr sz="400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000" spc="-15" dirty="0" smtClean="0">
                <a:solidFill>
                  <a:srgbClr val="000000"/>
                </a:solidFill>
                <a:latin typeface="Calibri"/>
                <a:cs typeface="Calibri"/>
              </a:rPr>
              <a:t>DISEASE</a:t>
            </a:r>
            <a:endParaRPr sz="4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80561" y="3000102"/>
            <a:ext cx="2901695" cy="326571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1" y="130251"/>
            <a:ext cx="5870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/>
              <a:t>Proteases</a:t>
            </a:r>
            <a:r>
              <a:rPr sz="2800" spc="-20" dirty="0"/>
              <a:t> </a:t>
            </a:r>
            <a:r>
              <a:rPr sz="2800" spc="-5" dirty="0"/>
              <a:t>and</a:t>
            </a:r>
            <a:r>
              <a:rPr sz="2800" spc="-20" dirty="0"/>
              <a:t> </a:t>
            </a:r>
            <a:r>
              <a:rPr sz="2800" spc="-5" dirty="0"/>
              <a:t>antiproteases</a:t>
            </a:r>
            <a:r>
              <a:rPr sz="2800" spc="-20" dirty="0"/>
              <a:t> </a:t>
            </a:r>
            <a:r>
              <a:rPr sz="2800" dirty="0"/>
              <a:t>imbalance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55140" y="595629"/>
            <a:ext cx="8592820" cy="586891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74549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  <a:tab pos="355600" algn="l"/>
                <a:tab pos="2063750" algn="l"/>
              </a:tabLst>
            </a:pPr>
            <a:r>
              <a:rPr sz="2400" dirty="0">
                <a:latin typeface="Times New Roman"/>
                <a:cs typeface="Times New Roman"/>
              </a:rPr>
              <a:t>Antiprotease	a1-antitrypsin </a:t>
            </a:r>
            <a:r>
              <a:rPr sz="2400" spc="-60" dirty="0">
                <a:latin typeface="Times New Roman"/>
                <a:cs typeface="Times New Roman"/>
              </a:rPr>
              <a:t>(AAT)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an antiprotease </a:t>
            </a:r>
            <a:r>
              <a:rPr sz="2400" spc="-5" dirty="0">
                <a:latin typeface="Times New Roman"/>
                <a:cs typeface="Times New Roman"/>
              </a:rPr>
              <a:t>enzyme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inhibit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proteases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(neutrophil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elastase).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  <a:buFont typeface="Arial MT"/>
              <a:buChar char="•"/>
            </a:pPr>
            <a:endParaRPr sz="2950">
              <a:latin typeface="Times New Roman"/>
              <a:cs typeface="Times New Roman"/>
            </a:endParaRPr>
          </a:p>
          <a:p>
            <a:pPr marL="355600" indent="-342900">
              <a:lnSpc>
                <a:spcPts val="274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Neutrophil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elastase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 a </a:t>
            </a:r>
            <a:r>
              <a:rPr sz="2400" spc="-5" dirty="0">
                <a:latin typeface="Times New Roman"/>
                <a:cs typeface="Times New Roman"/>
              </a:rPr>
              <a:t>potent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elastolytic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enzyme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attack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elastin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740"/>
              </a:lnSpc>
              <a:tabLst>
                <a:tab pos="4057015" algn="l"/>
              </a:tabLst>
            </a:pPr>
            <a:r>
              <a:rPr sz="2400" spc="-5" dirty="0">
                <a:latin typeface="Times New Roman"/>
                <a:cs typeface="Times New Roman"/>
              </a:rPr>
              <a:t>which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leads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dirty="0">
                <a:latin typeface="Times New Roman"/>
                <a:cs typeface="Times New Roman"/>
              </a:rPr>
              <a:t> tissue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damage	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loss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elasticity.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Elastin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major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component </a:t>
            </a:r>
            <a:r>
              <a:rPr sz="2400" dirty="0">
                <a:latin typeface="Times New Roman"/>
                <a:cs typeface="Times New Roman"/>
              </a:rPr>
              <a:t>of alveolar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walls.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Font typeface="Arial MT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355600" marR="299720" indent="-342900">
              <a:lnSpc>
                <a:spcPts val="259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Cigarette </a:t>
            </a:r>
            <a:r>
              <a:rPr sz="2400" spc="-5" dirty="0">
                <a:latin typeface="Times New Roman"/>
                <a:cs typeface="Times New Roman"/>
              </a:rPr>
              <a:t>smoke </a:t>
            </a:r>
            <a:r>
              <a:rPr sz="2400" dirty="0">
                <a:latin typeface="Times New Roman"/>
                <a:cs typeface="Times New Roman"/>
              </a:rPr>
              <a:t>activate and attract </a:t>
            </a:r>
            <a:r>
              <a:rPr sz="2400" spc="-5" dirty="0">
                <a:latin typeface="Times New Roman"/>
                <a:cs typeface="Times New Roman"/>
              </a:rPr>
              <a:t>inflammatory </a:t>
            </a:r>
            <a:r>
              <a:rPr sz="2400" dirty="0">
                <a:latin typeface="Times New Roman"/>
                <a:cs typeface="Times New Roman"/>
              </a:rPr>
              <a:t>cells into the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lung,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thereby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promoting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 release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proteases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487C"/>
                </a:solidFill>
                <a:latin typeface="Times New Roman"/>
                <a:cs typeface="Times New Roman"/>
              </a:rPr>
              <a:t>elastase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  <a:buFont typeface="Arial MT"/>
              <a:buChar char="•"/>
            </a:pPr>
            <a:endParaRPr sz="295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proteases,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including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487C"/>
                </a:solidFill>
                <a:latin typeface="Times New Roman"/>
                <a:cs typeface="Times New Roman"/>
              </a:rPr>
              <a:t>cathepsins</a:t>
            </a:r>
            <a:r>
              <a:rPr sz="2400" spc="-4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487C"/>
                </a:solidFill>
                <a:latin typeface="Times New Roman"/>
                <a:cs typeface="Times New Roman"/>
              </a:rPr>
              <a:t>metalloproteinases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Font typeface="Arial MT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355600" marR="655955" indent="-342900">
              <a:lnSpc>
                <a:spcPts val="259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F487C"/>
                </a:solidFill>
                <a:latin typeface="Times New Roman"/>
                <a:cs typeface="Times New Roman"/>
              </a:rPr>
              <a:t>hereditary</a:t>
            </a:r>
            <a:r>
              <a:rPr sz="2400" spc="-3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487C"/>
                </a:solidFill>
                <a:latin typeface="Times New Roman"/>
                <a:cs typeface="Times New Roman"/>
              </a:rPr>
              <a:t>deficiency</a:t>
            </a:r>
            <a:r>
              <a:rPr sz="2400" spc="-3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487C"/>
                </a:solidFill>
                <a:latin typeface="Times New Roman"/>
                <a:cs typeface="Times New Roman"/>
              </a:rPr>
              <a:t>of</a:t>
            </a:r>
            <a:r>
              <a:rPr sz="2400" spc="-13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spc="-95" dirty="0">
                <a:solidFill>
                  <a:srgbClr val="1F487C"/>
                </a:solidFill>
                <a:latin typeface="Times New Roman"/>
                <a:cs typeface="Times New Roman"/>
              </a:rPr>
              <a:t>AAT</a:t>
            </a:r>
            <a:r>
              <a:rPr sz="2400" spc="-1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results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risk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premature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development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emphysema.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76200"/>
            <a:ext cx="8610600" cy="6629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85310" y="260349"/>
            <a:ext cx="379920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10" dirty="0">
                <a:latin typeface="Calibri"/>
                <a:cs typeface="Calibri"/>
              </a:rPr>
              <a:t>BRONCHIAL</a:t>
            </a:r>
            <a:r>
              <a:rPr sz="4000" spc="-85" dirty="0">
                <a:latin typeface="Calibri"/>
                <a:cs typeface="Calibri"/>
              </a:rPr>
              <a:t> </a:t>
            </a:r>
            <a:r>
              <a:rPr sz="4000" spc="-55" dirty="0">
                <a:latin typeface="Calibri"/>
                <a:cs typeface="Calibri"/>
              </a:rPr>
              <a:t>WALL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9" y="1219200"/>
            <a:ext cx="7930896" cy="48768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6393" y="336549"/>
            <a:ext cx="4684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15" dirty="0">
                <a:latin typeface="Calibri"/>
                <a:cs typeface="Calibri"/>
              </a:rPr>
              <a:t>CHRONIC</a:t>
            </a:r>
            <a:r>
              <a:rPr sz="4000" spc="-6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BRONCHITIS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1413351"/>
            <a:ext cx="4724400" cy="495392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90029" y="2304416"/>
            <a:ext cx="312864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spcBef>
                <a:spcPts val="100"/>
              </a:spcBef>
              <a:buFont typeface="Wingdings"/>
              <a:buChar char=""/>
              <a:tabLst>
                <a:tab pos="299720" algn="l"/>
              </a:tabLst>
            </a:pPr>
            <a:r>
              <a:rPr b="1" spc="-10" dirty="0">
                <a:latin typeface="Calibri"/>
                <a:cs typeface="Calibri"/>
              </a:rPr>
              <a:t>Excess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mucous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secretions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10" dirty="0">
                <a:latin typeface="Calibri"/>
                <a:cs typeface="Calibri"/>
              </a:rPr>
              <a:t>Inflamated</a:t>
            </a:r>
            <a:r>
              <a:rPr b="1" spc="3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lung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endothelium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5" dirty="0">
                <a:latin typeface="Calibri"/>
                <a:cs typeface="Calibri"/>
              </a:rPr>
              <a:t>Damaged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cilia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5" dirty="0">
                <a:latin typeface="Calibri"/>
                <a:cs typeface="Calibri"/>
              </a:rPr>
              <a:t>Tissue</a:t>
            </a:r>
            <a:r>
              <a:rPr b="1" spc="-7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destruction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10" dirty="0">
                <a:latin typeface="Calibri"/>
                <a:cs typeface="Calibri"/>
              </a:rPr>
              <a:t>Airway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obstruction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5" dirty="0">
                <a:latin typeface="Calibri"/>
                <a:cs typeface="Calibri"/>
              </a:rPr>
              <a:t>Decreases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spc="-15" dirty="0">
                <a:latin typeface="Calibri"/>
                <a:cs typeface="Calibri"/>
              </a:rPr>
              <a:t>gas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spc="-15" dirty="0">
                <a:latin typeface="Calibri"/>
                <a:cs typeface="Calibri"/>
              </a:rPr>
              <a:t>exchange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10" dirty="0">
                <a:latin typeface="Calibri"/>
                <a:cs typeface="Calibri"/>
              </a:rPr>
              <a:t>Infections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15" dirty="0">
                <a:latin typeface="Calibri"/>
                <a:cs typeface="Calibri"/>
              </a:rPr>
              <a:t>Hypoxemia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dirty="0">
                <a:latin typeface="Calibri"/>
                <a:cs typeface="Calibri"/>
              </a:rPr>
              <a:t>Pulmonary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hypertension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10" dirty="0">
                <a:latin typeface="Calibri"/>
                <a:cs typeface="Calibri"/>
              </a:rPr>
              <a:t>Polycythemia</a:t>
            </a:r>
            <a:endParaRPr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0006" y="222249"/>
            <a:ext cx="27997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5" dirty="0">
                <a:latin typeface="Calibri"/>
                <a:cs typeface="Calibri"/>
              </a:rPr>
              <a:t>EMPH</a:t>
            </a:r>
            <a:r>
              <a:rPr sz="4000" spc="-80" dirty="0">
                <a:latin typeface="Calibri"/>
                <a:cs typeface="Calibri"/>
              </a:rPr>
              <a:t>Y</a:t>
            </a:r>
            <a:r>
              <a:rPr sz="4000" spc="-5" dirty="0">
                <a:latin typeface="Calibri"/>
                <a:cs typeface="Calibri"/>
              </a:rPr>
              <a:t>S</a:t>
            </a:r>
            <a:r>
              <a:rPr sz="4000" spc="-20" dirty="0">
                <a:latin typeface="Calibri"/>
                <a:cs typeface="Calibri"/>
              </a:rPr>
              <a:t>E</a:t>
            </a:r>
            <a:r>
              <a:rPr sz="4000" spc="-10" dirty="0">
                <a:latin typeface="Calibri"/>
                <a:cs typeface="Calibri"/>
              </a:rPr>
              <a:t>MA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3288" y="1600200"/>
            <a:ext cx="4020312" cy="4572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480429" y="1999616"/>
            <a:ext cx="4017645" cy="427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spcBef>
                <a:spcPts val="100"/>
              </a:spcBef>
              <a:buFont typeface="Wingdings"/>
              <a:buChar char=""/>
              <a:tabLst>
                <a:tab pos="299720" algn="l"/>
              </a:tabLst>
            </a:pPr>
            <a:r>
              <a:rPr b="1" spc="-5" dirty="0">
                <a:latin typeface="Calibri"/>
                <a:cs typeface="Calibri"/>
              </a:rPr>
              <a:t>Destructive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15" dirty="0">
                <a:latin typeface="Calibri"/>
                <a:cs typeface="Calibri"/>
              </a:rPr>
              <a:t>enlargement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of</a:t>
            </a:r>
            <a:r>
              <a:rPr b="1" spc="-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air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sacs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5" dirty="0">
                <a:latin typeface="Calibri"/>
                <a:cs typeface="Calibri"/>
              </a:rPr>
              <a:t>Dilation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and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destruction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5" dirty="0">
                <a:latin typeface="Calibri"/>
                <a:cs typeface="Calibri"/>
              </a:rPr>
              <a:t>Impaired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spc="-15" dirty="0">
                <a:latin typeface="Calibri"/>
                <a:cs typeface="Calibri"/>
              </a:rPr>
              <a:t>gas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spc="-15" dirty="0">
                <a:latin typeface="Calibri"/>
                <a:cs typeface="Calibri"/>
              </a:rPr>
              <a:t>exchange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10" dirty="0">
                <a:latin typeface="Calibri"/>
                <a:cs typeface="Calibri"/>
              </a:rPr>
              <a:t>Breakdown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of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elastin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5" dirty="0">
                <a:latin typeface="Calibri"/>
                <a:cs typeface="Calibri"/>
              </a:rPr>
              <a:t>Loss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of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elasticity</a:t>
            </a:r>
            <a:endParaRPr>
              <a:latin typeface="Calibri"/>
              <a:cs typeface="Calibri"/>
            </a:endParaRPr>
          </a:p>
          <a:p>
            <a:pPr marL="299085" indent="-287020">
              <a:buFont typeface="Wingdings"/>
              <a:buChar char=""/>
              <a:tabLst>
                <a:tab pos="299720" algn="l"/>
              </a:tabLst>
            </a:pPr>
            <a:r>
              <a:rPr b="1" spc="-5" dirty="0">
                <a:latin typeface="Calibri"/>
                <a:cs typeface="Calibri"/>
              </a:rPr>
              <a:t>Lack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of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alpha1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anti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trypsin</a:t>
            </a:r>
            <a:endParaRPr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endParaRPr sz="2650">
              <a:latin typeface="Calibri"/>
              <a:cs typeface="Calibri"/>
            </a:endParaRPr>
          </a:p>
          <a:p>
            <a:pPr marL="469900" marR="1906905"/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2 types </a:t>
            </a:r>
            <a:r>
              <a:rPr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C</a:t>
            </a:r>
            <a:r>
              <a:rPr b="1" spc="-10" dirty="0">
                <a:latin typeface="Calibri"/>
                <a:cs typeface="Calibri"/>
              </a:rPr>
              <a:t>E</a:t>
            </a:r>
            <a:r>
              <a:rPr b="1" dirty="0">
                <a:latin typeface="Calibri"/>
                <a:cs typeface="Calibri"/>
              </a:rPr>
              <a:t>NT</a:t>
            </a:r>
            <a:r>
              <a:rPr b="1" spc="-10" dirty="0">
                <a:latin typeface="Calibri"/>
                <a:cs typeface="Calibri"/>
              </a:rPr>
              <a:t>R</a:t>
            </a:r>
            <a:r>
              <a:rPr b="1" dirty="0">
                <a:latin typeface="Calibri"/>
                <a:cs typeface="Calibri"/>
              </a:rPr>
              <a:t>I</a:t>
            </a:r>
            <a:r>
              <a:rPr b="1" spc="-45" dirty="0">
                <a:latin typeface="Calibri"/>
                <a:cs typeface="Calibri"/>
              </a:rPr>
              <a:t>L</a:t>
            </a:r>
            <a:r>
              <a:rPr b="1" spc="-5" dirty="0">
                <a:latin typeface="Calibri"/>
                <a:cs typeface="Calibri"/>
              </a:rPr>
              <a:t>O</a:t>
            </a:r>
            <a:r>
              <a:rPr b="1" spc="-10" dirty="0">
                <a:latin typeface="Calibri"/>
                <a:cs typeface="Calibri"/>
              </a:rPr>
              <a:t>B</a:t>
            </a:r>
            <a:r>
              <a:rPr b="1" dirty="0">
                <a:latin typeface="Calibri"/>
                <a:cs typeface="Calibri"/>
              </a:rPr>
              <a:t>ULA</a:t>
            </a:r>
            <a:r>
              <a:rPr b="1" spc="-10" dirty="0">
                <a:latin typeface="Calibri"/>
                <a:cs typeface="Calibri"/>
              </a:rPr>
              <a:t>R</a:t>
            </a:r>
            <a:r>
              <a:rPr b="1" dirty="0">
                <a:latin typeface="Calibri"/>
                <a:cs typeface="Calibri"/>
              </a:rPr>
              <a:t>:</a:t>
            </a:r>
            <a:endParaRPr>
              <a:latin typeface="Calibri"/>
              <a:cs typeface="Calibri"/>
            </a:endParaRPr>
          </a:p>
          <a:p>
            <a:pPr marL="469900" marR="5080" indent="51435"/>
            <a:r>
              <a:rPr spc="-10" dirty="0">
                <a:latin typeface="Calibri"/>
                <a:cs typeface="Calibri"/>
              </a:rPr>
              <a:t>Dilation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&amp;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destruction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of bornchioles, </a:t>
            </a:r>
            <a:r>
              <a:rPr spc="-395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alveolar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ducts,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alveoli.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10" dirty="0">
                <a:latin typeface="Calibri"/>
                <a:cs typeface="Calibri"/>
              </a:rPr>
              <a:t> COPD 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b="1" spc="-20" dirty="0">
                <a:latin typeface="Calibri"/>
                <a:cs typeface="Calibri"/>
              </a:rPr>
              <a:t>PANACINAR:</a:t>
            </a:r>
            <a:endParaRPr>
              <a:latin typeface="Calibri"/>
              <a:cs typeface="Calibri"/>
            </a:endParaRPr>
          </a:p>
          <a:p>
            <a:pPr marL="469900" marR="163195">
              <a:spcBef>
                <a:spcPts val="5"/>
              </a:spcBef>
            </a:pPr>
            <a:r>
              <a:rPr spc="-10" dirty="0">
                <a:latin typeface="Calibri"/>
                <a:cs typeface="Calibri"/>
              </a:rPr>
              <a:t>Destruction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of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whole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acinus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airway </a:t>
            </a:r>
            <a:r>
              <a:rPr spc="-395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ending).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alpha1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antitrypsin </a:t>
            </a:r>
            <a:r>
              <a:rPr dirty="0">
                <a:latin typeface="Calibri"/>
                <a:cs typeface="Calibri"/>
              </a:rPr>
              <a:t> </a:t>
            </a:r>
            <a:r>
              <a:rPr spc="-15" dirty="0">
                <a:latin typeface="Calibri"/>
                <a:cs typeface="Calibri"/>
              </a:rPr>
              <a:t>deficiency.</a:t>
            </a:r>
            <a:endParaRPr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40" y="174448"/>
            <a:ext cx="779525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Centrilobular</a:t>
            </a:r>
            <a:r>
              <a:rPr sz="24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emphysema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primarily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affects </a:t>
            </a:r>
            <a:r>
              <a:rPr sz="2400" dirty="0">
                <a:latin typeface="Times New Roman"/>
                <a:cs typeface="Times New Roman"/>
              </a:rPr>
              <a:t>respiratory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bronchioles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8940" y="1857883"/>
            <a:ext cx="84740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Panlobular</a:t>
            </a:r>
            <a:r>
              <a:rPr sz="2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emphysema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seen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AAT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deficiency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extends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alveolar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ducts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sacs.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787654"/>
            <a:ext cx="2105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PINK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PUFFERS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1253" y="1524000"/>
            <a:ext cx="2929900" cy="495604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166228" y="787654"/>
            <a:ext cx="233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BLUE</a:t>
            </a:r>
            <a:r>
              <a:rPr sz="28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BLOATERS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8801" y="1600200"/>
            <a:ext cx="3167969" cy="47244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517444" y="6496303"/>
            <a:ext cx="1277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latin typeface="Calibri"/>
                <a:cs typeface="Calibri"/>
              </a:rPr>
              <a:t>EMPH</a:t>
            </a:r>
            <a:r>
              <a:rPr b="1" spc="-25" dirty="0">
                <a:latin typeface="Calibri"/>
                <a:cs typeface="Calibri"/>
              </a:rPr>
              <a:t>Y</a:t>
            </a:r>
            <a:r>
              <a:rPr b="1" dirty="0">
                <a:latin typeface="Calibri"/>
                <a:cs typeface="Calibri"/>
              </a:rPr>
              <a:t>SEMA</a:t>
            </a:r>
            <a:endParaRPr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42428" y="6496303"/>
            <a:ext cx="2122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10" dirty="0">
                <a:latin typeface="Calibri"/>
                <a:cs typeface="Calibri"/>
              </a:rPr>
              <a:t>CHRONIC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BRONCHITIS</a:t>
            </a:r>
            <a:endParaRPr>
              <a:latin typeface="Calibri"/>
              <a:cs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4194" y="544195"/>
            <a:ext cx="79616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i="1" spc="-5" dirty="0"/>
              <a:t>STRUCTURAL</a:t>
            </a:r>
            <a:r>
              <a:rPr sz="3600" i="1" spc="-135" dirty="0"/>
              <a:t> </a:t>
            </a:r>
            <a:r>
              <a:rPr sz="3600" i="1" spc="-5" dirty="0"/>
              <a:t>CHANGES</a:t>
            </a:r>
            <a:r>
              <a:rPr sz="3600" i="1" spc="10" dirty="0"/>
              <a:t> </a:t>
            </a:r>
            <a:r>
              <a:rPr sz="3600" i="1" spc="-5" dirty="0"/>
              <a:t>IN</a:t>
            </a:r>
            <a:r>
              <a:rPr sz="3600" i="1" spc="-140" dirty="0"/>
              <a:t> </a:t>
            </a:r>
            <a:r>
              <a:rPr sz="3600" i="1" spc="-25" dirty="0"/>
              <a:t>ALVEOLI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5463" y="1445615"/>
            <a:ext cx="7870570" cy="472658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3775" y="96723"/>
            <a:ext cx="26466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/>
              <a:t>RISK</a:t>
            </a:r>
            <a:r>
              <a:rPr sz="2800" spc="-60" dirty="0"/>
              <a:t> </a:t>
            </a:r>
            <a:r>
              <a:rPr sz="2800" spc="-45" dirty="0"/>
              <a:t>FACTORS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678940" y="964439"/>
            <a:ext cx="5413375" cy="4041491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spcBef>
                <a:spcPts val="675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Host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Factors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Genetic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predisposition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(alfa1-antitrypsin)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Airway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hyper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responsiveness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Impaired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lung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growth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Exposures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Environmental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tobacco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smoke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Occupational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dusts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chemicals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Air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pollution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27270" y="275590"/>
            <a:ext cx="25361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AETIOLO</a:t>
            </a:r>
            <a:r>
              <a:rPr spc="5" dirty="0"/>
              <a:t>G</a:t>
            </a:r>
            <a:r>
              <a:rPr dirty="0"/>
              <a:t>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55140" y="853210"/>
            <a:ext cx="8595360" cy="2510943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361315" indent="-349250">
              <a:spcBef>
                <a:spcPts val="439"/>
              </a:spcBef>
              <a:buClr>
                <a:srgbClr val="0D0D0D"/>
              </a:buClr>
              <a:buSzPct val="84615"/>
              <a:buFont typeface="Times New Roman"/>
              <a:buAutoNum type="arabicPeriod"/>
              <a:tabLst>
                <a:tab pos="361315" algn="l"/>
                <a:tab pos="361950" algn="l"/>
              </a:tabLst>
            </a:pP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Smoking</a:t>
            </a:r>
            <a:endParaRPr sz="2600">
              <a:latin typeface="Times New Roman"/>
              <a:cs typeface="Times New Roman"/>
            </a:endParaRPr>
          </a:p>
          <a:p>
            <a:pPr marL="431800">
              <a:spcBef>
                <a:spcPts val="280"/>
              </a:spcBef>
            </a:pPr>
            <a:r>
              <a:rPr sz="2200" spc="-5" dirty="0">
                <a:latin typeface="Times New Roman"/>
                <a:cs typeface="Times New Roman"/>
              </a:rPr>
              <a:t>Major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cause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COPD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risk increases</a:t>
            </a:r>
            <a:endParaRPr sz="2200">
              <a:latin typeface="Times New Roman"/>
              <a:cs typeface="Times New Roman"/>
            </a:endParaRPr>
          </a:p>
          <a:p>
            <a:pPr marL="12700">
              <a:spcBef>
                <a:spcPts val="310"/>
              </a:spcBef>
            </a:pPr>
            <a:r>
              <a:rPr sz="2800" b="1" dirty="0">
                <a:solidFill>
                  <a:srgbClr val="1F487C"/>
                </a:solidFill>
                <a:latin typeface="Times New Roman"/>
                <a:cs typeface="Times New Roman"/>
              </a:rPr>
              <a:t>pack</a:t>
            </a:r>
            <a:r>
              <a:rPr sz="2800" b="1" spc="1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years</a:t>
            </a:r>
            <a:r>
              <a:rPr sz="2800" b="1" spc="-1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Number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cigarettes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per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day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x number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years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smoked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÷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20</a:t>
            </a:r>
            <a:endParaRPr sz="20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2800">
              <a:latin typeface="Times New Roman"/>
              <a:cs typeface="Times New Roman"/>
            </a:endParaRPr>
          </a:p>
          <a:p>
            <a:pPr marL="431800" indent="-419100">
              <a:spcBef>
                <a:spcPts val="5"/>
              </a:spcBef>
              <a:buClr>
                <a:srgbClr val="000000"/>
              </a:buClr>
              <a:buSzPct val="84615"/>
              <a:buFont typeface="Times New Roman"/>
              <a:buAutoNum type="arabicPeriod" startAt="2"/>
              <a:tabLst>
                <a:tab pos="431165" algn="l"/>
                <a:tab pos="431800" algn="l"/>
              </a:tabLst>
            </a:pPr>
            <a:r>
              <a:rPr sz="2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Age</a:t>
            </a:r>
            <a:endParaRPr sz="2600">
              <a:latin typeface="Times New Roman"/>
              <a:cs typeface="Times New Roman"/>
            </a:endParaRPr>
          </a:p>
          <a:p>
            <a:pPr marL="425450">
              <a:spcBef>
                <a:spcPts val="280"/>
              </a:spcBef>
            </a:pPr>
            <a:r>
              <a:rPr sz="2200" spc="-5" dirty="0">
                <a:latin typeface="Times New Roman"/>
                <a:cs typeface="Times New Roman"/>
              </a:rPr>
              <a:t>Increasing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age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results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ventilatory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impairment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140" y="3670197"/>
            <a:ext cx="7311390" cy="1149031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spcBef>
                <a:spcPts val="439"/>
              </a:spcBef>
              <a:tabLst>
                <a:tab pos="431165" algn="l"/>
              </a:tabLst>
            </a:pPr>
            <a:r>
              <a:rPr sz="2200" dirty="0">
                <a:latin typeface="Times New Roman"/>
                <a:cs typeface="Times New Roman"/>
              </a:rPr>
              <a:t>3.	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Gender</a:t>
            </a:r>
            <a:endParaRPr sz="2600">
              <a:latin typeface="Times New Roman"/>
              <a:cs typeface="Times New Roman"/>
            </a:endParaRPr>
          </a:p>
          <a:p>
            <a:pPr marL="355600" marR="5080">
              <a:lnSpc>
                <a:spcPts val="2380"/>
              </a:lnSpc>
              <a:spcBef>
                <a:spcPts val="575"/>
              </a:spcBef>
            </a:pPr>
            <a:r>
              <a:rPr sz="2200" spc="-40" dirty="0">
                <a:latin typeface="Times New Roman"/>
                <a:cs typeface="Times New Roman"/>
              </a:rPr>
              <a:t>Women</a:t>
            </a:r>
            <a:r>
              <a:rPr sz="2200" spc="28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have</a:t>
            </a:r>
            <a:r>
              <a:rPr sz="2200" spc="28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greater</a:t>
            </a:r>
            <a:r>
              <a:rPr sz="2200" spc="28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airway</a:t>
            </a:r>
            <a:r>
              <a:rPr sz="2200" spc="2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reactivity</a:t>
            </a:r>
            <a:r>
              <a:rPr sz="2200" spc="29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28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experience</a:t>
            </a:r>
            <a:r>
              <a:rPr sz="2200" spc="27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faster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FEV1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more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risk than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men.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50172" y="4145660"/>
            <a:ext cx="12642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declines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5141" y="5145870"/>
            <a:ext cx="7046595" cy="1204595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spcBef>
                <a:spcPts val="439"/>
              </a:spcBef>
              <a:tabLst>
                <a:tab pos="361315" algn="l"/>
              </a:tabLst>
            </a:pPr>
            <a:r>
              <a:rPr sz="2200" dirty="0">
                <a:latin typeface="Times New Roman"/>
                <a:cs typeface="Times New Roman"/>
              </a:rPr>
              <a:t>4.	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Occupation</a:t>
            </a:r>
            <a:endParaRPr sz="2600">
              <a:latin typeface="Times New Roman"/>
              <a:cs typeface="Times New Roman"/>
            </a:endParaRPr>
          </a:p>
          <a:p>
            <a:pPr marL="355600">
              <a:spcBef>
                <a:spcPts val="275"/>
              </a:spcBef>
              <a:tabLst>
                <a:tab pos="6152515" algn="l"/>
              </a:tabLst>
            </a:pPr>
            <a:r>
              <a:rPr sz="2200" spc="-5" dirty="0">
                <a:latin typeface="Times New Roman"/>
                <a:cs typeface="Times New Roman"/>
              </a:rPr>
              <a:t>Coal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and g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ld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m</a:t>
            </a:r>
            <a:r>
              <a:rPr sz="2200" spc="-5" dirty="0">
                <a:latin typeface="Times New Roman"/>
                <a:cs typeface="Times New Roman"/>
              </a:rPr>
              <a:t>ining,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ce</a:t>
            </a:r>
            <a:r>
              <a:rPr sz="2200" spc="-30" dirty="0">
                <a:latin typeface="Times New Roman"/>
                <a:cs typeface="Times New Roman"/>
              </a:rPr>
              <a:t>m</a:t>
            </a:r>
            <a:r>
              <a:rPr sz="2200" spc="-5" dirty="0">
                <a:latin typeface="Times New Roman"/>
                <a:cs typeface="Times New Roman"/>
              </a:rPr>
              <a:t>ent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&amp;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cott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200" spc="-5" dirty="0">
                <a:latin typeface="Times New Roman"/>
                <a:cs typeface="Times New Roman"/>
              </a:rPr>
              <a:t>n ind</a:t>
            </a:r>
            <a:r>
              <a:rPr sz="2200" dirty="0">
                <a:latin typeface="Times New Roman"/>
                <a:cs typeface="Times New Roman"/>
              </a:rPr>
              <a:t>u</a:t>
            </a:r>
            <a:r>
              <a:rPr sz="2200" spc="-5" dirty="0">
                <a:latin typeface="Times New Roman"/>
                <a:cs typeface="Times New Roman"/>
              </a:rPr>
              <a:t>stries,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Times New Roman"/>
                <a:cs typeface="Times New Roman"/>
              </a:rPr>
              <a:t>far</a:t>
            </a:r>
            <a:r>
              <a:rPr sz="2200" spc="-25" dirty="0">
                <a:latin typeface="Times New Roman"/>
                <a:cs typeface="Times New Roman"/>
              </a:rPr>
              <a:t>m</a:t>
            </a:r>
            <a:r>
              <a:rPr sz="2200" spc="-5" dirty="0">
                <a:latin typeface="Times New Roman"/>
                <a:cs typeface="Times New Roman"/>
              </a:rPr>
              <a:t>ing</a:t>
            </a:r>
            <a:endParaRPr sz="2200">
              <a:latin typeface="Times New Roman"/>
              <a:cs typeface="Times New Roman"/>
            </a:endParaRPr>
          </a:p>
          <a:p>
            <a:pPr marL="361315">
              <a:spcBef>
                <a:spcPts val="265"/>
              </a:spcBef>
            </a:pPr>
            <a:r>
              <a:rPr sz="2200" spc="-5" dirty="0">
                <a:latin typeface="Times New Roman"/>
                <a:cs typeface="Times New Roman"/>
              </a:rPr>
              <a:t>and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grain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handling.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5602" y="0"/>
            <a:ext cx="5401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20" dirty="0">
                <a:solidFill>
                  <a:srgbClr val="000000"/>
                </a:solidFill>
                <a:latin typeface="Calibri"/>
                <a:cs typeface="Calibri"/>
              </a:rPr>
              <a:t>MORPHOLOGY</a:t>
            </a:r>
            <a:r>
              <a:rPr sz="40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40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000" spc="-20" dirty="0">
                <a:solidFill>
                  <a:srgbClr val="000000"/>
                </a:solidFill>
                <a:latin typeface="Calibri"/>
                <a:cs typeface="Calibri"/>
              </a:rPr>
              <a:t>LUNGS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638556"/>
            <a:ext cx="8979408" cy="62194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16246" y="237490"/>
            <a:ext cx="21577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0" spc="-5" dirty="0"/>
              <a:t>Aetiology</a:t>
            </a:r>
            <a:r>
              <a:rPr b="0" spc="-90" dirty="0"/>
              <a:t> </a:t>
            </a:r>
            <a:r>
              <a:rPr b="0" dirty="0">
                <a:latin typeface="Times New Roman"/>
                <a:cs typeface="Times New Roman"/>
              </a:rPr>
              <a:t>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96441" y="856234"/>
            <a:ext cx="8402955" cy="49609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279400">
              <a:spcBef>
                <a:spcPts val="105"/>
              </a:spcBef>
              <a:buClr>
                <a:srgbClr val="000000"/>
              </a:buClr>
              <a:buSzPct val="84615"/>
              <a:buFont typeface="Times New Roman"/>
              <a:buAutoNum type="arabicPeriod" startAt="5"/>
              <a:tabLst>
                <a:tab pos="355600" algn="l"/>
              </a:tabLst>
            </a:pP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Genetic</a:t>
            </a:r>
            <a:r>
              <a:rPr sz="2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factor</a:t>
            </a:r>
            <a:endParaRPr sz="2600">
              <a:latin typeface="Times New Roman"/>
              <a:cs typeface="Times New Roman"/>
            </a:endParaRPr>
          </a:p>
          <a:p>
            <a:pPr marL="419100">
              <a:spcBef>
                <a:spcPts val="15"/>
              </a:spcBef>
            </a:pPr>
            <a:r>
              <a:rPr sz="2200" spc="-5" dirty="0">
                <a:latin typeface="Times New Roman"/>
                <a:cs typeface="Times New Roman"/>
              </a:rPr>
              <a:t>Deficiency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α</a:t>
            </a:r>
            <a:r>
              <a:rPr sz="2175" baseline="-21072" dirty="0">
                <a:latin typeface="Times New Roman"/>
                <a:cs typeface="Times New Roman"/>
              </a:rPr>
              <a:t>1</a:t>
            </a:r>
            <a:r>
              <a:rPr sz="2175" spc="300" baseline="-21072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antitrypsin (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i="1" spc="-15" dirty="0">
                <a:latin typeface="Times New Roman"/>
                <a:cs typeface="Times New Roman"/>
              </a:rPr>
              <a:t>strongest</a:t>
            </a:r>
            <a:r>
              <a:rPr sz="2200" i="1" spc="-20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risk</a:t>
            </a:r>
            <a:r>
              <a:rPr sz="2200" i="1" spc="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factor</a:t>
            </a:r>
            <a:r>
              <a:rPr sz="2200" spc="-5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 marL="425450"/>
            <a:r>
              <a:rPr sz="2200" spc="-5" dirty="0">
                <a:latin typeface="Times New Roman"/>
                <a:cs typeface="Times New Roman"/>
              </a:rPr>
              <a:t>Genetic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disorders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involving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tissue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necrosis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factor,</a:t>
            </a:r>
            <a:endParaRPr sz="2200">
              <a:latin typeface="Times New Roman"/>
              <a:cs typeface="Times New Roman"/>
            </a:endParaRPr>
          </a:p>
          <a:p>
            <a:pPr>
              <a:spcBef>
                <a:spcPts val="35"/>
              </a:spcBef>
            </a:pPr>
            <a:endParaRPr sz="2250">
              <a:latin typeface="Times New Roman"/>
              <a:cs typeface="Times New Roman"/>
            </a:endParaRPr>
          </a:p>
          <a:p>
            <a:pPr marL="354965" indent="-279400">
              <a:spcBef>
                <a:spcPts val="5"/>
              </a:spcBef>
              <a:buClr>
                <a:srgbClr val="000000"/>
              </a:buClr>
              <a:buSzPct val="84615"/>
              <a:buFont typeface="Times New Roman"/>
              <a:buAutoNum type="arabicPeriod" startAt="6"/>
              <a:tabLst>
                <a:tab pos="355600" algn="l"/>
              </a:tabLst>
            </a:pP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Air</a:t>
            </a:r>
            <a:r>
              <a:rPr sz="26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pollution</a:t>
            </a:r>
            <a:endParaRPr sz="2600">
              <a:latin typeface="Times New Roman"/>
              <a:cs typeface="Times New Roman"/>
            </a:endParaRPr>
          </a:p>
          <a:p>
            <a:pPr marL="419100">
              <a:spcBef>
                <a:spcPts val="15"/>
              </a:spcBef>
            </a:pPr>
            <a:r>
              <a:rPr sz="2200" spc="-5" dirty="0">
                <a:latin typeface="Times New Roman"/>
                <a:cs typeface="Times New Roman"/>
              </a:rPr>
              <a:t>Death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rates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higher in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urban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areas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than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rural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areas</a:t>
            </a:r>
            <a:endParaRPr sz="2200">
              <a:latin typeface="Times New Roman"/>
              <a:cs typeface="Times New Roman"/>
            </a:endParaRPr>
          </a:p>
          <a:p>
            <a:pPr marL="426720">
              <a:lnSpc>
                <a:spcPts val="2375"/>
              </a:lnSpc>
              <a:tabLst>
                <a:tab pos="4497705" algn="l"/>
              </a:tabLst>
            </a:pPr>
            <a:r>
              <a:rPr sz="2200" spc="-5" dirty="0">
                <a:latin typeface="Times New Roman"/>
                <a:cs typeface="Times New Roman"/>
              </a:rPr>
              <a:t>Indoor</a:t>
            </a:r>
            <a:r>
              <a:rPr sz="2200" spc="26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air</a:t>
            </a:r>
            <a:r>
              <a:rPr sz="2200" spc="2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pollution</a:t>
            </a:r>
            <a:r>
              <a:rPr sz="2200" spc="26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from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burning	</a:t>
            </a:r>
            <a:r>
              <a:rPr sz="2200" dirty="0">
                <a:latin typeface="Times New Roman"/>
                <a:cs typeface="Times New Roman"/>
              </a:rPr>
              <a:t>fuel</a:t>
            </a:r>
            <a:r>
              <a:rPr sz="2200" spc="2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biomass</a:t>
            </a:r>
            <a:r>
              <a:rPr sz="2200" spc="2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</a:t>
            </a:r>
            <a:r>
              <a:rPr sz="2200" spc="245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In</a:t>
            </a:r>
            <a:r>
              <a:rPr sz="2200" i="1" spc="240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underdeveloped</a:t>
            </a:r>
            <a:endParaRPr sz="2200">
              <a:latin typeface="Times New Roman"/>
              <a:cs typeface="Times New Roman"/>
            </a:endParaRPr>
          </a:p>
          <a:p>
            <a:pPr marL="419100">
              <a:lnSpc>
                <a:spcPts val="2375"/>
              </a:lnSpc>
            </a:pPr>
            <a:r>
              <a:rPr sz="2200" i="1" spc="-20" dirty="0">
                <a:latin typeface="Times New Roman"/>
                <a:cs typeface="Times New Roman"/>
              </a:rPr>
              <a:t>areas</a:t>
            </a:r>
            <a:r>
              <a:rPr sz="2200" spc="-20" dirty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  <a:p>
            <a:pPr>
              <a:spcBef>
                <a:spcPts val="35"/>
              </a:spcBef>
            </a:pPr>
            <a:endParaRPr sz="2250">
              <a:latin typeface="Times New Roman"/>
              <a:cs typeface="Times New Roman"/>
            </a:endParaRPr>
          </a:p>
          <a:p>
            <a:pPr marL="354965" indent="-279400">
              <a:spcBef>
                <a:spcPts val="5"/>
              </a:spcBef>
              <a:buClr>
                <a:srgbClr val="000000"/>
              </a:buClr>
              <a:buSzPct val="84615"/>
              <a:buFont typeface="Times New Roman"/>
              <a:buAutoNum type="arabicPeriod" startAt="7"/>
              <a:tabLst>
                <a:tab pos="355600" algn="l"/>
              </a:tabLst>
            </a:pP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Socio-economic</a:t>
            </a:r>
            <a:r>
              <a:rPr sz="26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status</a:t>
            </a:r>
            <a:endParaRPr sz="2600">
              <a:latin typeface="Times New Roman"/>
              <a:cs typeface="Times New Roman"/>
            </a:endParaRPr>
          </a:p>
          <a:p>
            <a:pPr marL="419100">
              <a:spcBef>
                <a:spcPts val="15"/>
              </a:spcBef>
            </a:pPr>
            <a:r>
              <a:rPr sz="2200" spc="-5" dirty="0">
                <a:latin typeface="Times New Roman"/>
                <a:cs typeface="Times New Roman"/>
              </a:rPr>
              <a:t>More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common</a:t>
            </a:r>
            <a:r>
              <a:rPr sz="2200" spc="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individuals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low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socio-economic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status</a:t>
            </a:r>
            <a:endParaRPr sz="2200">
              <a:latin typeface="Times New Roman"/>
              <a:cs typeface="Times New Roman"/>
            </a:endParaRPr>
          </a:p>
          <a:p>
            <a:pPr>
              <a:spcBef>
                <a:spcPts val="40"/>
              </a:spcBef>
            </a:pPr>
            <a:endParaRPr sz="2250">
              <a:latin typeface="Times New Roman"/>
              <a:cs typeface="Times New Roman"/>
            </a:endParaRPr>
          </a:p>
          <a:p>
            <a:pPr marL="354965" indent="-279400">
              <a:buClr>
                <a:srgbClr val="000000"/>
              </a:buClr>
              <a:buSzPct val="84615"/>
              <a:buFont typeface="Times New Roman"/>
              <a:buAutoNum type="arabicPeriod" startAt="8"/>
              <a:tabLst>
                <a:tab pos="355600" algn="l"/>
              </a:tabLst>
            </a:pP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Airway-</a:t>
            </a:r>
            <a:r>
              <a:rPr sz="2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hyper</a:t>
            </a:r>
            <a:r>
              <a:rPr sz="26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responsiveness</a:t>
            </a:r>
            <a:r>
              <a:rPr sz="2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&amp;allergies</a:t>
            </a:r>
            <a:endParaRPr sz="2600">
              <a:latin typeface="Times New Roman"/>
              <a:cs typeface="Times New Roman"/>
            </a:endParaRPr>
          </a:p>
          <a:p>
            <a:pPr marL="419100">
              <a:spcBef>
                <a:spcPts val="15"/>
              </a:spcBef>
            </a:pPr>
            <a:r>
              <a:rPr sz="2200" spc="-5" dirty="0">
                <a:latin typeface="Times New Roman"/>
                <a:cs typeface="Times New Roman"/>
              </a:rPr>
              <a:t>Smokers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show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high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IgE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&amp;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eosnophils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&amp;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airway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hyper </a:t>
            </a:r>
            <a:r>
              <a:rPr sz="2200" spc="-5" dirty="0">
                <a:latin typeface="Times New Roman"/>
                <a:cs typeface="Times New Roman"/>
              </a:rPr>
              <a:t>responsiveness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7606" y="31191"/>
            <a:ext cx="24961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85" dirty="0">
                <a:latin typeface="Calibri"/>
                <a:cs typeface="Calibri"/>
              </a:rPr>
              <a:t>S</a:t>
            </a:r>
            <a:r>
              <a:rPr sz="4000" spc="-5" dirty="0">
                <a:latin typeface="Calibri"/>
                <a:cs typeface="Calibri"/>
              </a:rPr>
              <a:t>YM</a:t>
            </a:r>
            <a:r>
              <a:rPr sz="4000" spc="-25" dirty="0">
                <a:latin typeface="Calibri"/>
                <a:cs typeface="Calibri"/>
              </a:rPr>
              <a:t>P</a:t>
            </a:r>
            <a:r>
              <a:rPr sz="4000" spc="-114" dirty="0">
                <a:latin typeface="Calibri"/>
                <a:cs typeface="Calibri"/>
              </a:rPr>
              <a:t>T</a:t>
            </a:r>
            <a:r>
              <a:rPr sz="4000" spc="-10" dirty="0">
                <a:latin typeface="Calibri"/>
                <a:cs typeface="Calibri"/>
              </a:rPr>
              <a:t>OMS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3741" y="787654"/>
            <a:ext cx="5356225" cy="357982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3535"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Chronic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cough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Dyspnea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Sputum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production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Bluish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discoloration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lips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nail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beds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resting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respiratory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rate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Shallow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breathing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Pursed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lips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during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expiration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40" dirty="0">
                <a:latin typeface="Times New Roman"/>
                <a:cs typeface="Times New Roman"/>
              </a:rPr>
              <a:t>Weight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loss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1" y="152400"/>
            <a:ext cx="9067799" cy="670559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228601"/>
            <a:ext cx="8763000" cy="646857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1"/>
            <a:ext cx="8991600" cy="668182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28800" y="228601"/>
            <a:ext cx="8305800" cy="6334125"/>
            <a:chOff x="304800" y="228600"/>
            <a:chExt cx="8305800" cy="63341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228600"/>
              <a:ext cx="8305800" cy="37942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3962400"/>
              <a:ext cx="8305800" cy="2599944"/>
            </a:xfrm>
            <a:prstGeom prst="rect">
              <a:avLst/>
            </a:prstGeom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52400"/>
            <a:ext cx="8839200" cy="6553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4253" y="304800"/>
            <a:ext cx="8747295" cy="6248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1238" y="461900"/>
            <a:ext cx="30492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4400" spc="-10" dirty="0">
                <a:latin typeface="Calibri"/>
                <a:cs typeface="Calibri"/>
              </a:rPr>
              <a:t>SPIROMETER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0344" y="1600200"/>
            <a:ext cx="8359140" cy="448082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52400"/>
            <a:ext cx="8839200" cy="6553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30802" y="146049"/>
            <a:ext cx="4083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5" dirty="0"/>
              <a:t>INTRO</a:t>
            </a:r>
            <a:r>
              <a:rPr sz="4000" spc="-20" dirty="0"/>
              <a:t>D</a:t>
            </a:r>
            <a:r>
              <a:rPr sz="4000" spc="-5" dirty="0"/>
              <a:t>UCTION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983740" y="1311910"/>
            <a:ext cx="8008620" cy="43915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1800" indent="-419734">
              <a:spcBef>
                <a:spcPts val="105"/>
              </a:spcBef>
              <a:buSzPct val="104347"/>
              <a:buFont typeface="Wingdings"/>
              <a:buChar char=""/>
              <a:tabLst>
                <a:tab pos="431800" algn="l"/>
                <a:tab pos="432434" algn="l"/>
              </a:tabLst>
            </a:pPr>
            <a:r>
              <a:rPr sz="2300" dirty="0">
                <a:latin typeface="Times New Roman"/>
                <a:cs typeface="Times New Roman"/>
              </a:rPr>
              <a:t>Chronic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obstructive </a:t>
            </a:r>
            <a:r>
              <a:rPr sz="2300" spc="-5" dirty="0">
                <a:latin typeface="Times New Roman"/>
                <a:cs typeface="Times New Roman"/>
              </a:rPr>
              <a:t>pulmonary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disease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(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COPD</a:t>
            </a:r>
            <a:r>
              <a:rPr sz="2300" dirty="0">
                <a:latin typeface="Times New Roman"/>
                <a:cs typeface="Times New Roman"/>
              </a:rPr>
              <a:t>)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is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characterized</a:t>
            </a:r>
            <a:endParaRPr sz="2300">
              <a:latin typeface="Times New Roman"/>
              <a:cs typeface="Times New Roman"/>
            </a:endParaRPr>
          </a:p>
          <a:p>
            <a:pPr marL="355600">
              <a:spcBef>
                <a:spcPts val="20"/>
              </a:spcBef>
            </a:pPr>
            <a:r>
              <a:rPr sz="2300" dirty="0">
                <a:latin typeface="Times New Roman"/>
                <a:cs typeface="Times New Roman"/>
              </a:rPr>
              <a:t>by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airflow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limitation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that</a:t>
            </a:r>
            <a:r>
              <a:rPr sz="2300" dirty="0">
                <a:latin typeface="Times New Roman"/>
                <a:cs typeface="Times New Roman"/>
              </a:rPr>
              <a:t> is not </a:t>
            </a:r>
            <a:r>
              <a:rPr sz="2300" spc="-5" dirty="0">
                <a:latin typeface="Times New Roman"/>
                <a:cs typeface="Times New Roman"/>
              </a:rPr>
              <a:t>fully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reversible.</a:t>
            </a:r>
            <a:endParaRPr sz="2300">
              <a:latin typeface="Times New Roman"/>
              <a:cs typeface="Times New Roman"/>
            </a:endParaRPr>
          </a:p>
          <a:p>
            <a:pPr>
              <a:spcBef>
                <a:spcPts val="15"/>
              </a:spcBef>
            </a:pPr>
            <a:endParaRPr sz="3350">
              <a:latin typeface="Times New Roman"/>
              <a:cs typeface="Times New Roman"/>
            </a:endParaRPr>
          </a:p>
          <a:p>
            <a:pPr marL="355600" marR="96520" indent="-343535">
              <a:buFont typeface="Wingdings"/>
              <a:buChar char=""/>
              <a:tabLst>
                <a:tab pos="356235" algn="l"/>
              </a:tabLst>
            </a:pPr>
            <a:r>
              <a:rPr sz="2300" dirty="0">
                <a:latin typeface="Times New Roman"/>
                <a:cs typeface="Times New Roman"/>
              </a:rPr>
              <a:t>The </a:t>
            </a:r>
            <a:r>
              <a:rPr sz="2300" spc="-5" dirty="0">
                <a:latin typeface="Times New Roman"/>
                <a:cs typeface="Times New Roman"/>
              </a:rPr>
              <a:t>airflow limitation</a:t>
            </a:r>
            <a:r>
              <a:rPr sz="2300" spc="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is usually both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0000"/>
                </a:solidFill>
                <a:latin typeface="Times New Roman"/>
                <a:cs typeface="Times New Roman"/>
              </a:rPr>
              <a:t>progressive </a:t>
            </a:r>
            <a:r>
              <a:rPr sz="2300" dirty="0">
                <a:latin typeface="Times New Roman"/>
                <a:cs typeface="Times New Roman"/>
              </a:rPr>
              <a:t>and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associated </a:t>
            </a:r>
            <a:r>
              <a:rPr sz="2300" spc="-56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with</a:t>
            </a:r>
            <a:r>
              <a:rPr sz="2300" spc="-5" dirty="0">
                <a:latin typeface="Times New Roman"/>
                <a:cs typeface="Times New Roman"/>
              </a:rPr>
              <a:t> an</a:t>
            </a:r>
            <a:r>
              <a:rPr sz="2300" dirty="0"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Times New Roman"/>
                <a:cs typeface="Times New Roman"/>
              </a:rPr>
              <a:t>abnormal</a:t>
            </a:r>
            <a:r>
              <a:rPr sz="23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Times New Roman"/>
                <a:cs typeface="Times New Roman"/>
              </a:rPr>
              <a:t>inflammatory</a:t>
            </a:r>
            <a:r>
              <a:rPr sz="2300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response of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the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lungs.</a:t>
            </a:r>
            <a:endParaRPr sz="2300">
              <a:latin typeface="Times New Roman"/>
              <a:cs typeface="Times New Roman"/>
            </a:endParaRPr>
          </a:p>
          <a:p>
            <a:pPr>
              <a:spcBef>
                <a:spcPts val="15"/>
              </a:spcBef>
              <a:buChar char=""/>
            </a:pPr>
            <a:endParaRPr sz="3350">
              <a:latin typeface="Times New Roman"/>
              <a:cs typeface="Times New Roman"/>
            </a:endParaRPr>
          </a:p>
          <a:p>
            <a:pPr marL="355600" marR="351155" indent="-343535">
              <a:buFont typeface="Wingdings"/>
              <a:buChar char=""/>
              <a:tabLst>
                <a:tab pos="356235" algn="l"/>
              </a:tabLst>
            </a:pPr>
            <a:r>
              <a:rPr sz="2300" spc="-5" dirty="0">
                <a:solidFill>
                  <a:srgbClr val="FF0000"/>
                </a:solidFill>
                <a:latin typeface="Times New Roman"/>
                <a:cs typeface="Times New Roman"/>
              </a:rPr>
              <a:t>Cigarette smoking </a:t>
            </a:r>
            <a:r>
              <a:rPr sz="2300" dirty="0">
                <a:solidFill>
                  <a:srgbClr val="FF0000"/>
                </a:solidFill>
                <a:latin typeface="Times New Roman"/>
                <a:cs typeface="Times New Roman"/>
              </a:rPr>
              <a:t>(&gt; 20 </a:t>
            </a:r>
            <a:r>
              <a:rPr sz="2300" spc="-55" dirty="0">
                <a:solidFill>
                  <a:srgbClr val="FF0000"/>
                </a:solidFill>
                <a:latin typeface="Times New Roman"/>
                <a:cs typeface="Times New Roman"/>
              </a:rPr>
              <a:t>PACK </a:t>
            </a:r>
            <a:r>
              <a:rPr sz="2300" dirty="0">
                <a:solidFill>
                  <a:srgbClr val="FF0000"/>
                </a:solidFill>
                <a:latin typeface="Times New Roman"/>
                <a:cs typeface="Times New Roman"/>
              </a:rPr>
              <a:t>YEAR)</a:t>
            </a:r>
            <a:r>
              <a:rPr sz="2300" dirty="0">
                <a:latin typeface="Times New Roman"/>
                <a:cs typeface="Times New Roman"/>
              </a:rPr>
              <a:t>is the </a:t>
            </a:r>
            <a:r>
              <a:rPr sz="2300" spc="-5" dirty="0">
                <a:latin typeface="Times New Roman"/>
                <a:cs typeface="Times New Roman"/>
              </a:rPr>
              <a:t>primary </a:t>
            </a:r>
            <a:r>
              <a:rPr sz="2300" dirty="0">
                <a:latin typeface="Times New Roman"/>
                <a:cs typeface="Times New Roman"/>
              </a:rPr>
              <a:t>cause of </a:t>
            </a:r>
            <a:r>
              <a:rPr sz="2300" spc="-56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COPD</a:t>
            </a:r>
            <a:endParaRPr sz="2300">
              <a:latin typeface="Times New Roman"/>
              <a:cs typeface="Times New Roman"/>
            </a:endParaRPr>
          </a:p>
          <a:p>
            <a:pPr>
              <a:spcBef>
                <a:spcPts val="15"/>
              </a:spcBef>
              <a:buChar char=""/>
            </a:pPr>
            <a:endParaRPr sz="3350">
              <a:latin typeface="Times New Roman"/>
              <a:cs typeface="Times New Roman"/>
            </a:endParaRPr>
          </a:p>
          <a:p>
            <a:pPr marL="355600" indent="-343535">
              <a:buFont typeface="Wingdings"/>
              <a:buChar char=""/>
              <a:tabLst>
                <a:tab pos="356235" algn="l"/>
              </a:tabLst>
            </a:pPr>
            <a:r>
              <a:rPr sz="2300" dirty="0">
                <a:latin typeface="Times New Roman"/>
                <a:cs typeface="Times New Roman"/>
              </a:rPr>
              <a:t>Chronic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obstructive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pulmonary </a:t>
            </a:r>
            <a:r>
              <a:rPr sz="2300" dirty="0">
                <a:latin typeface="Times New Roman"/>
                <a:cs typeface="Times New Roman"/>
              </a:rPr>
              <a:t>disease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generally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refers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to</a:t>
            </a:r>
            <a:endParaRPr sz="2300">
              <a:latin typeface="Times New Roman"/>
              <a:cs typeface="Times New Roman"/>
            </a:endParaRPr>
          </a:p>
          <a:p>
            <a:pPr marL="355600"/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Emphysema</a:t>
            </a:r>
            <a:r>
              <a:rPr sz="23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or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Chronic</a:t>
            </a:r>
            <a:r>
              <a:rPr sz="23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bronchitis</a:t>
            </a:r>
            <a:r>
              <a:rPr sz="2300" spc="-5" dirty="0">
                <a:latin typeface="Times New Roman"/>
                <a:cs typeface="Times New Roman"/>
              </a:rPr>
              <a:t>.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6140" y="1299717"/>
            <a:ext cx="7938134" cy="2398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spcBef>
                <a:spcPts val="100"/>
              </a:spcBef>
              <a:buClr>
                <a:srgbClr val="000000"/>
              </a:buClr>
              <a:buFont typeface="Wingdings"/>
              <a:buChar char=""/>
              <a:tabLst>
                <a:tab pos="35623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Emphysema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characterized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alveolar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wall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destruction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abnormal,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permanent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enlargement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air–space.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Wingdings"/>
              <a:buChar char=""/>
            </a:pPr>
            <a:endParaRPr sz="3500">
              <a:latin typeface="Times New Roman"/>
              <a:cs typeface="Times New Roman"/>
            </a:endParaRPr>
          </a:p>
          <a:p>
            <a:pPr marL="355600" marR="368935" indent="-343535">
              <a:buClr>
                <a:srgbClr val="000000"/>
              </a:buClr>
              <a:buFont typeface="Wingdings"/>
              <a:buChar char=""/>
              <a:tabLst>
                <a:tab pos="356235" algn="l"/>
              </a:tabLst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Chronic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bronchitis </a:t>
            </a:r>
            <a:r>
              <a:rPr sz="2400" dirty="0">
                <a:latin typeface="Times New Roman"/>
                <a:cs typeface="Times New Roman"/>
              </a:rPr>
              <a:t>associated with chronic or recurrent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excess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mucus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secretion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into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bronchial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tree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487C"/>
                </a:solidFill>
                <a:latin typeface="Times New Roman"/>
                <a:cs typeface="Times New Roman"/>
              </a:rPr>
              <a:t>chronic </a:t>
            </a:r>
            <a:r>
              <a:rPr sz="2400" spc="-58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F487C"/>
                </a:solidFill>
                <a:latin typeface="Times New Roman"/>
                <a:cs typeface="Times New Roman"/>
              </a:rPr>
              <a:t>cough</a:t>
            </a:r>
            <a:r>
              <a:rPr sz="2400" spc="-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 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least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600"/>
                </a:solidFill>
                <a:latin typeface="Times New Roman"/>
                <a:cs typeface="Times New Roman"/>
              </a:rPr>
              <a:t>3</a:t>
            </a:r>
            <a:r>
              <a:rPr sz="2400" spc="-5" dirty="0">
                <a:solidFill>
                  <a:srgbClr val="006600"/>
                </a:solidFill>
                <a:latin typeface="Times New Roman"/>
                <a:cs typeface="Times New Roman"/>
              </a:rPr>
              <a:t> months</a:t>
            </a:r>
            <a:r>
              <a:rPr sz="2400" spc="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600"/>
                </a:solidFill>
                <a:latin typeface="Times New Roman"/>
                <a:cs typeface="Times New Roman"/>
              </a:rPr>
              <a:t>for</a:t>
            </a:r>
            <a:r>
              <a:rPr sz="2400" spc="-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600"/>
                </a:solidFill>
                <a:latin typeface="Times New Roman"/>
                <a:cs typeface="Times New Roman"/>
              </a:rPr>
              <a:t>2 consecutive</a:t>
            </a:r>
            <a:r>
              <a:rPr sz="2400" spc="-4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600"/>
                </a:solidFill>
                <a:latin typeface="Times New Roman"/>
                <a:cs typeface="Times New Roman"/>
              </a:rPr>
              <a:t>years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3661" y="576200"/>
            <a:ext cx="54235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pc="-240" dirty="0"/>
              <a:t>PA</a:t>
            </a:r>
            <a:r>
              <a:rPr dirty="0"/>
              <a:t>THOLO</a:t>
            </a:r>
            <a:r>
              <a:rPr spc="5" dirty="0"/>
              <a:t>G</a:t>
            </a:r>
            <a:r>
              <a:rPr dirty="0"/>
              <a:t>ICAL</a:t>
            </a:r>
            <a:r>
              <a:rPr spc="-204" dirty="0"/>
              <a:t> </a:t>
            </a:r>
            <a:r>
              <a:rPr dirty="0"/>
              <a:t>CHA</a:t>
            </a:r>
            <a:r>
              <a:rPr spc="5" dirty="0"/>
              <a:t>N</a:t>
            </a:r>
            <a:r>
              <a:rPr dirty="0"/>
              <a:t>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3741" y="1318006"/>
            <a:ext cx="6787515" cy="262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Effect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different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compartments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lungs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Central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airways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Peripheral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airways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Times New Roman"/>
                <a:cs typeface="Times New Roman"/>
              </a:rPr>
              <a:t>Lung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parenchyma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Bronchioles,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alveoli,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capillaries)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Times New Roman"/>
                <a:cs typeface="Times New Roman"/>
              </a:rPr>
              <a:t>Pulmonary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vasculature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815" y="0"/>
            <a:ext cx="9125185" cy="683800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39549" y="576200"/>
            <a:ext cx="556090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>
              <a:spcBef>
                <a:spcPts val="105"/>
              </a:spcBef>
            </a:pPr>
            <a:r>
              <a:rPr spc="-35" dirty="0"/>
              <a:t>PATHOPHYSIOLOGY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7540" y="1320673"/>
            <a:ext cx="4617720" cy="22212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Noxi</a:t>
            </a:r>
            <a:r>
              <a:rPr sz="2400" spc="-5" dirty="0">
                <a:latin typeface="Times New Roman"/>
                <a:cs typeface="Times New Roman"/>
              </a:rPr>
              <a:t>ous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Agent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Inflammation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Hyperinflation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Hypersecretion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Airflow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Obstruction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Gas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exchange</a:t>
            </a:r>
            <a:r>
              <a:rPr sz="2400" spc="-5" dirty="0">
                <a:latin typeface="Times New Roman"/>
                <a:cs typeface="Times New Roman"/>
              </a:rPr>
              <a:t> abnormalities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40" y="174447"/>
            <a:ext cx="8124825" cy="57436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2900"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1.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Noxious </a:t>
            </a:r>
            <a:r>
              <a:rPr sz="2400" dirty="0">
                <a:latin typeface="Times New Roman"/>
                <a:cs typeface="Times New Roman"/>
              </a:rPr>
              <a:t>particles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gas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inhalation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240099"/>
              </a:lnSpc>
              <a:tabLst>
                <a:tab pos="6478270" algn="l"/>
              </a:tabLst>
            </a:pPr>
            <a:r>
              <a:rPr sz="2400" spc="-5" dirty="0">
                <a:latin typeface="Times New Roman"/>
                <a:cs typeface="Times New Roman"/>
              </a:rPr>
              <a:t>Activ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on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of neutroph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spc="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ac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ophage</a:t>
            </a:r>
            <a:r>
              <a:rPr sz="2400" spc="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, 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8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	ly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phocyt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s,  Release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tumor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necrosis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factor-α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interleukin-8,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leukotriene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R="185420" algn="ctr"/>
            <a:r>
              <a:rPr sz="2400" spc="-5" dirty="0">
                <a:latin typeface="Times New Roman"/>
                <a:cs typeface="Times New Roman"/>
              </a:rPr>
              <a:t>Inflammation</a:t>
            </a:r>
            <a:endParaRPr sz="2400">
              <a:latin typeface="Times New Roman"/>
              <a:cs typeface="Times New Roman"/>
            </a:endParaRPr>
          </a:p>
          <a:p>
            <a:pPr marL="546100" marR="118110" indent="152400">
              <a:lnSpc>
                <a:spcPct val="24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size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goblet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mucus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glands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Smooth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muscle&amp;</a:t>
            </a:r>
            <a:r>
              <a:rPr sz="2400" dirty="0">
                <a:latin typeface="Times New Roman"/>
                <a:cs typeface="Times New Roman"/>
              </a:rPr>
              <a:t> connective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tissue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thickening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airways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R="292100" algn="ctr"/>
            <a:r>
              <a:rPr sz="2400" dirty="0">
                <a:latin typeface="Times New Roman"/>
                <a:cs typeface="Times New Roman"/>
              </a:rPr>
              <a:t>Scarring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fibrosis.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80659" y="510540"/>
            <a:ext cx="510540" cy="417830"/>
            <a:chOff x="3756659" y="510540"/>
            <a:chExt cx="510540" cy="417830"/>
          </a:xfrm>
        </p:grpSpPr>
        <p:sp>
          <p:nvSpPr>
            <p:cNvPr id="4" name="object 4"/>
            <p:cNvSpPr/>
            <p:nvPr/>
          </p:nvSpPr>
          <p:spPr>
            <a:xfrm>
              <a:off x="3769613" y="523494"/>
              <a:ext cx="485140" cy="391795"/>
            </a:xfrm>
            <a:custGeom>
              <a:avLst/>
              <a:gdLst/>
              <a:ahLst/>
              <a:cxnLst/>
              <a:rect l="l" t="t" r="r" b="b"/>
              <a:pathLst>
                <a:path w="485139" h="391794">
                  <a:moveTo>
                    <a:pt x="363474" y="0"/>
                  </a:moveTo>
                  <a:lnTo>
                    <a:pt x="121158" y="0"/>
                  </a:lnTo>
                  <a:lnTo>
                    <a:pt x="121158" y="195833"/>
                  </a:lnTo>
                  <a:lnTo>
                    <a:pt x="0" y="195833"/>
                  </a:lnTo>
                  <a:lnTo>
                    <a:pt x="242315" y="391667"/>
                  </a:lnTo>
                  <a:lnTo>
                    <a:pt x="484632" y="195833"/>
                  </a:lnTo>
                  <a:lnTo>
                    <a:pt x="363474" y="195833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69613" y="523494"/>
              <a:ext cx="485140" cy="391795"/>
            </a:xfrm>
            <a:custGeom>
              <a:avLst/>
              <a:gdLst/>
              <a:ahLst/>
              <a:cxnLst/>
              <a:rect l="l" t="t" r="r" b="b"/>
              <a:pathLst>
                <a:path w="485139" h="391794">
                  <a:moveTo>
                    <a:pt x="0" y="195833"/>
                  </a:moveTo>
                  <a:lnTo>
                    <a:pt x="121158" y="195833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195833"/>
                  </a:lnTo>
                  <a:lnTo>
                    <a:pt x="484632" y="195833"/>
                  </a:lnTo>
                  <a:lnTo>
                    <a:pt x="242315" y="391667"/>
                  </a:lnTo>
                  <a:lnTo>
                    <a:pt x="0" y="195833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280659" y="1431036"/>
            <a:ext cx="510540" cy="411480"/>
            <a:chOff x="3756659" y="1431036"/>
            <a:chExt cx="510540" cy="411480"/>
          </a:xfrm>
        </p:grpSpPr>
        <p:sp>
          <p:nvSpPr>
            <p:cNvPr id="7" name="object 7"/>
            <p:cNvSpPr/>
            <p:nvPr/>
          </p:nvSpPr>
          <p:spPr>
            <a:xfrm>
              <a:off x="3769613" y="1443990"/>
              <a:ext cx="485140" cy="386080"/>
            </a:xfrm>
            <a:custGeom>
              <a:avLst/>
              <a:gdLst/>
              <a:ahLst/>
              <a:cxnLst/>
              <a:rect l="l" t="t" r="r" b="b"/>
              <a:pathLst>
                <a:path w="485139" h="386080">
                  <a:moveTo>
                    <a:pt x="363474" y="0"/>
                  </a:moveTo>
                  <a:lnTo>
                    <a:pt x="121158" y="0"/>
                  </a:lnTo>
                  <a:lnTo>
                    <a:pt x="121158" y="192786"/>
                  </a:lnTo>
                  <a:lnTo>
                    <a:pt x="0" y="192786"/>
                  </a:lnTo>
                  <a:lnTo>
                    <a:pt x="242315" y="385572"/>
                  </a:lnTo>
                  <a:lnTo>
                    <a:pt x="484632" y="192786"/>
                  </a:lnTo>
                  <a:lnTo>
                    <a:pt x="363474" y="192786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69613" y="1443990"/>
              <a:ext cx="485140" cy="386080"/>
            </a:xfrm>
            <a:custGeom>
              <a:avLst/>
              <a:gdLst/>
              <a:ahLst/>
              <a:cxnLst/>
              <a:rect l="l" t="t" r="r" b="b"/>
              <a:pathLst>
                <a:path w="485139" h="386080">
                  <a:moveTo>
                    <a:pt x="0" y="192786"/>
                  </a:moveTo>
                  <a:lnTo>
                    <a:pt x="121158" y="192786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192786"/>
                  </a:lnTo>
                  <a:lnTo>
                    <a:pt x="484632" y="192786"/>
                  </a:lnTo>
                  <a:lnTo>
                    <a:pt x="242315" y="385572"/>
                  </a:lnTo>
                  <a:lnTo>
                    <a:pt x="0" y="19278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280659" y="2412492"/>
            <a:ext cx="510540" cy="407034"/>
            <a:chOff x="3756659" y="2412492"/>
            <a:chExt cx="510540" cy="407034"/>
          </a:xfrm>
        </p:grpSpPr>
        <p:sp>
          <p:nvSpPr>
            <p:cNvPr id="10" name="object 10"/>
            <p:cNvSpPr/>
            <p:nvPr/>
          </p:nvSpPr>
          <p:spPr>
            <a:xfrm>
              <a:off x="3769613" y="2425446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0"/>
                  </a:moveTo>
                  <a:lnTo>
                    <a:pt x="121158" y="0"/>
                  </a:lnTo>
                  <a:lnTo>
                    <a:pt x="121158" y="190500"/>
                  </a:lnTo>
                  <a:lnTo>
                    <a:pt x="0" y="190500"/>
                  </a:lnTo>
                  <a:lnTo>
                    <a:pt x="242315" y="381000"/>
                  </a:lnTo>
                  <a:lnTo>
                    <a:pt x="484632" y="190500"/>
                  </a:lnTo>
                  <a:lnTo>
                    <a:pt x="363474" y="19050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69613" y="2425446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0" y="190500"/>
                  </a:moveTo>
                  <a:lnTo>
                    <a:pt x="121158" y="190500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190500"/>
                  </a:lnTo>
                  <a:lnTo>
                    <a:pt x="484632" y="190500"/>
                  </a:lnTo>
                  <a:lnTo>
                    <a:pt x="242315" y="381000"/>
                  </a:lnTo>
                  <a:lnTo>
                    <a:pt x="0" y="1905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273040" y="3236976"/>
            <a:ext cx="510540" cy="483234"/>
            <a:chOff x="3749040" y="3236976"/>
            <a:chExt cx="510540" cy="483234"/>
          </a:xfrm>
        </p:grpSpPr>
        <p:sp>
          <p:nvSpPr>
            <p:cNvPr id="13" name="object 13"/>
            <p:cNvSpPr/>
            <p:nvPr/>
          </p:nvSpPr>
          <p:spPr>
            <a:xfrm>
              <a:off x="3761994" y="3249930"/>
              <a:ext cx="485140" cy="457200"/>
            </a:xfrm>
            <a:custGeom>
              <a:avLst/>
              <a:gdLst/>
              <a:ahLst/>
              <a:cxnLst/>
              <a:rect l="l" t="t" r="r" b="b"/>
              <a:pathLst>
                <a:path w="485139" h="457200">
                  <a:moveTo>
                    <a:pt x="363473" y="0"/>
                  </a:moveTo>
                  <a:lnTo>
                    <a:pt x="121157" y="0"/>
                  </a:lnTo>
                  <a:lnTo>
                    <a:pt x="121157" y="228600"/>
                  </a:lnTo>
                  <a:lnTo>
                    <a:pt x="0" y="228600"/>
                  </a:lnTo>
                  <a:lnTo>
                    <a:pt x="242315" y="457200"/>
                  </a:lnTo>
                  <a:lnTo>
                    <a:pt x="484631" y="228600"/>
                  </a:lnTo>
                  <a:lnTo>
                    <a:pt x="363473" y="228600"/>
                  </a:lnTo>
                  <a:lnTo>
                    <a:pt x="36347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61994" y="3249930"/>
              <a:ext cx="485140" cy="457200"/>
            </a:xfrm>
            <a:custGeom>
              <a:avLst/>
              <a:gdLst/>
              <a:ahLst/>
              <a:cxnLst/>
              <a:rect l="l" t="t" r="r" b="b"/>
              <a:pathLst>
                <a:path w="485139" h="457200">
                  <a:moveTo>
                    <a:pt x="0" y="228600"/>
                  </a:moveTo>
                  <a:lnTo>
                    <a:pt x="121157" y="228600"/>
                  </a:lnTo>
                  <a:lnTo>
                    <a:pt x="121157" y="0"/>
                  </a:lnTo>
                  <a:lnTo>
                    <a:pt x="363473" y="0"/>
                  </a:lnTo>
                  <a:lnTo>
                    <a:pt x="363473" y="228600"/>
                  </a:lnTo>
                  <a:lnTo>
                    <a:pt x="484631" y="228600"/>
                  </a:lnTo>
                  <a:lnTo>
                    <a:pt x="242315" y="457200"/>
                  </a:lnTo>
                  <a:lnTo>
                    <a:pt x="0" y="2286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265421" y="4102608"/>
            <a:ext cx="518159" cy="407034"/>
            <a:chOff x="3741420" y="4102608"/>
            <a:chExt cx="518159" cy="407034"/>
          </a:xfrm>
        </p:grpSpPr>
        <p:sp>
          <p:nvSpPr>
            <p:cNvPr id="16" name="object 16"/>
            <p:cNvSpPr/>
            <p:nvPr/>
          </p:nvSpPr>
          <p:spPr>
            <a:xfrm>
              <a:off x="3754374" y="4115562"/>
              <a:ext cx="492759" cy="381000"/>
            </a:xfrm>
            <a:custGeom>
              <a:avLst/>
              <a:gdLst/>
              <a:ahLst/>
              <a:cxnLst/>
              <a:rect l="l" t="t" r="r" b="b"/>
              <a:pathLst>
                <a:path w="492760" h="381000">
                  <a:moveTo>
                    <a:pt x="369188" y="0"/>
                  </a:moveTo>
                  <a:lnTo>
                    <a:pt x="123062" y="0"/>
                  </a:lnTo>
                  <a:lnTo>
                    <a:pt x="123062" y="190500"/>
                  </a:lnTo>
                  <a:lnTo>
                    <a:pt x="0" y="190500"/>
                  </a:lnTo>
                  <a:lnTo>
                    <a:pt x="246125" y="381000"/>
                  </a:lnTo>
                  <a:lnTo>
                    <a:pt x="492251" y="190500"/>
                  </a:lnTo>
                  <a:lnTo>
                    <a:pt x="369188" y="190500"/>
                  </a:lnTo>
                  <a:lnTo>
                    <a:pt x="36918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54374" y="4115562"/>
              <a:ext cx="492759" cy="381000"/>
            </a:xfrm>
            <a:custGeom>
              <a:avLst/>
              <a:gdLst/>
              <a:ahLst/>
              <a:cxnLst/>
              <a:rect l="l" t="t" r="r" b="b"/>
              <a:pathLst>
                <a:path w="492760" h="381000">
                  <a:moveTo>
                    <a:pt x="0" y="190500"/>
                  </a:moveTo>
                  <a:lnTo>
                    <a:pt x="123062" y="190500"/>
                  </a:lnTo>
                  <a:lnTo>
                    <a:pt x="123062" y="0"/>
                  </a:lnTo>
                  <a:lnTo>
                    <a:pt x="369188" y="0"/>
                  </a:lnTo>
                  <a:lnTo>
                    <a:pt x="369188" y="190500"/>
                  </a:lnTo>
                  <a:lnTo>
                    <a:pt x="492251" y="190500"/>
                  </a:lnTo>
                  <a:lnTo>
                    <a:pt x="246125" y="381000"/>
                  </a:lnTo>
                  <a:lnTo>
                    <a:pt x="0" y="1905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231891" y="4940808"/>
            <a:ext cx="510540" cy="570230"/>
            <a:chOff x="3707891" y="4940808"/>
            <a:chExt cx="510540" cy="570230"/>
          </a:xfrm>
        </p:grpSpPr>
        <p:sp>
          <p:nvSpPr>
            <p:cNvPr id="19" name="object 19"/>
            <p:cNvSpPr/>
            <p:nvPr/>
          </p:nvSpPr>
          <p:spPr>
            <a:xfrm>
              <a:off x="3720845" y="4953762"/>
              <a:ext cx="485140" cy="544195"/>
            </a:xfrm>
            <a:custGeom>
              <a:avLst/>
              <a:gdLst/>
              <a:ahLst/>
              <a:cxnLst/>
              <a:rect l="l" t="t" r="r" b="b"/>
              <a:pathLst>
                <a:path w="485139" h="544195">
                  <a:moveTo>
                    <a:pt x="363474" y="0"/>
                  </a:moveTo>
                  <a:lnTo>
                    <a:pt x="121157" y="0"/>
                  </a:lnTo>
                  <a:lnTo>
                    <a:pt x="121157" y="301751"/>
                  </a:lnTo>
                  <a:lnTo>
                    <a:pt x="0" y="301751"/>
                  </a:lnTo>
                  <a:lnTo>
                    <a:pt x="242315" y="544068"/>
                  </a:lnTo>
                  <a:lnTo>
                    <a:pt x="484631" y="301751"/>
                  </a:lnTo>
                  <a:lnTo>
                    <a:pt x="363474" y="30175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20845" y="4953762"/>
              <a:ext cx="485140" cy="544195"/>
            </a:xfrm>
            <a:custGeom>
              <a:avLst/>
              <a:gdLst/>
              <a:ahLst/>
              <a:cxnLst/>
              <a:rect l="l" t="t" r="r" b="b"/>
              <a:pathLst>
                <a:path w="485139" h="544195">
                  <a:moveTo>
                    <a:pt x="0" y="301751"/>
                  </a:moveTo>
                  <a:lnTo>
                    <a:pt x="121157" y="301751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301751"/>
                  </a:lnTo>
                  <a:lnTo>
                    <a:pt x="484631" y="301751"/>
                  </a:lnTo>
                  <a:lnTo>
                    <a:pt x="242315" y="544068"/>
                  </a:lnTo>
                  <a:lnTo>
                    <a:pt x="0" y="30175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2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01083" y="171399"/>
            <a:ext cx="22853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2.</a:t>
            </a:r>
            <a:r>
              <a:rPr sz="2400" b="0" dirty="0">
                <a:solidFill>
                  <a:srgbClr val="000000"/>
                </a:solidFill>
              </a:rPr>
              <a:t>Oxidative</a:t>
            </a:r>
            <a:r>
              <a:rPr sz="2400" b="0" spc="-110" dirty="0">
                <a:solidFill>
                  <a:srgbClr val="000000"/>
                </a:solidFill>
              </a:rPr>
              <a:t> </a:t>
            </a:r>
            <a:r>
              <a:rPr sz="2400" b="0" dirty="0">
                <a:solidFill>
                  <a:srgbClr val="000000"/>
                </a:solidFill>
              </a:rPr>
              <a:t>stress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755141" y="1174751"/>
            <a:ext cx="6473825" cy="48356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31925" algn="r"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oxidants</a:t>
            </a:r>
            <a:endParaRPr sz="2400">
              <a:latin typeface="Times New Roman"/>
              <a:cs typeface="Times New Roman"/>
            </a:endParaRPr>
          </a:p>
          <a:p>
            <a:pPr marL="2680335" marR="5080" indent="-534035">
              <a:lnSpc>
                <a:spcPct val="240000"/>
              </a:lnSpc>
            </a:pPr>
            <a:r>
              <a:rPr sz="2400" spc="-5" dirty="0">
                <a:latin typeface="Times New Roman"/>
                <a:cs typeface="Times New Roman"/>
              </a:rPr>
              <a:t>Damage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various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proteins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lipids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Cell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tissue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damage.</a:t>
            </a:r>
            <a:endParaRPr sz="2400">
              <a:latin typeface="Times New Roman"/>
              <a:cs typeface="Times New Roman"/>
            </a:endParaRPr>
          </a:p>
          <a:p>
            <a:pPr marL="12700" marR="1459865">
              <a:lnSpc>
                <a:spcPct val="240000"/>
              </a:lnSpc>
              <a:spcBef>
                <a:spcPts val="5"/>
              </a:spcBef>
              <a:tabLst>
                <a:tab pos="2258695" algn="l"/>
              </a:tabLst>
            </a:pPr>
            <a:r>
              <a:rPr sz="2400" spc="-5" dirty="0">
                <a:latin typeface="Times New Roman"/>
                <a:cs typeface="Times New Roman"/>
              </a:rPr>
              <a:t>OXIDANTS	Promote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inflammation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Inhibit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antiprotease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activity.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R="1447165" algn="r"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Increase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protease-antiprotease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imbalance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94376" y="749808"/>
            <a:ext cx="510540" cy="407034"/>
            <a:chOff x="3770376" y="749808"/>
            <a:chExt cx="510540" cy="407034"/>
          </a:xfrm>
        </p:grpSpPr>
        <p:sp>
          <p:nvSpPr>
            <p:cNvPr id="5" name="object 5"/>
            <p:cNvSpPr/>
            <p:nvPr/>
          </p:nvSpPr>
          <p:spPr>
            <a:xfrm>
              <a:off x="3783330" y="762762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0"/>
                  </a:moveTo>
                  <a:lnTo>
                    <a:pt x="121158" y="0"/>
                  </a:lnTo>
                  <a:lnTo>
                    <a:pt x="121158" y="190500"/>
                  </a:lnTo>
                  <a:lnTo>
                    <a:pt x="0" y="190500"/>
                  </a:lnTo>
                  <a:lnTo>
                    <a:pt x="242316" y="381000"/>
                  </a:lnTo>
                  <a:lnTo>
                    <a:pt x="484632" y="190500"/>
                  </a:lnTo>
                  <a:lnTo>
                    <a:pt x="363474" y="19050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83330" y="762762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0" y="190500"/>
                  </a:moveTo>
                  <a:lnTo>
                    <a:pt x="121158" y="190500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190500"/>
                  </a:lnTo>
                  <a:lnTo>
                    <a:pt x="484632" y="190500"/>
                  </a:lnTo>
                  <a:lnTo>
                    <a:pt x="242316" y="381000"/>
                  </a:lnTo>
                  <a:lnTo>
                    <a:pt x="0" y="1905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294376" y="2578607"/>
            <a:ext cx="510540" cy="407034"/>
            <a:chOff x="3770376" y="2578607"/>
            <a:chExt cx="510540" cy="407034"/>
          </a:xfrm>
        </p:grpSpPr>
        <p:sp>
          <p:nvSpPr>
            <p:cNvPr id="8" name="object 8"/>
            <p:cNvSpPr/>
            <p:nvPr/>
          </p:nvSpPr>
          <p:spPr>
            <a:xfrm>
              <a:off x="3783330" y="2591561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0"/>
                  </a:moveTo>
                  <a:lnTo>
                    <a:pt x="121158" y="0"/>
                  </a:lnTo>
                  <a:lnTo>
                    <a:pt x="121158" y="190500"/>
                  </a:lnTo>
                  <a:lnTo>
                    <a:pt x="0" y="190500"/>
                  </a:lnTo>
                  <a:lnTo>
                    <a:pt x="242316" y="381000"/>
                  </a:lnTo>
                  <a:lnTo>
                    <a:pt x="484632" y="190500"/>
                  </a:lnTo>
                  <a:lnTo>
                    <a:pt x="363474" y="19050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83330" y="2591561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0" y="190500"/>
                  </a:moveTo>
                  <a:lnTo>
                    <a:pt x="121158" y="190500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190500"/>
                  </a:lnTo>
                  <a:lnTo>
                    <a:pt x="484632" y="190500"/>
                  </a:lnTo>
                  <a:lnTo>
                    <a:pt x="242316" y="381000"/>
                  </a:lnTo>
                  <a:lnTo>
                    <a:pt x="0" y="1905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294376" y="1664207"/>
            <a:ext cx="510540" cy="407034"/>
            <a:chOff x="3770376" y="1664207"/>
            <a:chExt cx="510540" cy="407034"/>
          </a:xfrm>
        </p:grpSpPr>
        <p:sp>
          <p:nvSpPr>
            <p:cNvPr id="11" name="object 11"/>
            <p:cNvSpPr/>
            <p:nvPr/>
          </p:nvSpPr>
          <p:spPr>
            <a:xfrm>
              <a:off x="3783330" y="1677161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363474" y="0"/>
                  </a:moveTo>
                  <a:lnTo>
                    <a:pt x="121158" y="0"/>
                  </a:lnTo>
                  <a:lnTo>
                    <a:pt x="121158" y="190500"/>
                  </a:lnTo>
                  <a:lnTo>
                    <a:pt x="0" y="190500"/>
                  </a:lnTo>
                  <a:lnTo>
                    <a:pt x="242316" y="381000"/>
                  </a:lnTo>
                  <a:lnTo>
                    <a:pt x="484632" y="190500"/>
                  </a:lnTo>
                  <a:lnTo>
                    <a:pt x="363474" y="19050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83330" y="1677161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39" h="381000">
                  <a:moveTo>
                    <a:pt x="0" y="190500"/>
                  </a:moveTo>
                  <a:lnTo>
                    <a:pt x="121158" y="190500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190500"/>
                  </a:lnTo>
                  <a:lnTo>
                    <a:pt x="484632" y="190500"/>
                  </a:lnTo>
                  <a:lnTo>
                    <a:pt x="242316" y="381000"/>
                  </a:lnTo>
                  <a:lnTo>
                    <a:pt x="0" y="1905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395472" y="3790188"/>
            <a:ext cx="515620" cy="510540"/>
            <a:chOff x="1871472" y="3790188"/>
            <a:chExt cx="515620" cy="510540"/>
          </a:xfrm>
        </p:grpSpPr>
        <p:sp>
          <p:nvSpPr>
            <p:cNvPr id="14" name="object 14"/>
            <p:cNvSpPr/>
            <p:nvPr/>
          </p:nvSpPr>
          <p:spPr>
            <a:xfrm>
              <a:off x="1884426" y="3803142"/>
              <a:ext cx="489584" cy="485140"/>
            </a:xfrm>
            <a:custGeom>
              <a:avLst/>
              <a:gdLst/>
              <a:ahLst/>
              <a:cxnLst/>
              <a:rect l="l" t="t" r="r" b="b"/>
              <a:pathLst>
                <a:path w="489585" h="485139">
                  <a:moveTo>
                    <a:pt x="246887" y="0"/>
                  </a:moveTo>
                  <a:lnTo>
                    <a:pt x="246887" y="121157"/>
                  </a:lnTo>
                  <a:lnTo>
                    <a:pt x="0" y="121157"/>
                  </a:lnTo>
                  <a:lnTo>
                    <a:pt x="0" y="363473"/>
                  </a:lnTo>
                  <a:lnTo>
                    <a:pt x="246887" y="363473"/>
                  </a:lnTo>
                  <a:lnTo>
                    <a:pt x="246887" y="484631"/>
                  </a:lnTo>
                  <a:lnTo>
                    <a:pt x="489204" y="242315"/>
                  </a:lnTo>
                  <a:lnTo>
                    <a:pt x="24688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84426" y="3803142"/>
              <a:ext cx="489584" cy="485140"/>
            </a:xfrm>
            <a:custGeom>
              <a:avLst/>
              <a:gdLst/>
              <a:ahLst/>
              <a:cxnLst/>
              <a:rect l="l" t="t" r="r" b="b"/>
              <a:pathLst>
                <a:path w="489585" h="485139">
                  <a:moveTo>
                    <a:pt x="0" y="121157"/>
                  </a:moveTo>
                  <a:lnTo>
                    <a:pt x="246887" y="121157"/>
                  </a:lnTo>
                  <a:lnTo>
                    <a:pt x="246887" y="0"/>
                  </a:lnTo>
                  <a:lnTo>
                    <a:pt x="489204" y="242315"/>
                  </a:lnTo>
                  <a:lnTo>
                    <a:pt x="246887" y="484631"/>
                  </a:lnTo>
                  <a:lnTo>
                    <a:pt x="246887" y="363473"/>
                  </a:lnTo>
                  <a:lnTo>
                    <a:pt x="0" y="363473"/>
                  </a:lnTo>
                  <a:lnTo>
                    <a:pt x="0" y="12115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502408" y="4274820"/>
            <a:ext cx="510540" cy="407034"/>
            <a:chOff x="978408" y="4274820"/>
            <a:chExt cx="510540" cy="407034"/>
          </a:xfrm>
        </p:grpSpPr>
        <p:sp>
          <p:nvSpPr>
            <p:cNvPr id="17" name="object 17"/>
            <p:cNvSpPr/>
            <p:nvPr/>
          </p:nvSpPr>
          <p:spPr>
            <a:xfrm>
              <a:off x="991362" y="4287774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363474" y="0"/>
                  </a:moveTo>
                  <a:lnTo>
                    <a:pt x="121157" y="0"/>
                  </a:lnTo>
                  <a:lnTo>
                    <a:pt x="121157" y="190500"/>
                  </a:lnTo>
                  <a:lnTo>
                    <a:pt x="0" y="190500"/>
                  </a:lnTo>
                  <a:lnTo>
                    <a:pt x="242315" y="381000"/>
                  </a:lnTo>
                  <a:lnTo>
                    <a:pt x="484631" y="190500"/>
                  </a:lnTo>
                  <a:lnTo>
                    <a:pt x="363474" y="19050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91362" y="4287774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0" y="190500"/>
                  </a:moveTo>
                  <a:lnTo>
                    <a:pt x="121157" y="190500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190500"/>
                  </a:lnTo>
                  <a:lnTo>
                    <a:pt x="484631" y="190500"/>
                  </a:lnTo>
                  <a:lnTo>
                    <a:pt x="242315" y="381000"/>
                  </a:lnTo>
                  <a:lnTo>
                    <a:pt x="0" y="1905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502408" y="5245608"/>
            <a:ext cx="510540" cy="407034"/>
            <a:chOff x="978408" y="5245608"/>
            <a:chExt cx="510540" cy="407034"/>
          </a:xfrm>
        </p:grpSpPr>
        <p:sp>
          <p:nvSpPr>
            <p:cNvPr id="20" name="object 20"/>
            <p:cNvSpPr/>
            <p:nvPr/>
          </p:nvSpPr>
          <p:spPr>
            <a:xfrm>
              <a:off x="991362" y="5258562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363474" y="0"/>
                  </a:moveTo>
                  <a:lnTo>
                    <a:pt x="121157" y="0"/>
                  </a:lnTo>
                  <a:lnTo>
                    <a:pt x="121157" y="190500"/>
                  </a:lnTo>
                  <a:lnTo>
                    <a:pt x="0" y="190500"/>
                  </a:lnTo>
                  <a:lnTo>
                    <a:pt x="242315" y="381000"/>
                  </a:lnTo>
                  <a:lnTo>
                    <a:pt x="484631" y="190500"/>
                  </a:lnTo>
                  <a:lnTo>
                    <a:pt x="363474" y="19050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91362" y="5258562"/>
              <a:ext cx="485140" cy="381000"/>
            </a:xfrm>
            <a:custGeom>
              <a:avLst/>
              <a:gdLst/>
              <a:ahLst/>
              <a:cxnLst/>
              <a:rect l="l" t="t" r="r" b="b"/>
              <a:pathLst>
                <a:path w="485140" h="381000">
                  <a:moveTo>
                    <a:pt x="0" y="190500"/>
                  </a:moveTo>
                  <a:lnTo>
                    <a:pt x="121157" y="190500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190500"/>
                  </a:lnTo>
                  <a:lnTo>
                    <a:pt x="484631" y="190500"/>
                  </a:lnTo>
                  <a:lnTo>
                    <a:pt x="242315" y="381000"/>
                  </a:lnTo>
                  <a:lnTo>
                    <a:pt x="0" y="1905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2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479</Words>
  <Application>Microsoft Office PowerPoint</Application>
  <PresentationFormat>Widescreen</PresentationFormat>
  <Paragraphs>192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Arial MT</vt:lpstr>
      <vt:lpstr>Calibri</vt:lpstr>
      <vt:lpstr>Calibri Light</vt:lpstr>
      <vt:lpstr>Times New Roman</vt:lpstr>
      <vt:lpstr>Wingdings</vt:lpstr>
      <vt:lpstr>Office Theme</vt:lpstr>
      <vt:lpstr>CHRONIC OBSTRUCTIVE  PULMONARY DISEASE</vt:lpstr>
      <vt:lpstr>MORPHOLOGY OF LUNGS</vt:lpstr>
      <vt:lpstr>INTRODUCTION</vt:lpstr>
      <vt:lpstr>PowerPoint Presentation</vt:lpstr>
      <vt:lpstr>PATHOLOGICAL CHANGES</vt:lpstr>
      <vt:lpstr>PowerPoint Presentation</vt:lpstr>
      <vt:lpstr>PATHOPHYSIOLOGY</vt:lpstr>
      <vt:lpstr>PowerPoint Presentation</vt:lpstr>
      <vt:lpstr>2.Oxidative stress</vt:lpstr>
      <vt:lpstr>Proteases and antiproteases imbalance</vt:lpstr>
      <vt:lpstr>PowerPoint Presentation</vt:lpstr>
      <vt:lpstr>BRONCHIAL WALL</vt:lpstr>
      <vt:lpstr>CHRONIC BRONCHITIS</vt:lpstr>
      <vt:lpstr>EMPHYSEMA</vt:lpstr>
      <vt:lpstr>PowerPoint Presentation</vt:lpstr>
      <vt:lpstr>PINK PUFFERS</vt:lpstr>
      <vt:lpstr>STRUCTURAL CHANGES IN ALVEOLI</vt:lpstr>
      <vt:lpstr>RISK FACTORS</vt:lpstr>
      <vt:lpstr>AETIOLOGY</vt:lpstr>
      <vt:lpstr>Aetiology …</vt:lpstr>
      <vt:lpstr>SYMPTOMS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SPIROMETER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CHRONIC OBSTRUCTIVE PULMONARY DISEASE                             by Swathi swaroopa. B</dc:title>
  <dc:creator>Swasa</dc:creator>
  <cp:lastModifiedBy>User</cp:lastModifiedBy>
  <cp:revision>1</cp:revision>
  <dcterms:created xsi:type="dcterms:W3CDTF">2024-09-17T12:29:19Z</dcterms:created>
  <dcterms:modified xsi:type="dcterms:W3CDTF">2024-09-17T12:32:13Z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</Properties>
</file>