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handoutMasterIdLst>
    <p:handoutMasterId r:id="rId18"/>
  </p:handoutMasterIdLst>
  <p:sldIdLst>
    <p:sldId id="263" r:id="rId5"/>
    <p:sldId id="262" r:id="rId6"/>
    <p:sldId id="264" r:id="rId7"/>
    <p:sldId id="265" r:id="rId8"/>
    <p:sldId id="266" r:id="rId9"/>
    <p:sldId id="267" r:id="rId10"/>
    <p:sldId id="268" r:id="rId11"/>
    <p:sldId id="269" r:id="rId12"/>
    <p:sldId id="270" r:id="rId13"/>
    <p:sldId id="271"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34" autoAdjust="0"/>
  </p:normalViewPr>
  <p:slideViewPr>
    <p:cSldViewPr snapToGrid="0">
      <p:cViewPr varScale="1">
        <p:scale>
          <a:sx n="74" d="100"/>
          <a:sy n="74" d="100"/>
        </p:scale>
        <p:origin x="576"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340904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2</a:t>
            </a:fld>
            <a:endParaRPr lang="en-IN"/>
          </a:p>
        </p:txBody>
      </p:sp>
    </p:spTree>
    <p:extLst>
      <p:ext uri="{BB962C8B-B14F-4D97-AF65-F5344CB8AC3E}">
        <p14:creationId xmlns:p14="http://schemas.microsoft.com/office/powerpoint/2010/main" val="2357083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3816E6-5922-4D88-9020-3FCD94F7B91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783F5D-A18B-4B9A-B9F7-7CEB803C360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9DA53-4783-4C4A-B050-DFD20A644239}"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6DC4E8-1691-4ED8-BB52-EE40C03EA566}"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21191C-33F7-44CA-909F-47E691CC745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77BFE9-2F45-4D80-8F06-28F60817AC9D}"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337CF9-FFF3-452B-B4CB-ADBC15C9A52A}"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CBBF13-B4BB-4E3E-977C-D5C2F23A0330}"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7C2675-0636-4E60-BEFE-EED20F361FF0}"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8EA131-6B7A-4D3C-8EC8-342CE69427BE}"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7442C1-8CDF-4CDB-AD32-3AF99DD71357}"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AF5A4-7390-4821-A494-6D1144F92A8C}"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1446640"/>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SUBJECT NAME- PHARMACEUTICAL MICROBIOLOGY</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875248"/>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UNIT NO &amp; NAME-1 CULTIVATION OF BACTERIA</a:t>
            </a:r>
            <a:r>
              <a:rPr lang="en-IN" sz="2400" u="sng" dirty="0">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A30D7DA5-B416-4FE1-AD9B-8D0CBFF8EDB2}"/>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5390F67-148E-4EE2-9C91-7ED2505800AA}"/>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3074" name="Picture 2" descr="Media in microbiology">
            <a:extLst>
              <a:ext uri="{FF2B5EF4-FFF2-40B4-BE49-F238E27FC236}">
                <a16:creationId xmlns:a16="http://schemas.microsoft.com/office/drawing/2014/main" xmlns="" id="{2A94495E-DB35-4B6C-8E5F-B5C03ACC2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713" y="1147763"/>
            <a:ext cx="9130748"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250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1D92CB7A-5209-4F2F-B4FF-3F1572DFD04D}"/>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B5194AA9-45A6-4E42-8F5E-51EC8274A9DA}"/>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4098" name="Picture 2" descr="Culture media">
            <a:extLst>
              <a:ext uri="{FF2B5EF4-FFF2-40B4-BE49-F238E27FC236}">
                <a16:creationId xmlns:a16="http://schemas.microsoft.com/office/drawing/2014/main" xmlns="" id="{9CB41C40-11AE-4B59-9F56-FD28EA500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496" y="1147763"/>
            <a:ext cx="8295861"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386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DD1AD521-8CFF-4AD1-930A-90FF37C332B9}"/>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EA398526-D332-4876-872F-00B261C96B93}"/>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5122" name="Picture 2" descr="Culture media and methods for mbbs">
            <a:extLst>
              <a:ext uri="{FF2B5EF4-FFF2-40B4-BE49-F238E27FC236}">
                <a16:creationId xmlns:a16="http://schemas.microsoft.com/office/drawing/2014/main" xmlns="" id="{DF988AF6-A14C-4128-9665-7C280CBAF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6035" y="1147763"/>
            <a:ext cx="7818782"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95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TOPIC NAME – CULTIVATION AND GROWTH OF BACTERIA</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Bacterial requires adequate nutrition, optimum pH, temperature and oxygen for growth and multiplication </a:t>
            </a:r>
          </a:p>
          <a:p>
            <a:pPr marL="285750" indent="-285750" algn="l">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Suitable artificial media containing sources of carbon, nitrogen, hydrogen, oxygen, phosphorous and other elements such as sodium, potassium, magnesium and iron in small amounts have been used for cultivation of micro-organisms in the laboratory</a:t>
            </a:r>
          </a:p>
          <a:p>
            <a:pPr marL="285750" indent="-285750" algn="l">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Bacteria can be classified depending on nutritional requirement i.e. sources of energy, electrons, carbon etc</a:t>
            </a:r>
          </a:p>
          <a:p>
            <a:pPr marL="342900" indent="-342900">
              <a:buFont typeface="+mj-lt"/>
              <a:buAutoNum type="arabicPeriod"/>
            </a:pPr>
            <a:r>
              <a:rPr lang="en-IN" sz="1600" b="1" dirty="0">
                <a:latin typeface="Times New Roman" panose="02020603050405020304" pitchFamily="18" charset="0"/>
                <a:cs typeface="Times New Roman" panose="02020603050405020304" pitchFamily="18" charset="0"/>
              </a:rPr>
              <a:t>Source of energy : </a:t>
            </a:r>
            <a:r>
              <a:rPr lang="en-IN" sz="1600" dirty="0">
                <a:latin typeface="Times New Roman" panose="02020603050405020304" pitchFamily="18" charset="0"/>
                <a:cs typeface="Times New Roman" panose="02020603050405020304" pitchFamily="18" charset="0"/>
              </a:rPr>
              <a:t>Bacteria which derive their energy from sunlight are called phototrophs and those that obtained energy from chemical reactions are called chemotrophs (e.g. Escherichia coli)</a:t>
            </a:r>
          </a:p>
          <a:p>
            <a:pPr marL="342900" indent="-342900">
              <a:buFont typeface="+mj-lt"/>
              <a:buAutoNum type="arabicPeriod"/>
            </a:pPr>
            <a:r>
              <a:rPr lang="en-IN" sz="1600" b="1" dirty="0">
                <a:latin typeface="Times New Roman" panose="02020603050405020304" pitchFamily="18" charset="0"/>
                <a:cs typeface="Times New Roman" panose="02020603050405020304" pitchFamily="18" charset="0"/>
              </a:rPr>
              <a:t>Source of electron : </a:t>
            </a:r>
            <a:r>
              <a:rPr lang="en-IN" sz="1600" dirty="0">
                <a:latin typeface="Times New Roman" panose="02020603050405020304" pitchFamily="18" charset="0"/>
                <a:cs typeface="Times New Roman" panose="02020603050405020304" pitchFamily="18" charset="0"/>
              </a:rPr>
              <a:t>All micro-organisms require a source of electrons for their metabolism. Bacteria which use reduce inorganic compounds as electron donors are called lithotrophs and some other species which use organic compounds as electron donors are called organotrophs. Among the phototropic bacteria, some species use inorganic compounds (H</a:t>
            </a:r>
            <a:r>
              <a:rPr lang="en-IN" sz="1400" dirty="0">
                <a:latin typeface="Times New Roman" panose="02020603050405020304" pitchFamily="18" charset="0"/>
                <a:cs typeface="Times New Roman" panose="02020603050405020304" pitchFamily="18" charset="0"/>
              </a:rPr>
              <a:t>2</a:t>
            </a:r>
            <a:r>
              <a:rPr lang="en-IN" sz="1600" dirty="0">
                <a:latin typeface="Times New Roman" panose="02020603050405020304" pitchFamily="18" charset="0"/>
                <a:cs typeface="Times New Roman" panose="02020603050405020304" pitchFamily="18" charset="0"/>
              </a:rPr>
              <a:t>S) as source of electron and are called photolithotrophs and other which use organic compounds such as fatty acids and alcohols as electron donors are called photo organotrophs . </a:t>
            </a:r>
          </a:p>
          <a:p>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5EDB53-DB84-4822-B204-C84EBB7F16E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8D19429A-FB0C-40E6-84E6-F3543408850D}"/>
              </a:ext>
            </a:extLst>
          </p:cNvPr>
          <p:cNvSpPr>
            <a:spLocks noGrp="1"/>
          </p:cNvSpPr>
          <p:nvPr>
            <p:ph idx="1"/>
          </p:nvPr>
        </p:nvSpPr>
        <p:spPr/>
        <p:txBody>
          <a:bodyPr>
            <a:normAutofit/>
          </a:bodyPr>
          <a:lstStyle/>
          <a:p>
            <a:pPr marL="0" indent="0">
              <a:buNone/>
            </a:pPr>
            <a:r>
              <a:rPr lang="en-IN" sz="1600" b="1" dirty="0">
                <a:latin typeface="Times New Roman" panose="02020603050405020304" pitchFamily="18" charset="0"/>
                <a:cs typeface="Times New Roman" panose="02020603050405020304" pitchFamily="18" charset="0"/>
              </a:rPr>
              <a:t>Source of carbon : </a:t>
            </a:r>
            <a:r>
              <a:rPr lang="en-IN" sz="1600" dirty="0">
                <a:latin typeface="Times New Roman" panose="02020603050405020304" pitchFamily="18" charset="0"/>
                <a:cs typeface="Times New Roman" panose="02020603050405020304" pitchFamily="18" charset="0"/>
              </a:rPr>
              <a:t>Microorganism requires carbon for synthesizing cell components. However, some species use CO</a:t>
            </a:r>
            <a:r>
              <a:rPr lang="en-IN" sz="1400" dirty="0">
                <a:latin typeface="Times New Roman" panose="02020603050405020304" pitchFamily="18" charset="0"/>
                <a:cs typeface="Times New Roman" panose="02020603050405020304" pitchFamily="18" charset="0"/>
              </a:rPr>
              <a:t>2 </a:t>
            </a:r>
            <a:r>
              <a:rPr lang="en-IN" sz="1600" dirty="0">
                <a:latin typeface="Times New Roman" panose="02020603050405020304" pitchFamily="18" charset="0"/>
                <a:cs typeface="Times New Roman" panose="02020603050405020304" pitchFamily="18" charset="0"/>
              </a:rPr>
              <a:t>as the major source of carbon.</a:t>
            </a:r>
          </a:p>
          <a:p>
            <a:pPr marL="0" indent="0">
              <a:buNone/>
            </a:pPr>
            <a:r>
              <a:rPr lang="en-IN" sz="1600" b="1" dirty="0">
                <a:latin typeface="Times New Roman" panose="02020603050405020304" pitchFamily="18" charset="0"/>
                <a:cs typeface="Times New Roman" panose="02020603050405020304" pitchFamily="18" charset="0"/>
              </a:rPr>
              <a:t>Nitrogen : </a:t>
            </a:r>
            <a:r>
              <a:rPr lang="en-IN" sz="1600" dirty="0">
                <a:latin typeface="Times New Roman" panose="02020603050405020304" pitchFamily="18" charset="0"/>
                <a:cs typeface="Times New Roman" panose="02020603050405020304" pitchFamily="18" charset="0"/>
              </a:rPr>
              <a:t>Bacteria can use nitrogen from the atmosphere or from inorganic compounds such as nitrates, nitrites, ammonium salts or organic compounds such as amino acids</a:t>
            </a:r>
          </a:p>
          <a:p>
            <a:pPr marL="0" indent="0">
              <a:buNone/>
            </a:pPr>
            <a:r>
              <a:rPr lang="en-IN" sz="1600" b="1" dirty="0">
                <a:latin typeface="Times New Roman" panose="02020603050405020304" pitchFamily="18" charset="0"/>
                <a:cs typeface="Times New Roman" panose="02020603050405020304" pitchFamily="18" charset="0"/>
              </a:rPr>
              <a:t>Sulphur : </a:t>
            </a:r>
            <a:r>
              <a:rPr lang="en-IN" sz="1600" dirty="0">
                <a:latin typeface="Times New Roman" panose="02020603050405020304" pitchFamily="18" charset="0"/>
                <a:cs typeface="Times New Roman" panose="02020603050405020304" pitchFamily="18" charset="0"/>
              </a:rPr>
              <a:t>Many bacterial species use sulphur from organic sulphur compounds, inorganic sulphur compounds and elementary sulphur</a:t>
            </a:r>
          </a:p>
          <a:p>
            <a:pPr marL="0" indent="0">
              <a:buNone/>
            </a:pPr>
            <a:r>
              <a:rPr lang="en-IN" sz="1600" b="1" dirty="0">
                <a:latin typeface="Times New Roman" panose="02020603050405020304" pitchFamily="18" charset="0"/>
                <a:cs typeface="Times New Roman" panose="02020603050405020304" pitchFamily="18" charset="0"/>
              </a:rPr>
              <a:t>Phosphorus : </a:t>
            </a:r>
            <a:r>
              <a:rPr lang="en-IN" sz="1600" dirty="0">
                <a:latin typeface="Times New Roman" panose="02020603050405020304" pitchFamily="18" charset="0"/>
                <a:cs typeface="Times New Roman" panose="02020603050405020304" pitchFamily="18" charset="0"/>
              </a:rPr>
              <a:t>It usually supplied in the form of phosphate is an essential component of nucleotides, nucleic acids, phospholipids etc</a:t>
            </a:r>
          </a:p>
          <a:p>
            <a:pPr marL="0" indent="0">
              <a:buNone/>
            </a:pPr>
            <a:r>
              <a:rPr lang="en-IN" sz="1600" b="1" dirty="0">
                <a:latin typeface="Times New Roman" panose="02020603050405020304" pitchFamily="18" charset="0"/>
                <a:cs typeface="Times New Roman" panose="02020603050405020304" pitchFamily="18" charset="0"/>
              </a:rPr>
              <a:t>Minerals salts : </a:t>
            </a:r>
            <a:r>
              <a:rPr lang="en-IN" sz="1600" dirty="0">
                <a:latin typeface="Times New Roman" panose="02020603050405020304" pitchFamily="18" charset="0"/>
                <a:cs typeface="Times New Roman" panose="02020603050405020304" pitchFamily="18" charset="0"/>
              </a:rPr>
              <a:t>Bacteria requires salts, particularly the anions such as phosphate and sulphate and the cations as sodium, potassium, magnesium, iron and calcium</a:t>
            </a:r>
          </a:p>
          <a:p>
            <a:pPr marL="0" indent="0">
              <a:buNone/>
            </a:pPr>
            <a:r>
              <a:rPr lang="en-IN" sz="1600" b="1" dirty="0">
                <a:latin typeface="Times New Roman" panose="02020603050405020304" pitchFamily="18" charset="0"/>
                <a:cs typeface="Times New Roman" panose="02020603050405020304" pitchFamily="18" charset="0"/>
              </a:rPr>
              <a:t>Growth factor or bacterial vitamins : </a:t>
            </a:r>
            <a:r>
              <a:rPr lang="en-IN" sz="1600" dirty="0">
                <a:latin typeface="Times New Roman" panose="02020603050405020304" pitchFamily="18" charset="0"/>
                <a:cs typeface="Times New Roman" panose="02020603050405020304" pitchFamily="18" charset="0"/>
              </a:rPr>
              <a:t>some bacterial species require organic compounds in minute quantities for growth</a:t>
            </a:r>
          </a:p>
          <a:p>
            <a:pPr marL="0" indent="0">
              <a:buNone/>
            </a:pPr>
            <a:r>
              <a:rPr lang="en-IN" sz="1600" b="1" dirty="0">
                <a:latin typeface="Times New Roman" panose="02020603050405020304" pitchFamily="18" charset="0"/>
                <a:cs typeface="Times New Roman" panose="02020603050405020304" pitchFamily="18" charset="0"/>
              </a:rPr>
              <a:t>Water : </a:t>
            </a:r>
            <a:r>
              <a:rPr lang="en-IN" sz="1600" dirty="0">
                <a:latin typeface="Times New Roman" panose="02020603050405020304" pitchFamily="18" charset="0"/>
                <a:cs typeface="Times New Roman" panose="02020603050405020304" pitchFamily="18" charset="0"/>
              </a:rPr>
              <a:t>It is the major essential nutrients as it accounts for about 80 to90 %  of the total weight of cells       </a:t>
            </a:r>
            <a:r>
              <a:rPr lang="en-IN" sz="1600" b="1" dirty="0">
                <a:latin typeface="Times New Roman" panose="02020603050405020304" pitchFamily="18" charset="0"/>
                <a:cs typeface="Times New Roman" panose="02020603050405020304" pitchFamily="18" charset="0"/>
              </a:rPr>
              <a:t> </a:t>
            </a:r>
          </a:p>
        </p:txBody>
      </p:sp>
      <p:sp>
        <p:nvSpPr>
          <p:cNvPr id="5" name="Footer Placeholder 4">
            <a:extLst>
              <a:ext uri="{FF2B5EF4-FFF2-40B4-BE49-F238E27FC236}">
                <a16:creationId xmlns:a16="http://schemas.microsoft.com/office/drawing/2014/main" xmlns="" id="{A9BE7EF7-3FDF-43C5-A076-7898C78689FD}"/>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32E8B87D-9686-4229-A055-D841584F1E7B}"/>
              </a:ext>
            </a:extLst>
          </p:cNvPr>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0207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BCF0E9-C452-4E2F-A215-A6E34232C51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46DB89AD-2A4C-4FD1-AEF7-49E1F552CF71}"/>
              </a:ext>
            </a:extLst>
          </p:cNvPr>
          <p:cNvSpPr>
            <a:spLocks noGrp="1"/>
          </p:cNvSpPr>
          <p:nvPr>
            <p:ph idx="1"/>
          </p:nvPr>
        </p:nvSpPr>
        <p:spPr>
          <a:xfrm>
            <a:off x="970721" y="2005011"/>
            <a:ext cx="10515600" cy="4351338"/>
          </a:xfrm>
        </p:spPr>
        <p:txBody>
          <a:bodyPr>
            <a:normAutofit/>
          </a:bodyPr>
          <a:lstStyle/>
          <a:p>
            <a:pPr marL="0" indent="0">
              <a:buNone/>
            </a:pPr>
            <a:r>
              <a:rPr lang="en-IN" sz="1600" b="1" dirty="0">
                <a:latin typeface="Times New Roman" panose="02020603050405020304" pitchFamily="18" charset="0"/>
                <a:cs typeface="Times New Roman" panose="02020603050405020304" pitchFamily="18" charset="0"/>
              </a:rPr>
              <a:t>BACTERIOLOGICAL MEDIA</a:t>
            </a:r>
          </a:p>
          <a:p>
            <a:r>
              <a:rPr lang="en-IN" sz="1600" dirty="0">
                <a:latin typeface="Times New Roman" panose="02020603050405020304" pitchFamily="18" charset="0"/>
                <a:cs typeface="Times New Roman" panose="02020603050405020304" pitchFamily="18" charset="0"/>
              </a:rPr>
              <a:t>Media is artificially prepared mixture of various nutrients for the growth and multiplication of microorganisms </a:t>
            </a:r>
          </a:p>
          <a:p>
            <a:r>
              <a:rPr lang="en-IN" sz="1600" dirty="0">
                <a:latin typeface="Times New Roman" panose="02020603050405020304" pitchFamily="18" charset="0"/>
                <a:cs typeface="Times New Roman" panose="02020603050405020304" pitchFamily="18" charset="0"/>
              </a:rPr>
              <a:t>A wide variety of culture media is employed by microbiologist for isolation growth purification maintenance and identification of microorganisms</a:t>
            </a:r>
          </a:p>
        </p:txBody>
      </p:sp>
      <p:sp>
        <p:nvSpPr>
          <p:cNvPr id="5" name="Footer Placeholder 4">
            <a:extLst>
              <a:ext uri="{FF2B5EF4-FFF2-40B4-BE49-F238E27FC236}">
                <a16:creationId xmlns:a16="http://schemas.microsoft.com/office/drawing/2014/main" xmlns="" id="{6071B0CB-EA54-432D-8EE9-A1965E95FE0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E517648-BE6F-477A-A762-52E2FE3D854D}"/>
              </a:ext>
            </a:extLst>
          </p:cNvPr>
          <p:cNvSpPr>
            <a:spLocks noGrp="1"/>
          </p:cNvSpPr>
          <p:nvPr>
            <p:ph type="sldNum" sz="quarter" idx="12"/>
          </p:nvPr>
        </p:nvSpPr>
        <p:spPr/>
        <p:txBody>
          <a:bodyPr/>
          <a:lstStyle/>
          <a:p>
            <a:fld id="{28B54A7E-2395-4D35-824E-25842394C6F0}" type="slidenum">
              <a:rPr lang="en-IN" smtClean="0"/>
              <a:t>4</a:t>
            </a:fld>
            <a:endParaRPr lang="en-IN"/>
          </a:p>
        </p:txBody>
      </p:sp>
      <p:pic>
        <p:nvPicPr>
          <p:cNvPr id="8" name="Picture 7">
            <a:extLst>
              <a:ext uri="{FF2B5EF4-FFF2-40B4-BE49-F238E27FC236}">
                <a16:creationId xmlns:a16="http://schemas.microsoft.com/office/drawing/2014/main" xmlns="" id="{730D9CC8-183C-45F8-8F7E-D40B55031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7583" y="3243814"/>
            <a:ext cx="7566991" cy="3112535"/>
          </a:xfrm>
          <a:prstGeom prst="rect">
            <a:avLst/>
          </a:prstGeom>
        </p:spPr>
      </p:pic>
    </p:spTree>
    <p:extLst>
      <p:ext uri="{BB962C8B-B14F-4D97-AF65-F5344CB8AC3E}">
        <p14:creationId xmlns:p14="http://schemas.microsoft.com/office/powerpoint/2010/main" val="332654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F8C7C4-5FAC-4963-BEB5-6F670999345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3CE66789-729F-48AF-A3A0-D3B4EFE145FF}"/>
              </a:ext>
            </a:extLst>
          </p:cNvPr>
          <p:cNvSpPr>
            <a:spLocks noGrp="1"/>
          </p:cNvSpPr>
          <p:nvPr>
            <p:ph idx="1"/>
          </p:nvPr>
        </p:nvSpPr>
        <p:spPr/>
        <p:txBody>
          <a:bodyPr>
            <a:normAutofit/>
          </a:bodyPr>
          <a:lstStyle/>
          <a:p>
            <a:pPr marL="0" indent="0">
              <a:buNone/>
            </a:pPr>
            <a:r>
              <a:rPr lang="en-IN" sz="1600" b="1" dirty="0">
                <a:latin typeface="Times New Roman" panose="02020603050405020304" pitchFamily="18" charset="0"/>
                <a:cs typeface="Times New Roman" panose="02020603050405020304" pitchFamily="18" charset="0"/>
              </a:rPr>
              <a:t>COMMON INGRIDIENTS OF MEDIA</a:t>
            </a:r>
          </a:p>
          <a:p>
            <a:pPr marL="342900" indent="-342900">
              <a:buFont typeface="+mj-lt"/>
              <a:buAutoNum type="arabicPeriod"/>
            </a:pPr>
            <a:r>
              <a:rPr lang="en-IN" sz="1600" dirty="0">
                <a:latin typeface="Times New Roman" panose="02020603050405020304" pitchFamily="18" charset="0"/>
                <a:cs typeface="Times New Roman" panose="02020603050405020304" pitchFamily="18" charset="0"/>
              </a:rPr>
              <a:t>Water</a:t>
            </a:r>
          </a:p>
          <a:p>
            <a:pPr marL="342900" indent="-342900">
              <a:buFont typeface="+mj-lt"/>
              <a:buAutoNum type="arabicPeriod"/>
            </a:pPr>
            <a:r>
              <a:rPr lang="en-IN" sz="1600" dirty="0">
                <a:latin typeface="Times New Roman" panose="02020603050405020304" pitchFamily="18" charset="0"/>
                <a:cs typeface="Times New Roman" panose="02020603050405020304" pitchFamily="18" charset="0"/>
              </a:rPr>
              <a:t>Peptone</a:t>
            </a:r>
          </a:p>
          <a:p>
            <a:pPr marL="342900" indent="-342900">
              <a:buFont typeface="+mj-lt"/>
              <a:buAutoNum type="arabicPeriod"/>
            </a:pPr>
            <a:r>
              <a:rPr lang="en-IN" sz="1600" dirty="0">
                <a:latin typeface="Times New Roman" panose="02020603050405020304" pitchFamily="18" charset="0"/>
                <a:cs typeface="Times New Roman" panose="02020603050405020304" pitchFamily="18" charset="0"/>
              </a:rPr>
              <a:t>Yeast extract</a:t>
            </a:r>
          </a:p>
          <a:p>
            <a:pPr marL="342900" indent="-342900">
              <a:buFont typeface="+mj-lt"/>
              <a:buAutoNum type="arabicPeriod"/>
            </a:pPr>
            <a:r>
              <a:rPr lang="en-IN" sz="1600" dirty="0">
                <a:latin typeface="Times New Roman" panose="02020603050405020304" pitchFamily="18" charset="0"/>
                <a:cs typeface="Times New Roman" panose="02020603050405020304" pitchFamily="18" charset="0"/>
              </a:rPr>
              <a:t>Meat extract</a:t>
            </a:r>
          </a:p>
          <a:p>
            <a:pPr marL="342900" indent="-342900">
              <a:buFont typeface="+mj-lt"/>
              <a:buAutoNum type="arabicPeriod"/>
            </a:pPr>
            <a:r>
              <a:rPr lang="en-IN" sz="1600" dirty="0">
                <a:latin typeface="Times New Roman" panose="02020603050405020304" pitchFamily="18" charset="0"/>
                <a:cs typeface="Times New Roman" panose="02020603050405020304" pitchFamily="18" charset="0"/>
              </a:rPr>
              <a:t>Agar </a:t>
            </a:r>
          </a:p>
        </p:txBody>
      </p:sp>
      <p:sp>
        <p:nvSpPr>
          <p:cNvPr id="5" name="Footer Placeholder 4">
            <a:extLst>
              <a:ext uri="{FF2B5EF4-FFF2-40B4-BE49-F238E27FC236}">
                <a16:creationId xmlns:a16="http://schemas.microsoft.com/office/drawing/2014/main" xmlns="" id="{EBFE9D1D-D90F-4485-B259-DB994E5F926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47175BA0-A022-4D14-B24D-845FE44B6072}"/>
              </a:ext>
            </a:extLst>
          </p:cNvPr>
          <p:cNvSpPr>
            <a:spLocks noGrp="1"/>
          </p:cNvSpPr>
          <p:nvPr>
            <p:ph type="sldNum" sz="quarter" idx="12"/>
          </p:nvPr>
        </p:nvSpPr>
        <p:spPr/>
        <p:txBody>
          <a:bodyPr/>
          <a:lstStyle/>
          <a:p>
            <a:fld id="{28B54A7E-2395-4D35-824E-25842394C6F0}" type="slidenum">
              <a:rPr lang="en-IN" smtClean="0"/>
              <a:t>5</a:t>
            </a:fld>
            <a:endParaRPr lang="en-IN"/>
          </a:p>
        </p:txBody>
      </p:sp>
      <p:pic>
        <p:nvPicPr>
          <p:cNvPr id="8" name="Picture 7">
            <a:extLst>
              <a:ext uri="{FF2B5EF4-FFF2-40B4-BE49-F238E27FC236}">
                <a16:creationId xmlns:a16="http://schemas.microsoft.com/office/drawing/2014/main" xmlns="" id="{83EDE31B-8310-41A8-A354-19E875B47A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026" y="2295526"/>
            <a:ext cx="6546574" cy="4425950"/>
          </a:xfrm>
          <a:prstGeom prst="rect">
            <a:avLst/>
          </a:prstGeom>
        </p:spPr>
      </p:pic>
    </p:spTree>
    <p:extLst>
      <p:ext uri="{BB962C8B-B14F-4D97-AF65-F5344CB8AC3E}">
        <p14:creationId xmlns:p14="http://schemas.microsoft.com/office/powerpoint/2010/main" val="24444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4CD99F68-BCA3-4CCA-A4AD-B3A836EE845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07A98A7-F5EE-48F3-9E84-5504887D5B41}"/>
              </a:ext>
            </a:extLst>
          </p:cNvPr>
          <p:cNvSpPr>
            <a:spLocks noGrp="1"/>
          </p:cNvSpPr>
          <p:nvPr>
            <p:ph type="sldNum" sz="quarter" idx="12"/>
          </p:nvPr>
        </p:nvSpPr>
        <p:spPr/>
        <p:txBody>
          <a:bodyPr/>
          <a:lstStyle/>
          <a:p>
            <a:fld id="{28B54A7E-2395-4D35-824E-25842394C6F0}" type="slidenum">
              <a:rPr lang="en-IN" smtClean="0"/>
              <a:t>6</a:t>
            </a:fld>
            <a:endParaRPr lang="en-IN"/>
          </a:p>
        </p:txBody>
      </p:sp>
      <p:pic>
        <p:nvPicPr>
          <p:cNvPr id="6" name="Picture 5">
            <a:extLst>
              <a:ext uri="{FF2B5EF4-FFF2-40B4-BE49-F238E27FC236}">
                <a16:creationId xmlns:a16="http://schemas.microsoft.com/office/drawing/2014/main" xmlns="" id="{B22309BF-EAF6-4F29-A922-6FBA1BFFC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35" y="1041020"/>
            <a:ext cx="7169425" cy="4775960"/>
          </a:xfrm>
          <a:prstGeom prst="rect">
            <a:avLst/>
          </a:prstGeom>
        </p:spPr>
      </p:pic>
    </p:spTree>
    <p:extLst>
      <p:ext uri="{BB962C8B-B14F-4D97-AF65-F5344CB8AC3E}">
        <p14:creationId xmlns:p14="http://schemas.microsoft.com/office/powerpoint/2010/main" val="299042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9AA2E27B-6669-4D1E-B695-85E7206259E8}"/>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9E1B1CFF-AA4B-41D7-A8DB-F57D37EA7F63}"/>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6" name="TextBox 5">
            <a:extLst>
              <a:ext uri="{FF2B5EF4-FFF2-40B4-BE49-F238E27FC236}">
                <a16:creationId xmlns:a16="http://schemas.microsoft.com/office/drawing/2014/main" xmlns="" id="{F9B2412F-B20B-43A6-91BF-A1D0F804B95F}"/>
              </a:ext>
            </a:extLst>
          </p:cNvPr>
          <p:cNvSpPr txBox="1"/>
          <p:nvPr/>
        </p:nvSpPr>
        <p:spPr>
          <a:xfrm>
            <a:off x="1166191" y="2555150"/>
            <a:ext cx="9263270" cy="2308324"/>
          </a:xfrm>
          <a:prstGeom prst="rect">
            <a:avLst/>
          </a:prstGeom>
          <a:noFill/>
        </p:spPr>
        <p:txBody>
          <a:bodyPr wrap="square">
            <a:spAutoFit/>
          </a:bodyPr>
          <a:lstStyle/>
          <a:p>
            <a:r>
              <a:rPr lang="en-IN" sz="1600" b="0" i="0" dirty="0">
                <a:solidFill>
                  <a:srgbClr val="202124"/>
                </a:solidFill>
                <a:effectLst/>
                <a:latin typeface="Times New Roman" panose="02020603050405020304" pitchFamily="18" charset="0"/>
                <a:cs typeface="Times New Roman" panose="02020603050405020304" pitchFamily="18" charset="0"/>
              </a:rPr>
              <a:t>These are classified into six </a:t>
            </a:r>
            <a:r>
              <a:rPr lang="en-IN" sz="1600" b="1" i="0" dirty="0">
                <a:solidFill>
                  <a:srgbClr val="202124"/>
                </a:solidFill>
                <a:effectLst/>
                <a:latin typeface="Times New Roman" panose="02020603050405020304" pitchFamily="18" charset="0"/>
                <a:cs typeface="Times New Roman" panose="02020603050405020304" pitchFamily="18" charset="0"/>
              </a:rPr>
              <a:t>types</a:t>
            </a:r>
            <a:r>
              <a:rPr lang="en-IN" sz="1600" b="0" i="0" dirty="0">
                <a:solidFill>
                  <a:srgbClr val="202124"/>
                </a:solidFill>
                <a:effectLst/>
                <a:latin typeface="Times New Roman" panose="02020603050405020304" pitchFamily="18" charset="0"/>
                <a:cs typeface="Times New Roman" panose="02020603050405020304" pitchFamily="18" charset="0"/>
              </a:rPr>
              <a:t>: (1) Basal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(2) Enriched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(3) Selective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(4) Indicator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(5) Transport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and (6) Storage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1. BASAL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Basal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 are those that may be used for growth (culture) of bacteria that do not need enrichment of the </a:t>
            </a:r>
            <a:r>
              <a:rPr lang="en-IN" sz="1600" b="1" i="0" dirty="0">
                <a:solidFill>
                  <a:srgbClr val="202124"/>
                </a:solidFill>
                <a:effectLst/>
                <a:latin typeface="Times New Roman" panose="02020603050405020304" pitchFamily="18" charset="0"/>
                <a:cs typeface="Times New Roman" panose="02020603050405020304" pitchFamily="18" charset="0"/>
              </a:rPr>
              <a:t>media</a:t>
            </a:r>
            <a:r>
              <a:rPr lang="en-IN" sz="1600" b="0" i="0" dirty="0">
                <a:solidFill>
                  <a:srgbClr val="202124"/>
                </a:solidFill>
                <a:effectLst/>
                <a:latin typeface="Times New Roman" panose="02020603050405020304" pitchFamily="18" charset="0"/>
                <a:cs typeface="Times New Roman" panose="02020603050405020304" pitchFamily="18" charset="0"/>
              </a:rPr>
              <a:t>.</a:t>
            </a:r>
          </a:p>
          <a:p>
            <a:r>
              <a:rPr lang="en-IN" sz="1600" b="1" i="0" dirty="0">
                <a:solidFill>
                  <a:srgbClr val="202124"/>
                </a:solidFill>
                <a:effectLst/>
                <a:latin typeface="Times New Roman" panose="02020603050405020304" pitchFamily="18" charset="0"/>
                <a:cs typeface="Times New Roman" panose="02020603050405020304" pitchFamily="18" charset="0"/>
              </a:rPr>
              <a:t>Enriched media</a:t>
            </a:r>
            <a:r>
              <a:rPr lang="en-IN" sz="1600" b="0" i="0" dirty="0">
                <a:solidFill>
                  <a:srgbClr val="202124"/>
                </a:solidFill>
                <a:effectLst/>
                <a:latin typeface="Times New Roman" panose="02020603050405020304" pitchFamily="18" charset="0"/>
                <a:cs typeface="Times New Roman" panose="02020603050405020304" pitchFamily="18" charset="0"/>
              </a:rPr>
              <a:t> contain the nutrients required to support the growth of a wide variety of organisms, including some of the more fastidious ones. They are commonly used to harvest as many different types of microbes as are present in the specimen</a:t>
            </a:r>
          </a:p>
          <a:p>
            <a:r>
              <a:rPr lang="en-IN" sz="1600" b="1" i="0" dirty="0">
                <a:solidFill>
                  <a:srgbClr val="202124"/>
                </a:solidFill>
                <a:effectLst/>
                <a:latin typeface="Times New Roman" panose="02020603050405020304" pitchFamily="18" charset="0"/>
                <a:cs typeface="Times New Roman" panose="02020603050405020304" pitchFamily="18" charset="0"/>
              </a:rPr>
              <a:t>Selective media</a:t>
            </a:r>
            <a:r>
              <a:rPr lang="en-IN" sz="1600" b="0" i="0" dirty="0">
                <a:solidFill>
                  <a:srgbClr val="202124"/>
                </a:solidFill>
                <a:effectLst/>
                <a:latin typeface="Times New Roman" panose="02020603050405020304" pitchFamily="18" charset="0"/>
                <a:cs typeface="Times New Roman" panose="02020603050405020304" pitchFamily="18" charset="0"/>
              </a:rPr>
              <a:t> are used to select for the growth of a particular “selected” microorganism. For example, if a certain microbe is resistant to a particular antibiotic (e.g., novobiocin), then that antibiotic can be added to the </a:t>
            </a:r>
            <a:r>
              <a:rPr lang="en-IN" sz="1600" b="1" i="0" dirty="0">
                <a:solidFill>
                  <a:srgbClr val="202124"/>
                </a:solidFill>
                <a:effectLst/>
                <a:latin typeface="Times New Roman" panose="02020603050405020304" pitchFamily="18" charset="0"/>
                <a:cs typeface="Times New Roman" panose="02020603050405020304" pitchFamily="18" charset="0"/>
              </a:rPr>
              <a:t>medium</a:t>
            </a:r>
            <a:r>
              <a:rPr lang="en-IN" sz="1600" b="0" i="0" dirty="0">
                <a:solidFill>
                  <a:srgbClr val="202124"/>
                </a:solidFill>
                <a:effectLst/>
                <a:latin typeface="Times New Roman" panose="02020603050405020304" pitchFamily="18" charset="0"/>
                <a:cs typeface="Times New Roman" panose="02020603050405020304" pitchFamily="18" charset="0"/>
              </a:rPr>
              <a:t> in order to. S. aureus is seen producing yellow colonies on mannitol salt </a:t>
            </a:r>
            <a:r>
              <a:rPr lang="en-IN" sz="1600" b="1" i="0" dirty="0">
                <a:solidFill>
                  <a:srgbClr val="202124"/>
                </a:solidFill>
                <a:effectLst/>
                <a:latin typeface="Times New Roman" panose="02020603050405020304" pitchFamily="18" charset="0"/>
                <a:cs typeface="Times New Roman" panose="02020603050405020304" pitchFamily="18" charset="0"/>
              </a:rPr>
              <a:t>agar</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841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F8B65A68-2706-41EB-B81A-2FFF21E4277D}"/>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AE824D72-6B0D-409B-B4DB-410419B66EF6}"/>
              </a:ext>
            </a:extLst>
          </p:cNvPr>
          <p:cNvSpPr>
            <a:spLocks noGrp="1"/>
          </p:cNvSpPr>
          <p:nvPr>
            <p:ph type="sldNum" sz="quarter" idx="12"/>
          </p:nvPr>
        </p:nvSpPr>
        <p:spPr/>
        <p:txBody>
          <a:bodyPr/>
          <a:lstStyle/>
          <a:p>
            <a:fld id="{28B54A7E-2395-4D35-824E-25842394C6F0}" type="slidenum">
              <a:rPr lang="en-IN" smtClean="0"/>
              <a:t>8</a:t>
            </a:fld>
            <a:endParaRPr lang="en-IN"/>
          </a:p>
        </p:txBody>
      </p:sp>
      <p:pic>
        <p:nvPicPr>
          <p:cNvPr id="1026" name="Picture 2" descr="Bacteriological Media and its Types">
            <a:extLst>
              <a:ext uri="{FF2B5EF4-FFF2-40B4-BE49-F238E27FC236}">
                <a16:creationId xmlns:a16="http://schemas.microsoft.com/office/drawing/2014/main" xmlns="" id="{14A3DA36-3EAA-421A-93C6-875B1C076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296" y="1576388"/>
            <a:ext cx="7195930"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72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76325033-0E0B-4A5D-816B-D12DD717A5EF}"/>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CFA012A9-FC8A-43AC-9670-9340919486AD}"/>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2050" name="Picture 2" descr="Culture media in microbiobiolgy">
            <a:extLst>
              <a:ext uri="{FF2B5EF4-FFF2-40B4-BE49-F238E27FC236}">
                <a16:creationId xmlns:a16="http://schemas.microsoft.com/office/drawing/2014/main" xmlns="" id="{B2A11BC6-C16D-49B3-9CDA-4B151E1940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4574" y="828675"/>
            <a:ext cx="7588526"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445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4EE410-B3D4-43B6-9D06-8FCB09397510}">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E495F0-1AFA-4884-A02D-2A8D30679EEF}">
  <ds:schemaRefs>
    <ds:schemaRef ds:uri="http://schemas.microsoft.com/sharepoint/v3/contenttype/forms"/>
  </ds:schemaRefs>
</ds:datastoreItem>
</file>

<file path=customXml/itemProps3.xml><?xml version="1.0" encoding="utf-8"?>
<ds:datastoreItem xmlns:ds="http://schemas.openxmlformats.org/officeDocument/2006/customXml" ds:itemID="{97F45840-23E4-4C22-BEF8-7433901BFDE6}">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179</TotalTime>
  <Words>450</Words>
  <Application>Microsoft Office PowerPoint</Application>
  <PresentationFormat>Widescreen</PresentationFormat>
  <Paragraphs>58</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28</cp:revision>
  <dcterms:created xsi:type="dcterms:W3CDTF">2020-07-13T05:58:17Z</dcterms:created>
  <dcterms:modified xsi:type="dcterms:W3CDTF">2024-09-17T05:56:03Z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