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4"/>
  </p:notesMasterIdLst>
  <p:handoutMasterIdLst>
    <p:handoutMasterId r:id="rId25"/>
  </p:handoutMasterIdLst>
  <p:sldIdLst>
    <p:sldId id="263" r:id="rId5"/>
    <p:sldId id="262" r:id="rId6"/>
    <p:sldId id="264" r:id="rId7"/>
    <p:sldId id="265" r:id="rId8"/>
    <p:sldId id="266" r:id="rId9"/>
    <p:sldId id="267" r:id="rId10"/>
    <p:sldId id="268" r:id="rId11"/>
    <p:sldId id="269" r:id="rId12"/>
    <p:sldId id="270" r:id="rId13"/>
    <p:sldId id="271" r:id="rId14"/>
    <p:sldId id="272" r:id="rId15"/>
    <p:sldId id="279" r:id="rId16"/>
    <p:sldId id="273" r:id="rId17"/>
    <p:sldId id="274" r:id="rId18"/>
    <p:sldId id="280" r:id="rId19"/>
    <p:sldId id="275" r:id="rId20"/>
    <p:sldId id="276"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19</a:t>
            </a:fld>
            <a:endParaRPr lang="en-IN"/>
          </a:p>
        </p:txBody>
      </p:sp>
    </p:spTree>
    <p:extLst>
      <p:ext uri="{BB962C8B-B14F-4D97-AF65-F5344CB8AC3E}">
        <p14:creationId xmlns:p14="http://schemas.microsoft.com/office/powerpoint/2010/main" val="4238721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1940AC-CB50-413E-9394-EABA87928451}"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AB144D-4D07-4E10-AB76-FF591B1782D7}"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79A034-241C-41DE-A251-3E965495146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A25840-741F-4F58-A634-E6B40DC065A3}"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A17E60-071C-436B-BE71-414A33044F45}"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F7EBEE-071F-4113-B30E-F787C6DAAC67}"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1C3CD7-7A4A-454F-A171-62FAF68DDD99}"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FA892A-B183-4578-AE21-EB6F6072F395}"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22996F-9198-4053-A869-9DB835A186C6}"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63C6680-E08F-46EF-A9DD-30E1405CDF6D}"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1F4373-2AD1-453D-8FBB-43FCD7C9FF63}"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3594B7-ADA4-4396-A671-5857C18A6B93}"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33600" y="1002184"/>
            <a:ext cx="7848600" cy="954107"/>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PHARMACOGNOSY AND PHYTOCHEMISTRY </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7" y="3617711"/>
            <a:ext cx="7848600" cy="1077218"/>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Macro, powder and microscopic study of Cassia</a:t>
            </a:r>
            <a:endParaRPr lang="en-IN" sz="3200" b="1"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4336" t="2244"/>
          <a:stretch/>
        </p:blipFill>
        <p:spPr>
          <a:xfrm>
            <a:off x="1220570" y="236823"/>
            <a:ext cx="10961905" cy="6297769"/>
          </a:xfrm>
          <a:prstGeom prst="rect">
            <a:avLst/>
          </a:prstGeom>
        </p:spPr>
      </p:pic>
      <p:sp>
        <p:nvSpPr>
          <p:cNvPr id="3" name="Rectangle 2">
            <a:extLst>
              <a:ext uri="{FF2B5EF4-FFF2-40B4-BE49-F238E27FC236}">
                <a16:creationId xmlns:a16="http://schemas.microsoft.com/office/drawing/2014/main" xmlns="" id="{BC7CE1FE-958E-4198-8865-E9F3545FDC45}"/>
              </a:ext>
            </a:extLst>
          </p:cNvPr>
          <p:cNvSpPr/>
          <p:nvPr/>
        </p:nvSpPr>
        <p:spPr>
          <a:xfrm>
            <a:off x="243357" y="2672179"/>
            <a:ext cx="1207363" cy="8788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Single ray </a:t>
            </a:r>
            <a:endParaRPr lang="en-IN" dirty="0"/>
          </a:p>
        </p:txBody>
      </p:sp>
      <p:sp>
        <p:nvSpPr>
          <p:cNvPr id="6" name="Rectangle 5">
            <a:extLst>
              <a:ext uri="{FF2B5EF4-FFF2-40B4-BE49-F238E27FC236}">
                <a16:creationId xmlns:a16="http://schemas.microsoft.com/office/drawing/2014/main" xmlns="" id="{7D995BD5-B5EE-412A-B666-002C84084DCA}"/>
              </a:ext>
            </a:extLst>
          </p:cNvPr>
          <p:cNvSpPr/>
          <p:nvPr/>
        </p:nvSpPr>
        <p:spPr>
          <a:xfrm>
            <a:off x="11283518" y="1411550"/>
            <a:ext cx="1147977" cy="17133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Three layer of medullary rays </a:t>
            </a:r>
            <a:endParaRPr lang="en-IN" dirty="0"/>
          </a:p>
        </p:txBody>
      </p:sp>
      <p:cxnSp>
        <p:nvCxnSpPr>
          <p:cNvPr id="8" name="Straight Arrow Connector 7">
            <a:extLst>
              <a:ext uri="{FF2B5EF4-FFF2-40B4-BE49-F238E27FC236}">
                <a16:creationId xmlns:a16="http://schemas.microsoft.com/office/drawing/2014/main" xmlns="" id="{5D119515-B041-4ADD-A7C4-DAF9E13E9C53}"/>
              </a:ext>
            </a:extLst>
          </p:cNvPr>
          <p:cNvCxnSpPr/>
          <p:nvPr/>
        </p:nvCxnSpPr>
        <p:spPr>
          <a:xfrm>
            <a:off x="8771138" y="2308194"/>
            <a:ext cx="26899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xmlns="" id="{7CF2A434-F2AD-4033-B7B4-D17BFB7FA1FD}"/>
              </a:ext>
            </a:extLst>
          </p:cNvPr>
          <p:cNvCxnSpPr/>
          <p:nvPr/>
        </p:nvCxnSpPr>
        <p:spPr>
          <a:xfrm flipH="1">
            <a:off x="1056443" y="2494625"/>
            <a:ext cx="2272683" cy="4083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Footer Placeholder 6"/>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2797747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584A1ED9-F84E-4EE6-9D18-493744FB63F0}"/>
              </a:ext>
            </a:extLst>
          </p:cNvPr>
          <p:cNvSpPr/>
          <p:nvPr/>
        </p:nvSpPr>
        <p:spPr>
          <a:xfrm>
            <a:off x="1562470" y="585926"/>
            <a:ext cx="4935985" cy="1953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Cassia –present </a:t>
            </a:r>
          </a:p>
          <a:p>
            <a:pPr algn="ctr"/>
            <a:endParaRPr lang="en-US" dirty="0"/>
          </a:p>
          <a:p>
            <a:pPr algn="ctr"/>
            <a:r>
              <a:rPr lang="en-US" dirty="0"/>
              <a:t>Cinnamon –cortex and periderm absent </a:t>
            </a:r>
            <a:endParaRPr lang="en-IN"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1949737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7E6C0366-0060-4F8C-A199-5A2614AF65C6}"/>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6DFC7E0F-3F2A-4A97-8089-C7799CE704FD}"/>
              </a:ext>
            </a:extLst>
          </p:cNvPr>
          <p:cNvSpPr>
            <a:spLocks noGrp="1"/>
          </p:cNvSpPr>
          <p:nvPr>
            <p:ph type="sldNum" sz="quarter" idx="12"/>
          </p:nvPr>
        </p:nvSpPr>
        <p:spPr>
          <a:xfrm>
            <a:off x="9448800" y="649287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12</a:t>
            </a:fld>
            <a:endParaRPr lang="en-IN" sz="16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Table 5">
            <a:extLst>
              <a:ext uri="{FF2B5EF4-FFF2-40B4-BE49-F238E27FC236}">
                <a16:creationId xmlns:a16="http://schemas.microsoft.com/office/drawing/2014/main" xmlns="" id="{67E218FA-2080-4EBE-920D-BA2532FBF280}"/>
              </a:ext>
            </a:extLst>
          </p:cNvPr>
          <p:cNvGraphicFramePr>
            <a:graphicFrameLocks noGrp="1"/>
          </p:cNvGraphicFramePr>
          <p:nvPr>
            <p:extLst>
              <p:ext uri="{D42A27DB-BD31-4B8C-83A1-F6EECF244321}">
                <p14:modId xmlns:p14="http://schemas.microsoft.com/office/powerpoint/2010/main" val="3875331070"/>
              </p:ext>
            </p:extLst>
          </p:nvPr>
        </p:nvGraphicFramePr>
        <p:xfrm>
          <a:off x="1277645" y="1274629"/>
          <a:ext cx="10076155" cy="3364063"/>
        </p:xfrm>
        <a:graphic>
          <a:graphicData uri="http://schemas.openxmlformats.org/drawingml/2006/table">
            <a:tbl>
              <a:tblPr firstRow="1" bandRow="1">
                <a:tableStyleId>{93296810-A885-4BE3-A3E7-6D5BEEA58F35}</a:tableStyleId>
              </a:tblPr>
              <a:tblGrid>
                <a:gridCol w="1092693">
                  <a:extLst>
                    <a:ext uri="{9D8B030D-6E8A-4147-A177-3AD203B41FA5}">
                      <a16:colId xmlns:a16="http://schemas.microsoft.com/office/drawing/2014/main" xmlns="" val="1625788561"/>
                    </a:ext>
                  </a:extLst>
                </a:gridCol>
                <a:gridCol w="4466238">
                  <a:extLst>
                    <a:ext uri="{9D8B030D-6E8A-4147-A177-3AD203B41FA5}">
                      <a16:colId xmlns:a16="http://schemas.microsoft.com/office/drawing/2014/main" xmlns="" val="967485365"/>
                    </a:ext>
                  </a:extLst>
                </a:gridCol>
                <a:gridCol w="4517224">
                  <a:extLst>
                    <a:ext uri="{9D8B030D-6E8A-4147-A177-3AD203B41FA5}">
                      <a16:colId xmlns:a16="http://schemas.microsoft.com/office/drawing/2014/main" xmlns="" val="2899676035"/>
                    </a:ext>
                  </a:extLst>
                </a:gridCol>
              </a:tblGrid>
              <a:tr h="565577">
                <a:tc>
                  <a:txBody>
                    <a:bodyPr/>
                    <a:lstStyle/>
                    <a:p>
                      <a:r>
                        <a:rPr lang="en-US" dirty="0"/>
                        <a:t>   Topic </a:t>
                      </a:r>
                      <a:endParaRPr lang="en-IN" dirty="0"/>
                    </a:p>
                  </a:txBody>
                  <a:tcPr/>
                </a:tc>
                <a:tc>
                  <a:txBody>
                    <a:bodyPr/>
                    <a:lstStyle/>
                    <a:p>
                      <a:r>
                        <a:rPr lang="en-US" dirty="0"/>
                        <a:t>                              Cassia bark </a:t>
                      </a:r>
                      <a:endParaRPr lang="en-IN" dirty="0"/>
                    </a:p>
                  </a:txBody>
                  <a:tcPr/>
                </a:tc>
                <a:tc>
                  <a:txBody>
                    <a:bodyPr/>
                    <a:lstStyle/>
                    <a:p>
                      <a:r>
                        <a:rPr lang="en-US" dirty="0"/>
                        <a:t>                         Cinnamon bark </a:t>
                      </a:r>
                      <a:endParaRPr lang="en-IN" dirty="0"/>
                    </a:p>
                  </a:txBody>
                  <a:tcPr/>
                </a:tc>
                <a:extLst>
                  <a:ext uri="{0D108BD9-81ED-4DB2-BD59-A6C34878D82A}">
                    <a16:rowId xmlns:a16="http://schemas.microsoft.com/office/drawing/2014/main" xmlns="" val="3311208090"/>
                  </a:ext>
                </a:extLst>
              </a:tr>
              <a:tr h="565577">
                <a:tc>
                  <a:txBody>
                    <a:bodyPr/>
                    <a:lstStyle/>
                    <a:p>
                      <a:r>
                        <a:rPr lang="en-US" b="1" dirty="0">
                          <a:effectLst/>
                        </a:rPr>
                        <a:t>B.S </a:t>
                      </a:r>
                      <a:endParaRPr lang="en-IN" b="1" dirty="0">
                        <a:effectLst/>
                      </a:endParaRPr>
                    </a:p>
                  </a:txBody>
                  <a:tcPr/>
                </a:tc>
                <a:tc>
                  <a:txBody>
                    <a:bodyPr/>
                    <a:lstStyle/>
                    <a:p>
                      <a:r>
                        <a:rPr lang="en-US" b="1" i="1" dirty="0">
                          <a:effectLst/>
                        </a:rPr>
                        <a:t>Cinnamomum cassia </a:t>
                      </a:r>
                      <a:r>
                        <a:rPr lang="en-US" b="1" dirty="0">
                          <a:effectLst/>
                        </a:rPr>
                        <a:t>dried entire stem bark </a:t>
                      </a:r>
                      <a:endParaRPr lang="en-IN" b="1" dirty="0">
                        <a:effectLst/>
                      </a:endParaRPr>
                    </a:p>
                  </a:txBody>
                  <a:tcPr/>
                </a:tc>
                <a:tc>
                  <a:txBody>
                    <a:bodyPr/>
                    <a:lstStyle/>
                    <a:p>
                      <a:r>
                        <a:rPr lang="en-US" b="1" i="1" u="none" dirty="0">
                          <a:effectLst/>
                        </a:rPr>
                        <a:t>Cinnamomum zeylanicum </a:t>
                      </a:r>
                      <a:r>
                        <a:rPr lang="en-US" b="1" dirty="0">
                          <a:effectLst/>
                        </a:rPr>
                        <a:t>inner stem bark </a:t>
                      </a:r>
                      <a:endParaRPr lang="en-IN" b="1" dirty="0">
                        <a:effectLst/>
                      </a:endParaRPr>
                    </a:p>
                  </a:txBody>
                  <a:tcPr/>
                </a:tc>
                <a:extLst>
                  <a:ext uri="{0D108BD9-81ED-4DB2-BD59-A6C34878D82A}">
                    <a16:rowId xmlns:a16="http://schemas.microsoft.com/office/drawing/2014/main" xmlns="" val="3170725189"/>
                  </a:ext>
                </a:extLst>
              </a:tr>
              <a:tr h="744303">
                <a:tc>
                  <a:txBody>
                    <a:bodyPr/>
                    <a:lstStyle/>
                    <a:p>
                      <a:r>
                        <a:rPr lang="en-US" b="1" dirty="0">
                          <a:effectLst/>
                        </a:rPr>
                        <a:t>Thickness </a:t>
                      </a:r>
                      <a:endParaRPr lang="en-IN" b="1" dirty="0">
                        <a:effectLst/>
                      </a:endParaRPr>
                    </a:p>
                  </a:txBody>
                  <a:tcPr/>
                </a:tc>
                <a:tc>
                  <a:txBody>
                    <a:bodyPr/>
                    <a:lstStyle/>
                    <a:p>
                      <a:r>
                        <a:rPr lang="en-US" b="1" dirty="0">
                          <a:effectLst/>
                        </a:rPr>
                        <a:t>Thin </a:t>
                      </a:r>
                      <a:endParaRPr lang="en-IN" b="1" dirty="0">
                        <a:effectLst/>
                      </a:endParaRPr>
                    </a:p>
                  </a:txBody>
                  <a:tcPr/>
                </a:tc>
                <a:tc>
                  <a:txBody>
                    <a:bodyPr/>
                    <a:lstStyle/>
                    <a:p>
                      <a:r>
                        <a:rPr lang="en-US" b="1" dirty="0">
                          <a:effectLst/>
                        </a:rPr>
                        <a:t>Thick </a:t>
                      </a:r>
                      <a:endParaRPr lang="en-IN" b="1" dirty="0">
                        <a:effectLst/>
                      </a:endParaRPr>
                    </a:p>
                  </a:txBody>
                  <a:tcPr/>
                </a:tc>
                <a:extLst>
                  <a:ext uri="{0D108BD9-81ED-4DB2-BD59-A6C34878D82A}">
                    <a16:rowId xmlns:a16="http://schemas.microsoft.com/office/drawing/2014/main" xmlns="" val="116823833"/>
                  </a:ext>
                </a:extLst>
              </a:tr>
              <a:tr h="744303">
                <a:tc>
                  <a:txBody>
                    <a:bodyPr/>
                    <a:lstStyle/>
                    <a:p>
                      <a:r>
                        <a:rPr lang="en-US" b="1" dirty="0">
                          <a:effectLst/>
                        </a:rPr>
                        <a:t>Shaped </a:t>
                      </a:r>
                      <a:endParaRPr lang="en-IN" b="1" dirty="0">
                        <a:effectLst/>
                      </a:endParaRPr>
                    </a:p>
                  </a:txBody>
                  <a:tcPr/>
                </a:tc>
                <a:tc>
                  <a:txBody>
                    <a:bodyPr/>
                    <a:lstStyle/>
                    <a:p>
                      <a:r>
                        <a:rPr lang="en-US" b="1" dirty="0">
                          <a:effectLst/>
                        </a:rPr>
                        <a:t>Quill , channeled , curved </a:t>
                      </a:r>
                      <a:endParaRPr lang="en-IN" b="1" dirty="0">
                        <a:effectLst/>
                      </a:endParaRPr>
                    </a:p>
                  </a:txBody>
                  <a:tcPr/>
                </a:tc>
                <a:tc>
                  <a:txBody>
                    <a:bodyPr/>
                    <a:lstStyle/>
                    <a:p>
                      <a:r>
                        <a:rPr lang="en-US" b="1" dirty="0">
                          <a:effectLst/>
                        </a:rPr>
                        <a:t>Compound quill , double quill , quill channeled , curved </a:t>
                      </a:r>
                      <a:endParaRPr lang="en-IN" b="1" dirty="0">
                        <a:effectLst/>
                      </a:endParaRPr>
                    </a:p>
                  </a:txBody>
                  <a:tcPr/>
                </a:tc>
                <a:extLst>
                  <a:ext uri="{0D108BD9-81ED-4DB2-BD59-A6C34878D82A}">
                    <a16:rowId xmlns:a16="http://schemas.microsoft.com/office/drawing/2014/main" xmlns="" val="581408389"/>
                  </a:ext>
                </a:extLst>
              </a:tr>
              <a:tr h="744303">
                <a:tc>
                  <a:txBody>
                    <a:bodyPr/>
                    <a:lstStyle/>
                    <a:p>
                      <a:r>
                        <a:rPr lang="en-US" b="1" dirty="0">
                          <a:effectLst/>
                        </a:rPr>
                        <a:t>Color </a:t>
                      </a:r>
                      <a:endParaRPr lang="en-IN" b="1" dirty="0">
                        <a:effectLst/>
                      </a:endParaRPr>
                    </a:p>
                  </a:txBody>
                  <a:tcPr/>
                </a:tc>
                <a:tc>
                  <a:txBody>
                    <a:bodyPr/>
                    <a:lstStyle/>
                    <a:p>
                      <a:r>
                        <a:rPr lang="en-US" b="1" dirty="0">
                          <a:effectLst/>
                        </a:rPr>
                        <a:t>Blackish brown externally </a:t>
                      </a:r>
                    </a:p>
                    <a:p>
                      <a:r>
                        <a:rPr lang="en-US" b="1" dirty="0">
                          <a:effectLst/>
                        </a:rPr>
                        <a:t>Reddish brown internally </a:t>
                      </a:r>
                      <a:endParaRPr lang="en-IN" b="1" dirty="0">
                        <a:effectLst/>
                      </a:endParaRPr>
                    </a:p>
                  </a:txBody>
                  <a:tcPr/>
                </a:tc>
                <a:tc>
                  <a:txBody>
                    <a:bodyPr/>
                    <a:lstStyle/>
                    <a:p>
                      <a:r>
                        <a:rPr lang="en-US" b="1" dirty="0">
                          <a:effectLst/>
                        </a:rPr>
                        <a:t>Light brown red brown ext.</a:t>
                      </a:r>
                    </a:p>
                    <a:p>
                      <a:r>
                        <a:rPr lang="en-US" b="1" dirty="0">
                          <a:effectLst/>
                        </a:rPr>
                        <a:t>Dark brown infernally </a:t>
                      </a:r>
                      <a:endParaRPr lang="en-IN" b="1" dirty="0">
                        <a:effectLst/>
                      </a:endParaRPr>
                    </a:p>
                  </a:txBody>
                  <a:tcPr/>
                </a:tc>
                <a:extLst>
                  <a:ext uri="{0D108BD9-81ED-4DB2-BD59-A6C34878D82A}">
                    <a16:rowId xmlns:a16="http://schemas.microsoft.com/office/drawing/2014/main" xmlns="" val="3921116153"/>
                  </a:ext>
                </a:extLst>
              </a:tr>
            </a:tbl>
          </a:graphicData>
        </a:graphic>
      </p:graphicFrame>
      <p:sp>
        <p:nvSpPr>
          <p:cNvPr id="6" name="TextBox 5">
            <a:extLst>
              <a:ext uri="{FF2B5EF4-FFF2-40B4-BE49-F238E27FC236}">
                <a16:creationId xmlns:a16="http://schemas.microsoft.com/office/drawing/2014/main" xmlns="" id="{D099BFD7-E7C3-46A3-9164-CF624417DD76}"/>
              </a:ext>
            </a:extLst>
          </p:cNvPr>
          <p:cNvSpPr txBox="1"/>
          <p:nvPr/>
        </p:nvSpPr>
        <p:spPr>
          <a:xfrm>
            <a:off x="1757778" y="337352"/>
            <a:ext cx="9374820" cy="954107"/>
          </a:xfrm>
          <a:prstGeom prst="rect">
            <a:avLst/>
          </a:prstGeom>
          <a:noFill/>
        </p:spPr>
        <p:txBody>
          <a:bodyPr wrap="square" rtlCol="0">
            <a:spAutoFit/>
          </a:bodyPr>
          <a:lstStyle/>
          <a:p>
            <a:pPr algn="l"/>
            <a:r>
              <a:rPr lang="en-US" sz="2800" dirty="0">
                <a:solidFill>
                  <a:srgbClr val="FF0000"/>
                </a:solidFill>
                <a:latin typeface="Algerian" panose="04020705040A02060702" pitchFamily="82" charset="0"/>
              </a:rPr>
              <a:t>Difference between cassia  bark and cinnamon bark </a:t>
            </a:r>
            <a:endParaRPr lang="en-IN" sz="2800" dirty="0">
              <a:solidFill>
                <a:srgbClr val="FF0000"/>
              </a:solidFill>
              <a:latin typeface="Algerian" panose="04020705040A02060702" pitchFamily="82" charset="0"/>
            </a:endParaRPr>
          </a:p>
        </p:txBody>
      </p:sp>
      <p:pic>
        <p:nvPicPr>
          <p:cNvPr id="8" name="Picture 7">
            <a:extLst>
              <a:ext uri="{FF2B5EF4-FFF2-40B4-BE49-F238E27FC236}">
                <a16:creationId xmlns:a16="http://schemas.microsoft.com/office/drawing/2014/main" xmlns="" id="{DA790065-E84C-49CE-AC05-703D9B4C53B9}"/>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3749265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240C6965-ED53-4D99-A24B-1F31FB20267E}"/>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5B5F7EBB-D5C0-4F6B-9963-A9113C6B8D49}"/>
              </a:ext>
            </a:extLst>
          </p:cNvPr>
          <p:cNvSpPr>
            <a:spLocks noGrp="1"/>
          </p:cNvSpPr>
          <p:nvPr>
            <p:ph type="sldNum" sz="quarter" idx="12"/>
          </p:nvPr>
        </p:nvSpPr>
        <p:spPr>
          <a:xfrm>
            <a:off x="9448800" y="6492874"/>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13</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F0849C61-FF05-4812-8C3C-97B33FEC6B08}"/>
              </a:ext>
            </a:extLst>
          </p:cNvPr>
          <p:cNvPicPr>
            <a:picLocks noChangeAspect="1"/>
          </p:cNvPicPr>
          <p:nvPr/>
        </p:nvPicPr>
        <p:blipFill>
          <a:blip r:embed="rId2"/>
          <a:stretch>
            <a:fillRect/>
          </a:stretch>
        </p:blipFill>
        <p:spPr>
          <a:xfrm>
            <a:off x="953374" y="297883"/>
            <a:ext cx="10906689" cy="5285690"/>
          </a:xfrm>
          <a:prstGeom prst="rect">
            <a:avLst/>
          </a:prstGeom>
        </p:spPr>
      </p:pic>
      <p:pic>
        <p:nvPicPr>
          <p:cNvPr id="7" name="Picture 6">
            <a:extLst>
              <a:ext uri="{FF2B5EF4-FFF2-40B4-BE49-F238E27FC236}">
                <a16:creationId xmlns:a16="http://schemas.microsoft.com/office/drawing/2014/main" xmlns="" id="{05BAFF6C-83A2-4B9B-ACD1-2CF850B51C00}"/>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1544120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96AC0DDB-00DC-45B2-A2FE-80BAD44BA59A}"/>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4A77691B-D1D9-425D-9CE3-751371A891F3}"/>
              </a:ext>
            </a:extLst>
          </p:cNvPr>
          <p:cNvSpPr>
            <a:spLocks noGrp="1"/>
          </p:cNvSpPr>
          <p:nvPr>
            <p:ph type="sldNum" sz="quarter" idx="12"/>
          </p:nvPr>
        </p:nvSpPr>
        <p:spPr>
          <a:xfrm>
            <a:off x="9448800" y="649287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14</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7B3B942D-AFAC-48B4-A6D1-A687B7DA3CBE}"/>
              </a:ext>
            </a:extLst>
          </p:cNvPr>
          <p:cNvPicPr>
            <a:picLocks noChangeAspect="1"/>
          </p:cNvPicPr>
          <p:nvPr/>
        </p:nvPicPr>
        <p:blipFill>
          <a:blip r:embed="rId2"/>
          <a:stretch>
            <a:fillRect/>
          </a:stretch>
        </p:blipFill>
        <p:spPr>
          <a:xfrm>
            <a:off x="1083077" y="136526"/>
            <a:ext cx="9925234" cy="6131110"/>
          </a:xfrm>
          <a:prstGeom prst="rect">
            <a:avLst/>
          </a:prstGeom>
        </p:spPr>
      </p:pic>
      <p:pic>
        <p:nvPicPr>
          <p:cNvPr id="7" name="Picture 6">
            <a:extLst>
              <a:ext uri="{FF2B5EF4-FFF2-40B4-BE49-F238E27FC236}">
                <a16:creationId xmlns:a16="http://schemas.microsoft.com/office/drawing/2014/main" xmlns="" id="{F5C96549-6467-4720-B290-2508FF469495}"/>
              </a:ext>
            </a:extLst>
          </p:cNvPr>
          <p:cNvPicPr>
            <a:picLocks noChangeAspect="1"/>
          </p:cNvPicPr>
          <p:nvPr/>
        </p:nvPicPr>
        <p:blipFill>
          <a:blip r:embed="rId3"/>
          <a:stretch>
            <a:fillRect/>
          </a:stretch>
        </p:blipFill>
        <p:spPr>
          <a:xfrm>
            <a:off x="0" y="-77794"/>
            <a:ext cx="12192000" cy="109728"/>
          </a:xfrm>
          <a:prstGeom prst="rect">
            <a:avLst/>
          </a:prstGeom>
        </p:spPr>
      </p:pic>
    </p:spTree>
    <p:extLst>
      <p:ext uri="{BB962C8B-B14F-4D97-AF65-F5344CB8AC3E}">
        <p14:creationId xmlns:p14="http://schemas.microsoft.com/office/powerpoint/2010/main" val="1448122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E69B9183-763D-49BD-AC5E-FCCB63E13A34}"/>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8087388D-DD0B-4AF4-9568-FC6215B00F85}"/>
              </a:ext>
            </a:extLst>
          </p:cNvPr>
          <p:cNvSpPr>
            <a:spLocks noGrp="1"/>
          </p:cNvSpPr>
          <p:nvPr>
            <p:ph type="sldNum" sz="quarter" idx="12"/>
          </p:nvPr>
        </p:nvSpPr>
        <p:spPr>
          <a:xfrm>
            <a:off x="9448800" y="6472038"/>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3E6C4600-3FE6-4E52-B848-97C0FD1BC7D9}"/>
              </a:ext>
            </a:extLst>
          </p:cNvPr>
          <p:cNvSpPr/>
          <p:nvPr/>
        </p:nvSpPr>
        <p:spPr>
          <a:xfrm>
            <a:off x="1305016" y="451621"/>
            <a:ext cx="1935333" cy="17755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highlight>
                  <a:srgbClr val="000000"/>
                </a:highlight>
              </a:rPr>
              <a:t>Fibers</a:t>
            </a:r>
            <a:r>
              <a:rPr lang="en-US" dirty="0">
                <a:highlight>
                  <a:srgbClr val="000000"/>
                </a:highlight>
              </a:rPr>
              <a:t> – lignified , tapering end length of 27 – 40 mm , narrow  lumen </a:t>
            </a:r>
            <a:endParaRPr lang="en-IN" dirty="0">
              <a:highlight>
                <a:srgbClr val="000000"/>
              </a:highlight>
            </a:endParaRPr>
          </a:p>
        </p:txBody>
      </p:sp>
      <p:sp>
        <p:nvSpPr>
          <p:cNvPr id="6" name="Rectangle 5">
            <a:extLst>
              <a:ext uri="{FF2B5EF4-FFF2-40B4-BE49-F238E27FC236}">
                <a16:creationId xmlns:a16="http://schemas.microsoft.com/office/drawing/2014/main" xmlns="" id="{9504A9C6-2A96-4C69-9CD5-7D67ADDC85C4}"/>
              </a:ext>
            </a:extLst>
          </p:cNvPr>
          <p:cNvSpPr/>
          <p:nvPr/>
        </p:nvSpPr>
        <p:spPr>
          <a:xfrm>
            <a:off x="3968318" y="451621"/>
            <a:ext cx="2405849" cy="167014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highlight>
                  <a:srgbClr val="0000FF"/>
                </a:highlight>
              </a:rPr>
              <a:t>Starch grain </a:t>
            </a:r>
            <a:r>
              <a:rPr lang="en-US" dirty="0">
                <a:highlight>
                  <a:srgbClr val="0000FF"/>
                </a:highlight>
              </a:rPr>
              <a:t>– it is having hilum is present 10 – 20 micron in diameter </a:t>
            </a:r>
            <a:endParaRPr lang="en-IN" dirty="0">
              <a:highlight>
                <a:srgbClr val="0000FF"/>
              </a:highlight>
            </a:endParaRPr>
          </a:p>
        </p:txBody>
      </p:sp>
      <p:sp>
        <p:nvSpPr>
          <p:cNvPr id="7" name="Rectangle: Rounded Corners 6">
            <a:extLst>
              <a:ext uri="{FF2B5EF4-FFF2-40B4-BE49-F238E27FC236}">
                <a16:creationId xmlns:a16="http://schemas.microsoft.com/office/drawing/2014/main" xmlns="" id="{F5003C27-6913-4CCE-8BA0-CE0DDDD828BC}"/>
              </a:ext>
            </a:extLst>
          </p:cNvPr>
          <p:cNvSpPr/>
          <p:nvPr/>
        </p:nvSpPr>
        <p:spPr>
          <a:xfrm>
            <a:off x="6933460" y="451621"/>
            <a:ext cx="2272684" cy="167014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a:highlight>
                  <a:srgbClr val="008000"/>
                </a:highlight>
              </a:rPr>
              <a:t>Cork cell </a:t>
            </a:r>
            <a:r>
              <a:rPr lang="en-US" dirty="0">
                <a:highlight>
                  <a:srgbClr val="008000"/>
                </a:highlight>
              </a:rPr>
              <a:t>– abundant in nature with the reddish brown matter</a:t>
            </a:r>
            <a:endParaRPr lang="en-IN" dirty="0">
              <a:highlight>
                <a:srgbClr val="008000"/>
              </a:highlight>
            </a:endParaRPr>
          </a:p>
        </p:txBody>
      </p:sp>
      <p:sp>
        <p:nvSpPr>
          <p:cNvPr id="8" name="Rectangle 7">
            <a:extLst>
              <a:ext uri="{FF2B5EF4-FFF2-40B4-BE49-F238E27FC236}">
                <a16:creationId xmlns:a16="http://schemas.microsoft.com/office/drawing/2014/main" xmlns="" id="{3CDDC706-D631-4FF9-B5D9-2AE595DB84E5}"/>
              </a:ext>
            </a:extLst>
          </p:cNvPr>
          <p:cNvSpPr/>
          <p:nvPr/>
        </p:nvSpPr>
        <p:spPr>
          <a:xfrm>
            <a:off x="3271420" y="2676585"/>
            <a:ext cx="3799643" cy="6081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highlight>
                  <a:srgbClr val="FF0000"/>
                </a:highlight>
              </a:rPr>
              <a:t>Trichrome</a:t>
            </a:r>
            <a:r>
              <a:rPr lang="en-US" dirty="0">
                <a:highlight>
                  <a:srgbClr val="FF0000"/>
                </a:highlight>
              </a:rPr>
              <a:t> – hairy like structure </a:t>
            </a:r>
            <a:endParaRPr lang="en-IN" dirty="0">
              <a:highlight>
                <a:srgbClr val="FF0000"/>
              </a:highlight>
            </a:endParaRPr>
          </a:p>
        </p:txBody>
      </p:sp>
      <p:pic>
        <p:nvPicPr>
          <p:cNvPr id="10" name="Picture 9">
            <a:extLst>
              <a:ext uri="{FF2B5EF4-FFF2-40B4-BE49-F238E27FC236}">
                <a16:creationId xmlns:a16="http://schemas.microsoft.com/office/drawing/2014/main" xmlns="" id="{61180A21-CF8A-4B25-ACC2-809C78699061}"/>
              </a:ext>
            </a:extLst>
          </p:cNvPr>
          <p:cNvPicPr>
            <a:picLocks noChangeAspect="1"/>
          </p:cNvPicPr>
          <p:nvPr/>
        </p:nvPicPr>
        <p:blipFill>
          <a:blip r:embed="rId2"/>
          <a:stretch>
            <a:fillRect/>
          </a:stretch>
        </p:blipFill>
        <p:spPr>
          <a:xfrm>
            <a:off x="0" y="-22308"/>
            <a:ext cx="12192000" cy="109728"/>
          </a:xfrm>
          <a:prstGeom prst="rect">
            <a:avLst/>
          </a:prstGeom>
        </p:spPr>
      </p:pic>
    </p:spTree>
    <p:extLst>
      <p:ext uri="{BB962C8B-B14F-4D97-AF65-F5344CB8AC3E}">
        <p14:creationId xmlns:p14="http://schemas.microsoft.com/office/powerpoint/2010/main" val="3020999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911DED4F-57AF-4EB6-9944-CC9B7E07004C}"/>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F911A6CC-DA51-4910-8142-BC5437E70A0C}"/>
              </a:ext>
            </a:extLst>
          </p:cNvPr>
          <p:cNvSpPr>
            <a:spLocks noGrp="1"/>
          </p:cNvSpPr>
          <p:nvPr>
            <p:ph type="sldNum" sz="quarter" idx="12"/>
          </p:nvPr>
        </p:nvSpPr>
        <p:spPr>
          <a:xfrm>
            <a:off x="9448800" y="649287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16</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422DE4BC-346C-468C-A3C8-A78C80C0C4F5}"/>
              </a:ext>
            </a:extLst>
          </p:cNvPr>
          <p:cNvPicPr>
            <a:picLocks noChangeAspect="1"/>
          </p:cNvPicPr>
          <p:nvPr/>
        </p:nvPicPr>
        <p:blipFill>
          <a:blip r:embed="rId2"/>
          <a:stretch>
            <a:fillRect/>
          </a:stretch>
        </p:blipFill>
        <p:spPr>
          <a:xfrm>
            <a:off x="831647" y="453894"/>
            <a:ext cx="10528705" cy="5950212"/>
          </a:xfrm>
          <a:prstGeom prst="rect">
            <a:avLst/>
          </a:prstGeom>
        </p:spPr>
      </p:pic>
      <p:sp>
        <p:nvSpPr>
          <p:cNvPr id="6" name="Rectangle: Rounded Corners 5">
            <a:extLst>
              <a:ext uri="{FF2B5EF4-FFF2-40B4-BE49-F238E27FC236}">
                <a16:creationId xmlns:a16="http://schemas.microsoft.com/office/drawing/2014/main" xmlns="" id="{B9E87FBD-C0F1-4483-BB87-21CACEAE05AB}"/>
              </a:ext>
            </a:extLst>
          </p:cNvPr>
          <p:cNvSpPr/>
          <p:nvPr/>
        </p:nvSpPr>
        <p:spPr>
          <a:xfrm>
            <a:off x="1100831" y="3231472"/>
            <a:ext cx="2743200" cy="7634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Preparation food , storage food materials </a:t>
            </a:r>
            <a:endParaRPr lang="en-IN" dirty="0"/>
          </a:p>
        </p:txBody>
      </p:sp>
      <p:sp>
        <p:nvSpPr>
          <p:cNvPr id="7" name="Rectangle 6">
            <a:extLst>
              <a:ext uri="{FF2B5EF4-FFF2-40B4-BE49-F238E27FC236}">
                <a16:creationId xmlns:a16="http://schemas.microsoft.com/office/drawing/2014/main" xmlns="" id="{088C5A0F-8E84-4E3E-A869-283BFBE7E559}"/>
              </a:ext>
            </a:extLst>
          </p:cNvPr>
          <p:cNvSpPr/>
          <p:nvPr/>
        </p:nvSpPr>
        <p:spPr>
          <a:xfrm>
            <a:off x="1287262" y="1464816"/>
            <a:ext cx="2991775" cy="55041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Very big pipe in nature </a:t>
            </a:r>
            <a:endParaRPr lang="en-IN" dirty="0"/>
          </a:p>
        </p:txBody>
      </p:sp>
      <p:pic>
        <p:nvPicPr>
          <p:cNvPr id="9" name="Picture 8">
            <a:extLst>
              <a:ext uri="{FF2B5EF4-FFF2-40B4-BE49-F238E27FC236}">
                <a16:creationId xmlns:a16="http://schemas.microsoft.com/office/drawing/2014/main" xmlns="" id="{43CD3084-277D-4454-9F14-1C4238D31777}"/>
              </a:ext>
            </a:extLst>
          </p:cNvPr>
          <p:cNvPicPr>
            <a:picLocks noChangeAspect="1"/>
          </p:cNvPicPr>
          <p:nvPr/>
        </p:nvPicPr>
        <p:blipFill>
          <a:blip r:embed="rId3"/>
          <a:stretch>
            <a:fillRect/>
          </a:stretch>
        </p:blipFill>
        <p:spPr>
          <a:xfrm>
            <a:off x="0" y="-33701"/>
            <a:ext cx="12192000" cy="109728"/>
          </a:xfrm>
          <a:prstGeom prst="rect">
            <a:avLst/>
          </a:prstGeom>
        </p:spPr>
      </p:pic>
    </p:spTree>
    <p:extLst>
      <p:ext uri="{BB962C8B-B14F-4D97-AF65-F5344CB8AC3E}">
        <p14:creationId xmlns:p14="http://schemas.microsoft.com/office/powerpoint/2010/main" val="2187197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F92C46E5-1B70-47F1-ABC5-2DDFF3BF59C0}"/>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3E9DB5F0-BE9A-4FDD-988B-BEA6C2B8BA2F}"/>
              </a:ext>
            </a:extLst>
          </p:cNvPr>
          <p:cNvSpPr>
            <a:spLocks noGrp="1"/>
          </p:cNvSpPr>
          <p:nvPr>
            <p:ph type="sldNum" sz="quarter" idx="12"/>
          </p:nvPr>
        </p:nvSpPr>
        <p:spPr>
          <a:xfrm>
            <a:off x="9374079" y="6394664"/>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17</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DDE8E159-9758-47C8-877E-32F4F4DBE843}"/>
              </a:ext>
            </a:extLst>
          </p:cNvPr>
          <p:cNvPicPr>
            <a:picLocks noChangeAspect="1"/>
          </p:cNvPicPr>
          <p:nvPr/>
        </p:nvPicPr>
        <p:blipFill>
          <a:blip r:embed="rId2"/>
          <a:stretch>
            <a:fillRect/>
          </a:stretch>
        </p:blipFill>
        <p:spPr>
          <a:xfrm>
            <a:off x="1227466" y="1575278"/>
            <a:ext cx="10126334" cy="3529890"/>
          </a:xfrm>
          <a:prstGeom prst="rect">
            <a:avLst/>
          </a:prstGeom>
        </p:spPr>
      </p:pic>
      <p:pic>
        <p:nvPicPr>
          <p:cNvPr id="7" name="Picture 6">
            <a:extLst>
              <a:ext uri="{FF2B5EF4-FFF2-40B4-BE49-F238E27FC236}">
                <a16:creationId xmlns:a16="http://schemas.microsoft.com/office/drawing/2014/main" xmlns="" id="{A92D9019-9623-4352-B923-E3D8377BC235}"/>
              </a:ext>
            </a:extLst>
          </p:cNvPr>
          <p:cNvPicPr>
            <a:picLocks noChangeAspect="1"/>
          </p:cNvPicPr>
          <p:nvPr/>
        </p:nvPicPr>
        <p:blipFill>
          <a:blip r:embed="rId3"/>
          <a:stretch>
            <a:fillRect/>
          </a:stretch>
        </p:blipFill>
        <p:spPr>
          <a:xfrm>
            <a:off x="0" y="11097"/>
            <a:ext cx="12192000" cy="109728"/>
          </a:xfrm>
          <a:prstGeom prst="rect">
            <a:avLst/>
          </a:prstGeom>
        </p:spPr>
      </p:pic>
    </p:spTree>
    <p:extLst>
      <p:ext uri="{BB962C8B-B14F-4D97-AF65-F5344CB8AC3E}">
        <p14:creationId xmlns:p14="http://schemas.microsoft.com/office/powerpoint/2010/main" val="2670203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60A90EF9-AC06-415A-93AF-5411FE4E99A9}"/>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8170D1A0-1988-4F82-8B75-33E5463FE297}"/>
              </a:ext>
            </a:extLst>
          </p:cNvPr>
          <p:cNvSpPr>
            <a:spLocks noGrp="1"/>
          </p:cNvSpPr>
          <p:nvPr>
            <p:ph type="sldNum" sz="quarter" idx="12"/>
          </p:nvPr>
        </p:nvSpPr>
        <p:spPr>
          <a:xfrm>
            <a:off x="9442882" y="6420671"/>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18</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7E3DF8C2-1A3F-495B-96EE-21A5320BE3CA}"/>
              </a:ext>
            </a:extLst>
          </p:cNvPr>
          <p:cNvPicPr>
            <a:picLocks noChangeAspect="1"/>
          </p:cNvPicPr>
          <p:nvPr/>
        </p:nvPicPr>
        <p:blipFill>
          <a:blip r:embed="rId2"/>
          <a:stretch>
            <a:fillRect/>
          </a:stretch>
        </p:blipFill>
        <p:spPr>
          <a:xfrm>
            <a:off x="838200" y="314690"/>
            <a:ext cx="11040813" cy="6041660"/>
          </a:xfrm>
          <a:prstGeom prst="rect">
            <a:avLst/>
          </a:prstGeom>
        </p:spPr>
      </p:pic>
      <p:pic>
        <p:nvPicPr>
          <p:cNvPr id="6" name="Picture 5">
            <a:extLst>
              <a:ext uri="{FF2B5EF4-FFF2-40B4-BE49-F238E27FC236}">
                <a16:creationId xmlns:a16="http://schemas.microsoft.com/office/drawing/2014/main" xmlns="" id="{34EA75C2-FAFB-456F-93E8-4A856F8629FF}"/>
              </a:ext>
            </a:extLst>
          </p:cNvPr>
          <p:cNvPicPr>
            <a:picLocks noChangeAspect="1"/>
          </p:cNvPicPr>
          <p:nvPr/>
        </p:nvPicPr>
        <p:blipFill>
          <a:blip r:embed="rId3"/>
          <a:stretch>
            <a:fillRect/>
          </a:stretch>
        </p:blipFill>
        <p:spPr>
          <a:xfrm>
            <a:off x="6906726" y="254766"/>
            <a:ext cx="5072312" cy="2597121"/>
          </a:xfrm>
          <a:prstGeom prst="rect">
            <a:avLst/>
          </a:prstGeom>
        </p:spPr>
      </p:pic>
      <p:cxnSp>
        <p:nvCxnSpPr>
          <p:cNvPr id="9" name="Straight Connector 8">
            <a:extLst>
              <a:ext uri="{FF2B5EF4-FFF2-40B4-BE49-F238E27FC236}">
                <a16:creationId xmlns:a16="http://schemas.microsoft.com/office/drawing/2014/main" xmlns="" id="{829E2C71-5C6B-4157-85FD-093CBC1DABD8}"/>
              </a:ext>
            </a:extLst>
          </p:cNvPr>
          <p:cNvCxnSpPr/>
          <p:nvPr/>
        </p:nvCxnSpPr>
        <p:spPr>
          <a:xfrm>
            <a:off x="2831977" y="4492101"/>
            <a:ext cx="1349406" cy="0"/>
          </a:xfrm>
          <a:prstGeom prst="line">
            <a:avLst/>
          </a:prstGeom>
        </p:spPr>
        <p:style>
          <a:lnRef idx="1">
            <a:schemeClr val="accent2"/>
          </a:lnRef>
          <a:fillRef idx="0">
            <a:schemeClr val="accent2"/>
          </a:fillRef>
          <a:effectRef idx="0">
            <a:schemeClr val="accent2"/>
          </a:effectRef>
          <a:fontRef idx="minor">
            <a:schemeClr val="tx1"/>
          </a:fontRef>
        </p:style>
      </p:cxnSp>
      <p:sp>
        <p:nvSpPr>
          <p:cNvPr id="10" name="Rectangle 9">
            <a:extLst>
              <a:ext uri="{FF2B5EF4-FFF2-40B4-BE49-F238E27FC236}">
                <a16:creationId xmlns:a16="http://schemas.microsoft.com/office/drawing/2014/main" xmlns="" id="{91E77D55-5D96-47FC-BD28-728AEFE4BED3}"/>
              </a:ext>
            </a:extLst>
          </p:cNvPr>
          <p:cNvSpPr/>
          <p:nvPr/>
        </p:nvSpPr>
        <p:spPr>
          <a:xfrm>
            <a:off x="4589264" y="3559946"/>
            <a:ext cx="6232124" cy="630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It is a acetate ester , it is responsible for fragrance and flavor </a:t>
            </a:r>
            <a:endParaRPr lang="en-IN" dirty="0"/>
          </a:p>
        </p:txBody>
      </p:sp>
      <p:cxnSp>
        <p:nvCxnSpPr>
          <p:cNvPr id="12" name="Straight Arrow Connector 11">
            <a:extLst>
              <a:ext uri="{FF2B5EF4-FFF2-40B4-BE49-F238E27FC236}">
                <a16:creationId xmlns:a16="http://schemas.microsoft.com/office/drawing/2014/main" xmlns="" id="{3DFD86B6-F443-4921-B741-48D39AAA02C7}"/>
              </a:ext>
            </a:extLst>
          </p:cNvPr>
          <p:cNvCxnSpPr/>
          <p:nvPr/>
        </p:nvCxnSpPr>
        <p:spPr>
          <a:xfrm flipV="1">
            <a:off x="3799643" y="3875103"/>
            <a:ext cx="985421" cy="4749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Rectangle: Rounded Corners 12">
            <a:extLst>
              <a:ext uri="{FF2B5EF4-FFF2-40B4-BE49-F238E27FC236}">
                <a16:creationId xmlns:a16="http://schemas.microsoft.com/office/drawing/2014/main" xmlns="" id="{7B8C5ABA-866F-491D-951A-50F71A9DFDF4}"/>
              </a:ext>
            </a:extLst>
          </p:cNvPr>
          <p:cNvSpPr/>
          <p:nvPr/>
        </p:nvSpPr>
        <p:spPr>
          <a:xfrm>
            <a:off x="-328474" y="2281561"/>
            <a:ext cx="1003177" cy="3923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Cinnamic acid – role of the plant metabolite and presence of phenolic  group</a:t>
            </a:r>
            <a:endParaRPr lang="en-IN" dirty="0"/>
          </a:p>
        </p:txBody>
      </p:sp>
      <p:cxnSp>
        <p:nvCxnSpPr>
          <p:cNvPr id="15" name="Straight Arrow Connector 14">
            <a:extLst>
              <a:ext uri="{FF2B5EF4-FFF2-40B4-BE49-F238E27FC236}">
                <a16:creationId xmlns:a16="http://schemas.microsoft.com/office/drawing/2014/main" xmlns="" id="{FA92A7A9-021C-4580-A13B-39C0986B7BF1}"/>
              </a:ext>
            </a:extLst>
          </p:cNvPr>
          <p:cNvCxnSpPr/>
          <p:nvPr/>
        </p:nvCxnSpPr>
        <p:spPr>
          <a:xfrm flipH="1">
            <a:off x="452761" y="4492101"/>
            <a:ext cx="4136503" cy="4438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xmlns="" id="{96406579-A4E8-4A1B-98EC-CE371C3A218C}"/>
              </a:ext>
            </a:extLst>
          </p:cNvPr>
          <p:cNvSpPr/>
          <p:nvPr/>
        </p:nvSpPr>
        <p:spPr>
          <a:xfrm>
            <a:off x="4873841" y="4856085"/>
            <a:ext cx="923277" cy="630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Odor </a:t>
            </a:r>
            <a:endParaRPr lang="en-IN" dirty="0"/>
          </a:p>
        </p:txBody>
      </p:sp>
      <p:cxnSp>
        <p:nvCxnSpPr>
          <p:cNvPr id="18" name="Straight Arrow Connector 17">
            <a:extLst>
              <a:ext uri="{FF2B5EF4-FFF2-40B4-BE49-F238E27FC236}">
                <a16:creationId xmlns:a16="http://schemas.microsoft.com/office/drawing/2014/main" xmlns="" id="{B3A45B19-7DF0-4284-82D0-C7DA1FDDD20A}"/>
              </a:ext>
            </a:extLst>
          </p:cNvPr>
          <p:cNvCxnSpPr/>
          <p:nvPr/>
        </p:nvCxnSpPr>
        <p:spPr>
          <a:xfrm flipH="1">
            <a:off x="5746914" y="4492101"/>
            <a:ext cx="349086" cy="4438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xmlns="" id="{BCFB790A-6AC3-4223-8B01-4F2209BC2DD1}"/>
              </a:ext>
            </a:extLst>
          </p:cNvPr>
          <p:cNvSpPr/>
          <p:nvPr/>
        </p:nvSpPr>
        <p:spPr>
          <a:xfrm>
            <a:off x="6205491" y="4856085"/>
            <a:ext cx="4447713" cy="630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Crystalline substance presence of keto group </a:t>
            </a:r>
            <a:endParaRPr lang="en-IN" dirty="0"/>
          </a:p>
        </p:txBody>
      </p:sp>
      <p:cxnSp>
        <p:nvCxnSpPr>
          <p:cNvPr id="21" name="Straight Arrow Connector 20">
            <a:extLst>
              <a:ext uri="{FF2B5EF4-FFF2-40B4-BE49-F238E27FC236}">
                <a16:creationId xmlns:a16="http://schemas.microsoft.com/office/drawing/2014/main" xmlns="" id="{316C7096-F0A5-43C7-8186-7FC29C12D336}"/>
              </a:ext>
            </a:extLst>
          </p:cNvPr>
          <p:cNvCxnSpPr/>
          <p:nvPr/>
        </p:nvCxnSpPr>
        <p:spPr>
          <a:xfrm flipH="1">
            <a:off x="10342485" y="4490960"/>
            <a:ext cx="692459" cy="4450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Rectangle: Rounded Corners 21">
            <a:extLst>
              <a:ext uri="{FF2B5EF4-FFF2-40B4-BE49-F238E27FC236}">
                <a16:creationId xmlns:a16="http://schemas.microsoft.com/office/drawing/2014/main" xmlns="" id="{3CAE5C8E-0C4A-4269-813A-9E93FD32B476}"/>
              </a:ext>
            </a:extLst>
          </p:cNvPr>
          <p:cNvSpPr/>
          <p:nvPr/>
        </p:nvSpPr>
        <p:spPr>
          <a:xfrm>
            <a:off x="11523216" y="2095130"/>
            <a:ext cx="1349406" cy="34534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value of drug  function – responsible for odor , sweet test , </a:t>
            </a:r>
            <a:r>
              <a:rPr lang="en-US" dirty="0" err="1"/>
              <a:t>flavour</a:t>
            </a:r>
            <a:r>
              <a:rPr lang="en-US" dirty="0"/>
              <a:t>  , germicide , plant metabolite </a:t>
            </a:r>
            <a:endParaRPr lang="en-IN" dirty="0"/>
          </a:p>
        </p:txBody>
      </p:sp>
      <p:cxnSp>
        <p:nvCxnSpPr>
          <p:cNvPr id="24" name="Straight Arrow Connector 23">
            <a:extLst>
              <a:ext uri="{FF2B5EF4-FFF2-40B4-BE49-F238E27FC236}">
                <a16:creationId xmlns:a16="http://schemas.microsoft.com/office/drawing/2014/main" xmlns="" id="{D691FF9A-2803-4401-BD39-62ACFB2846D2}"/>
              </a:ext>
            </a:extLst>
          </p:cNvPr>
          <p:cNvCxnSpPr/>
          <p:nvPr/>
        </p:nvCxnSpPr>
        <p:spPr>
          <a:xfrm flipV="1">
            <a:off x="9383697" y="3710866"/>
            <a:ext cx="2325950" cy="8611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xmlns="" id="{1BFC1240-13AC-4D34-B453-4785970328B8}"/>
              </a:ext>
            </a:extLst>
          </p:cNvPr>
          <p:cNvPicPr>
            <a:picLocks noChangeAspect="1"/>
          </p:cNvPicPr>
          <p:nvPr/>
        </p:nvPicPr>
        <p:blipFill>
          <a:blip r:embed="rId4"/>
          <a:stretch>
            <a:fillRect/>
          </a:stretch>
        </p:blipFill>
        <p:spPr>
          <a:xfrm>
            <a:off x="5919" y="-60746"/>
            <a:ext cx="12192000" cy="109728"/>
          </a:xfrm>
          <a:prstGeom prst="rect">
            <a:avLst/>
          </a:prstGeom>
        </p:spPr>
      </p:pic>
    </p:spTree>
    <p:extLst>
      <p:ext uri="{BB962C8B-B14F-4D97-AF65-F5344CB8AC3E}">
        <p14:creationId xmlns:p14="http://schemas.microsoft.com/office/powerpoint/2010/main" val="389712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D5F8FE67-49FF-4B36-ACEE-67762BD9C18D}"/>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12ACCF3C-CD99-433B-BE24-0DEF5EEAA5EE}"/>
              </a:ext>
            </a:extLst>
          </p:cNvPr>
          <p:cNvSpPr>
            <a:spLocks noGrp="1"/>
          </p:cNvSpPr>
          <p:nvPr>
            <p:ph type="sldNum" sz="quarter" idx="12"/>
          </p:nvPr>
        </p:nvSpPr>
        <p:spPr>
          <a:xfrm>
            <a:off x="9448800" y="6454561"/>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1E954BE-7551-4629-90C5-16B6A84DE351}"/>
              </a:ext>
            </a:extLst>
          </p:cNvPr>
          <p:cNvSpPr txBox="1"/>
          <p:nvPr/>
        </p:nvSpPr>
        <p:spPr>
          <a:xfrm>
            <a:off x="2574524" y="905522"/>
            <a:ext cx="8779276" cy="646331"/>
          </a:xfrm>
          <a:prstGeom prst="rect">
            <a:avLst/>
          </a:prstGeom>
          <a:noFill/>
        </p:spPr>
        <p:txBody>
          <a:bodyPr wrap="square" rtlCol="0">
            <a:spAutoFit/>
          </a:bodyPr>
          <a:lstStyle/>
          <a:p>
            <a:pPr algn="l"/>
            <a:r>
              <a:rPr lang="en-US" dirty="0"/>
              <a:t>Carminative – excess of the gas </a:t>
            </a:r>
          </a:p>
          <a:p>
            <a:pPr algn="l"/>
            <a:r>
              <a:rPr lang="en-US" dirty="0"/>
              <a:t>Germicide – to kill the germs </a:t>
            </a:r>
            <a:endParaRPr lang="en-IN" dirty="0"/>
          </a:p>
        </p:txBody>
      </p:sp>
      <p:pic>
        <p:nvPicPr>
          <p:cNvPr id="7" name="Picture 6">
            <a:extLst>
              <a:ext uri="{FF2B5EF4-FFF2-40B4-BE49-F238E27FC236}">
                <a16:creationId xmlns:a16="http://schemas.microsoft.com/office/drawing/2014/main" xmlns="" id="{1E627E56-6EBD-463A-9893-0CA04FB157BE}"/>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4012091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CASSIA</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575928" y="1127392"/>
            <a:ext cx="4974866" cy="378565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synonym</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Chinese cinnamon, </a:t>
            </a:r>
            <a:r>
              <a:rPr kumimoji="0" lang="en-US" sz="1600" b="0" i="1"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Cassia </a:t>
            </a:r>
            <a:r>
              <a:rPr kumimoji="0" lang="en-US" sz="1600" b="0" i="1"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lignea</a:t>
            </a:r>
            <a:r>
              <a:rPr kumimoji="0" lang="en-US" sz="1600" b="0" i="1"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a:t>
            </a: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Bastard cinnamon, </a:t>
            </a:r>
            <a:r>
              <a:rPr kumimoji="0" lang="en-US" sz="1600" b="0" i="1"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Cassia</a:t>
            </a: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r>
              <a:rPr kumimoji="0" lang="en-US" sz="1600" b="0" i="1"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aromaticum</a:t>
            </a:r>
            <a:r>
              <a:rPr kumimoji="0" lang="en-US" sz="1600" b="0" i="1"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Canton cassia.</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Biological Source</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Cassia is the dried stem bark of </a:t>
            </a:r>
            <a:r>
              <a:rPr kumimoji="0" lang="en-US" sz="1600" b="0" i="1"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Cinnamomum</a:t>
            </a:r>
            <a:r>
              <a:rPr kumimoji="0" lang="en-US" sz="1600" b="0" i="1"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cassia</a:t>
            </a: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r>
              <a:rPr kumimoji="0" lang="en-US" sz="16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Blume</a:t>
            </a: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belonging to family </a:t>
            </a:r>
            <a:r>
              <a:rPr kumimoji="0" lang="en-US" sz="16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Lauraceae</a:t>
            </a: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Geographical Source</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It is Indigenous to China, Cochin and Assam. It is also cultivated in Ceylon, Japan, Sumatra, Java, Mexico, and America</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5689338" y="914399"/>
            <a:ext cx="6336406" cy="45624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994298"/>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6711" t="24780" r="39046" b="21875"/>
          <a:stretch/>
        </p:blipFill>
        <p:spPr>
          <a:xfrm>
            <a:off x="3629866" y="1287887"/>
            <a:ext cx="8552609" cy="4728908"/>
          </a:xfrm>
          <a:prstGeom prst="rect">
            <a:avLst/>
          </a:prstGeom>
        </p:spPr>
      </p:pic>
      <p:sp>
        <p:nvSpPr>
          <p:cNvPr id="9" name="Rectangle 1"/>
          <p:cNvSpPr>
            <a:spLocks noChangeArrowheads="1"/>
          </p:cNvSpPr>
          <p:nvPr/>
        </p:nvSpPr>
        <p:spPr bwMode="auto">
          <a:xfrm>
            <a:off x="115909" y="1503804"/>
            <a:ext cx="3889419" cy="49244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200000"/>
              </a:lnSpc>
              <a:spcBef>
                <a:spcPct val="0"/>
              </a:spcBef>
              <a:spcAft>
                <a:spcPct val="0"/>
              </a:spcAft>
              <a:buClrTx/>
              <a:buSzTx/>
              <a:buFontTx/>
              <a:buNone/>
              <a:tabLst/>
            </a:pPr>
            <a:r>
              <a:rPr kumimoji="0" lang="en-US" sz="1600" b="1" i="0" u="none" strike="noStrike" cap="none" normalizeH="0" baseline="0" dirty="0">
                <a:ln>
                  <a:noFill/>
                </a:ln>
                <a:effectLst/>
                <a:latin typeface="Times New Roman" panose="02020603050405020304" pitchFamily="18" charset="0"/>
                <a:cs typeface="Times New Roman" panose="02020603050405020304" pitchFamily="18" charset="0"/>
              </a:rPr>
              <a:t>Macroscopical Character:</a:t>
            </a:r>
          </a:p>
          <a:p>
            <a:pPr marL="0" marR="0" lvl="0" indent="0" algn="l" defTabSz="914400" rtl="0" eaLnBrk="0" fontAlgn="base" latinLnBrk="0" hangingPunct="0">
              <a:lnSpc>
                <a:spcPct val="200000"/>
              </a:lnSpc>
              <a:spcBef>
                <a:spcPct val="0"/>
              </a:spcBef>
              <a:spcAft>
                <a:spcPct val="0"/>
              </a:spcAft>
              <a:buClrTx/>
              <a:buSzTx/>
              <a:buFontTx/>
              <a:buNone/>
              <a:tabLst/>
            </a:pP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(i) Colour: Dirty brown (both side)</a:t>
            </a:r>
          </a:p>
          <a:p>
            <a:pPr marL="0" marR="0" lvl="0" indent="0" algn="l" defTabSz="914400" rtl="0" eaLnBrk="0" fontAlgn="base" latinLnBrk="0" hangingPunct="0">
              <a:lnSpc>
                <a:spcPct val="200000"/>
              </a:lnSpc>
              <a:spcBef>
                <a:spcPct val="0"/>
              </a:spcBef>
              <a:spcAft>
                <a:spcPct val="0"/>
              </a:spcAft>
              <a:buClrTx/>
              <a:buSzTx/>
              <a:buFontTx/>
              <a:buNone/>
              <a:tabLst/>
            </a:pP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(ii) </a:t>
            </a:r>
            <a:r>
              <a:rPr kumimoji="0" lang="en-US" sz="1600" b="0" i="0" u="none" strike="noStrike" cap="none" normalizeH="0" baseline="0" dirty="0" err="1">
                <a:ln>
                  <a:noFill/>
                </a:ln>
                <a:effectLst/>
                <a:latin typeface="Times New Roman" panose="02020603050405020304" pitchFamily="18" charset="0"/>
                <a:cs typeface="Times New Roman" panose="02020603050405020304" pitchFamily="18" charset="0"/>
              </a:rPr>
              <a:t>Odour</a:t>
            </a: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 Characteristic, sweet, aromatic.</a:t>
            </a:r>
          </a:p>
          <a:p>
            <a:pPr marL="0" marR="0" lvl="0" indent="0" algn="l" defTabSz="914400" rtl="0" eaLnBrk="0" fontAlgn="base" latinLnBrk="0" hangingPunct="0">
              <a:lnSpc>
                <a:spcPct val="200000"/>
              </a:lnSpc>
              <a:spcBef>
                <a:spcPct val="0"/>
              </a:spcBef>
              <a:spcAft>
                <a:spcPct val="0"/>
              </a:spcAft>
              <a:buClrTx/>
              <a:buSzTx/>
              <a:buFontTx/>
              <a:buNone/>
              <a:tabLst/>
            </a:pP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(iii) Taste: Slightly sweet, aromatic</a:t>
            </a:r>
          </a:p>
          <a:p>
            <a:pPr marL="0" marR="0" lvl="0" indent="0" algn="l" defTabSz="914400" rtl="0" eaLnBrk="0" fontAlgn="base" latinLnBrk="0" hangingPunct="0">
              <a:lnSpc>
                <a:spcPct val="200000"/>
              </a:lnSpc>
              <a:spcBef>
                <a:spcPct val="0"/>
              </a:spcBef>
              <a:spcAft>
                <a:spcPct val="0"/>
              </a:spcAft>
              <a:buClrTx/>
              <a:buSzTx/>
              <a:buFontTx/>
              <a:buNone/>
              <a:tabLst/>
            </a:pP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(iv) Size: 5 to 40 x 12 to 18 x 1 to 3 mm.</a:t>
            </a:r>
          </a:p>
          <a:p>
            <a:pPr marL="0" marR="0" lvl="0" indent="0" algn="l" defTabSz="914400" rtl="0" eaLnBrk="0" fontAlgn="base" latinLnBrk="0" hangingPunct="0">
              <a:lnSpc>
                <a:spcPct val="200000"/>
              </a:lnSpc>
              <a:spcBef>
                <a:spcPct val="0"/>
              </a:spcBef>
              <a:spcAft>
                <a:spcPct val="0"/>
              </a:spcAft>
              <a:buClrTx/>
              <a:buSzTx/>
              <a:buFontTx/>
              <a:buNone/>
              <a:tabLst/>
            </a:pP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(v) Shape: Single </a:t>
            </a:r>
            <a:r>
              <a:rPr kumimoji="0" lang="en-US" sz="1600" b="0" i="0" u="none" strike="noStrike" cap="none" normalizeH="0" baseline="0" dirty="0" err="1">
                <a:ln>
                  <a:noFill/>
                </a:ln>
                <a:effectLst/>
                <a:latin typeface="Times New Roman" panose="02020603050405020304" pitchFamily="18" charset="0"/>
                <a:cs typeface="Times New Roman" panose="02020603050405020304" pitchFamily="18" charset="0"/>
              </a:rPr>
              <a:t>squill</a:t>
            </a: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200000"/>
              </a:lnSpc>
              <a:spcBef>
                <a:spcPct val="0"/>
              </a:spcBef>
              <a:spcAft>
                <a:spcPct val="0"/>
              </a:spcAft>
              <a:buClrTx/>
              <a:buSzTx/>
              <a:buFontTx/>
              <a:buNone/>
              <a:tabLst/>
            </a:pPr>
            <a:endParaRPr lang="en-US" sz="1600" dirty="0">
              <a:latin typeface="Times New Roman" panose="02020603050405020304" pitchFamily="18" charset="0"/>
              <a:cs typeface="Times New Roman" panose="02020603050405020304" pitchFamily="18" charset="0"/>
            </a:endParaRPr>
          </a:p>
          <a:p>
            <a:pPr lvl="0" defTabSz="914400">
              <a:lnSpc>
                <a:spcPct val="200000"/>
              </a:lnSpc>
            </a:pPr>
            <a:r>
              <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rPr>
              <a:t>FRACRURE :-</a:t>
            </a:r>
            <a:r>
              <a:rPr lang="en-US" sz="1600" dirty="0">
                <a:latin typeface="Times New Roman" panose="02020603050405020304" pitchFamily="18" charset="0"/>
                <a:cs typeface="Times New Roman" panose="02020603050405020304" pitchFamily="18" charset="0"/>
              </a:rPr>
              <a:t> </a:t>
            </a:r>
            <a:r>
              <a:rPr lang="en-US" sz="1600" dirty="0"/>
              <a:t>Short granular on outer part, occasional grayish patches of cork.</a:t>
            </a:r>
            <a:endParaRPr lang="en-US" sz="1600" baseline="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200000"/>
              </a:lnSpc>
              <a:spcBef>
                <a:spcPct val="0"/>
              </a:spcBef>
              <a:spcAft>
                <a:spcPct val="0"/>
              </a:spcAft>
              <a:buClrTx/>
              <a:buSzTx/>
              <a:buFontTx/>
              <a:buNone/>
              <a:tabLst/>
            </a:pPr>
            <a:endParaRPr kumimoji="0" lang="en-US" sz="16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CAC54FCA-4042-44F0-BA48-8971A7D35E21}"/>
              </a:ext>
            </a:extLst>
          </p:cNvPr>
          <p:cNvSpPr/>
          <p:nvPr/>
        </p:nvSpPr>
        <p:spPr>
          <a:xfrm>
            <a:off x="1180730" y="337973"/>
            <a:ext cx="1608358" cy="7368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presence of volatile oil </a:t>
            </a:r>
            <a:endParaRPr lang="en-IN" dirty="0"/>
          </a:p>
        </p:txBody>
      </p:sp>
      <p:cxnSp>
        <p:nvCxnSpPr>
          <p:cNvPr id="7" name="Straight Arrow Connector 6">
            <a:extLst>
              <a:ext uri="{FF2B5EF4-FFF2-40B4-BE49-F238E27FC236}">
                <a16:creationId xmlns:a16="http://schemas.microsoft.com/office/drawing/2014/main" xmlns="" id="{F63F2F96-DF67-425A-AF99-7A25E9F383C1}"/>
              </a:ext>
            </a:extLst>
          </p:cNvPr>
          <p:cNvCxnSpPr/>
          <p:nvPr/>
        </p:nvCxnSpPr>
        <p:spPr>
          <a:xfrm>
            <a:off x="1509204" y="994298"/>
            <a:ext cx="399495" cy="22549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xmlns="" id="{E81E79FB-2ABC-4C33-BB2B-212C9C2E077A}"/>
              </a:ext>
            </a:extLst>
          </p:cNvPr>
          <p:cNvSpPr/>
          <p:nvPr/>
        </p:nvSpPr>
        <p:spPr>
          <a:xfrm>
            <a:off x="5033639" y="5273336"/>
            <a:ext cx="3746377" cy="112523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Perpendicular direction </a:t>
            </a:r>
          </a:p>
          <a:p>
            <a:pPr algn="ctr"/>
            <a:r>
              <a:rPr lang="en-US" dirty="0"/>
              <a:t>Lower part – put Boling water , sudden red </a:t>
            </a:r>
            <a:endParaRPr lang="en-IN" dirty="0"/>
          </a:p>
        </p:txBody>
      </p:sp>
      <p:cxnSp>
        <p:nvCxnSpPr>
          <p:cNvPr id="15" name="Straight Arrow Connector 14">
            <a:extLst>
              <a:ext uri="{FF2B5EF4-FFF2-40B4-BE49-F238E27FC236}">
                <a16:creationId xmlns:a16="http://schemas.microsoft.com/office/drawing/2014/main" xmlns="" id="{694E565A-CCD1-41F6-86D6-92EABB3C4F3C}"/>
              </a:ext>
            </a:extLst>
          </p:cNvPr>
          <p:cNvCxnSpPr/>
          <p:nvPr/>
        </p:nvCxnSpPr>
        <p:spPr>
          <a:xfrm flipH="1">
            <a:off x="8291744" y="4438835"/>
            <a:ext cx="2210539" cy="109195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6" name="Rectangle 5">
            <a:extLst>
              <a:ext uri="{FF2B5EF4-FFF2-40B4-BE49-F238E27FC236}">
                <a16:creationId xmlns:a16="http://schemas.microsoft.com/office/drawing/2014/main" xmlns="" id="{C9BC00D6-40F4-4531-9917-2AD6CDC80C38}"/>
              </a:ext>
            </a:extLst>
          </p:cNvPr>
          <p:cNvSpPr/>
          <p:nvPr/>
        </p:nvSpPr>
        <p:spPr>
          <a:xfrm>
            <a:off x="5584054" y="337973"/>
            <a:ext cx="3195962" cy="86103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The cultivated cassia long </a:t>
            </a:r>
          </a:p>
          <a:p>
            <a:pPr algn="ctr"/>
            <a:r>
              <a:rPr lang="en-US" dirty="0"/>
              <a:t>And use cassia bark is small in nature </a:t>
            </a:r>
            <a:endParaRPr lang="en-IN" dirty="0"/>
          </a:p>
        </p:txBody>
      </p:sp>
      <p:sp>
        <p:nvSpPr>
          <p:cNvPr id="8" name="Footer Placeholder 7"/>
          <p:cNvSpPr>
            <a:spLocks noGrp="1"/>
          </p:cNvSpPr>
          <p:nvPr>
            <p:ph type="ftr" sz="quarter" idx="11"/>
          </p:nvPr>
        </p:nvSpPr>
        <p:spPr/>
        <p:txBody>
          <a:bodyPr/>
          <a:lstStyle/>
          <a:p>
            <a:r>
              <a:rPr lang="en-IN" smtClean="0"/>
              <a:t>RDP</a:t>
            </a:r>
            <a:endParaRPr lang="en-IN"/>
          </a:p>
        </p:txBody>
      </p:sp>
      <p:sp>
        <p:nvSpPr>
          <p:cNvPr id="14" name="Slide Number Placeholder 13"/>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3041576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50761"/>
            <a:ext cx="11018682" cy="338554"/>
          </a:xfrm>
          <a:prstGeom prst="rect">
            <a:avLst/>
          </a:prstGeom>
          <a:noFill/>
        </p:spPr>
        <p:txBody>
          <a:bodyPr wrap="square" rtlCol="0">
            <a:spAutoFit/>
          </a:bodyPr>
          <a:lstStyle/>
          <a:p>
            <a:pPr algn="l"/>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7701" t="23724" r="39343" b="20995"/>
          <a:stretch/>
        </p:blipFill>
        <p:spPr>
          <a:xfrm>
            <a:off x="92330" y="250815"/>
            <a:ext cx="9019103" cy="5293454"/>
          </a:xfrm>
          <a:prstGeom prst="rect">
            <a:avLst/>
          </a:prstGeom>
        </p:spPr>
      </p:pic>
      <p:pic>
        <p:nvPicPr>
          <p:cNvPr id="6" name="Picture 5"/>
          <p:cNvPicPr>
            <a:picLocks noChangeAspect="1"/>
          </p:cNvPicPr>
          <p:nvPr/>
        </p:nvPicPr>
        <p:blipFill>
          <a:blip r:embed="rId3"/>
          <a:stretch>
            <a:fillRect/>
          </a:stretch>
        </p:blipFill>
        <p:spPr>
          <a:xfrm>
            <a:off x="8974880" y="2840770"/>
            <a:ext cx="3151905" cy="3566469"/>
          </a:xfrm>
          <a:prstGeom prst="rect">
            <a:avLst/>
          </a:prstGeom>
        </p:spPr>
      </p:pic>
      <p:cxnSp>
        <p:nvCxnSpPr>
          <p:cNvPr id="8" name="Straight Arrow Connector 7">
            <a:extLst>
              <a:ext uri="{FF2B5EF4-FFF2-40B4-BE49-F238E27FC236}">
                <a16:creationId xmlns:a16="http://schemas.microsoft.com/office/drawing/2014/main" xmlns="" id="{1C41FF21-F435-484A-B389-DF5C1AF87996}"/>
              </a:ext>
            </a:extLst>
          </p:cNvPr>
          <p:cNvCxnSpPr/>
          <p:nvPr/>
        </p:nvCxnSpPr>
        <p:spPr>
          <a:xfrm flipV="1">
            <a:off x="1313895" y="550416"/>
            <a:ext cx="3657600" cy="53266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xmlns="" id="{5E5F6BCF-7B35-446B-A44F-83CE09BC5D8A}"/>
              </a:ext>
            </a:extLst>
          </p:cNvPr>
          <p:cNvSpPr/>
          <p:nvPr/>
        </p:nvSpPr>
        <p:spPr>
          <a:xfrm>
            <a:off x="9049026" y="212910"/>
            <a:ext cx="3003612"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Outer most layer </a:t>
            </a:r>
            <a:endParaRPr lang="en-IN" dirty="0"/>
          </a:p>
        </p:txBody>
      </p:sp>
      <p:cxnSp>
        <p:nvCxnSpPr>
          <p:cNvPr id="14" name="Straight Arrow Connector 13">
            <a:extLst>
              <a:ext uri="{FF2B5EF4-FFF2-40B4-BE49-F238E27FC236}">
                <a16:creationId xmlns:a16="http://schemas.microsoft.com/office/drawing/2014/main" xmlns="" id="{36E3332D-4313-4EFB-B351-C803309C53FB}"/>
              </a:ext>
            </a:extLst>
          </p:cNvPr>
          <p:cNvCxnSpPr/>
          <p:nvPr/>
        </p:nvCxnSpPr>
        <p:spPr>
          <a:xfrm flipV="1">
            <a:off x="971549" y="1083076"/>
            <a:ext cx="4124234" cy="47939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xmlns="" id="{B2B3FA4D-854B-4474-A823-821B65A57778}"/>
              </a:ext>
            </a:extLst>
          </p:cNvPr>
          <p:cNvSpPr/>
          <p:nvPr/>
        </p:nvSpPr>
        <p:spPr>
          <a:xfrm>
            <a:off x="9111433" y="596059"/>
            <a:ext cx="2876253" cy="111050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Mint for storage – food material [ </a:t>
            </a:r>
            <a:r>
              <a:rPr lang="en-US" dirty="0" err="1"/>
              <a:t>starge</a:t>
            </a:r>
            <a:r>
              <a:rPr lang="en-US" dirty="0"/>
              <a:t> grain ,calcium oxalate  reserve food material s]</a:t>
            </a:r>
            <a:endParaRPr lang="en-IN" dirty="0"/>
          </a:p>
        </p:txBody>
      </p:sp>
      <p:cxnSp>
        <p:nvCxnSpPr>
          <p:cNvPr id="17" name="Straight Arrow Connector 16">
            <a:extLst>
              <a:ext uri="{FF2B5EF4-FFF2-40B4-BE49-F238E27FC236}">
                <a16:creationId xmlns:a16="http://schemas.microsoft.com/office/drawing/2014/main" xmlns="" id="{34F599E3-B7F9-4C4A-BBF3-FF59291A505F}"/>
              </a:ext>
            </a:extLst>
          </p:cNvPr>
          <p:cNvCxnSpPr>
            <a:cxnSpLocks/>
          </p:cNvCxnSpPr>
          <p:nvPr/>
        </p:nvCxnSpPr>
        <p:spPr>
          <a:xfrm flipV="1">
            <a:off x="7031115" y="1083076"/>
            <a:ext cx="3453413" cy="6835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xmlns="" id="{9FD93711-1E40-494B-A4AA-3EC955772205}"/>
              </a:ext>
            </a:extLst>
          </p:cNvPr>
          <p:cNvCxnSpPr/>
          <p:nvPr/>
        </p:nvCxnSpPr>
        <p:spPr>
          <a:xfrm>
            <a:off x="1766656" y="1997476"/>
            <a:ext cx="3613212" cy="5149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Rectangle 20">
            <a:extLst>
              <a:ext uri="{FF2B5EF4-FFF2-40B4-BE49-F238E27FC236}">
                <a16:creationId xmlns:a16="http://schemas.microsoft.com/office/drawing/2014/main" xmlns="" id="{9680E2F4-CE3D-4EF9-B1B5-0BAEFB64B054}"/>
              </a:ext>
            </a:extLst>
          </p:cNvPr>
          <p:cNvSpPr/>
          <p:nvPr/>
        </p:nvSpPr>
        <p:spPr>
          <a:xfrm>
            <a:off x="9111433" y="1766656"/>
            <a:ext cx="3015352" cy="101402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Function – rigidity , flexibility ,and strength </a:t>
            </a:r>
            <a:endParaRPr lang="en-IN" dirty="0"/>
          </a:p>
        </p:txBody>
      </p:sp>
      <p:cxnSp>
        <p:nvCxnSpPr>
          <p:cNvPr id="23" name="Straight Arrow Connector 22">
            <a:extLst>
              <a:ext uri="{FF2B5EF4-FFF2-40B4-BE49-F238E27FC236}">
                <a16:creationId xmlns:a16="http://schemas.microsoft.com/office/drawing/2014/main" xmlns="" id="{18F78C35-F572-471F-81E4-087EDB0AF4E0}"/>
              </a:ext>
            </a:extLst>
          </p:cNvPr>
          <p:cNvCxnSpPr/>
          <p:nvPr/>
        </p:nvCxnSpPr>
        <p:spPr>
          <a:xfrm>
            <a:off x="8139883" y="2512381"/>
            <a:ext cx="14124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E22BE465-B736-46DF-82B1-F041D35B86EE}"/>
              </a:ext>
            </a:extLst>
          </p:cNvPr>
          <p:cNvCxnSpPr/>
          <p:nvPr/>
        </p:nvCxnSpPr>
        <p:spPr>
          <a:xfrm>
            <a:off x="4691270" y="2965142"/>
            <a:ext cx="0" cy="197972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xmlns="" id="{79EB1821-158F-4CBD-BB3B-9A558E8A3771}"/>
              </a:ext>
            </a:extLst>
          </p:cNvPr>
          <p:cNvCxnSpPr/>
          <p:nvPr/>
        </p:nvCxnSpPr>
        <p:spPr>
          <a:xfrm>
            <a:off x="2104008" y="2423604"/>
            <a:ext cx="2587262" cy="674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xmlns="" id="{54E9D2E6-3E0C-46C1-8F60-1440876AD6DE}"/>
              </a:ext>
            </a:extLst>
          </p:cNvPr>
          <p:cNvCxnSpPr/>
          <p:nvPr/>
        </p:nvCxnSpPr>
        <p:spPr>
          <a:xfrm>
            <a:off x="1899821" y="2840770"/>
            <a:ext cx="5894773" cy="8878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xmlns="" id="{39CAABE1-679C-425D-9377-E287C721261A}"/>
              </a:ext>
            </a:extLst>
          </p:cNvPr>
          <p:cNvSpPr/>
          <p:nvPr/>
        </p:nvSpPr>
        <p:spPr>
          <a:xfrm>
            <a:off x="6168041" y="5244965"/>
            <a:ext cx="2636668" cy="8669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Transfer food material in perpendicular rays direction to cortex </a:t>
            </a:r>
            <a:endParaRPr lang="en-IN" dirty="0"/>
          </a:p>
        </p:txBody>
      </p:sp>
      <p:cxnSp>
        <p:nvCxnSpPr>
          <p:cNvPr id="34" name="Straight Arrow Connector 33">
            <a:extLst>
              <a:ext uri="{FF2B5EF4-FFF2-40B4-BE49-F238E27FC236}">
                <a16:creationId xmlns:a16="http://schemas.microsoft.com/office/drawing/2014/main" xmlns="" id="{FF7D7FE8-53C6-4A03-89AC-0FB1D7E817F0}"/>
              </a:ext>
            </a:extLst>
          </p:cNvPr>
          <p:cNvCxnSpPr/>
          <p:nvPr/>
        </p:nvCxnSpPr>
        <p:spPr>
          <a:xfrm flipH="1">
            <a:off x="7679184" y="3728621"/>
            <a:ext cx="115410" cy="160685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35" name="Rectangle 34">
            <a:extLst>
              <a:ext uri="{FF2B5EF4-FFF2-40B4-BE49-F238E27FC236}">
                <a16:creationId xmlns:a16="http://schemas.microsoft.com/office/drawing/2014/main" xmlns="" id="{7955A313-0E89-47A5-97EB-ED34CFD7236C}"/>
              </a:ext>
            </a:extLst>
          </p:cNvPr>
          <p:cNvSpPr/>
          <p:nvPr/>
        </p:nvSpPr>
        <p:spPr>
          <a:xfrm>
            <a:off x="328474" y="5335480"/>
            <a:ext cx="2246050" cy="119911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Needle like crystals – in this figure this absent </a:t>
            </a:r>
            <a:endParaRPr lang="en-IN" dirty="0"/>
          </a:p>
        </p:txBody>
      </p:sp>
      <p:cxnSp>
        <p:nvCxnSpPr>
          <p:cNvPr id="37" name="Straight Arrow Connector 36">
            <a:extLst>
              <a:ext uri="{FF2B5EF4-FFF2-40B4-BE49-F238E27FC236}">
                <a16:creationId xmlns:a16="http://schemas.microsoft.com/office/drawing/2014/main" xmlns="" id="{D910A8E8-DB05-414D-A891-A7FCA979DACF}"/>
              </a:ext>
            </a:extLst>
          </p:cNvPr>
          <p:cNvCxnSpPr/>
          <p:nvPr/>
        </p:nvCxnSpPr>
        <p:spPr>
          <a:xfrm>
            <a:off x="1313895" y="3728621"/>
            <a:ext cx="5637321" cy="9942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xmlns="" id="{D79BBA1A-663C-43C4-8B03-4B5A9715F879}"/>
              </a:ext>
            </a:extLst>
          </p:cNvPr>
          <p:cNvCxnSpPr/>
          <p:nvPr/>
        </p:nvCxnSpPr>
        <p:spPr>
          <a:xfrm>
            <a:off x="1225118" y="4216893"/>
            <a:ext cx="4012707" cy="506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Oval 39">
            <a:extLst>
              <a:ext uri="{FF2B5EF4-FFF2-40B4-BE49-F238E27FC236}">
                <a16:creationId xmlns:a16="http://schemas.microsoft.com/office/drawing/2014/main" xmlns="" id="{B5F0ADE9-4B65-4DDC-BD3D-A7048CAD3AC5}"/>
              </a:ext>
            </a:extLst>
          </p:cNvPr>
          <p:cNvSpPr/>
          <p:nvPr/>
        </p:nvSpPr>
        <p:spPr>
          <a:xfrm>
            <a:off x="92329" y="4474346"/>
            <a:ext cx="1643809" cy="45801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protection</a:t>
            </a:r>
            <a:endParaRPr lang="en-IN" dirty="0"/>
          </a:p>
        </p:txBody>
      </p:sp>
      <p:cxnSp>
        <p:nvCxnSpPr>
          <p:cNvPr id="42" name="Straight Arrow Connector 41">
            <a:extLst>
              <a:ext uri="{FF2B5EF4-FFF2-40B4-BE49-F238E27FC236}">
                <a16:creationId xmlns:a16="http://schemas.microsoft.com/office/drawing/2014/main" xmlns="" id="{E4C9F48E-6C05-4706-9409-24C13FF7F6CF}"/>
              </a:ext>
            </a:extLst>
          </p:cNvPr>
          <p:cNvCxnSpPr/>
          <p:nvPr/>
        </p:nvCxnSpPr>
        <p:spPr>
          <a:xfrm flipV="1">
            <a:off x="7901126" y="363984"/>
            <a:ext cx="1420427" cy="1864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Footer Placeholder 6"/>
          <p:cNvSpPr>
            <a:spLocks noGrp="1"/>
          </p:cNvSpPr>
          <p:nvPr>
            <p:ph type="ftr" sz="quarter" idx="11"/>
          </p:nvPr>
        </p:nvSpPr>
        <p:spPr/>
        <p:txBody>
          <a:bodyPr/>
          <a:lstStyle/>
          <a:p>
            <a:r>
              <a:rPr lang="en-IN" smtClean="0"/>
              <a:t>RDP</a:t>
            </a:r>
            <a:endParaRPr lang="en-IN"/>
          </a:p>
        </p:txBody>
      </p:sp>
      <p:sp>
        <p:nvSpPr>
          <p:cNvPr id="13" name="Slide Number Placeholder 12"/>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299659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360608"/>
            <a:ext cx="10968038" cy="6093976"/>
          </a:xfrm>
          <a:prstGeom prst="rect">
            <a:avLst/>
          </a:prstGeom>
          <a:noFill/>
        </p:spPr>
        <p:txBody>
          <a:bodyPr wrap="square" rtlCol="0">
            <a:spAutoFit/>
          </a:bodyPr>
          <a:lstStyle/>
          <a:p>
            <a:pPr fontAlgn="base"/>
            <a:r>
              <a:rPr lang="en-US" sz="1600" b="1" dirty="0" err="1">
                <a:latin typeface="Times New Roman" panose="02020603050405020304" pitchFamily="18" charset="0"/>
                <a:cs typeface="Times New Roman" panose="02020603050405020304" pitchFamily="18" charset="0"/>
              </a:rPr>
              <a:t>Microscopical</a:t>
            </a:r>
            <a:r>
              <a:rPr lang="en-US" sz="1600" b="1" dirty="0">
                <a:latin typeface="Times New Roman" panose="02020603050405020304" pitchFamily="18" charset="0"/>
                <a:cs typeface="Times New Roman" panose="02020603050405020304" pitchFamily="18" charset="0"/>
              </a:rPr>
              <a:t> characters:</a:t>
            </a:r>
          </a:p>
          <a:p>
            <a:pPr fontAlgn="base"/>
            <a:endParaRPr lang="en-US" sz="1600" b="1" dirty="0">
              <a:latin typeface="Times New Roman" panose="02020603050405020304" pitchFamily="18" charset="0"/>
              <a:cs typeface="Times New Roman" panose="02020603050405020304" pitchFamily="18" charset="0"/>
            </a:endParaRPr>
          </a:p>
          <a:p>
            <a:pPr marL="342900" indent="-342900" fontAlgn="base">
              <a:buAutoNum type="arabicPeriod"/>
            </a:pPr>
            <a:r>
              <a:rPr lang="en-US" sz="1600" b="1" dirty="0">
                <a:latin typeface="Times New Roman" panose="02020603050405020304" pitchFamily="18" charset="0"/>
                <a:cs typeface="Times New Roman" panose="02020603050405020304" pitchFamily="18" charset="0"/>
              </a:rPr>
              <a:t>Periderm:</a:t>
            </a:r>
          </a:p>
          <a:p>
            <a:pPr fontAlgn="base"/>
            <a:endParaRPr lang="en-US" sz="1600" dirty="0">
              <a:latin typeface="Times New Roman" panose="02020603050405020304" pitchFamily="18" charset="0"/>
              <a:cs typeface="Times New Roman" panose="02020603050405020304" pitchFamily="18" charset="0"/>
            </a:endParaRPr>
          </a:p>
          <a:p>
            <a:pPr fontAlgn="base"/>
            <a:r>
              <a:rPr lang="en-US" sz="1600" b="1" dirty="0">
                <a:latin typeface="Times New Roman" panose="02020603050405020304" pitchFamily="18" charset="0"/>
                <a:cs typeface="Times New Roman" panose="02020603050405020304" pitchFamily="18" charset="0"/>
              </a:rPr>
              <a:t>a. Cork:</a:t>
            </a:r>
            <a:r>
              <a:rPr lang="en-US" sz="1600" dirty="0">
                <a:latin typeface="Times New Roman" panose="02020603050405020304" pitchFamily="18" charset="0"/>
                <a:cs typeface="Times New Roman" panose="02020603050405020304" pitchFamily="18" charset="0"/>
              </a:rPr>
              <a:t> It consists of several layers of radially arranged rows of thin walled cells with dark brown contents. The cork cells are impregnated with </a:t>
            </a:r>
            <a:r>
              <a:rPr lang="en-US" sz="1600" dirty="0" err="1">
                <a:latin typeface="Times New Roman" panose="02020603050405020304" pitchFamily="18" charset="0"/>
                <a:cs typeface="Times New Roman" panose="02020603050405020304" pitchFamily="18" charset="0"/>
              </a:rPr>
              <a:t>suberin</a:t>
            </a:r>
            <a:r>
              <a:rPr lang="en-US" sz="1600" dirty="0">
                <a:latin typeface="Times New Roman" panose="02020603050405020304" pitchFamily="18" charset="0"/>
                <a:cs typeface="Times New Roman" panose="02020603050405020304" pitchFamily="18" charset="0"/>
              </a:rPr>
              <a:t>.</a:t>
            </a:r>
          </a:p>
          <a:p>
            <a:pPr fontAlgn="base"/>
            <a:endParaRPr lang="en-US" sz="1600" dirty="0">
              <a:latin typeface="Times New Roman" panose="02020603050405020304" pitchFamily="18" charset="0"/>
              <a:cs typeface="Times New Roman" panose="02020603050405020304" pitchFamily="18" charset="0"/>
            </a:endParaRPr>
          </a:p>
          <a:p>
            <a:pPr fontAlgn="base"/>
            <a:r>
              <a:rPr lang="en-US" sz="1600" b="1" dirty="0">
                <a:latin typeface="Times New Roman" panose="02020603050405020304" pitchFamily="18" charset="0"/>
                <a:cs typeface="Times New Roman" panose="02020603050405020304" pitchFamily="18" charset="0"/>
              </a:rPr>
              <a:t>b. </a:t>
            </a:r>
            <a:r>
              <a:rPr lang="en-US" sz="1600" b="1" dirty="0" err="1">
                <a:latin typeface="Times New Roman" panose="02020603050405020304" pitchFamily="18" charset="0"/>
                <a:cs typeface="Times New Roman" panose="02020603050405020304" pitchFamily="18" charset="0"/>
              </a:rPr>
              <a:t>Phellogen</a:t>
            </a:r>
            <a:r>
              <a:rPr lang="en-US"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It consists of 2-3 layers of thin walled rectangular cells without any cellular contents.</a:t>
            </a:r>
          </a:p>
          <a:p>
            <a:pPr fontAlgn="base"/>
            <a:endParaRPr lang="en-US" sz="1600" dirty="0">
              <a:latin typeface="Times New Roman" panose="02020603050405020304" pitchFamily="18" charset="0"/>
              <a:cs typeface="Times New Roman" panose="02020603050405020304" pitchFamily="18" charset="0"/>
            </a:endParaRPr>
          </a:p>
          <a:p>
            <a:pPr fontAlgn="base"/>
            <a:r>
              <a:rPr lang="en-US" sz="1600" b="1" dirty="0">
                <a:latin typeface="Times New Roman" panose="02020603050405020304" pitchFamily="18" charset="0"/>
                <a:cs typeface="Times New Roman" panose="02020603050405020304" pitchFamily="18" charset="0"/>
              </a:rPr>
              <a:t>c. </a:t>
            </a:r>
            <a:r>
              <a:rPr lang="en-US" sz="1600" b="1" dirty="0" err="1">
                <a:latin typeface="Times New Roman" panose="02020603050405020304" pitchFamily="18" charset="0"/>
                <a:cs typeface="Times New Roman" panose="02020603050405020304" pitchFamily="18" charset="0"/>
              </a:rPr>
              <a:t>Phelloderm</a:t>
            </a:r>
            <a:r>
              <a:rPr lang="en-US"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6 to 8 layers of thin walled rectangular cells without any cellular contents. Like cork, they are arranged at times in radial rows.</a:t>
            </a:r>
          </a:p>
          <a:p>
            <a:pPr fontAlgn="base"/>
            <a:endParaRPr lang="en-US" sz="1600" dirty="0">
              <a:latin typeface="Times New Roman" panose="02020603050405020304" pitchFamily="18" charset="0"/>
              <a:cs typeface="Times New Roman" panose="02020603050405020304" pitchFamily="18" charset="0"/>
            </a:endParaRPr>
          </a:p>
          <a:p>
            <a:pPr fontAlgn="base"/>
            <a:r>
              <a:rPr lang="en-US" sz="1600" b="1" dirty="0">
                <a:latin typeface="Times New Roman" panose="02020603050405020304" pitchFamily="18" charset="0"/>
                <a:cs typeface="Times New Roman" panose="02020603050405020304" pitchFamily="18" charset="0"/>
              </a:rPr>
              <a:t>2. Cortex:</a:t>
            </a:r>
            <a:endParaRPr lang="en-US" sz="1600" dirty="0">
              <a:latin typeface="Times New Roman" panose="02020603050405020304" pitchFamily="18" charset="0"/>
              <a:cs typeface="Times New Roman" panose="02020603050405020304" pitchFamily="18" charset="0"/>
            </a:endParaRPr>
          </a:p>
          <a:p>
            <a:pPr fontAlgn="base"/>
            <a:r>
              <a:rPr lang="en-US" sz="1600" dirty="0">
                <a:latin typeface="Times New Roman" panose="02020603050405020304" pitchFamily="18" charset="0"/>
                <a:cs typeface="Times New Roman" panose="02020603050405020304" pitchFamily="18" charset="0"/>
              </a:rPr>
              <a:t>They consist of several layers of thin walled and tangentially elongated cells containing yellowish brown matter. Some of the cortical cells are filled with microsphenoidal crystals of calcium oxalate and the rest with minute starch grains.</a:t>
            </a:r>
          </a:p>
          <a:p>
            <a:pPr fontAlgn="base"/>
            <a:endParaRPr lang="en-US" sz="1600" dirty="0">
              <a:latin typeface="Times New Roman" panose="02020603050405020304" pitchFamily="18" charset="0"/>
              <a:cs typeface="Times New Roman" panose="02020603050405020304" pitchFamily="18" charset="0"/>
            </a:endParaRPr>
          </a:p>
          <a:p>
            <a:pPr fontAlgn="base"/>
            <a:r>
              <a:rPr lang="en-US" sz="1600" b="1" dirty="0">
                <a:latin typeface="Times New Roman" panose="02020603050405020304" pitchFamily="18" charset="0"/>
                <a:cs typeface="Times New Roman" panose="02020603050405020304" pitchFamily="18" charset="0"/>
              </a:rPr>
              <a:t>3. Secondary phloem:</a:t>
            </a:r>
            <a:endParaRPr lang="en-US" sz="1600" dirty="0">
              <a:latin typeface="Times New Roman" panose="02020603050405020304" pitchFamily="18" charset="0"/>
              <a:cs typeface="Times New Roman" panose="02020603050405020304" pitchFamily="18" charset="0"/>
            </a:endParaRPr>
          </a:p>
          <a:p>
            <a:pPr fontAlgn="base"/>
            <a:r>
              <a:rPr lang="en-US" sz="1600" dirty="0">
                <a:latin typeface="Times New Roman" panose="02020603050405020304" pitchFamily="18" charset="0"/>
                <a:cs typeface="Times New Roman" panose="02020603050405020304" pitchFamily="18" charset="0"/>
              </a:rPr>
              <a:t>It consists of phloem parenchyma, phloem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and medullary rays.</a:t>
            </a:r>
          </a:p>
          <a:p>
            <a:pPr fontAlgn="base"/>
            <a:endParaRPr lang="en-US" sz="1600" dirty="0">
              <a:latin typeface="Times New Roman" panose="02020603050405020304" pitchFamily="18" charset="0"/>
              <a:cs typeface="Times New Roman" panose="02020603050405020304" pitchFamily="18" charset="0"/>
            </a:endParaRPr>
          </a:p>
          <a:p>
            <a:pPr fontAlgn="base"/>
            <a:r>
              <a:rPr lang="en-US" sz="1600" b="1" dirty="0">
                <a:latin typeface="Times New Roman" panose="02020603050405020304" pitchFamily="18" charset="0"/>
                <a:cs typeface="Times New Roman" panose="02020603050405020304" pitchFamily="18" charset="0"/>
              </a:rPr>
              <a:t>4. Medullary rays:</a:t>
            </a:r>
            <a:endParaRPr lang="en-US" sz="1600" dirty="0">
              <a:latin typeface="Times New Roman" panose="02020603050405020304" pitchFamily="18" charset="0"/>
              <a:cs typeface="Times New Roman" panose="02020603050405020304" pitchFamily="18" charset="0"/>
            </a:endParaRPr>
          </a:p>
          <a:p>
            <a:pPr fontAlgn="base"/>
            <a:r>
              <a:rPr lang="en-US" sz="1600" dirty="0">
                <a:latin typeface="Times New Roman" panose="02020603050405020304" pitchFamily="18" charset="0"/>
                <a:cs typeface="Times New Roman" panose="02020603050405020304" pitchFamily="18" charset="0"/>
              </a:rPr>
              <a:t>Medullary rays transverse radially the phloem parenchyma; 1 to 3 cells wide, extend up to cortex, cells radially elongated and contain starch grains.</a:t>
            </a:r>
          </a:p>
          <a:p>
            <a:pPr fontAlgn="base"/>
            <a:endParaRPr lang="en-US" sz="1600" dirty="0">
              <a:latin typeface="Times New Roman" panose="02020603050405020304" pitchFamily="18" charset="0"/>
              <a:cs typeface="Times New Roman" panose="02020603050405020304" pitchFamily="18" charset="0"/>
            </a:endParaRPr>
          </a:p>
          <a:p>
            <a:pPr fontAlgn="base"/>
            <a:endParaRPr lang="en-US" sz="1600" dirty="0"/>
          </a:p>
        </p:txBody>
      </p:sp>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2602396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570017" y="201838"/>
            <a:ext cx="5227348" cy="651408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796602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7304" t="24428" r="39343" b="24868"/>
          <a:stretch/>
        </p:blipFill>
        <p:spPr>
          <a:xfrm>
            <a:off x="2237381" y="914399"/>
            <a:ext cx="9857506" cy="5267090"/>
          </a:xfrm>
          <a:prstGeom prst="rect">
            <a:avLst/>
          </a:prstGeom>
        </p:spPr>
      </p:pic>
      <p:cxnSp>
        <p:nvCxnSpPr>
          <p:cNvPr id="6" name="Straight Arrow Connector 5">
            <a:extLst>
              <a:ext uri="{FF2B5EF4-FFF2-40B4-BE49-F238E27FC236}">
                <a16:creationId xmlns:a16="http://schemas.microsoft.com/office/drawing/2014/main" xmlns="" id="{3106AD4B-571C-45A3-B043-211F3967C9EE}"/>
              </a:ext>
            </a:extLst>
          </p:cNvPr>
          <p:cNvCxnSpPr/>
          <p:nvPr/>
        </p:nvCxnSpPr>
        <p:spPr>
          <a:xfrm>
            <a:off x="2041864" y="2592280"/>
            <a:ext cx="4509856" cy="955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xmlns="" id="{19413C54-B261-4A40-AB67-A5B512579395}"/>
              </a:ext>
            </a:extLst>
          </p:cNvPr>
          <p:cNvSpPr/>
          <p:nvPr/>
        </p:nvSpPr>
        <p:spPr>
          <a:xfrm>
            <a:off x="1127013" y="2064553"/>
            <a:ext cx="954905" cy="955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Starch grains </a:t>
            </a:r>
            <a:endParaRPr lang="en-IN" dirty="0"/>
          </a:p>
        </p:txBody>
      </p:sp>
      <p:sp>
        <p:nvSpPr>
          <p:cNvPr id="8" name="Rectangle: Rounded Corners 7">
            <a:extLst>
              <a:ext uri="{FF2B5EF4-FFF2-40B4-BE49-F238E27FC236}">
                <a16:creationId xmlns:a16="http://schemas.microsoft.com/office/drawing/2014/main" xmlns="" id="{5A297F10-B19C-443D-9934-4F0182F35A37}"/>
              </a:ext>
            </a:extLst>
          </p:cNvPr>
          <p:cNvSpPr/>
          <p:nvPr/>
        </p:nvSpPr>
        <p:spPr>
          <a:xfrm>
            <a:off x="6043889" y="1515868"/>
            <a:ext cx="1953088" cy="5486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Apply Iodine </a:t>
            </a:r>
            <a:endParaRPr lang="en-IN" dirty="0"/>
          </a:p>
        </p:txBody>
      </p:sp>
      <p:cxnSp>
        <p:nvCxnSpPr>
          <p:cNvPr id="13" name="Straight Arrow Connector 12">
            <a:extLst>
              <a:ext uri="{FF2B5EF4-FFF2-40B4-BE49-F238E27FC236}">
                <a16:creationId xmlns:a16="http://schemas.microsoft.com/office/drawing/2014/main" xmlns="" id="{E084B479-D2FC-4D1F-A877-C170EADCDADF}"/>
              </a:ext>
            </a:extLst>
          </p:cNvPr>
          <p:cNvCxnSpPr>
            <a:stCxn id="8" idx="3"/>
          </p:cNvCxnSpPr>
          <p:nvPr/>
        </p:nvCxnSpPr>
        <p:spPr>
          <a:xfrm flipV="1">
            <a:off x="7996977" y="1790210"/>
            <a:ext cx="99634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xmlns="" id="{5DA9B91D-CB9D-4CBA-8BC7-2CC61317AC6E}"/>
              </a:ext>
            </a:extLst>
          </p:cNvPr>
          <p:cNvCxnSpPr/>
          <p:nvPr/>
        </p:nvCxnSpPr>
        <p:spPr>
          <a:xfrm>
            <a:off x="7750206" y="1979720"/>
            <a:ext cx="1243117" cy="21306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xmlns="" id="{F37D4986-3DA3-468B-8103-E24671049AFE}"/>
              </a:ext>
            </a:extLst>
          </p:cNvPr>
          <p:cNvSpPr/>
          <p:nvPr/>
        </p:nvSpPr>
        <p:spPr>
          <a:xfrm>
            <a:off x="408373" y="3429000"/>
            <a:ext cx="1421296" cy="133830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Prisms of calcium oxalate crystals </a:t>
            </a:r>
            <a:endParaRPr lang="en-IN" dirty="0"/>
          </a:p>
        </p:txBody>
      </p:sp>
      <p:cxnSp>
        <p:nvCxnSpPr>
          <p:cNvPr id="18" name="Straight Arrow Connector 17">
            <a:extLst>
              <a:ext uri="{FF2B5EF4-FFF2-40B4-BE49-F238E27FC236}">
                <a16:creationId xmlns:a16="http://schemas.microsoft.com/office/drawing/2014/main" xmlns="" id="{AFA9FD8A-16A3-4FCA-B691-13EA93EF4D31}"/>
              </a:ext>
            </a:extLst>
          </p:cNvPr>
          <p:cNvCxnSpPr>
            <a:stCxn id="16" idx="3"/>
          </p:cNvCxnSpPr>
          <p:nvPr/>
        </p:nvCxnSpPr>
        <p:spPr>
          <a:xfrm flipV="1">
            <a:off x="1829669" y="3764132"/>
            <a:ext cx="3470300" cy="3340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xmlns="" id="{456306F2-4B73-4B3F-8D6C-A417C7CFA4D5}"/>
              </a:ext>
            </a:extLst>
          </p:cNvPr>
          <p:cNvCxnSpPr>
            <a:stCxn id="16" idx="3"/>
          </p:cNvCxnSpPr>
          <p:nvPr/>
        </p:nvCxnSpPr>
        <p:spPr>
          <a:xfrm>
            <a:off x="1829669" y="4098155"/>
            <a:ext cx="3550199" cy="1897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Footer Placeholder 4"/>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1439405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9525" y="-3863"/>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6514" t="19675" r="38155" b="23107"/>
          <a:stretch/>
        </p:blipFill>
        <p:spPr>
          <a:xfrm>
            <a:off x="1727920" y="232246"/>
            <a:ext cx="10374738" cy="6031824"/>
          </a:xfrm>
          <a:prstGeom prst="rect">
            <a:avLst/>
          </a:prstGeom>
        </p:spPr>
      </p:pic>
      <p:sp>
        <p:nvSpPr>
          <p:cNvPr id="3" name="Rectangle 2">
            <a:extLst>
              <a:ext uri="{FF2B5EF4-FFF2-40B4-BE49-F238E27FC236}">
                <a16:creationId xmlns:a16="http://schemas.microsoft.com/office/drawing/2014/main" xmlns="" id="{8464A54A-96FB-4809-ABD9-380CAA76BEA7}"/>
              </a:ext>
            </a:extLst>
          </p:cNvPr>
          <p:cNvSpPr/>
          <p:nvPr/>
        </p:nvSpPr>
        <p:spPr>
          <a:xfrm>
            <a:off x="2361460" y="5619565"/>
            <a:ext cx="3734540" cy="7853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Without phloroglucinol   F   HCl </a:t>
            </a:r>
            <a:endParaRPr lang="en-IN" dirty="0"/>
          </a:p>
        </p:txBody>
      </p:sp>
      <p:sp>
        <p:nvSpPr>
          <p:cNvPr id="6" name="Rectangle: Rounded Corners 5">
            <a:extLst>
              <a:ext uri="{FF2B5EF4-FFF2-40B4-BE49-F238E27FC236}">
                <a16:creationId xmlns:a16="http://schemas.microsoft.com/office/drawing/2014/main" xmlns="" id="{E3D1FA60-C4AC-42DF-8E32-E4E73F093F62}"/>
              </a:ext>
            </a:extLst>
          </p:cNvPr>
          <p:cNvSpPr/>
          <p:nvPr/>
        </p:nvSpPr>
        <p:spPr>
          <a:xfrm>
            <a:off x="7403977" y="5052017"/>
            <a:ext cx="3630967" cy="5948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With ph. F  HCl </a:t>
            </a:r>
            <a:endParaRPr lang="en-IN" dirty="0"/>
          </a:p>
        </p:txBody>
      </p:sp>
      <p:cxnSp>
        <p:nvCxnSpPr>
          <p:cNvPr id="8" name="Straight Arrow Connector 7">
            <a:extLst>
              <a:ext uri="{FF2B5EF4-FFF2-40B4-BE49-F238E27FC236}">
                <a16:creationId xmlns:a16="http://schemas.microsoft.com/office/drawing/2014/main" xmlns="" id="{4DE3FB93-C073-4BF5-A505-2D34AB4FDCA6}"/>
              </a:ext>
            </a:extLst>
          </p:cNvPr>
          <p:cNvCxnSpPr/>
          <p:nvPr/>
        </p:nvCxnSpPr>
        <p:spPr>
          <a:xfrm>
            <a:off x="4030462" y="1740023"/>
            <a:ext cx="4944862" cy="8078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xmlns="" id="{77F4ECFE-91CF-4AFD-9825-B1377BB122E5}"/>
              </a:ext>
            </a:extLst>
          </p:cNvPr>
          <p:cNvCxnSpPr/>
          <p:nvPr/>
        </p:nvCxnSpPr>
        <p:spPr>
          <a:xfrm>
            <a:off x="4110361" y="1615736"/>
            <a:ext cx="6249880" cy="5282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Rounded Corners 13">
            <a:extLst>
              <a:ext uri="{FF2B5EF4-FFF2-40B4-BE49-F238E27FC236}">
                <a16:creationId xmlns:a16="http://schemas.microsoft.com/office/drawing/2014/main" xmlns="" id="{27C9C7C3-4631-4AFC-9DDA-43AF467514AC}"/>
              </a:ext>
            </a:extLst>
          </p:cNvPr>
          <p:cNvSpPr/>
          <p:nvPr/>
        </p:nvSpPr>
        <p:spPr>
          <a:xfrm>
            <a:off x="6729274" y="381740"/>
            <a:ext cx="2246050" cy="39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Phloems</a:t>
            </a:r>
            <a:r>
              <a:rPr lang="en-US" dirty="0"/>
              <a:t> fibers </a:t>
            </a:r>
            <a:endParaRPr lang="en-IN" dirty="0"/>
          </a:p>
        </p:txBody>
      </p:sp>
      <p:cxnSp>
        <p:nvCxnSpPr>
          <p:cNvPr id="16" name="Straight Arrow Connector 15">
            <a:extLst>
              <a:ext uri="{FF2B5EF4-FFF2-40B4-BE49-F238E27FC236}">
                <a16:creationId xmlns:a16="http://schemas.microsoft.com/office/drawing/2014/main" xmlns="" id="{541C979A-6459-4135-A2E4-2243140DFA20}"/>
              </a:ext>
            </a:extLst>
          </p:cNvPr>
          <p:cNvCxnSpPr>
            <a:stCxn id="14" idx="2"/>
          </p:cNvCxnSpPr>
          <p:nvPr/>
        </p:nvCxnSpPr>
        <p:spPr>
          <a:xfrm flipH="1">
            <a:off x="7403977" y="773540"/>
            <a:ext cx="448322" cy="735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Footer Placeholder 6"/>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742018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7503" t="25484" r="39739" b="23066"/>
          <a:stretch/>
        </p:blipFill>
        <p:spPr>
          <a:xfrm>
            <a:off x="1796539" y="325296"/>
            <a:ext cx="10315979" cy="5656035"/>
          </a:xfrm>
          <a:prstGeom prst="rect">
            <a:avLst/>
          </a:prstGeom>
        </p:spPr>
      </p:pic>
      <p:cxnSp>
        <p:nvCxnSpPr>
          <p:cNvPr id="6" name="Straight Arrow Connector 5">
            <a:extLst>
              <a:ext uri="{FF2B5EF4-FFF2-40B4-BE49-F238E27FC236}">
                <a16:creationId xmlns:a16="http://schemas.microsoft.com/office/drawing/2014/main" xmlns="" id="{80676CEB-204A-433A-8985-649BCE603F0D}"/>
              </a:ext>
            </a:extLst>
          </p:cNvPr>
          <p:cNvCxnSpPr/>
          <p:nvPr/>
        </p:nvCxnSpPr>
        <p:spPr>
          <a:xfrm>
            <a:off x="3870664" y="1358283"/>
            <a:ext cx="4527612" cy="13050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xmlns="" id="{50D7A085-1349-4B1B-ADCF-D38C3BFE70CF}"/>
              </a:ext>
            </a:extLst>
          </p:cNvPr>
          <p:cNvCxnSpPr/>
          <p:nvPr/>
        </p:nvCxnSpPr>
        <p:spPr>
          <a:xfrm>
            <a:off x="7998781" y="612559"/>
            <a:ext cx="1233996" cy="6036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xmlns="" id="{7D258D51-4E83-40D7-88B8-8D36D58BF994}"/>
              </a:ext>
            </a:extLst>
          </p:cNvPr>
          <p:cNvCxnSpPr>
            <a:cxnSpLocks/>
          </p:cNvCxnSpPr>
          <p:nvPr/>
        </p:nvCxnSpPr>
        <p:spPr>
          <a:xfrm>
            <a:off x="2334827" y="1855433"/>
            <a:ext cx="2024109" cy="9055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xmlns="" id="{E0B01BBA-468B-41CD-B014-6C839634A703}"/>
              </a:ext>
            </a:extLst>
          </p:cNvPr>
          <p:cNvCxnSpPr/>
          <p:nvPr/>
        </p:nvCxnSpPr>
        <p:spPr>
          <a:xfrm flipH="1">
            <a:off x="1455938" y="2760955"/>
            <a:ext cx="1127464" cy="15713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xmlns="" id="{CB0049E4-D25B-49AE-8606-2DD4E1F64057}"/>
              </a:ext>
            </a:extLst>
          </p:cNvPr>
          <p:cNvSpPr/>
          <p:nvPr/>
        </p:nvSpPr>
        <p:spPr>
          <a:xfrm>
            <a:off x="4589755" y="1216241"/>
            <a:ext cx="1233996" cy="452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Oil gland </a:t>
            </a:r>
            <a:endParaRPr lang="en-IN" dirty="0"/>
          </a:p>
        </p:txBody>
      </p:sp>
      <p:sp>
        <p:nvSpPr>
          <p:cNvPr id="20" name="Rectangle 19">
            <a:extLst>
              <a:ext uri="{FF2B5EF4-FFF2-40B4-BE49-F238E27FC236}">
                <a16:creationId xmlns:a16="http://schemas.microsoft.com/office/drawing/2014/main" xmlns="" id="{BF125F40-1C7E-4258-96A7-E335FE00B8F7}"/>
              </a:ext>
            </a:extLst>
          </p:cNvPr>
          <p:cNvSpPr/>
          <p:nvPr/>
        </p:nvSpPr>
        <p:spPr>
          <a:xfrm>
            <a:off x="7416953" y="230819"/>
            <a:ext cx="2561548" cy="4882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Medullary rays</a:t>
            </a:r>
            <a:endParaRPr lang="en-IN" dirty="0"/>
          </a:p>
        </p:txBody>
      </p:sp>
      <p:sp>
        <p:nvSpPr>
          <p:cNvPr id="21" name="Rectangle 20">
            <a:extLst>
              <a:ext uri="{FF2B5EF4-FFF2-40B4-BE49-F238E27FC236}">
                <a16:creationId xmlns:a16="http://schemas.microsoft.com/office/drawing/2014/main" xmlns="" id="{F6648924-C4F7-45F6-8F40-46A0B5236470}"/>
              </a:ext>
            </a:extLst>
          </p:cNvPr>
          <p:cNvSpPr/>
          <p:nvPr/>
        </p:nvSpPr>
        <p:spPr>
          <a:xfrm>
            <a:off x="504825" y="4332672"/>
            <a:ext cx="1731144" cy="11670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Acicular </a:t>
            </a:r>
            <a:r>
              <a:rPr lang="en-US" dirty="0" err="1"/>
              <a:t>raphides</a:t>
            </a:r>
            <a:r>
              <a:rPr lang="en-US" dirty="0"/>
              <a:t>  - crystals needle shaped</a:t>
            </a:r>
            <a:endParaRPr lang="en-IN" dirty="0"/>
          </a:p>
        </p:txBody>
      </p:sp>
      <p:sp>
        <p:nvSpPr>
          <p:cNvPr id="22" name="Rectangle 21">
            <a:extLst>
              <a:ext uri="{FF2B5EF4-FFF2-40B4-BE49-F238E27FC236}">
                <a16:creationId xmlns:a16="http://schemas.microsoft.com/office/drawing/2014/main" xmlns="" id="{23E98C30-87A7-41AD-8AE5-C1DE7043E57B}"/>
              </a:ext>
            </a:extLst>
          </p:cNvPr>
          <p:cNvSpPr/>
          <p:nvPr/>
        </p:nvSpPr>
        <p:spPr>
          <a:xfrm>
            <a:off x="1296139" y="1358284"/>
            <a:ext cx="939830" cy="49715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Fibers </a:t>
            </a:r>
            <a:endParaRPr lang="en-IN"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31423136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6A9FEB7-8FEA-42C9-B477-0373B6812D35}">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719165-4F4E-485B-BC63-281EABDC58D0}">
  <ds:schemaRefs>
    <ds:schemaRef ds:uri="http://schemas.microsoft.com/sharepoint/v3/contenttype/forms"/>
  </ds:schemaRefs>
</ds:datastoreItem>
</file>

<file path=customXml/itemProps3.xml><?xml version="1.0" encoding="utf-8"?>
<ds:datastoreItem xmlns:ds="http://schemas.openxmlformats.org/officeDocument/2006/customXml" ds:itemID="{68CC2B8F-5ADC-405E-9F70-657934365F20}">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1821</TotalTime>
  <Words>628</Words>
  <Application>Microsoft Office PowerPoint</Application>
  <PresentationFormat>Widescreen</PresentationFormat>
  <Paragraphs>158</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Algerian</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49</cp:revision>
  <dcterms:created xsi:type="dcterms:W3CDTF">2020-07-13T05:58:17Z</dcterms:created>
  <dcterms:modified xsi:type="dcterms:W3CDTF">2024-09-17T15:34:07Z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