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6"/>
  </p:notesMasterIdLst>
  <p:handoutMasterIdLst>
    <p:handoutMasterId r:id="rId17"/>
  </p:handoutMasterIdLst>
  <p:sldIdLst>
    <p:sldId id="263" r:id="rId5"/>
    <p:sldId id="262" r:id="rId6"/>
    <p:sldId id="264" r:id="rId7"/>
    <p:sldId id="275" r:id="rId8"/>
    <p:sldId id="269" r:id="rId9"/>
    <p:sldId id="270" r:id="rId10"/>
    <p:sldId id="271" r:id="rId11"/>
    <p:sldId id="272" r:id="rId12"/>
    <p:sldId id="273" r:id="rId13"/>
    <p:sldId id="274" r:id="rId14"/>
    <p:sldId id="26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pPr/>
              <a:t>14-09-2024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pPr/>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pPr/>
              <a:t>14-09-2024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pPr/>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3074AB5-7F44-45D5-9B6B-C47239DE6051}"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744719-A473-42F5-A378-46EDF761F95F}"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5FEFFB-1A53-40B8-808E-778FC9C53FD9}"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0DE60B-CCD3-457D-958D-5F4D9C0BA119}"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D14E6A-9192-4E35-9C9B-A7EF31D3058F}"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868B890-1587-4581-8064-E6F52BF9A994}"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715132-5AB4-4C63-B270-CEC04A778E6C}" type="datetime1">
              <a:rPr lang="en-IN" smtClean="0"/>
              <a:t>14-09-2024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994FE5-BCB5-4626-B147-77E48B87B4CE}" type="datetime1">
              <a:rPr lang="en-IN" smtClean="0"/>
              <a:t>14-09-2024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3872AC-A289-4C1E-9220-6F00F723DF5F}" type="datetime1">
              <a:rPr lang="en-IN" smtClean="0"/>
              <a:t>14-09-2024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084B37-535D-4260-99F6-2F831F9F8F25}"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DC21C5-56D5-48E0-925E-692AEAF6E9CB}"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004EAD-DF0A-43F8-A967-CF8F0E332A0D}" type="datetime1">
              <a:rPr lang="en-IN" smtClean="0"/>
              <a:t>14-09-2024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pPr/>
              <a:t>‹#›</a:t>
            </a:fld>
            <a:endParaRPr lang="en-IN"/>
          </a:p>
        </p:txBody>
      </p:sp>
      <p:sp>
        <p:nvSpPr>
          <p:cNvPr id="7" name="TextBox 6"/>
          <p:cNvSpPr txBox="1"/>
          <p:nvPr userDrawn="1"/>
        </p:nvSpPr>
        <p:spPr>
          <a:xfrm rot="19788660">
            <a:off x="1809861" y="3175789"/>
            <a:ext cx="8750300" cy="769441"/>
          </a:xfrm>
          <a:prstGeom prst="rect">
            <a:avLst/>
          </a:prstGeom>
          <a:noFill/>
        </p:spPr>
        <p:txBody>
          <a:bodyPr wrap="square" rtlCol="0">
            <a:spAutoFit/>
          </a:bodyPr>
          <a:lstStyle/>
          <a:p>
            <a:pPr algn="l"/>
            <a:r>
              <a:rPr lang="en-US" sz="44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400" b="1" dirty="0">
              <a:solidFill>
                <a:schemeClr val="bg2"/>
              </a:solidFill>
              <a:latin typeface="Times New Roman" panose="02020603050405020304" pitchFamily="18" charset="0"/>
              <a:cs typeface="Times New Roman" panose="02020603050405020304" pitchFamily="18" charset="0"/>
            </a:endParaRPr>
          </a:p>
        </p:txBody>
      </p:sp>
      <p:pic>
        <p:nvPicPr>
          <p:cNvPr id="10"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iologydictionary.net/phagocytosis/" TargetMode="External"/><Relationship Id="rId2" Type="http://schemas.openxmlformats.org/officeDocument/2006/relationships/hyperlink" Target="https://biologydictionary.net/endocytosis/" TargetMode="External"/><Relationship Id="rId1" Type="http://schemas.openxmlformats.org/officeDocument/2006/relationships/slideLayout" Target="../slideLayouts/slideLayout1.xml"/><Relationship Id="rId6" Type="http://schemas.openxmlformats.org/officeDocument/2006/relationships/hyperlink" Target="https://biologydictionary.net/molecule/" TargetMode="External"/><Relationship Id="rId5" Type="http://schemas.openxmlformats.org/officeDocument/2006/relationships/hyperlink" Target="https://biologydictionary.net/vesicle/" TargetMode="External"/><Relationship Id="rId4" Type="http://schemas.openxmlformats.org/officeDocument/2006/relationships/hyperlink" Target="https://biologydictionary.net/pinocytosi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biologydictionary.net/receptor/" TargetMode="External"/><Relationship Id="rId2" Type="http://schemas.openxmlformats.org/officeDocument/2006/relationships/hyperlink" Target="https://biologydictionary.net/cell-signaling/" TargetMode="External"/><Relationship Id="rId1" Type="http://schemas.openxmlformats.org/officeDocument/2006/relationships/slideLayout" Target="../slideLayouts/slideLayout1.xml"/><Relationship Id="rId4" Type="http://schemas.openxmlformats.org/officeDocument/2006/relationships/hyperlink" Target="https://biologydictionary.net/signal-transductio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biologydictionary.net/plasma-membrane/" TargetMode="External"/><Relationship Id="rId2" Type="http://schemas.openxmlformats.org/officeDocument/2006/relationships/hyperlink" Target="https://biologydictionary.net/cell/" TargetMode="External"/><Relationship Id="rId1" Type="http://schemas.openxmlformats.org/officeDocument/2006/relationships/slideLayout" Target="../slideLayouts/slideLayout1.xml"/><Relationship Id="rId6" Type="http://schemas.openxmlformats.org/officeDocument/2006/relationships/hyperlink" Target="https://www.thoughtco.com/what-are-cells-373361" TargetMode="External"/><Relationship Id="rId5" Type="http://schemas.openxmlformats.org/officeDocument/2006/relationships/hyperlink" Target="https://www.thoughtco.com/cytoplasm-defined-373301" TargetMode="External"/><Relationship Id="rId4" Type="http://schemas.openxmlformats.org/officeDocument/2006/relationships/hyperlink" Target="https://biologydictionary.net/cytoplas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thoughtco.com/lipids-373560" TargetMode="External"/><Relationship Id="rId2" Type="http://schemas.openxmlformats.org/officeDocument/2006/relationships/hyperlink" Target="https://www.thoughtco.com/protein-function-373550"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thoughtco.com/phospholipids-373561"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s://www.thoughtco.com/carbohydrates-373558" TargetMode="External"/><Relationship Id="rId4" Type="http://schemas.openxmlformats.org/officeDocument/2006/relationships/hyperlink" Target="https://www.thoughtco.com/diffusion-and-passive-transport-373399"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thoughtco.com/hormones-373559"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hyperlink" Target="https://www.thoughtco.com/golgi-apparatus-meaning-373366" TargetMode="External"/><Relationship Id="rId3" Type="http://schemas.openxmlformats.org/officeDocument/2006/relationships/hyperlink" Target="https://www.thoughtco.com/organelles-meaning-373368" TargetMode="External"/><Relationship Id="rId7" Type="http://schemas.openxmlformats.org/officeDocument/2006/relationships/hyperlink" Target="https://www.thoughtco.com/lysosomes-cell-organelles-373357" TargetMode="External"/><Relationship Id="rId12" Type="http://schemas.openxmlformats.org/officeDocument/2006/relationships/hyperlink" Target="https://www.thoughtco.com/cellular-respiration-process-373396" TargetMode="External"/><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hyperlink" Target="https://www.thoughtco.com/vacuole-organelle-373617" TargetMode="External"/><Relationship Id="rId11" Type="http://schemas.openxmlformats.org/officeDocument/2006/relationships/hyperlink" Target="https://www.thoughtco.com/protein-synthesis-translation-373400" TargetMode="External"/><Relationship Id="rId5" Type="http://schemas.openxmlformats.org/officeDocument/2006/relationships/hyperlink" Target="https://www.thoughtco.com/endoplasmic-reticulum-373365" TargetMode="External"/><Relationship Id="rId10" Type="http://schemas.openxmlformats.org/officeDocument/2006/relationships/hyperlink" Target="https://www.thoughtco.com/chloroplast-373614" TargetMode="External"/><Relationship Id="rId4" Type="http://schemas.openxmlformats.org/officeDocument/2006/relationships/hyperlink" Target="https://www.thoughtco.com/the-cell-nucleus-373362" TargetMode="External"/><Relationship Id="rId9" Type="http://schemas.openxmlformats.org/officeDocument/2006/relationships/hyperlink" Target="https://www.thoughtco.com/mitochondria-defined-373367"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thoughtco.com/protein-synthesis-translation-373400" TargetMode="External"/><Relationship Id="rId3" Type="http://schemas.openxmlformats.org/officeDocument/2006/relationships/hyperlink" Target="https://www.thoughtco.com/centrioles-373538" TargetMode="External"/><Relationship Id="rId7" Type="http://schemas.openxmlformats.org/officeDocument/2006/relationships/hyperlink" Target="https://www.thoughtco.com/ribosomes-meaning-373363" TargetMode="External"/><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hyperlink" Target="https://www.thoughtco.com/journey-into-the-cell-peroxisomes-373360" TargetMode="External"/><Relationship Id="rId5" Type="http://schemas.openxmlformats.org/officeDocument/2006/relationships/hyperlink" Target="https://www.thoughtco.com/cilia-and-flagella-373359" TargetMode="External"/><Relationship Id="rId4" Type="http://schemas.openxmlformats.org/officeDocument/2006/relationships/hyperlink" Target="https://www.thoughtco.com/facts-about-chromosomes-373553"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biologydictionary.net/amino-acids/" TargetMode="External"/><Relationship Id="rId2" Type="http://schemas.openxmlformats.org/officeDocument/2006/relationships/hyperlink" Target="https://biologydictionary.net/cellular-respiration/" TargetMode="External"/><Relationship Id="rId1" Type="http://schemas.openxmlformats.org/officeDocument/2006/relationships/slideLayout" Target="../slideLayouts/slideLayout1.xml"/><Relationship Id="rId4" Type="http://schemas.openxmlformats.org/officeDocument/2006/relationships/hyperlink" Target="https://www.ncbi.nlm.nih.gov/pmc/articles/PMC489118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66937" y="467846"/>
            <a:ext cx="7848600" cy="1569660"/>
          </a:xfrm>
          <a:prstGeom prst="rect">
            <a:avLst/>
          </a:prstGeom>
          <a:noFill/>
        </p:spPr>
        <p:txBody>
          <a:bodyPr wrap="square" rtlCol="0">
            <a:spAutoFit/>
          </a:bodyPr>
          <a:lstStyle/>
          <a:p>
            <a:pPr algn="ctr"/>
            <a:r>
              <a:rPr lang="en-IN" sz="4000" b="1" u="sng" dirty="0">
                <a:latin typeface="Times New Roman" panose="02020603050405020304" pitchFamily="18" charset="0"/>
                <a:cs typeface="Times New Roman" panose="02020603050405020304" pitchFamily="18" charset="0"/>
              </a:rPr>
              <a:t>BIOPHARMACEUTICS AND PHARMACOKINETICS</a:t>
            </a:r>
          </a:p>
          <a:p>
            <a:pPr algn="ctr"/>
            <a:endParaRPr lang="en-IN" sz="16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7" y="3698881"/>
            <a:ext cx="7848600" cy="584775"/>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1.  ABSORPTION OF  DRUGS</a:t>
            </a:r>
            <a:endParaRPr lang="en-IN" sz="2400"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010738" y="888272"/>
            <a:ext cx="10715626" cy="532964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buFont typeface="Wingdings" pitchFamily="2" charset="2"/>
              <a:buChar char="ü"/>
            </a:pPr>
            <a:r>
              <a:rPr lang="en-US" sz="1800" dirty="0"/>
              <a:t>Another way the cell membrane can bring molecules into the cytoplasm is through </a:t>
            </a:r>
            <a:r>
              <a:rPr lang="en-US" sz="1800" u="sng" dirty="0" err="1">
                <a:hlinkClick r:id="rId2" tooltip="endocytosis"/>
              </a:rPr>
              <a:t>endocytosis</a:t>
            </a:r>
            <a:r>
              <a:rPr lang="en-US" sz="1800" dirty="0"/>
              <a:t>. </a:t>
            </a:r>
          </a:p>
          <a:p>
            <a:pPr algn="just">
              <a:buFont typeface="Wingdings" pitchFamily="2" charset="2"/>
              <a:buChar char="ü"/>
            </a:pPr>
            <a:r>
              <a:rPr lang="en-US" sz="1800" dirty="0"/>
              <a:t>The reverse process, where the cell delivers contents outside the membrane barrier, is called </a:t>
            </a:r>
            <a:r>
              <a:rPr lang="en-US" sz="1800" dirty="0" err="1"/>
              <a:t>exocytosis</a:t>
            </a:r>
            <a:r>
              <a:rPr lang="en-US" sz="1800" dirty="0"/>
              <a:t>.</a:t>
            </a:r>
          </a:p>
          <a:p>
            <a:pPr algn="just">
              <a:buFont typeface="Wingdings" pitchFamily="2" charset="2"/>
              <a:buChar char="ü"/>
            </a:pPr>
            <a:r>
              <a:rPr lang="en-US" sz="1800" dirty="0" err="1"/>
              <a:t>Endocytosis</a:t>
            </a:r>
            <a:r>
              <a:rPr lang="en-US" sz="1800" dirty="0"/>
              <a:t> includes </a:t>
            </a:r>
            <a:r>
              <a:rPr lang="en-US" sz="1800" u="sng" dirty="0" err="1">
                <a:hlinkClick r:id="rId3" tooltip="phagocytosis"/>
              </a:rPr>
              <a:t>phagocytosis</a:t>
            </a:r>
            <a:r>
              <a:rPr lang="en-US" sz="1800" dirty="0"/>
              <a:t> (“cell eating”) and </a:t>
            </a:r>
            <a:r>
              <a:rPr lang="en-US" sz="1800" u="sng" dirty="0" err="1">
                <a:hlinkClick r:id="rId4" tooltip="pinocytosis"/>
              </a:rPr>
              <a:t>pinocytosis</a:t>
            </a:r>
            <a:r>
              <a:rPr lang="en-US" sz="1800" dirty="0"/>
              <a:t> (“cell drinking”). </a:t>
            </a:r>
          </a:p>
          <a:p>
            <a:pPr algn="just">
              <a:buFont typeface="Wingdings" pitchFamily="2" charset="2"/>
              <a:buChar char="ü"/>
            </a:pPr>
            <a:r>
              <a:rPr lang="en-US" sz="1800" dirty="0"/>
              <a:t>During these processes, the cell membrane forms a depression, surrounding the particle that it is engulfing. </a:t>
            </a:r>
          </a:p>
          <a:p>
            <a:pPr algn="just">
              <a:buFont typeface="Wingdings" pitchFamily="2" charset="2"/>
              <a:buChar char="ü"/>
            </a:pPr>
            <a:r>
              <a:rPr lang="en-US" sz="1800" dirty="0"/>
              <a:t>It then “pinches off” to form a small sphere of membrane called a </a:t>
            </a:r>
            <a:r>
              <a:rPr lang="en-US" sz="1800" u="sng" dirty="0">
                <a:hlinkClick r:id="rId5" tooltip="vesicle"/>
              </a:rPr>
              <a:t>vesicle</a:t>
            </a:r>
            <a:r>
              <a:rPr lang="en-US" sz="1800" dirty="0"/>
              <a:t> that contains the </a:t>
            </a:r>
            <a:r>
              <a:rPr lang="en-US" sz="1800" u="sng" dirty="0">
                <a:hlinkClick r:id="rId6" tooltip="molecule"/>
              </a:rPr>
              <a:t>molecule</a:t>
            </a:r>
            <a:r>
              <a:rPr lang="en-US" sz="1800" dirty="0"/>
              <a:t> and transports it to wherever it will be used in the cell.</a:t>
            </a:r>
          </a:p>
          <a:p>
            <a:pPr algn="just">
              <a:buFont typeface="Wingdings" pitchFamily="2" charset="2"/>
              <a:buChar char="ü"/>
            </a:pPr>
            <a:r>
              <a:rPr lang="en-US" sz="1800" dirty="0"/>
              <a:t>Large molecules can be taken into the cell through the process of </a:t>
            </a:r>
            <a:r>
              <a:rPr lang="en-US" sz="1800" dirty="0" err="1"/>
              <a:t>endocytosis</a:t>
            </a:r>
            <a:r>
              <a:rPr lang="en-US" sz="1800" dirty="0"/>
              <a:t>.</a:t>
            </a:r>
          </a:p>
          <a:p>
            <a:pPr algn="just">
              <a:buFont typeface="Wingdings" pitchFamily="2" charset="2"/>
              <a:buChar char="ü"/>
            </a:pPr>
            <a:r>
              <a:rPr lang="en-US" sz="1800" dirty="0"/>
              <a:t>Cells can also deliver substances across the cell membrane to the external environment through </a:t>
            </a:r>
            <a:r>
              <a:rPr lang="en-US" sz="1800" dirty="0" err="1"/>
              <a:t>exocytosis</a:t>
            </a:r>
            <a:r>
              <a:rPr lang="en-US" sz="1800" dirty="0"/>
              <a:t>, which is the opposite of </a:t>
            </a:r>
            <a:r>
              <a:rPr lang="en-US" sz="1800" dirty="0" err="1"/>
              <a:t>endocytosis</a:t>
            </a:r>
            <a:r>
              <a:rPr lang="en-US" sz="1800" dirty="0"/>
              <a:t>. </a:t>
            </a:r>
          </a:p>
          <a:p>
            <a:pPr algn="just">
              <a:buFont typeface="Wingdings" pitchFamily="2" charset="2"/>
              <a:buChar char="ü"/>
            </a:pPr>
            <a:r>
              <a:rPr lang="en-US" sz="1800" dirty="0"/>
              <a:t>During </a:t>
            </a:r>
            <a:r>
              <a:rPr lang="en-US" sz="1800" dirty="0" err="1"/>
              <a:t>exocytosis</a:t>
            </a:r>
            <a:r>
              <a:rPr lang="en-US" sz="1800" dirty="0"/>
              <a:t>, vesicles form in the cytoplasm and move to the surface of the cell membrane. </a:t>
            </a:r>
          </a:p>
          <a:p>
            <a:pPr algn="just">
              <a:buFont typeface="Wingdings" pitchFamily="2" charset="2"/>
              <a:buChar char="ü"/>
            </a:pPr>
            <a:r>
              <a:rPr lang="en-US" sz="1800" dirty="0"/>
              <a:t>Here, they merge with the membrane and release their contents to the outside of the cell. </a:t>
            </a:r>
          </a:p>
          <a:p>
            <a:pPr algn="just"/>
            <a:endParaRPr lang="en-US" sz="1800" dirty="0"/>
          </a:p>
          <a:p>
            <a:pPr algn="just">
              <a:buFont typeface="Wingdings" pitchFamily="2" charset="2"/>
              <a:buChar char="ü"/>
            </a:pPr>
            <a:r>
              <a:rPr lang="en-US" sz="1800" dirty="0" err="1"/>
              <a:t>Exocytosis</a:t>
            </a:r>
            <a:r>
              <a:rPr lang="en-US" sz="1800" dirty="0"/>
              <a:t> removes the cell’s waste products, which are the parts of molecules that are not used by the cell, including old organelles.</a:t>
            </a:r>
          </a:p>
          <a:p>
            <a:pPr algn="just">
              <a:buFont typeface="Wingdings" pitchFamily="2" charset="2"/>
              <a:buChar char="ü"/>
            </a:pPr>
            <a:endParaRPr lang="en-US" sz="1800" dirty="0"/>
          </a:p>
          <a:p>
            <a:endParaRPr lang="en-IN" sz="14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10</a:t>
            </a:fld>
            <a:endParaRPr lang="en-IN"/>
          </a:p>
        </p:txBody>
      </p:sp>
    </p:spTree>
    <p:extLst>
      <p:ext uri="{BB962C8B-B14F-4D97-AF65-F5344CB8AC3E}">
        <p14:creationId xmlns:p14="http://schemas.microsoft.com/office/powerpoint/2010/main" val="1523926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8" name="Rectangle 7"/>
          <p:cNvSpPr/>
          <p:nvPr/>
        </p:nvSpPr>
        <p:spPr>
          <a:xfrm>
            <a:off x="1188719" y="474345"/>
            <a:ext cx="10371909" cy="4524315"/>
          </a:xfrm>
          <a:prstGeom prst="rect">
            <a:avLst/>
          </a:prstGeom>
        </p:spPr>
        <p:txBody>
          <a:bodyPr wrap="square">
            <a:spAutoFit/>
          </a:bodyPr>
          <a:lstStyle/>
          <a:p>
            <a:endParaRPr lang="en-US" dirty="0"/>
          </a:p>
          <a:p>
            <a:pPr>
              <a:buFont typeface="Wingdings" pitchFamily="2" charset="2"/>
              <a:buChar char="ü"/>
            </a:pPr>
            <a:r>
              <a:rPr lang="en-US" b="1" dirty="0"/>
              <a:t>Signaling at the Cell Membrane</a:t>
            </a:r>
          </a:p>
          <a:p>
            <a:endParaRPr lang="en-US" b="1" dirty="0"/>
          </a:p>
          <a:p>
            <a:pPr>
              <a:buFont typeface="Wingdings" pitchFamily="2" charset="2"/>
              <a:buChar char="ü"/>
            </a:pPr>
            <a:r>
              <a:rPr lang="en-US" dirty="0"/>
              <a:t>The cell membrane also plays an important role in </a:t>
            </a:r>
            <a:r>
              <a:rPr lang="en-US" u="sng" dirty="0">
                <a:hlinkClick r:id="rId2" tooltip="cell signaling"/>
              </a:rPr>
              <a:t>cell signaling</a:t>
            </a:r>
            <a:r>
              <a:rPr lang="en-US" dirty="0"/>
              <a:t> and communication. </a:t>
            </a:r>
          </a:p>
          <a:p>
            <a:endParaRPr lang="en-US" dirty="0"/>
          </a:p>
          <a:p>
            <a:pPr>
              <a:buFont typeface="Wingdings" pitchFamily="2" charset="2"/>
              <a:buChar char="ü"/>
            </a:pPr>
            <a:r>
              <a:rPr lang="en-US" dirty="0"/>
              <a:t>The membrane contains several embedded proteins that can bind molecules found outside of the cell and pass on messages to the inside of the cell</a:t>
            </a:r>
          </a:p>
          <a:p>
            <a:endParaRPr lang="en-US" dirty="0"/>
          </a:p>
          <a:p>
            <a:pPr>
              <a:buFont typeface="Wingdings" pitchFamily="2" charset="2"/>
              <a:buChar char="ü"/>
            </a:pPr>
            <a:r>
              <a:rPr lang="en-US" dirty="0"/>
              <a:t>Importantly, these </a:t>
            </a:r>
            <a:r>
              <a:rPr lang="en-US" u="sng" dirty="0">
                <a:hlinkClick r:id="rId3" tooltip="receptor"/>
              </a:rPr>
              <a:t>receptor</a:t>
            </a:r>
            <a:r>
              <a:rPr lang="en-US" dirty="0"/>
              <a:t> proteins on the cell membrane can bind to substances produced by other areas of the body, such as hormones. </a:t>
            </a:r>
          </a:p>
          <a:p>
            <a:endParaRPr lang="en-US" dirty="0"/>
          </a:p>
          <a:p>
            <a:pPr>
              <a:buFont typeface="Wingdings" pitchFamily="2" charset="2"/>
              <a:buChar char="ü"/>
            </a:pPr>
            <a:r>
              <a:rPr lang="en-US" dirty="0"/>
              <a:t>When a molecule binds to its target receptor on the membrane, it initiates a </a:t>
            </a:r>
            <a:r>
              <a:rPr lang="en-US" u="sng" dirty="0">
                <a:hlinkClick r:id="rId4" tooltip="signal transduction"/>
              </a:rPr>
              <a:t>signal transduction</a:t>
            </a:r>
            <a:r>
              <a:rPr lang="en-US" dirty="0"/>
              <a:t> pathway inside the cell that transmits the signal to the appropriate molecules.</a:t>
            </a:r>
          </a:p>
          <a:p>
            <a:endParaRPr lang="en-US" dirty="0"/>
          </a:p>
          <a:p>
            <a:pPr>
              <a:buFont typeface="Wingdings" pitchFamily="2" charset="2"/>
              <a:buChar char="ü"/>
            </a:pPr>
            <a:r>
              <a:rPr lang="en-US" dirty="0"/>
              <a:t>As a result of these often complex signaling pathways, the cell can perform the action specified by the signaling molecule, such as making or stopping the production of a certain protein.</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11</a:t>
            </a:fld>
            <a:endParaRPr lang="en-IN"/>
          </a:p>
        </p:txBody>
      </p:sp>
    </p:spTree>
    <p:extLst>
      <p:ext uri="{BB962C8B-B14F-4D97-AF65-F5344CB8AC3E}">
        <p14:creationId xmlns:p14="http://schemas.microsoft.com/office/powerpoint/2010/main" val="1523926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000" b="1" dirty="0"/>
              <a:t>CELL MEMBRANE  STRUCTURE</a:t>
            </a:r>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4102" name="Picture 6" descr="See the source image"/>
          <p:cNvPicPr>
            <a:picLocks noChangeAspect="1" noChangeArrowheads="1"/>
          </p:cNvPicPr>
          <p:nvPr/>
        </p:nvPicPr>
        <p:blipFill>
          <a:blip r:embed="rId2"/>
          <a:srcRect/>
          <a:stretch>
            <a:fillRect/>
          </a:stretch>
        </p:blipFill>
        <p:spPr bwMode="auto">
          <a:xfrm>
            <a:off x="979715" y="770708"/>
            <a:ext cx="10685417" cy="5630092"/>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14" name="Rectangle 13"/>
          <p:cNvSpPr/>
          <p:nvPr/>
        </p:nvSpPr>
        <p:spPr>
          <a:xfrm>
            <a:off x="1358537" y="796835"/>
            <a:ext cx="10097589" cy="5355312"/>
          </a:xfrm>
          <a:prstGeom prst="rect">
            <a:avLst/>
          </a:prstGeom>
        </p:spPr>
        <p:txBody>
          <a:bodyPr wrap="square">
            <a:spAutoFit/>
          </a:bodyPr>
          <a:lstStyle/>
          <a:p>
            <a:r>
              <a:rPr lang="en-US" dirty="0"/>
              <a:t>A drug to be  absorbed and distributed into organs and tissues and eliminated from the body, it must pass through one or more biological membranes/ barriers </a:t>
            </a:r>
            <a:r>
              <a:rPr lang="en-US" dirty="0" err="1"/>
              <a:t>ar</a:t>
            </a:r>
            <a:r>
              <a:rPr lang="en-US" dirty="0"/>
              <a:t> various locations. Such a movement of drug across membrane is called as </a:t>
            </a:r>
            <a:r>
              <a:rPr lang="en-US" b="1" dirty="0"/>
              <a:t>drug transport</a:t>
            </a:r>
          </a:p>
          <a:p>
            <a:endParaRPr lang="en-US" b="1" dirty="0"/>
          </a:p>
          <a:p>
            <a:r>
              <a:rPr lang="en-US" b="1" dirty="0"/>
              <a:t>Definition: </a:t>
            </a:r>
            <a:r>
              <a:rPr lang="en-US" dirty="0"/>
              <a:t>The </a:t>
            </a:r>
            <a:r>
              <a:rPr lang="en-US" u="sng" dirty="0">
                <a:hlinkClick r:id="rId2" tooltip="cell"/>
              </a:rPr>
              <a:t>cell</a:t>
            </a:r>
            <a:r>
              <a:rPr lang="en-US" dirty="0"/>
              <a:t> membrane, also known as the </a:t>
            </a:r>
            <a:r>
              <a:rPr lang="en-US" u="sng" dirty="0">
                <a:hlinkClick r:id="rId3" tooltip="plasma membrane"/>
              </a:rPr>
              <a:t>plasma membrane</a:t>
            </a:r>
            <a:r>
              <a:rPr lang="en-US" dirty="0"/>
              <a:t>, is a double layer of lipids and proteins that surrounds a cell. It separates the </a:t>
            </a:r>
            <a:r>
              <a:rPr lang="en-US" u="sng" dirty="0">
                <a:hlinkClick r:id="rId4" tooltip="cytoplasm"/>
              </a:rPr>
              <a:t>cytoplasm</a:t>
            </a:r>
            <a:r>
              <a:rPr lang="en-US" dirty="0"/>
              <a:t> (the contents of the cell) from the external environment. It is a feature of all cells, both prokaryotic and eukaryotic.</a:t>
            </a:r>
          </a:p>
          <a:p>
            <a:endParaRPr lang="en-US" dirty="0"/>
          </a:p>
          <a:p>
            <a:pPr>
              <a:buFont typeface="Arial" pitchFamily="34" charset="0"/>
              <a:buChar char="•"/>
            </a:pPr>
            <a:r>
              <a:rPr lang="en-US" dirty="0"/>
              <a:t>The cell membrane (plasma membrane) is a thin semi-permeable membrane that surrounds the </a:t>
            </a:r>
            <a:r>
              <a:rPr lang="en-US" dirty="0">
                <a:hlinkClick r:id="rId5"/>
              </a:rPr>
              <a:t>cytoplasm</a:t>
            </a:r>
            <a:r>
              <a:rPr lang="en-US" dirty="0"/>
              <a:t> of a </a:t>
            </a:r>
            <a:r>
              <a:rPr lang="en-US" dirty="0">
                <a:hlinkClick r:id="rId6"/>
              </a:rPr>
              <a:t>cell</a:t>
            </a:r>
            <a:r>
              <a:rPr lang="en-US" dirty="0"/>
              <a:t>. </a:t>
            </a:r>
          </a:p>
          <a:p>
            <a:endParaRPr lang="en-US" dirty="0"/>
          </a:p>
          <a:p>
            <a:pPr>
              <a:buFont typeface="Arial" pitchFamily="34" charset="0"/>
              <a:buChar char="•"/>
            </a:pPr>
            <a:r>
              <a:rPr lang="en-US" dirty="0"/>
              <a:t>Its function is to protect the integrity of the interior of the cell by </a:t>
            </a:r>
            <a:r>
              <a:rPr lang="en-US" b="1" dirty="0"/>
              <a:t>allowing certain substances into the cell while keeping other substances out. </a:t>
            </a:r>
          </a:p>
          <a:p>
            <a:pPr>
              <a:buFont typeface="Arial" pitchFamily="34" charset="0"/>
              <a:buChar char="•"/>
            </a:pPr>
            <a:endParaRPr lang="en-IN" b="1" dirty="0"/>
          </a:p>
          <a:p>
            <a:pPr>
              <a:buFont typeface="Arial" pitchFamily="34" charset="0"/>
              <a:buChar char="•"/>
            </a:pPr>
            <a:r>
              <a:rPr lang="en-IN" dirty="0"/>
              <a:t>Cell membrane consists of double layer of </a:t>
            </a:r>
            <a:r>
              <a:rPr lang="en-IN" dirty="0" err="1"/>
              <a:t>amphiphilic</a:t>
            </a:r>
            <a:r>
              <a:rPr lang="en-IN" dirty="0"/>
              <a:t> phospholipids molecules arranged in such away that their hydrocarbon chains are oriented inwards to form the hydrophobic or lipophilic phase and their polar heads oriented to form the outer and inner hydrophilic boundaries of the cellular membrane the face the surrounding aqueous environment </a:t>
            </a:r>
          </a:p>
          <a:p>
            <a:endParaRPr lang="en-US" dirty="0"/>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a:t>
            </a:fld>
            <a:endParaRPr lang="en-IN"/>
          </a:p>
        </p:txBody>
      </p:sp>
    </p:spTree>
    <p:extLst>
      <p:ext uri="{BB962C8B-B14F-4D97-AF65-F5344CB8AC3E}">
        <p14:creationId xmlns:p14="http://schemas.microsoft.com/office/powerpoint/2010/main" val="1523926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9" name="Rectangle 8"/>
          <p:cNvSpPr/>
          <p:nvPr/>
        </p:nvSpPr>
        <p:spPr>
          <a:xfrm>
            <a:off x="1410789" y="692331"/>
            <a:ext cx="9849394" cy="5355312"/>
          </a:xfrm>
          <a:prstGeom prst="rect">
            <a:avLst/>
          </a:prstGeom>
        </p:spPr>
        <p:txBody>
          <a:bodyPr wrap="square">
            <a:spAutoFit/>
          </a:bodyPr>
          <a:lstStyle/>
          <a:p>
            <a:r>
              <a:rPr lang="en-US" dirty="0"/>
              <a:t>Globular protein molecules are associated on either side of these hydrophilic boundaries . In shot the cell membrane is sandwich where a bimolecular layer of lipids is contained between two parallel monomolecular layers of proteins.</a:t>
            </a:r>
          </a:p>
          <a:p>
            <a:endParaRPr lang="en-US" dirty="0"/>
          </a:p>
          <a:p>
            <a:r>
              <a:rPr lang="en-IN" dirty="0"/>
              <a:t>The hydrophobic core of the membrane is responsible for the relative </a:t>
            </a:r>
            <a:r>
              <a:rPr lang="en-IN" dirty="0" err="1"/>
              <a:t>impermeability</a:t>
            </a:r>
            <a:r>
              <a:rPr lang="en-IN" dirty="0"/>
              <a:t> of polar molecules.</a:t>
            </a:r>
          </a:p>
          <a:p>
            <a:endParaRPr lang="en-IN" dirty="0"/>
          </a:p>
          <a:p>
            <a:r>
              <a:rPr lang="en-IN" dirty="0"/>
              <a:t>Aqueous pores of 4 to 10 A in diameter are also present in the membrane , through which inorganic ions and small organic water soluble molecules like urea can pass.</a:t>
            </a:r>
          </a:p>
          <a:p>
            <a:r>
              <a:rPr lang="en-IN" dirty="0"/>
              <a:t> In general bio membrane acts like a semi permeable barrier permitting rapid and limited passage of compounds while restricting that of others.</a:t>
            </a:r>
            <a:endParaRPr lang="en-US" dirty="0"/>
          </a:p>
          <a:p>
            <a:endParaRPr lang="en-US" dirty="0"/>
          </a:p>
          <a:p>
            <a:r>
              <a:rPr lang="en-US" dirty="0"/>
              <a:t>The cell membrane is primarily composed of a mix of </a:t>
            </a:r>
            <a:r>
              <a:rPr lang="en-US" dirty="0">
                <a:hlinkClick r:id="rId2"/>
              </a:rPr>
              <a:t>proteins</a:t>
            </a:r>
            <a:r>
              <a:rPr lang="en-US" dirty="0"/>
              <a:t> and </a:t>
            </a:r>
            <a:r>
              <a:rPr lang="en-US" dirty="0">
                <a:hlinkClick r:id="rId3"/>
              </a:rPr>
              <a:t>lipids</a:t>
            </a:r>
            <a:r>
              <a:rPr lang="en-US" dirty="0"/>
              <a:t>. </a:t>
            </a:r>
          </a:p>
          <a:p>
            <a:endParaRPr lang="en-US" dirty="0"/>
          </a:p>
          <a:p>
            <a:r>
              <a:rPr lang="en-US" dirty="0"/>
              <a:t>Depending on the membrane’s location and role in the body, lipids can make up anywhere from 20 to 80 percent of the membrane, with the remainder being proteins. </a:t>
            </a:r>
          </a:p>
          <a:p>
            <a:endParaRPr lang="en-US" dirty="0"/>
          </a:p>
          <a:p>
            <a:r>
              <a:rPr lang="en-US" dirty="0"/>
              <a:t>While lipids help to give membranes their flexibility, proteins monitor and maintain the cell's chemical climate and assist in the transfer of molecules across the membrane.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4</a:t>
            </a:fld>
            <a:endParaRPr lang="en-IN"/>
          </a:p>
        </p:txBody>
      </p:sp>
    </p:spTree>
    <p:extLst>
      <p:ext uri="{BB962C8B-B14F-4D97-AF65-F5344CB8AC3E}">
        <p14:creationId xmlns:p14="http://schemas.microsoft.com/office/powerpoint/2010/main" val="1523926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537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buFont typeface="Arial" panose="020B0604020202020204" pitchFamily="34" charset="0"/>
              <a:buChar char="•"/>
            </a:pPr>
            <a:r>
              <a:rPr lang="en-US" sz="2000" b="1" dirty="0"/>
              <a:t>Cell Membrane Lipids</a:t>
            </a:r>
            <a:endParaRPr lang="en-IN" sz="2000" b="1"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23554" name="Picture 2" descr="Microscopic view of phospholipids."/>
          <p:cNvPicPr>
            <a:picLocks noChangeAspect="1" noChangeArrowheads="1"/>
          </p:cNvPicPr>
          <p:nvPr/>
        </p:nvPicPr>
        <p:blipFill>
          <a:blip r:embed="rId2"/>
          <a:srcRect/>
          <a:stretch>
            <a:fillRect/>
          </a:stretch>
        </p:blipFill>
        <p:spPr bwMode="auto">
          <a:xfrm>
            <a:off x="7471954" y="862148"/>
            <a:ext cx="4167051" cy="5225143"/>
          </a:xfrm>
          <a:prstGeom prst="rect">
            <a:avLst/>
          </a:prstGeom>
          <a:noFill/>
        </p:spPr>
      </p:pic>
      <p:sp>
        <p:nvSpPr>
          <p:cNvPr id="13" name="Rectangle 12"/>
          <p:cNvSpPr/>
          <p:nvPr/>
        </p:nvSpPr>
        <p:spPr>
          <a:xfrm>
            <a:off x="1084217" y="992778"/>
            <a:ext cx="6492241" cy="5355312"/>
          </a:xfrm>
          <a:prstGeom prst="rect">
            <a:avLst/>
          </a:prstGeom>
        </p:spPr>
        <p:txBody>
          <a:bodyPr wrap="square">
            <a:spAutoFit/>
          </a:bodyPr>
          <a:lstStyle/>
          <a:p>
            <a:r>
              <a:rPr lang="en-US" b="1" dirty="0"/>
              <a:t>Phospholipids</a:t>
            </a:r>
            <a:r>
              <a:rPr lang="en-US" dirty="0"/>
              <a:t> are a major component of  cell  membranes.   </a:t>
            </a:r>
          </a:p>
          <a:p>
            <a:r>
              <a:rPr lang="en-US" dirty="0">
                <a:hlinkClick r:id="rId3"/>
              </a:rPr>
              <a:t>Phospholipids</a:t>
            </a:r>
            <a:r>
              <a:rPr lang="en-US" dirty="0"/>
              <a:t> form a lipid </a:t>
            </a:r>
            <a:r>
              <a:rPr lang="en-US" dirty="0" err="1"/>
              <a:t>bilayer</a:t>
            </a:r>
            <a:r>
              <a:rPr lang="en-US" dirty="0"/>
              <a:t> in which their hydrophilic (attracted to water) head are  as spontaneously arrange to face the aqueous intracellular fluid (ICF) and the extracellular fluid, while their hydrophobic (repelled by water) tail areas face away from the intracellular fluid (ICF) and extracellular fluid. The lipid </a:t>
            </a:r>
            <a:r>
              <a:rPr lang="en-US" dirty="0" err="1"/>
              <a:t>bilayer</a:t>
            </a:r>
            <a:r>
              <a:rPr lang="en-US" dirty="0"/>
              <a:t> is semi-permeable, allowing only certain molecules to </a:t>
            </a:r>
            <a:r>
              <a:rPr lang="en-US" dirty="0">
                <a:hlinkClick r:id="rId4"/>
              </a:rPr>
              <a:t>diffuse</a:t>
            </a:r>
            <a:r>
              <a:rPr lang="en-US" dirty="0"/>
              <a:t> across the membrane.</a:t>
            </a:r>
          </a:p>
          <a:p>
            <a:endParaRPr lang="en-US" dirty="0"/>
          </a:p>
          <a:p>
            <a:pPr fontAlgn="base"/>
            <a:r>
              <a:rPr lang="en-US" b="1" dirty="0"/>
              <a:t>Cholesterol</a:t>
            </a:r>
            <a:r>
              <a:rPr lang="en-US" dirty="0"/>
              <a:t> is another lipid component of animal cell membranes. Cholesterol molecules are selectively dispersed between membrane phospholipids. This helps to keep cell membranes from becoming stiff by preventing phospholipids from being too closely packed together. Cholesterol is not found in the membranes of plant cells.</a:t>
            </a:r>
          </a:p>
          <a:p>
            <a:pPr fontAlgn="base"/>
            <a:endParaRPr lang="en-US" dirty="0"/>
          </a:p>
          <a:p>
            <a:pPr fontAlgn="base"/>
            <a:r>
              <a:rPr lang="en-US" b="1" dirty="0" err="1"/>
              <a:t>Glycolipids</a:t>
            </a:r>
            <a:r>
              <a:rPr lang="en-US" dirty="0"/>
              <a:t> are located on cell membrane surfaces and have a </a:t>
            </a:r>
            <a:r>
              <a:rPr lang="en-US" dirty="0">
                <a:hlinkClick r:id="rId5"/>
              </a:rPr>
              <a:t>carbohydrate</a:t>
            </a:r>
            <a:r>
              <a:rPr lang="en-US" dirty="0"/>
              <a:t> sugar chain attached to them. They help the cell to recognize other cells of the body.</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5</a:t>
            </a:fld>
            <a:endParaRPr lang="en-IN"/>
          </a:p>
        </p:txBody>
      </p:sp>
    </p:spTree>
    <p:extLst>
      <p:ext uri="{BB962C8B-B14F-4D97-AF65-F5344CB8AC3E}">
        <p14:creationId xmlns:p14="http://schemas.microsoft.com/office/powerpoint/2010/main" val="1523926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000" b="1" dirty="0"/>
              <a:t>Cell Membrane Proteins</a:t>
            </a:r>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6813914" cy="50161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base"/>
            <a:r>
              <a:rPr lang="en-IN" sz="1600" dirty="0">
                <a:latin typeface="Times New Roman" panose="02020603050405020304" pitchFamily="18" charset="0"/>
                <a:cs typeface="Times New Roman" panose="02020603050405020304" pitchFamily="18" charset="0"/>
              </a:rPr>
              <a:t>Contents of</a:t>
            </a:r>
            <a:r>
              <a:rPr lang="en-US" sz="1600" dirty="0"/>
              <a:t> The cell membrane contains </a:t>
            </a:r>
            <a:r>
              <a:rPr lang="en-US" sz="1600" b="1" dirty="0"/>
              <a:t>two types </a:t>
            </a:r>
            <a:r>
              <a:rPr lang="en-US" sz="1600" dirty="0"/>
              <a:t>of associated proteins.</a:t>
            </a:r>
          </a:p>
          <a:p>
            <a:pPr marL="342900" indent="-342900" algn="l" fontAlgn="base">
              <a:buAutoNum type="arabicPeriod"/>
            </a:pPr>
            <a:r>
              <a:rPr lang="en-US" sz="1600" dirty="0"/>
              <a:t> </a:t>
            </a:r>
            <a:r>
              <a:rPr lang="en-US" sz="1600" b="1" dirty="0"/>
              <a:t>Peripheral membrane proteins</a:t>
            </a:r>
            <a:r>
              <a:rPr lang="en-US" sz="1600" dirty="0"/>
              <a:t> are exterior to and connected to the membrane by interactions with other proteins. </a:t>
            </a:r>
          </a:p>
          <a:p>
            <a:pPr marL="342900" indent="-342900" algn="l" fontAlgn="base">
              <a:buAutoNum type="arabicPeriod"/>
            </a:pPr>
            <a:r>
              <a:rPr lang="en-US" sz="1600" b="1" dirty="0"/>
              <a:t>Integral membrane proteins</a:t>
            </a:r>
            <a:r>
              <a:rPr lang="en-US" sz="1600" dirty="0"/>
              <a:t> are inserted into the membrane and most pass through the membrane. Portions of these </a:t>
            </a:r>
            <a:r>
              <a:rPr lang="en-US" sz="1600" dirty="0" err="1"/>
              <a:t>transmembrane</a:t>
            </a:r>
            <a:r>
              <a:rPr lang="en-US" sz="1600" dirty="0"/>
              <a:t> proteins are exposed on both sides of the membrane. </a:t>
            </a:r>
          </a:p>
          <a:p>
            <a:pPr marL="342900" indent="-342900" algn="l" fontAlgn="base"/>
            <a:endParaRPr lang="en-US" sz="1600" dirty="0"/>
          </a:p>
          <a:p>
            <a:pPr marL="342900" indent="-342900" algn="l" fontAlgn="base"/>
            <a:r>
              <a:rPr lang="en-US" sz="1600" dirty="0"/>
              <a:t>Cell membrane proteins have a number of different </a:t>
            </a:r>
            <a:r>
              <a:rPr lang="en-US" sz="1600" b="1" dirty="0"/>
              <a:t>functions.</a:t>
            </a:r>
            <a:r>
              <a:rPr lang="en-US" sz="1600" dirty="0"/>
              <a:t> </a:t>
            </a:r>
          </a:p>
          <a:p>
            <a:pPr algn="l" fontAlgn="base"/>
            <a:r>
              <a:rPr lang="en-US" sz="1600" b="1" dirty="0"/>
              <a:t>1. Structural proteins</a:t>
            </a:r>
            <a:r>
              <a:rPr lang="en-US" sz="1600" dirty="0"/>
              <a:t> help to give the cell support and shape.</a:t>
            </a:r>
          </a:p>
          <a:p>
            <a:pPr algn="l" fontAlgn="base"/>
            <a:r>
              <a:rPr lang="en-US" sz="1600" dirty="0"/>
              <a:t>2. Cell membrane </a:t>
            </a:r>
            <a:r>
              <a:rPr lang="en-US" sz="1600" b="1" dirty="0"/>
              <a:t>receptor proteins</a:t>
            </a:r>
            <a:r>
              <a:rPr lang="en-US" sz="1600" dirty="0"/>
              <a:t> help cells communicate with their external environment through the use of </a:t>
            </a:r>
            <a:r>
              <a:rPr lang="en-US" sz="1600" dirty="0">
                <a:hlinkClick r:id="rId2"/>
              </a:rPr>
              <a:t>hormones</a:t>
            </a:r>
            <a:r>
              <a:rPr lang="en-US" sz="1600" dirty="0"/>
              <a:t>, neurotransmitters, and other signaling molecules.</a:t>
            </a:r>
          </a:p>
          <a:p>
            <a:pPr algn="l" fontAlgn="base"/>
            <a:r>
              <a:rPr lang="en-US" sz="1600" b="1" dirty="0"/>
              <a:t>3. Transport proteins</a:t>
            </a:r>
            <a:r>
              <a:rPr lang="en-US" sz="1600" dirty="0"/>
              <a:t>, such as globular proteins, transport molecules across cell membranes through facilitated diffusion. </a:t>
            </a:r>
          </a:p>
          <a:p>
            <a:pPr algn="l" fontAlgn="base"/>
            <a:r>
              <a:rPr lang="en-US" sz="1600" b="1" dirty="0"/>
              <a:t>4. </a:t>
            </a:r>
            <a:r>
              <a:rPr lang="en-US" sz="1600" b="1" dirty="0" err="1"/>
              <a:t>Glycoproteins</a:t>
            </a:r>
            <a:r>
              <a:rPr lang="en-US" sz="1600" dirty="0"/>
              <a:t> have a carbohydrate chain attached to them. </a:t>
            </a:r>
          </a:p>
          <a:p>
            <a:pPr algn="l" fontAlgn="base"/>
            <a:r>
              <a:rPr lang="en-US" sz="1600" dirty="0"/>
              <a:t>They are embedded in the cell membrane and help in cell to cell communications and molecule transport across the membrane.</a:t>
            </a:r>
          </a:p>
          <a:p>
            <a:endParaRPr lang="en-IN" sz="1400" dirty="0">
              <a:latin typeface="Times New Roman" panose="02020603050405020304" pitchFamily="18" charset="0"/>
              <a:cs typeface="Times New Roman" panose="02020603050405020304" pitchFamily="18" charset="0"/>
            </a:endParaRPr>
          </a:p>
        </p:txBody>
      </p:sp>
      <p:pic>
        <p:nvPicPr>
          <p:cNvPr id="22530" name="Picture 2" descr="Lipoproteins"/>
          <p:cNvPicPr>
            <a:picLocks noChangeAspect="1" noChangeArrowheads="1"/>
          </p:cNvPicPr>
          <p:nvPr/>
        </p:nvPicPr>
        <p:blipFill>
          <a:blip r:embed="rId3"/>
          <a:srcRect/>
          <a:stretch>
            <a:fillRect/>
          </a:stretch>
        </p:blipFill>
        <p:spPr bwMode="auto">
          <a:xfrm>
            <a:off x="7955280" y="1339578"/>
            <a:ext cx="4001952" cy="4114800"/>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6</a:t>
            </a:fld>
            <a:endParaRPr lang="en-IN"/>
          </a:p>
        </p:txBody>
      </p:sp>
    </p:spTree>
    <p:extLst>
      <p:ext uri="{BB962C8B-B14F-4D97-AF65-F5344CB8AC3E}">
        <p14:creationId xmlns:p14="http://schemas.microsoft.com/office/powerpoint/2010/main" val="1523926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7888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000" b="1" dirty="0"/>
              <a:t> Organelle Membranes</a:t>
            </a:r>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24578" name="Picture 2" descr="Rough Endoplasmic Reticulum"/>
          <p:cNvPicPr>
            <a:picLocks noChangeAspect="1" noChangeArrowheads="1"/>
          </p:cNvPicPr>
          <p:nvPr/>
        </p:nvPicPr>
        <p:blipFill>
          <a:blip r:embed="rId2"/>
          <a:srcRect/>
          <a:stretch>
            <a:fillRect/>
          </a:stretch>
        </p:blipFill>
        <p:spPr bwMode="auto">
          <a:xfrm>
            <a:off x="8307977" y="1365704"/>
            <a:ext cx="3675380" cy="4114800"/>
          </a:xfrm>
          <a:prstGeom prst="rect">
            <a:avLst/>
          </a:prstGeom>
          <a:noFill/>
        </p:spPr>
      </p:pic>
      <p:sp>
        <p:nvSpPr>
          <p:cNvPr id="13" name="Rectangle 12"/>
          <p:cNvSpPr/>
          <p:nvPr/>
        </p:nvSpPr>
        <p:spPr>
          <a:xfrm>
            <a:off x="1058091" y="1410789"/>
            <a:ext cx="7132320" cy="3416320"/>
          </a:xfrm>
          <a:prstGeom prst="rect">
            <a:avLst/>
          </a:prstGeom>
        </p:spPr>
        <p:txBody>
          <a:bodyPr wrap="square">
            <a:spAutoFit/>
          </a:bodyPr>
          <a:lstStyle/>
          <a:p>
            <a:r>
              <a:rPr lang="en-US" dirty="0"/>
              <a:t>Some cell </a:t>
            </a:r>
            <a:r>
              <a:rPr lang="en-US" dirty="0">
                <a:hlinkClick r:id="rId3"/>
              </a:rPr>
              <a:t>organelles</a:t>
            </a:r>
            <a:r>
              <a:rPr lang="en-US" dirty="0"/>
              <a:t> are also surrounded by protective membranes. </a:t>
            </a:r>
          </a:p>
          <a:p>
            <a:endParaRPr lang="en-US" dirty="0"/>
          </a:p>
          <a:p>
            <a:r>
              <a:rPr lang="en-US" dirty="0"/>
              <a:t>The </a:t>
            </a:r>
            <a:r>
              <a:rPr lang="en-US" dirty="0">
                <a:hlinkClick r:id="rId4"/>
              </a:rPr>
              <a:t>nucleus</a:t>
            </a:r>
            <a:r>
              <a:rPr lang="en-US" dirty="0"/>
              <a:t>, </a:t>
            </a:r>
            <a:r>
              <a:rPr lang="en-US" dirty="0">
                <a:hlinkClick r:id="rId5"/>
              </a:rPr>
              <a:t>endoplasmic reticulum</a:t>
            </a:r>
            <a:r>
              <a:rPr lang="en-US" dirty="0"/>
              <a:t>, </a:t>
            </a:r>
            <a:r>
              <a:rPr lang="en-US" dirty="0">
                <a:hlinkClick r:id="rId6"/>
              </a:rPr>
              <a:t>vacuoles</a:t>
            </a:r>
            <a:r>
              <a:rPr lang="en-US" dirty="0"/>
              <a:t>, </a:t>
            </a:r>
            <a:r>
              <a:rPr lang="en-US" dirty="0" err="1">
                <a:hlinkClick r:id="rId7"/>
              </a:rPr>
              <a:t>lysosomes</a:t>
            </a:r>
            <a:r>
              <a:rPr lang="en-US" dirty="0"/>
              <a:t>, and </a:t>
            </a:r>
            <a:r>
              <a:rPr lang="en-US" dirty="0">
                <a:hlinkClick r:id="rId8"/>
              </a:rPr>
              <a:t>Golgi apparatus</a:t>
            </a:r>
            <a:r>
              <a:rPr lang="en-US" dirty="0"/>
              <a:t> are examples of membrane-bound organelles. </a:t>
            </a:r>
          </a:p>
          <a:p>
            <a:endParaRPr lang="en-US" dirty="0">
              <a:hlinkClick r:id="rId9"/>
            </a:endParaRPr>
          </a:p>
          <a:p>
            <a:r>
              <a:rPr lang="en-US" dirty="0">
                <a:hlinkClick r:id="rId9"/>
              </a:rPr>
              <a:t>Mitochondria</a:t>
            </a:r>
            <a:r>
              <a:rPr lang="en-US" dirty="0"/>
              <a:t> and </a:t>
            </a:r>
            <a:r>
              <a:rPr lang="en-US" dirty="0">
                <a:hlinkClick r:id="rId10"/>
              </a:rPr>
              <a:t>chloroplasts</a:t>
            </a:r>
            <a:r>
              <a:rPr lang="en-US" dirty="0"/>
              <a:t> are bound by a double membrane. </a:t>
            </a:r>
          </a:p>
          <a:p>
            <a:endParaRPr lang="en-US" dirty="0"/>
          </a:p>
          <a:p>
            <a:r>
              <a:rPr lang="en-US" dirty="0"/>
              <a:t>The membranes of the different organelles vary in molecular composition and are well suited for the functions they perform. </a:t>
            </a:r>
          </a:p>
          <a:p>
            <a:endParaRPr lang="en-US" dirty="0"/>
          </a:p>
          <a:p>
            <a:r>
              <a:rPr lang="en-US" dirty="0"/>
              <a:t>Organelle membranes are important to several vital cell functions including </a:t>
            </a:r>
            <a:r>
              <a:rPr lang="en-US" dirty="0">
                <a:hlinkClick r:id="rId11"/>
              </a:rPr>
              <a:t>protein synthesis</a:t>
            </a:r>
            <a:r>
              <a:rPr lang="en-US" dirty="0"/>
              <a:t>, lipid production, and </a:t>
            </a:r>
            <a:r>
              <a:rPr lang="en-US" dirty="0">
                <a:hlinkClick r:id="rId12"/>
              </a:rPr>
              <a:t>cellular respiration</a:t>
            </a:r>
            <a:r>
              <a:rPr lang="en-US" dirty="0"/>
              <a:t>.</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7</a:t>
            </a:fld>
            <a:endParaRPr lang="en-IN"/>
          </a:p>
        </p:txBody>
      </p:sp>
    </p:spTree>
    <p:extLst>
      <p:ext uri="{BB962C8B-B14F-4D97-AF65-F5344CB8AC3E}">
        <p14:creationId xmlns:p14="http://schemas.microsoft.com/office/powerpoint/2010/main" val="1523926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000" b="1" dirty="0"/>
              <a:t>Eukaryotic Cell Structures</a:t>
            </a:r>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25602" name="Picture 2" descr="Chromosomes, artwork"/>
          <p:cNvPicPr>
            <a:picLocks noChangeAspect="1" noChangeArrowheads="1"/>
          </p:cNvPicPr>
          <p:nvPr/>
        </p:nvPicPr>
        <p:blipFill>
          <a:blip r:embed="rId2"/>
          <a:srcRect/>
          <a:stretch>
            <a:fillRect/>
          </a:stretch>
        </p:blipFill>
        <p:spPr bwMode="auto">
          <a:xfrm>
            <a:off x="8725989" y="1365704"/>
            <a:ext cx="3152866" cy="4114800"/>
          </a:xfrm>
          <a:prstGeom prst="rect">
            <a:avLst/>
          </a:prstGeom>
          <a:noFill/>
        </p:spPr>
      </p:pic>
      <p:sp>
        <p:nvSpPr>
          <p:cNvPr id="13" name="Rectangle 12"/>
          <p:cNvSpPr/>
          <p:nvPr/>
        </p:nvSpPr>
        <p:spPr>
          <a:xfrm>
            <a:off x="1071153" y="849086"/>
            <a:ext cx="7445830" cy="5355312"/>
          </a:xfrm>
          <a:prstGeom prst="rect">
            <a:avLst/>
          </a:prstGeom>
        </p:spPr>
        <p:txBody>
          <a:bodyPr wrap="square">
            <a:spAutoFit/>
          </a:bodyPr>
          <a:lstStyle/>
          <a:p>
            <a:pPr fontAlgn="base"/>
            <a:r>
              <a:rPr lang="en-US" dirty="0"/>
              <a:t>The cell membrane is only one component of a cell. </a:t>
            </a:r>
          </a:p>
          <a:p>
            <a:pPr fontAlgn="base"/>
            <a:endParaRPr lang="en-US" dirty="0"/>
          </a:p>
          <a:p>
            <a:pPr fontAlgn="base"/>
            <a:r>
              <a:rPr lang="en-US" dirty="0"/>
              <a:t>The following cell structures also be found in a typical animal eukaryotic cell:</a:t>
            </a:r>
          </a:p>
          <a:p>
            <a:pPr fontAlgn="base"/>
            <a:endParaRPr lang="en-US" dirty="0"/>
          </a:p>
          <a:p>
            <a:pPr fontAlgn="base">
              <a:buFont typeface="Arial" pitchFamily="34" charset="0"/>
              <a:buChar char="•"/>
            </a:pPr>
            <a:r>
              <a:rPr lang="en-US" dirty="0">
                <a:hlinkClick r:id="rId3"/>
              </a:rPr>
              <a:t> </a:t>
            </a:r>
            <a:r>
              <a:rPr lang="en-US" dirty="0" err="1">
                <a:hlinkClick r:id="rId3"/>
              </a:rPr>
              <a:t>Centrioles</a:t>
            </a:r>
            <a:r>
              <a:rPr lang="en-US" dirty="0"/>
              <a:t>—help to organize the assembly of microtubules.</a:t>
            </a:r>
          </a:p>
          <a:p>
            <a:pPr fontAlgn="base"/>
            <a:endParaRPr lang="en-US" dirty="0"/>
          </a:p>
          <a:p>
            <a:pPr fontAlgn="base">
              <a:buFont typeface="Arial" pitchFamily="34" charset="0"/>
              <a:buChar char="•"/>
            </a:pPr>
            <a:r>
              <a:rPr lang="en-US" dirty="0">
                <a:hlinkClick r:id="rId4"/>
              </a:rPr>
              <a:t> Chromosomes</a:t>
            </a:r>
            <a:r>
              <a:rPr lang="en-US" dirty="0"/>
              <a:t>—house cellular DNA.</a:t>
            </a:r>
          </a:p>
          <a:p>
            <a:pPr fontAlgn="base"/>
            <a:endParaRPr lang="en-US" dirty="0"/>
          </a:p>
          <a:p>
            <a:pPr fontAlgn="base">
              <a:buFont typeface="Arial" pitchFamily="34" charset="0"/>
              <a:buChar char="•"/>
            </a:pPr>
            <a:r>
              <a:rPr lang="en-US" dirty="0">
                <a:hlinkClick r:id="rId5"/>
              </a:rPr>
              <a:t> Cilia and Flagella</a:t>
            </a:r>
            <a:r>
              <a:rPr lang="en-US" dirty="0"/>
              <a:t>—aid in cellular locomotion.</a:t>
            </a:r>
          </a:p>
          <a:p>
            <a:pPr fontAlgn="base"/>
            <a:endParaRPr lang="en-US" dirty="0"/>
          </a:p>
          <a:p>
            <a:pPr fontAlgn="base">
              <a:buFont typeface="Arial" pitchFamily="34" charset="0"/>
              <a:buChar char="•"/>
            </a:pPr>
            <a:r>
              <a:rPr lang="en-US" b="1" dirty="0"/>
              <a:t>  Endoplasmic Reticulum</a:t>
            </a:r>
            <a:r>
              <a:rPr lang="en-US" dirty="0"/>
              <a:t>—synthesizes carbohydrates and lipids.</a:t>
            </a:r>
          </a:p>
          <a:p>
            <a:pPr fontAlgn="base"/>
            <a:r>
              <a:rPr lang="en-US" dirty="0"/>
              <a:t>Golgi Apparatus—manufactures, stores and ships certain cellular products.</a:t>
            </a:r>
          </a:p>
          <a:p>
            <a:pPr fontAlgn="base"/>
            <a:endParaRPr lang="en-US" dirty="0"/>
          </a:p>
          <a:p>
            <a:pPr fontAlgn="base">
              <a:buFont typeface="Arial" pitchFamily="34" charset="0"/>
              <a:buChar char="•"/>
            </a:pPr>
            <a:r>
              <a:rPr lang="en-US" b="1" dirty="0"/>
              <a:t> </a:t>
            </a:r>
            <a:r>
              <a:rPr lang="en-US" b="1" dirty="0" err="1"/>
              <a:t>Lysosomes</a:t>
            </a:r>
            <a:r>
              <a:rPr lang="en-US" dirty="0"/>
              <a:t>—digest cellular macromolecules.</a:t>
            </a:r>
          </a:p>
          <a:p>
            <a:pPr fontAlgn="base">
              <a:buFont typeface="Arial" pitchFamily="34" charset="0"/>
              <a:buChar char="•"/>
            </a:pPr>
            <a:r>
              <a:rPr lang="en-US" b="1" dirty="0"/>
              <a:t> Mitochondria</a:t>
            </a:r>
            <a:r>
              <a:rPr lang="en-US" dirty="0"/>
              <a:t>—provide energy for the cell.</a:t>
            </a:r>
          </a:p>
          <a:p>
            <a:pPr fontAlgn="base">
              <a:buFont typeface="Arial" pitchFamily="34" charset="0"/>
              <a:buChar char="•"/>
            </a:pPr>
            <a:r>
              <a:rPr lang="en-US" b="1" dirty="0"/>
              <a:t>  Nucleus</a:t>
            </a:r>
            <a:r>
              <a:rPr lang="en-US" dirty="0"/>
              <a:t>—controls cell growth and reproduction.</a:t>
            </a:r>
          </a:p>
          <a:p>
            <a:pPr fontAlgn="base">
              <a:buFont typeface="Arial" pitchFamily="34" charset="0"/>
              <a:buChar char="•"/>
            </a:pPr>
            <a:r>
              <a:rPr lang="en-US" dirty="0">
                <a:hlinkClick r:id="rId6"/>
              </a:rPr>
              <a:t> </a:t>
            </a:r>
            <a:r>
              <a:rPr lang="en-US" dirty="0" err="1">
                <a:hlinkClick r:id="rId6"/>
              </a:rPr>
              <a:t>Peroxisomes</a:t>
            </a:r>
            <a:r>
              <a:rPr lang="en-US" dirty="0"/>
              <a:t>—detoxify alcohol, form bile acid, and use oxygen to break down fats.</a:t>
            </a:r>
          </a:p>
          <a:p>
            <a:pPr fontAlgn="base">
              <a:buFont typeface="Arial" pitchFamily="34" charset="0"/>
              <a:buChar char="•"/>
            </a:pPr>
            <a:r>
              <a:rPr lang="en-US" dirty="0">
                <a:hlinkClick r:id="rId7"/>
              </a:rPr>
              <a:t> </a:t>
            </a:r>
            <a:r>
              <a:rPr lang="en-US" dirty="0" err="1">
                <a:hlinkClick r:id="rId7"/>
              </a:rPr>
              <a:t>Ribosomes</a:t>
            </a:r>
            <a:r>
              <a:rPr lang="en-US" dirty="0"/>
              <a:t>—responsible for protein production via </a:t>
            </a:r>
            <a:r>
              <a:rPr lang="en-US" dirty="0">
                <a:hlinkClick r:id="rId8"/>
              </a:rPr>
              <a:t>translation</a:t>
            </a:r>
            <a:endParaRPr lang="en-US" dirty="0"/>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8</a:t>
            </a:fld>
            <a:endParaRPr lang="en-IN"/>
          </a:p>
        </p:txBody>
      </p:sp>
    </p:spTree>
    <p:extLst>
      <p:ext uri="{BB962C8B-B14F-4D97-AF65-F5344CB8AC3E}">
        <p14:creationId xmlns:p14="http://schemas.microsoft.com/office/powerpoint/2010/main" val="1523926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014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000" b="1" dirty="0"/>
              <a:t>Function of the Cell Membrane</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1162593"/>
            <a:ext cx="10715626" cy="506838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Wingdings" pitchFamily="2" charset="2"/>
              <a:buChar char="ü"/>
            </a:pPr>
            <a:r>
              <a:rPr lang="en-US" sz="1800" dirty="0"/>
              <a:t>The cell membrane gives the cell its structure and regulates the materials that enter and leave the cell. </a:t>
            </a:r>
          </a:p>
          <a:p>
            <a:pPr algn="l">
              <a:buFont typeface="Wingdings" pitchFamily="2" charset="2"/>
              <a:buChar char="ü"/>
            </a:pPr>
            <a:r>
              <a:rPr lang="en-US" sz="1800" dirty="0"/>
              <a:t>It is a selectively permeable barrier, meaning it allows some substances to cross, but not others.</a:t>
            </a:r>
          </a:p>
          <a:p>
            <a:pPr algn="l">
              <a:buFont typeface="Wingdings" pitchFamily="2" charset="2"/>
              <a:buChar char="ü"/>
            </a:pPr>
            <a:r>
              <a:rPr lang="en-US" sz="1800" dirty="0"/>
              <a:t> Like a drawbridge intended to protect a castle and keep out enemies, the cell membrane only allows certain molecules to enter or exit.</a:t>
            </a:r>
          </a:p>
          <a:p>
            <a:pPr algn="l"/>
            <a:endParaRPr lang="en-US" sz="1800" dirty="0"/>
          </a:p>
          <a:p>
            <a:pPr algn="l"/>
            <a:r>
              <a:rPr lang="en-US" sz="1800" b="1" dirty="0"/>
              <a:t>Crossing the Membrane</a:t>
            </a:r>
          </a:p>
          <a:p>
            <a:pPr algn="l">
              <a:buFont typeface="Wingdings" pitchFamily="2" charset="2"/>
              <a:buChar char="ü"/>
            </a:pPr>
            <a:r>
              <a:rPr lang="en-US" sz="1800" dirty="0"/>
              <a:t>Small molecules, such as oxygen, which cells need in order to carry out metabolic functions such as </a:t>
            </a:r>
            <a:r>
              <a:rPr lang="en-US" sz="1800" u="sng" dirty="0">
                <a:hlinkClick r:id="rId2" tooltip="cellular respiration"/>
              </a:rPr>
              <a:t>cellular respiration</a:t>
            </a:r>
            <a:r>
              <a:rPr lang="en-US" sz="1800" dirty="0"/>
              <a:t>, and carbon dioxide, a byproduct of these functions, can easily enter and exit through the membrane. </a:t>
            </a:r>
          </a:p>
          <a:p>
            <a:pPr algn="l">
              <a:buFont typeface="Wingdings" pitchFamily="2" charset="2"/>
              <a:buChar char="ü"/>
            </a:pPr>
            <a:r>
              <a:rPr lang="en-US" sz="1800" dirty="0"/>
              <a:t>Water can also freely cross the membrane, although it does so at a slower rate.</a:t>
            </a:r>
          </a:p>
          <a:p>
            <a:pPr algn="l">
              <a:buFont typeface="Wingdings" pitchFamily="2" charset="2"/>
              <a:buChar char="ü"/>
            </a:pPr>
            <a:r>
              <a:rPr lang="en-US" sz="1800" dirty="0"/>
              <a:t>However, highly charged molecules, like ions, cannot directly pass through, nor can large macromolecules like carbohydrates or </a:t>
            </a:r>
            <a:r>
              <a:rPr lang="en-US" sz="1800" u="sng" dirty="0">
                <a:hlinkClick r:id="rId3" tooltip="amino acids"/>
              </a:rPr>
              <a:t>amino acids</a:t>
            </a:r>
            <a:r>
              <a:rPr lang="en-US" sz="1800" dirty="0"/>
              <a:t>. </a:t>
            </a:r>
          </a:p>
          <a:p>
            <a:pPr algn="l">
              <a:buFont typeface="Wingdings" pitchFamily="2" charset="2"/>
              <a:buChar char="ü"/>
            </a:pPr>
            <a:r>
              <a:rPr lang="en-US" sz="1800" dirty="0"/>
              <a:t>Instead, these molecules must pass through proteins that are embedded in the membrane. </a:t>
            </a:r>
          </a:p>
          <a:p>
            <a:pPr algn="l">
              <a:buFont typeface="Wingdings" pitchFamily="2" charset="2"/>
              <a:buChar char="ü"/>
            </a:pPr>
            <a:r>
              <a:rPr lang="en-US" sz="1800" dirty="0"/>
              <a:t>In this way, the cell can </a:t>
            </a:r>
            <a:r>
              <a:rPr lang="en-US" sz="1800" u="sng" dirty="0">
                <a:hlinkClick r:id="rId4"/>
              </a:rPr>
              <a:t>control the rate of diffusion</a:t>
            </a:r>
            <a:r>
              <a:rPr lang="en-US" sz="1800" dirty="0"/>
              <a:t> of these substances.</a:t>
            </a:r>
          </a:p>
          <a:p>
            <a:pPr algn="l"/>
            <a:endParaRPr lang="en-US" sz="1600" dirty="0"/>
          </a:p>
          <a:p>
            <a:endParaRPr lang="en-IN" sz="14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9</a:t>
            </a:fld>
            <a:endParaRPr lang="en-IN"/>
          </a:p>
        </p:txBody>
      </p:sp>
    </p:spTree>
    <p:extLst>
      <p:ext uri="{BB962C8B-B14F-4D97-AF65-F5344CB8AC3E}">
        <p14:creationId xmlns:p14="http://schemas.microsoft.com/office/powerpoint/2010/main" val="15239263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6" ma:contentTypeDescription="Create a new document." ma:contentTypeScope="" ma:versionID="faa036d22f56a16cde9b7aa97ce92539">
  <xsd:schema xmlns:xsd="http://www.w3.org/2001/XMLSchema" xmlns:xs="http://www.w3.org/2001/XMLSchema" xmlns:p="http://schemas.microsoft.com/office/2006/metadata/properties" xmlns:ns2="1e863c3e-37bc-489c-8a97-a2b2e8e58ff9" targetNamespace="http://schemas.microsoft.com/office/2006/metadata/properties" ma:root="true" ma:fieldsID="17ae55b51d5adf974f409f68725140ce"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1266E3-7952-450B-A9DE-A54530D49A8A}">
  <ds:schemaRefs>
    <ds:schemaRef ds:uri="http://schemas.microsoft.com/sharepoint/v3/contenttype/forms"/>
  </ds:schemaRefs>
</ds:datastoreItem>
</file>

<file path=customXml/itemProps2.xml><?xml version="1.0" encoding="utf-8"?>
<ds:datastoreItem xmlns:ds="http://schemas.openxmlformats.org/officeDocument/2006/customXml" ds:itemID="{BD8BF203-CC65-4B11-A599-4070D0ED361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C5CA106-3603-41F0-B3DC-E3876FC8DB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863c3e-37bc-489c-8a97-a2b2e8e58f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293</TotalTime>
  <Words>1079</Words>
  <Application>Microsoft Office PowerPoint</Application>
  <PresentationFormat>Widescreen</PresentationFormat>
  <Paragraphs>151</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31</cp:revision>
  <dcterms:created xsi:type="dcterms:W3CDTF">2020-07-13T05:58:17Z</dcterms:created>
  <dcterms:modified xsi:type="dcterms:W3CDTF">2024-09-14T03:38:47Z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