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38"/>
  </p:notesMasterIdLst>
  <p:handoutMasterIdLst>
    <p:handoutMasterId r:id="rId39"/>
  </p:handoutMasterIdLst>
  <p:sldIdLst>
    <p:sldId id="263" r:id="rId5"/>
    <p:sldId id="317" r:id="rId6"/>
    <p:sldId id="318" r:id="rId7"/>
    <p:sldId id="380" r:id="rId8"/>
    <p:sldId id="321" r:id="rId9"/>
    <p:sldId id="413" r:id="rId10"/>
    <p:sldId id="322" r:id="rId11"/>
    <p:sldId id="323" r:id="rId12"/>
    <p:sldId id="324" r:id="rId13"/>
    <p:sldId id="350" r:id="rId14"/>
    <p:sldId id="364" r:id="rId15"/>
    <p:sldId id="365" r:id="rId16"/>
    <p:sldId id="385" r:id="rId17"/>
    <p:sldId id="384" r:id="rId18"/>
    <p:sldId id="383" r:id="rId19"/>
    <p:sldId id="382" r:id="rId20"/>
    <p:sldId id="381" r:id="rId21"/>
    <p:sldId id="387" r:id="rId22"/>
    <p:sldId id="390" r:id="rId23"/>
    <p:sldId id="389" r:id="rId24"/>
    <p:sldId id="388" r:id="rId25"/>
    <p:sldId id="392" r:id="rId26"/>
    <p:sldId id="391" r:id="rId27"/>
    <p:sldId id="394" r:id="rId28"/>
    <p:sldId id="393" r:id="rId29"/>
    <p:sldId id="401" r:id="rId30"/>
    <p:sldId id="400" r:id="rId31"/>
    <p:sldId id="418" r:id="rId32"/>
    <p:sldId id="411" r:id="rId33"/>
    <p:sldId id="398" r:id="rId34"/>
    <p:sldId id="412" r:id="rId35"/>
    <p:sldId id="416" r:id="rId36"/>
    <p:sldId id="414"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03" autoAdjust="0"/>
    <p:restoredTop sz="94660"/>
  </p:normalViewPr>
  <p:slideViewPr>
    <p:cSldViewPr snapToGrid="0">
      <p:cViewPr varScale="1">
        <p:scale>
          <a:sx n="74" d="100"/>
          <a:sy n="74" d="100"/>
        </p:scale>
        <p:origin x="534" y="54"/>
      </p:cViewPr>
      <p:guideLst>
        <p:guide orient="horz" pos="2160"/>
        <p:guide pos="3840"/>
      </p:guideLst>
    </p:cSldViewPr>
  </p:slideViewPr>
  <p:notesTextViewPr>
    <p:cViewPr>
      <p:scale>
        <a:sx n="1" d="1"/>
        <a:sy n="1" d="1"/>
      </p:scale>
      <p:origin x="0" y="0"/>
    </p:cViewPr>
  </p:notesTextViewPr>
  <p:notesViewPr>
    <p:cSldViewPr snapToGrid="0">
      <p:cViewPr varScale="1">
        <p:scale>
          <a:sx n="51" d="100"/>
          <a:sy n="51" d="100"/>
        </p:scale>
        <p:origin x="2692" y="2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7280BD50-F72A-443A-8A7C-9A6A969C2F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a:extLst>
              <a:ext uri="{FF2B5EF4-FFF2-40B4-BE49-F238E27FC236}">
                <a16:creationId xmlns:a16="http://schemas.microsoft.com/office/drawing/2014/main" xmlns="" id="{70149BFF-D5FE-41B9-B89E-346E6FC2BE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089FD3E-56F1-4D93-A064-62BE23F429F1}" type="datetimeFigureOut">
              <a:rPr lang="en-IN" smtClean="0"/>
              <a:pPr/>
              <a:t>16-09-2024</a:t>
            </a:fld>
            <a:endParaRPr lang="en-IN"/>
          </a:p>
        </p:txBody>
      </p:sp>
      <p:sp>
        <p:nvSpPr>
          <p:cNvPr id="4" name="Footer Placeholder 3">
            <a:extLst>
              <a:ext uri="{FF2B5EF4-FFF2-40B4-BE49-F238E27FC236}">
                <a16:creationId xmlns:a16="http://schemas.microsoft.com/office/drawing/2014/main" xmlns="" id="{3A7AE4AE-8780-4C06-B105-E50A0CB1171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xmlns="" id="{1F349081-626D-42D4-96E8-DBE21E03E4C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EBE145-7B0B-4BFC-A728-545BF59A6F16}" type="slidenum">
              <a:rPr lang="en-IN" smtClean="0"/>
              <a:pPr/>
              <a:t>‹#›</a:t>
            </a:fld>
            <a:endParaRPr lang="en-IN"/>
          </a:p>
        </p:txBody>
      </p:sp>
    </p:spTree>
    <p:extLst>
      <p:ext uri="{BB962C8B-B14F-4D97-AF65-F5344CB8AC3E}">
        <p14:creationId xmlns:p14="http://schemas.microsoft.com/office/powerpoint/2010/main" val="27310479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B86AA5-8483-44CB-A555-9041E2D72D7A}" type="datetimeFigureOut">
              <a:rPr lang="en-IN" smtClean="0"/>
              <a:pPr/>
              <a:t>16-09-2024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44A333-46EF-4665-ACD4-6848AE646224}" type="slidenum">
              <a:rPr lang="en-IN" smtClean="0"/>
              <a:pPr/>
              <a:t>‹#›</a:t>
            </a:fld>
            <a:endParaRPr lang="en-IN"/>
          </a:p>
        </p:txBody>
      </p:sp>
    </p:spTree>
    <p:extLst>
      <p:ext uri="{BB962C8B-B14F-4D97-AF65-F5344CB8AC3E}">
        <p14:creationId xmlns:p14="http://schemas.microsoft.com/office/powerpoint/2010/main" val="37667179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644A333-46EF-4665-ACD4-6848AE646224}" type="slidenum">
              <a:rPr lang="en-IN" smtClean="0"/>
              <a:pPr/>
              <a:t>1</a:t>
            </a:fld>
            <a:endParaRPr lang="en-IN"/>
          </a:p>
        </p:txBody>
      </p:sp>
    </p:spTree>
    <p:extLst>
      <p:ext uri="{BB962C8B-B14F-4D97-AF65-F5344CB8AC3E}">
        <p14:creationId xmlns:p14="http://schemas.microsoft.com/office/powerpoint/2010/main" val="1927950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39213A4-397C-4494-A058-4D1D471DB608}"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332392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510742-F6A0-4E71-AA6E-23F3D475099E}"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255166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449841-3348-4D2B-A0DA-96AB08BAC658}"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194919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EE8BB9-9949-4A12-AA44-FD773F7A7CC7}"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1190634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7DC5EB-8A2B-48AD-BA3A-3B75E069C5BC}" type="datetime1">
              <a:rPr lang="en-IN" smtClean="0"/>
              <a:t>16-09-2024</a:t>
            </a:fld>
            <a:endParaRPr lang="en-IN"/>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1487127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AAA1A6-E8B0-4EED-B662-BD9684157A32}" type="datetime1">
              <a:rPr lang="en-IN" smtClean="0"/>
              <a:t>16-09-2024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69742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D13F58-566A-4E75-81A5-F1C99935A76F}" type="datetime1">
              <a:rPr lang="en-IN" smtClean="0"/>
              <a:t>16-09-2024</a:t>
            </a:fld>
            <a:endParaRPr lang="en-IN"/>
          </a:p>
        </p:txBody>
      </p:sp>
      <p:sp>
        <p:nvSpPr>
          <p:cNvPr id="8" name="Footer Placeholder 7"/>
          <p:cNvSpPr>
            <a:spLocks noGrp="1"/>
          </p:cNvSpPr>
          <p:nvPr>
            <p:ph type="ftr" sz="quarter" idx="11"/>
          </p:nvPr>
        </p:nvSpPr>
        <p:spPr/>
        <p:txBody>
          <a:bodyPr/>
          <a:lstStyle/>
          <a:p>
            <a:r>
              <a:rPr lang="en-IN" smtClean="0"/>
              <a:t>RDP</a:t>
            </a:r>
            <a:endParaRPr lang="en-IN"/>
          </a:p>
        </p:txBody>
      </p:sp>
      <p:sp>
        <p:nvSpPr>
          <p:cNvPr id="9" name="Slide Number Placeholder 8"/>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918462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4D438D6-4A2F-474E-BA1E-F6D753DE650D}" type="datetime1">
              <a:rPr lang="en-IN" smtClean="0"/>
              <a:t>16-09-2024</a:t>
            </a:fld>
            <a:endParaRPr lang="en-IN"/>
          </a:p>
        </p:txBody>
      </p:sp>
      <p:sp>
        <p:nvSpPr>
          <p:cNvPr id="4" name="Footer Placeholder 3"/>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111756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D46FC4-4C0D-4B74-BAD7-07B19A15F845}" type="datetime1">
              <a:rPr lang="en-IN" smtClean="0"/>
              <a:t>16-09-2024</a:t>
            </a:fld>
            <a:endParaRPr lang="en-IN"/>
          </a:p>
        </p:txBody>
      </p:sp>
      <p:sp>
        <p:nvSpPr>
          <p:cNvPr id="3" name="Footer Placeholder 2"/>
          <p:cNvSpPr>
            <a:spLocks noGrp="1"/>
          </p:cNvSpPr>
          <p:nvPr>
            <p:ph type="ftr" sz="quarter" idx="11"/>
          </p:nvPr>
        </p:nvSpPr>
        <p:spPr/>
        <p:txBody>
          <a:bodyPr/>
          <a:lstStyle/>
          <a:p>
            <a:r>
              <a:rPr lang="en-IN" smtClean="0"/>
              <a:t>RDP</a:t>
            </a:r>
            <a:endParaRPr lang="en-IN"/>
          </a:p>
        </p:txBody>
      </p:sp>
      <p:sp>
        <p:nvSpPr>
          <p:cNvPr id="4" name="Slide Number Placeholder 3"/>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3276863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DF9D2B-45A8-4894-8350-1EE363386CD9}" type="datetime1">
              <a:rPr lang="en-IN" smtClean="0"/>
              <a:t>16-09-2024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408016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5565B5-DF5C-49EC-AEBB-69B36E62BD15}" type="datetime1">
              <a:rPr lang="en-IN" smtClean="0"/>
              <a:t>16-09-2024</a:t>
            </a:fld>
            <a:endParaRPr lang="en-IN"/>
          </a:p>
        </p:txBody>
      </p:sp>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a:t>
            </a:fld>
            <a:endParaRPr lang="en-IN"/>
          </a:p>
        </p:txBody>
      </p:sp>
    </p:spTree>
    <p:extLst>
      <p:ext uri="{BB962C8B-B14F-4D97-AF65-F5344CB8AC3E}">
        <p14:creationId xmlns:p14="http://schemas.microsoft.com/office/powerpoint/2010/main" val="2131167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F491D8-3C77-499F-ABA4-496C574D9476}" type="datetime1">
              <a:rPr lang="en-IN" smtClean="0"/>
              <a:t>16-09-2024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IN" smtClean="0"/>
              <a:t>RDP</a:t>
            </a:r>
            <a:endParaRPr lang="en-IN"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54A7E-2395-4D35-824E-25842394C6F0}" type="slidenum">
              <a:rPr lang="en-IN" smtClean="0"/>
              <a:pPr/>
              <a:t>‹#›</a:t>
            </a:fld>
            <a:endParaRPr lang="en-IN"/>
          </a:p>
        </p:txBody>
      </p:sp>
      <p:pic>
        <p:nvPicPr>
          <p:cNvPr id="7"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45589" y="382191"/>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803260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211016" y="6542088"/>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598079" y="6557962"/>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0" name="TextBox 19">
            <a:extLst>
              <a:ext uri="{FF2B5EF4-FFF2-40B4-BE49-F238E27FC236}">
                <a16:creationId xmlns:a16="http://schemas.microsoft.com/office/drawing/2014/main" xmlns="" id="{E5D32C6D-EED6-45D3-B2F4-4A294908127E}"/>
              </a:ext>
            </a:extLst>
          </p:cNvPr>
          <p:cNvSpPr txBox="1"/>
          <p:nvPr/>
        </p:nvSpPr>
        <p:spPr>
          <a:xfrm>
            <a:off x="2059401" y="621624"/>
            <a:ext cx="7848600" cy="823752"/>
          </a:xfrm>
          <a:prstGeom prst="rect">
            <a:avLst/>
          </a:prstGeom>
          <a:noFill/>
        </p:spPr>
        <p:txBody>
          <a:bodyPr wrap="square" rtlCol="0">
            <a:spAutoFit/>
          </a:bodyPr>
          <a:lstStyle/>
          <a:p>
            <a:pPr algn="ctr">
              <a:lnSpc>
                <a:spcPct val="150000"/>
              </a:lnSpc>
            </a:pPr>
            <a:r>
              <a:rPr lang="en-IN" sz="3600" b="1" dirty="0">
                <a:latin typeface="Times New Roman" pitchFamily="18" charset="0"/>
                <a:cs typeface="Times New Roman" pitchFamily="18" charset="0"/>
              </a:rPr>
              <a:t>HOSPITAL  PHARMACY</a:t>
            </a: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xmlns="" id="{475CA0F4-51BB-4438-A3C3-8CC33628181E}"/>
              </a:ext>
            </a:extLst>
          </p:cNvPr>
          <p:cNvSpPr txBox="1"/>
          <p:nvPr/>
        </p:nvSpPr>
        <p:spPr>
          <a:xfrm>
            <a:off x="2159923" y="2766084"/>
            <a:ext cx="7862628" cy="1200329"/>
          </a:xfrm>
          <a:prstGeom prst="rect">
            <a:avLst/>
          </a:prstGeom>
          <a:noFill/>
        </p:spPr>
        <p:txBody>
          <a:bodyPr wrap="square" rtlCol="0">
            <a:spAutoFit/>
          </a:bodyPr>
          <a:lstStyle/>
          <a:p>
            <a:pPr algn="ctr" fontAlgn="base"/>
            <a:r>
              <a:rPr lang="en-IN" sz="3600" b="1" dirty="0">
                <a:latin typeface="Times New Roman" pitchFamily="18" charset="0"/>
                <a:cs typeface="Times New Roman" pitchFamily="18" charset="0"/>
              </a:rPr>
              <a:t> CENTRAL STERILE SUPPLY SERVICES</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a:t>
            </a:fld>
            <a:endParaRPr lang="en-IN"/>
          </a:p>
        </p:txBody>
      </p:sp>
    </p:spTree>
    <p:extLst>
      <p:ext uri="{BB962C8B-B14F-4D97-AF65-F5344CB8AC3E}">
        <p14:creationId xmlns:p14="http://schemas.microsoft.com/office/powerpoint/2010/main" val="4049683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3554" name="Picture 2" descr="Location&#10;• The CSSD should be close to the casualty,&#10;Operation Theatre and wards which are the largest&#10;consumer of the ste..."/>
          <p:cNvPicPr>
            <a:picLocks noChangeAspect="1" noChangeArrowheads="1"/>
          </p:cNvPicPr>
          <p:nvPr/>
        </p:nvPicPr>
        <p:blipFill>
          <a:blip r:embed="rId2"/>
          <a:srcRect/>
          <a:stretch>
            <a:fillRect/>
          </a:stretch>
        </p:blipFill>
        <p:spPr bwMode="auto">
          <a:xfrm>
            <a:off x="1269482" y="382385"/>
            <a:ext cx="10368336" cy="5985163"/>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10</a:t>
            </a:fld>
            <a:endParaRPr lang="en-IN"/>
          </a:p>
        </p:txBody>
      </p:sp>
    </p:spTree>
    <p:extLst>
      <p:ext uri="{BB962C8B-B14F-4D97-AF65-F5344CB8AC3E}">
        <p14:creationId xmlns:p14="http://schemas.microsoft.com/office/powerpoint/2010/main" val="36868632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2530" name="Picture 2" descr="LAYOUT OF CSSD&#10; "/>
          <p:cNvPicPr>
            <a:picLocks noChangeAspect="1" noChangeArrowheads="1"/>
          </p:cNvPicPr>
          <p:nvPr/>
        </p:nvPicPr>
        <p:blipFill>
          <a:blip r:embed="rId2"/>
          <a:srcRect/>
          <a:stretch>
            <a:fillRect/>
          </a:stretch>
        </p:blipFill>
        <p:spPr bwMode="auto">
          <a:xfrm>
            <a:off x="1086600" y="241328"/>
            <a:ext cx="10617719" cy="6209348"/>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11</a:t>
            </a:fld>
            <a:endParaRPr lang="en-IN"/>
          </a:p>
        </p:txBody>
      </p:sp>
    </p:spTree>
    <p:extLst>
      <p:ext uri="{BB962C8B-B14F-4D97-AF65-F5344CB8AC3E}">
        <p14:creationId xmlns:p14="http://schemas.microsoft.com/office/powerpoint/2010/main" val="3686863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1506" name="Picture 2" descr="Physical Facility and Equipment Availability at CSSD&#10;Ser Rooms in the CSSD Nature of the work Provision of the Space (%)&#10;1..."/>
          <p:cNvPicPr>
            <a:picLocks noChangeAspect="1" noChangeArrowheads="1"/>
          </p:cNvPicPr>
          <p:nvPr/>
        </p:nvPicPr>
        <p:blipFill>
          <a:blip r:embed="rId2"/>
          <a:srcRect/>
          <a:stretch>
            <a:fillRect/>
          </a:stretch>
        </p:blipFill>
        <p:spPr bwMode="auto">
          <a:xfrm>
            <a:off x="1020097" y="424209"/>
            <a:ext cx="10534593" cy="5959966"/>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12</a:t>
            </a:fld>
            <a:endParaRPr lang="en-IN"/>
          </a:p>
        </p:txBody>
      </p:sp>
    </p:spTree>
    <p:extLst>
      <p:ext uri="{BB962C8B-B14F-4D97-AF65-F5344CB8AC3E}">
        <p14:creationId xmlns:p14="http://schemas.microsoft.com/office/powerpoint/2010/main" val="3686863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482" name="Picture 2" descr="WORK FLOW&#10; MAJOR ACTIVITIES IN A CSSD:&#10; RECEIVING THE USED ITEMS FROM USER DEPARTMENTS&#10; CLEANING&#10; PACKING&#10; STERILIZIN..."/>
          <p:cNvPicPr>
            <a:picLocks noChangeAspect="1" noChangeArrowheads="1"/>
          </p:cNvPicPr>
          <p:nvPr/>
        </p:nvPicPr>
        <p:blipFill>
          <a:blip r:embed="rId2"/>
          <a:srcRect/>
          <a:stretch>
            <a:fillRect/>
          </a:stretch>
        </p:blipFill>
        <p:spPr bwMode="auto">
          <a:xfrm>
            <a:off x="986847" y="299258"/>
            <a:ext cx="10368338" cy="616709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13</a:t>
            </a:fld>
            <a:endParaRPr lang="en-IN"/>
          </a:p>
        </p:txBody>
      </p:sp>
    </p:spTree>
    <p:extLst>
      <p:ext uri="{BB962C8B-B14F-4D97-AF65-F5344CB8AC3E}">
        <p14:creationId xmlns:p14="http://schemas.microsoft.com/office/powerpoint/2010/main" val="3686863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9458" name="Picture 2" descr="No. of Beds Space Requirement&#10;75-99 Beds 10 sq. ft per bed&#10;100-149 Beds 9 sq. ft per bed&#10;150-200 8.5 sq ft. per bed&#10;200-24..."/>
          <p:cNvPicPr>
            <a:picLocks noChangeAspect="1" noChangeArrowheads="1"/>
          </p:cNvPicPr>
          <p:nvPr/>
        </p:nvPicPr>
        <p:blipFill>
          <a:blip r:embed="rId2"/>
          <a:srcRect/>
          <a:stretch>
            <a:fillRect/>
          </a:stretch>
        </p:blipFill>
        <p:spPr bwMode="auto">
          <a:xfrm>
            <a:off x="1086601" y="266008"/>
            <a:ext cx="10717472" cy="6184668"/>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14</a:t>
            </a:fld>
            <a:endParaRPr lang="en-IN"/>
          </a:p>
        </p:txBody>
      </p:sp>
    </p:spTree>
    <p:extLst>
      <p:ext uri="{BB962C8B-B14F-4D97-AF65-F5344CB8AC3E}">
        <p14:creationId xmlns:p14="http://schemas.microsoft.com/office/powerpoint/2010/main" val="36868632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8434" name="Picture 2" descr="Floor Space requirement: (Acc. To Committee on Plan Project)&#10;Facility Bed Strength&#10;50 100 200 500 750 1000&#10;GENERAL Space i..."/>
          <p:cNvPicPr>
            <a:picLocks noChangeAspect="1" noChangeArrowheads="1"/>
          </p:cNvPicPr>
          <p:nvPr/>
        </p:nvPicPr>
        <p:blipFill>
          <a:blip r:embed="rId2"/>
          <a:srcRect/>
          <a:stretch>
            <a:fillRect/>
          </a:stretch>
        </p:blipFill>
        <p:spPr bwMode="auto">
          <a:xfrm>
            <a:off x="1053349" y="274579"/>
            <a:ext cx="10617719" cy="615947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15</a:t>
            </a:fld>
            <a:endParaRPr lang="en-IN"/>
          </a:p>
        </p:txBody>
      </p:sp>
    </p:spTree>
    <p:extLst>
      <p:ext uri="{BB962C8B-B14F-4D97-AF65-F5344CB8AC3E}">
        <p14:creationId xmlns:p14="http://schemas.microsoft.com/office/powerpoint/2010/main" val="36868632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7410" name="Picture 2" descr="Total space is functionally divided into foll0wing areas:&#10;Receiving and clean up area-10%&#10;Clean work area including area f..."/>
          <p:cNvPicPr>
            <a:picLocks noChangeAspect="1" noChangeArrowheads="1"/>
          </p:cNvPicPr>
          <p:nvPr/>
        </p:nvPicPr>
        <p:blipFill>
          <a:blip r:embed="rId2"/>
          <a:srcRect/>
          <a:stretch>
            <a:fillRect/>
          </a:stretch>
        </p:blipFill>
        <p:spPr bwMode="auto">
          <a:xfrm>
            <a:off x="920346" y="274579"/>
            <a:ext cx="10783974" cy="6109595"/>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16</a:t>
            </a:fld>
            <a:endParaRPr lang="en-IN"/>
          </a:p>
        </p:txBody>
      </p:sp>
    </p:spTree>
    <p:extLst>
      <p:ext uri="{BB962C8B-B14F-4D97-AF65-F5344CB8AC3E}">
        <p14:creationId xmlns:p14="http://schemas.microsoft.com/office/powerpoint/2010/main" val="3686863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6386" name="Picture 2" descr="• The Receiving Area of CSSD should have access to&#10;outside through a window with a counter.&#10;• The items (Specially for ins..."/>
          <p:cNvPicPr>
            <a:picLocks noChangeAspect="1" noChangeArrowheads="1"/>
          </p:cNvPicPr>
          <p:nvPr/>
        </p:nvPicPr>
        <p:blipFill>
          <a:blip r:embed="rId2"/>
          <a:srcRect/>
          <a:stretch>
            <a:fillRect/>
          </a:stretch>
        </p:blipFill>
        <p:spPr bwMode="auto">
          <a:xfrm>
            <a:off x="1014153" y="390957"/>
            <a:ext cx="10523912" cy="5976591"/>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17</a:t>
            </a:fld>
            <a:endParaRPr lang="en-IN"/>
          </a:p>
        </p:txBody>
      </p:sp>
    </p:spTree>
    <p:extLst>
      <p:ext uri="{BB962C8B-B14F-4D97-AF65-F5344CB8AC3E}">
        <p14:creationId xmlns:p14="http://schemas.microsoft.com/office/powerpoint/2010/main" val="36868632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5362" name="Picture 2" descr="CLEANING AREA&#10;• HERE THE INSTRUMENTS ARE WASHED EITHER MANUALLY&#10;OR IN MACHINES.&#10;• FOR MANUAL WASHING, SINKS WITH WATER SUP..."/>
          <p:cNvPicPr>
            <a:picLocks noChangeAspect="1" noChangeArrowheads="1"/>
          </p:cNvPicPr>
          <p:nvPr/>
        </p:nvPicPr>
        <p:blipFill>
          <a:blip r:embed="rId2"/>
          <a:srcRect/>
          <a:stretch>
            <a:fillRect/>
          </a:stretch>
        </p:blipFill>
        <p:spPr bwMode="auto">
          <a:xfrm>
            <a:off x="1230284" y="341081"/>
            <a:ext cx="7747461" cy="6043094"/>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18</a:t>
            </a:fld>
            <a:endParaRPr lang="en-IN"/>
          </a:p>
        </p:txBody>
      </p:sp>
    </p:spTree>
    <p:extLst>
      <p:ext uri="{BB962C8B-B14F-4D97-AF65-F5344CB8AC3E}">
        <p14:creationId xmlns:p14="http://schemas.microsoft.com/office/powerpoint/2010/main" val="36868632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19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3314" name="Picture 2" descr=" ETO STERILIZER: THE ITEMS LIKE CARDIAC CATHETERS ARE&#10;THERMO SENSITIVE AND THEREFORE CANNOT BE STERILIZED BY&#10;STEAM. SUCH ..."/>
          <p:cNvPicPr>
            <a:picLocks noChangeAspect="1" noChangeArrowheads="1"/>
          </p:cNvPicPr>
          <p:nvPr/>
        </p:nvPicPr>
        <p:blipFill>
          <a:blip r:embed="rId2"/>
          <a:srcRect/>
          <a:stretch>
            <a:fillRect/>
          </a:stretch>
        </p:blipFill>
        <p:spPr bwMode="auto">
          <a:xfrm>
            <a:off x="997527" y="232757"/>
            <a:ext cx="10490662" cy="6151418"/>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19</a:t>
            </a:fld>
            <a:endParaRPr lang="en-IN"/>
          </a:p>
        </p:txBody>
      </p:sp>
    </p:spTree>
    <p:extLst>
      <p:ext uri="{BB962C8B-B14F-4D97-AF65-F5344CB8AC3E}">
        <p14:creationId xmlns:p14="http://schemas.microsoft.com/office/powerpoint/2010/main" val="3686863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4" name="Rectangle 13"/>
          <p:cNvSpPr/>
          <p:nvPr/>
        </p:nvSpPr>
        <p:spPr>
          <a:xfrm>
            <a:off x="997527" y="399011"/>
            <a:ext cx="10723418" cy="3416320"/>
          </a:xfrm>
          <a:prstGeom prst="rect">
            <a:avLst/>
          </a:prstGeom>
        </p:spPr>
        <p:txBody>
          <a:bodyPr wrap="square">
            <a:spAutoFit/>
          </a:bodyPr>
          <a:lstStyle/>
          <a:p>
            <a:pPr>
              <a:lnSpc>
                <a:spcPct val="150000"/>
              </a:lnSpc>
            </a:pPr>
            <a:r>
              <a:rPr lang="en-IN" sz="2400" b="1" dirty="0">
                <a:latin typeface="Times New Roman" pitchFamily="18" charset="0"/>
                <a:cs typeface="Times New Roman" pitchFamily="18" charset="0"/>
              </a:rPr>
              <a:t>INTRODUCTION: </a:t>
            </a:r>
            <a:r>
              <a:rPr lang="en-IN" sz="2400" dirty="0">
                <a:latin typeface="Times New Roman" pitchFamily="18" charset="0"/>
                <a:cs typeface="Times New Roman" pitchFamily="18" charset="0"/>
              </a:rPr>
              <a:t> The central sterile services department (CSSD), also called sterile processing department (SPD), central supply department (CSD),is an integrated place in hospitals and other health care facilities that performs sterilization and other actions on medical devices, equipment and consumables. </a:t>
            </a:r>
          </a:p>
          <a:p>
            <a:pPr>
              <a:lnSpc>
                <a:spcPct val="150000"/>
              </a:lnSpc>
              <a:buFont typeface="Arial" pitchFamily="34" charset="0"/>
              <a:buChar char="•"/>
            </a:pPr>
            <a:r>
              <a:rPr lang="en-IN" sz="2400" dirty="0">
                <a:latin typeface="Times New Roman" pitchFamily="18" charset="0"/>
                <a:cs typeface="Times New Roman" pitchFamily="18" charset="0"/>
              </a:rPr>
              <a:t> Each of these has equipments in place in order to perform specific functions towards sterilization of articles for immediate use in patient care.</a:t>
            </a:r>
          </a:p>
        </p:txBody>
      </p:sp>
      <p:sp>
        <p:nvSpPr>
          <p:cNvPr id="15" name="Rectangle 14"/>
          <p:cNvSpPr/>
          <p:nvPr/>
        </p:nvSpPr>
        <p:spPr>
          <a:xfrm>
            <a:off x="1080655" y="4041219"/>
            <a:ext cx="10806545" cy="2308324"/>
          </a:xfrm>
          <a:prstGeom prst="rect">
            <a:avLst/>
          </a:prstGeom>
        </p:spPr>
        <p:txBody>
          <a:bodyPr wrap="square">
            <a:spAutoFit/>
          </a:bodyPr>
          <a:lstStyle/>
          <a:p>
            <a:pPr>
              <a:lnSpc>
                <a:spcPct val="150000"/>
              </a:lnSpc>
            </a:pPr>
            <a:r>
              <a:rPr lang="en-IN" sz="2400" b="1" dirty="0">
                <a:latin typeface="Times New Roman" pitchFamily="18" charset="0"/>
                <a:cs typeface="Times New Roman" pitchFamily="18" charset="0"/>
              </a:rPr>
              <a:t>Definition : </a:t>
            </a:r>
            <a:r>
              <a:rPr lang="en-IN" sz="2400" dirty="0">
                <a:latin typeface="Times New Roman" pitchFamily="18" charset="0"/>
                <a:cs typeface="Times New Roman" pitchFamily="18" charset="0"/>
              </a:rPr>
              <a:t>The Central Sterile Supply Department (CSSD) is the service responsible for receiving, storing, processing, distributing and controlling the professional supplies and equipments(both sterile and non sterile) for all user unit of hospital for the care and safety of patient under strict quality control.</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a:t>
            </a:fld>
            <a:endParaRPr lang="en-IN"/>
          </a:p>
        </p:txBody>
      </p:sp>
    </p:spTree>
    <p:extLst>
      <p:ext uri="{BB962C8B-B14F-4D97-AF65-F5344CB8AC3E}">
        <p14:creationId xmlns:p14="http://schemas.microsoft.com/office/powerpoint/2010/main" val="368686321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2290" name="Picture 2" descr="STORE&#10;AFTER STERILIZATION, THE ITEMS ARE TEMPORARILY&#10;STORED IN A CLEAN STORE (ON RACKS) FROM WHERE&#10;THEY ARE DISTRIBUTED TO..."/>
          <p:cNvPicPr>
            <a:picLocks noChangeAspect="1" noChangeArrowheads="1"/>
          </p:cNvPicPr>
          <p:nvPr/>
        </p:nvPicPr>
        <p:blipFill>
          <a:blip r:embed="rId2"/>
          <a:srcRect/>
          <a:stretch>
            <a:fillRect/>
          </a:stretch>
        </p:blipFill>
        <p:spPr bwMode="auto">
          <a:xfrm>
            <a:off x="1069973" y="257953"/>
            <a:ext cx="10534593" cy="6176097"/>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20</a:t>
            </a:fld>
            <a:endParaRPr lang="en-IN"/>
          </a:p>
        </p:txBody>
      </p:sp>
    </p:spTree>
    <p:extLst>
      <p:ext uri="{BB962C8B-B14F-4D97-AF65-F5344CB8AC3E}">
        <p14:creationId xmlns:p14="http://schemas.microsoft.com/office/powerpoint/2010/main" val="36868632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266" name="Picture 2" descr="DISTRIBUTION AREA&#10;- IT SHOULD BE AWAY FROM THE RECEIVING AREA AND&#10;MAY COMPRISE OF A WINDOW WITH COUNTER.&#10;- IN MODERN HOSPI..."/>
          <p:cNvPicPr>
            <a:picLocks noChangeAspect="1" noChangeArrowheads="1"/>
          </p:cNvPicPr>
          <p:nvPr/>
        </p:nvPicPr>
        <p:blipFill>
          <a:blip r:embed="rId2"/>
          <a:srcRect/>
          <a:stretch>
            <a:fillRect/>
          </a:stretch>
        </p:blipFill>
        <p:spPr bwMode="auto">
          <a:xfrm>
            <a:off x="964276" y="341081"/>
            <a:ext cx="10656917" cy="6026468"/>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21</a:t>
            </a:fld>
            <a:endParaRPr lang="en-IN"/>
          </a:p>
        </p:txBody>
      </p:sp>
    </p:spTree>
    <p:extLst>
      <p:ext uri="{BB962C8B-B14F-4D97-AF65-F5344CB8AC3E}">
        <p14:creationId xmlns:p14="http://schemas.microsoft.com/office/powerpoint/2010/main" val="36868632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42" name="Picture 2" descr="TRANSPORT TO&#10;OT&#10;USED&#10;MATERIALS&#10;TRANSPORT&#10;CLEANING&#10;DISINFECTION&#10;INSPECTION&#10;TRAY&#10;ASSEMBLY&#10;PACKAGING&#10;STERILIZATION&#10;STERILE&#10;ST..."/>
          <p:cNvPicPr>
            <a:picLocks noChangeAspect="1" noChangeArrowheads="1"/>
          </p:cNvPicPr>
          <p:nvPr/>
        </p:nvPicPr>
        <p:blipFill>
          <a:blip r:embed="rId2"/>
          <a:srcRect/>
          <a:stretch>
            <a:fillRect/>
          </a:stretch>
        </p:blipFill>
        <p:spPr bwMode="auto">
          <a:xfrm>
            <a:off x="986847" y="249382"/>
            <a:ext cx="10634345" cy="6118167"/>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22</a:t>
            </a:fld>
            <a:endParaRPr lang="en-IN"/>
          </a:p>
        </p:txBody>
      </p:sp>
    </p:spTree>
    <p:extLst>
      <p:ext uri="{BB962C8B-B14F-4D97-AF65-F5344CB8AC3E}">
        <p14:creationId xmlns:p14="http://schemas.microsoft.com/office/powerpoint/2010/main" val="3686863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218" name="Picture 2" descr="Staffing of CSSD&#10; "/>
          <p:cNvPicPr>
            <a:picLocks noChangeAspect="1" noChangeArrowheads="1"/>
          </p:cNvPicPr>
          <p:nvPr/>
        </p:nvPicPr>
        <p:blipFill>
          <a:blip r:embed="rId2"/>
          <a:srcRect/>
          <a:stretch>
            <a:fillRect/>
          </a:stretch>
        </p:blipFill>
        <p:spPr bwMode="auto">
          <a:xfrm>
            <a:off x="870469" y="307831"/>
            <a:ext cx="10850476" cy="6109594"/>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23</a:t>
            </a:fld>
            <a:endParaRPr lang="en-IN"/>
          </a:p>
        </p:txBody>
      </p:sp>
    </p:spTree>
    <p:extLst>
      <p:ext uri="{BB962C8B-B14F-4D97-AF65-F5344CB8AC3E}">
        <p14:creationId xmlns:p14="http://schemas.microsoft.com/office/powerpoint/2010/main" val="3686863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194" name="Picture 2" descr="STAFF&#10;• CSSD IS USUALLY MANNED BY FOLLOWING STAFFS:&#10;- CSSD IN CHARGE/ MANAGER: SUPERVISES ACTIVITIES OF CSSD.&#10;- CSSD TECHN..."/>
          <p:cNvPicPr>
            <a:picLocks noChangeAspect="1" noChangeArrowheads="1"/>
          </p:cNvPicPr>
          <p:nvPr/>
        </p:nvPicPr>
        <p:blipFill>
          <a:blip r:embed="rId2"/>
          <a:srcRect/>
          <a:stretch>
            <a:fillRect/>
          </a:stretch>
        </p:blipFill>
        <p:spPr bwMode="auto">
          <a:xfrm>
            <a:off x="1020097" y="299259"/>
            <a:ext cx="10650971" cy="613479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24</a:t>
            </a:fld>
            <a:endParaRPr lang="en-IN"/>
          </a:p>
        </p:txBody>
      </p:sp>
    </p:spTree>
    <p:extLst>
      <p:ext uri="{BB962C8B-B14F-4D97-AF65-F5344CB8AC3E}">
        <p14:creationId xmlns:p14="http://schemas.microsoft.com/office/powerpoint/2010/main" val="36868632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7170" name="Picture 2" descr="Staffing should be planned based on the following&#10;factors:-&#10;– Average 02 technicians for 100 beds and one technical&#10;superv..."/>
          <p:cNvPicPr>
            <a:picLocks noChangeAspect="1" noChangeArrowheads="1"/>
          </p:cNvPicPr>
          <p:nvPr/>
        </p:nvPicPr>
        <p:blipFill>
          <a:blip r:embed="rId2"/>
          <a:srcRect/>
          <a:stretch>
            <a:fillRect/>
          </a:stretch>
        </p:blipFill>
        <p:spPr bwMode="auto">
          <a:xfrm>
            <a:off x="1153102" y="266007"/>
            <a:ext cx="10418214" cy="6101541"/>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25</a:t>
            </a:fld>
            <a:endParaRPr lang="en-IN"/>
          </a:p>
        </p:txBody>
      </p:sp>
    </p:spTree>
    <p:extLst>
      <p:ext uri="{BB962C8B-B14F-4D97-AF65-F5344CB8AC3E}">
        <p14:creationId xmlns:p14="http://schemas.microsoft.com/office/powerpoint/2010/main" val="36868632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146" name="Picture 2" descr="ORGANOGRAM&#10;CSSD Supervisor.&#10;CSSD Attendant.&#10;CSSD Technician.&#10;Messengers.&#10;Boiler attendant.&#10;Clerks.&#10;Cleaners.&#10; "/>
          <p:cNvPicPr>
            <a:picLocks noChangeAspect="1" noChangeArrowheads="1"/>
          </p:cNvPicPr>
          <p:nvPr/>
        </p:nvPicPr>
        <p:blipFill>
          <a:blip r:embed="rId2"/>
          <a:srcRect/>
          <a:stretch>
            <a:fillRect/>
          </a:stretch>
        </p:blipFill>
        <p:spPr bwMode="auto">
          <a:xfrm>
            <a:off x="1535485" y="407583"/>
            <a:ext cx="10019205" cy="5893464"/>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26</a:t>
            </a:fld>
            <a:endParaRPr lang="en-IN"/>
          </a:p>
        </p:txBody>
      </p:sp>
    </p:spTree>
    <p:extLst>
      <p:ext uri="{BB962C8B-B14F-4D97-AF65-F5344CB8AC3E}">
        <p14:creationId xmlns:p14="http://schemas.microsoft.com/office/powerpoint/2010/main" val="36868632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122" name="Picture 2" descr="Quality Assurance&#10;• Mechanical Indicators:&#10;MONITORING RECORD TIME, TEMPERATURE, HUMIDITY AND&#10;PRESSURE DURING THE STERILIZA..."/>
          <p:cNvPicPr>
            <a:picLocks noChangeAspect="1" noChangeArrowheads="1"/>
          </p:cNvPicPr>
          <p:nvPr/>
        </p:nvPicPr>
        <p:blipFill>
          <a:blip r:embed="rId2"/>
          <a:srcRect/>
          <a:stretch>
            <a:fillRect/>
          </a:stretch>
        </p:blipFill>
        <p:spPr bwMode="auto">
          <a:xfrm>
            <a:off x="1369234" y="474083"/>
            <a:ext cx="9852948" cy="5959967"/>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27</a:t>
            </a:fld>
            <a:endParaRPr lang="en-IN"/>
          </a:p>
        </p:txBody>
      </p:sp>
    </p:spTree>
    <p:extLst>
      <p:ext uri="{BB962C8B-B14F-4D97-AF65-F5344CB8AC3E}">
        <p14:creationId xmlns:p14="http://schemas.microsoft.com/office/powerpoint/2010/main" val="3686863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0178" name="Picture 2" descr="Central Sterile Supply Department (CSSD)"/>
          <p:cNvPicPr>
            <a:picLocks noChangeAspect="1" noChangeArrowheads="1"/>
          </p:cNvPicPr>
          <p:nvPr/>
        </p:nvPicPr>
        <p:blipFill>
          <a:blip r:embed="rId2"/>
          <a:srcRect/>
          <a:stretch>
            <a:fillRect/>
          </a:stretch>
        </p:blipFill>
        <p:spPr bwMode="auto">
          <a:xfrm>
            <a:off x="1147156" y="282634"/>
            <a:ext cx="10191404" cy="616804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28</a:t>
            </a:fld>
            <a:endParaRPr lang="en-IN"/>
          </a:p>
        </p:txBody>
      </p:sp>
    </p:spTree>
    <p:extLst>
      <p:ext uri="{BB962C8B-B14F-4D97-AF65-F5344CB8AC3E}">
        <p14:creationId xmlns:p14="http://schemas.microsoft.com/office/powerpoint/2010/main" val="36868632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29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098" name="Picture 2" descr="Conclusion&#10;In most healthcare facilities, the Central&#10;Sterile Supply Department (CSSD) plays a key&#10;role in providing the i..."/>
          <p:cNvPicPr>
            <a:picLocks noChangeAspect="1" noChangeArrowheads="1"/>
          </p:cNvPicPr>
          <p:nvPr/>
        </p:nvPicPr>
        <p:blipFill>
          <a:blip r:embed="rId2"/>
          <a:srcRect/>
          <a:stretch>
            <a:fillRect/>
          </a:stretch>
        </p:blipFill>
        <p:spPr bwMode="auto">
          <a:xfrm>
            <a:off x="1080656" y="232757"/>
            <a:ext cx="10307780" cy="6201294"/>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29</a:t>
            </a:fld>
            <a:endParaRPr lang="en-IN"/>
          </a:p>
        </p:txBody>
      </p:sp>
    </p:spTree>
    <p:extLst>
      <p:ext uri="{BB962C8B-B14F-4D97-AF65-F5344CB8AC3E}">
        <p14:creationId xmlns:p14="http://schemas.microsoft.com/office/powerpoint/2010/main" val="36868632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722" name="Picture 2" descr="Normally the following types of article are entertained&#10;by CSSD:&#10;-Diagnostic sets like L.P set, Sternal Puncture set etc&#10;-..."/>
          <p:cNvPicPr>
            <a:picLocks noChangeAspect="1" noChangeArrowheads="1"/>
          </p:cNvPicPr>
          <p:nvPr/>
        </p:nvPicPr>
        <p:blipFill>
          <a:blip r:embed="rId2"/>
          <a:srcRect/>
          <a:stretch>
            <a:fillRect/>
          </a:stretch>
        </p:blipFill>
        <p:spPr bwMode="auto">
          <a:xfrm>
            <a:off x="1130532" y="1870623"/>
            <a:ext cx="10523912" cy="4562476"/>
          </a:xfrm>
          <a:prstGeom prst="rect">
            <a:avLst/>
          </a:prstGeom>
          <a:noFill/>
        </p:spPr>
      </p:pic>
      <p:sp>
        <p:nvSpPr>
          <p:cNvPr id="13" name="Rectangle 12"/>
          <p:cNvSpPr/>
          <p:nvPr/>
        </p:nvSpPr>
        <p:spPr>
          <a:xfrm>
            <a:off x="1163781" y="399011"/>
            <a:ext cx="10523913" cy="2241960"/>
          </a:xfrm>
          <a:prstGeom prst="rect">
            <a:avLst/>
          </a:prstGeom>
        </p:spPr>
        <p:txBody>
          <a:bodyPr wrap="square">
            <a:spAutoFit/>
          </a:bodyPr>
          <a:lstStyle/>
          <a:p>
            <a:pPr>
              <a:lnSpc>
                <a:spcPct val="150000"/>
              </a:lnSpc>
              <a:buFont typeface="Arial" pitchFamily="34" charset="0"/>
              <a:buChar char="•"/>
            </a:pPr>
            <a:r>
              <a:rPr lang="en-IN" sz="2400" dirty="0">
                <a:latin typeface="Times New Roman" pitchFamily="18" charset="0"/>
                <a:cs typeface="Times New Roman" pitchFamily="18" charset="0"/>
              </a:rPr>
              <a:t>It is an important facility of hospital that supplies sterile instruments and materials for dressing and procedures carried out in ward and other departments of hospital. </a:t>
            </a:r>
          </a:p>
          <a:p>
            <a:pPr>
              <a:lnSpc>
                <a:spcPct val="150000"/>
              </a:lnSpc>
              <a:buFont typeface="Arial" pitchFamily="34" charset="0"/>
              <a:buChar char="•"/>
            </a:pPr>
            <a:endParaRPr lang="en-IN" sz="2400" dirty="0">
              <a:latin typeface="Times New Roman" pitchFamily="18" charset="0"/>
              <a:cs typeface="Times New Roman" pitchFamily="18" charset="0"/>
            </a:endParaRPr>
          </a:p>
          <a:p>
            <a:pPr>
              <a:lnSpc>
                <a:spcPct val="150000"/>
              </a:lnSpc>
              <a:buFont typeface="Arial" pitchFamily="34" charset="0"/>
              <a:buChar char="•"/>
            </a:pPr>
            <a:r>
              <a:rPr lang="en-IN" sz="2400" dirty="0">
                <a:latin typeface="Times New Roman" pitchFamily="18" charset="0"/>
                <a:cs typeface="Times New Roman" pitchFamily="18" charset="0"/>
              </a:rPr>
              <a:t> CSSD has a great role in reducing Hospital Acquired Infection (HAI)</a:t>
            </a:r>
          </a:p>
        </p:txBody>
      </p:sp>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a:t>
            </a:fld>
            <a:endParaRPr lang="en-IN"/>
          </a:p>
        </p:txBody>
      </p:sp>
    </p:spTree>
    <p:extLst>
      <p:ext uri="{BB962C8B-B14F-4D97-AF65-F5344CB8AC3E}">
        <p14:creationId xmlns:p14="http://schemas.microsoft.com/office/powerpoint/2010/main" val="36868632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30</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74" name="Picture 2" descr="THANK YOU&#10; "/>
          <p:cNvPicPr>
            <a:picLocks noChangeAspect="1" noChangeArrowheads="1"/>
          </p:cNvPicPr>
          <p:nvPr/>
        </p:nvPicPr>
        <p:blipFill>
          <a:blip r:embed="rId2"/>
          <a:srcRect/>
          <a:stretch>
            <a:fillRect/>
          </a:stretch>
        </p:blipFill>
        <p:spPr bwMode="auto">
          <a:xfrm>
            <a:off x="980902" y="357705"/>
            <a:ext cx="10690167" cy="6076345"/>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30</a:t>
            </a:fld>
            <a:endParaRPr lang="en-IN"/>
          </a:p>
        </p:txBody>
      </p:sp>
    </p:spTree>
    <p:extLst>
      <p:ext uri="{BB962C8B-B14F-4D97-AF65-F5344CB8AC3E}">
        <p14:creationId xmlns:p14="http://schemas.microsoft.com/office/powerpoint/2010/main" val="3686863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31</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0" name="Picture 2" descr="Central Sterile Supply Department (CSSD)"/>
          <p:cNvPicPr>
            <a:picLocks noChangeAspect="1" noChangeArrowheads="1"/>
          </p:cNvPicPr>
          <p:nvPr/>
        </p:nvPicPr>
        <p:blipFill>
          <a:blip r:embed="rId2"/>
          <a:srcRect/>
          <a:stretch>
            <a:fillRect/>
          </a:stretch>
        </p:blipFill>
        <p:spPr bwMode="auto">
          <a:xfrm>
            <a:off x="1113905" y="282633"/>
            <a:ext cx="10407535" cy="613479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31</a:t>
            </a:fld>
            <a:endParaRPr lang="en-IN"/>
          </a:p>
        </p:txBody>
      </p:sp>
    </p:spTree>
    <p:extLst>
      <p:ext uri="{BB962C8B-B14F-4D97-AF65-F5344CB8AC3E}">
        <p14:creationId xmlns:p14="http://schemas.microsoft.com/office/powerpoint/2010/main" val="368686321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32</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9154" name="Picture 2" descr="• Preparation of solutions in bulk&#10;and transport tanks to CSSR for&#10;bottling and sterilization.&#10;• Prepare a mixture of chem..."/>
          <p:cNvPicPr>
            <a:picLocks noChangeAspect="1" noChangeArrowheads="1"/>
          </p:cNvPicPr>
          <p:nvPr/>
        </p:nvPicPr>
        <p:blipFill>
          <a:blip r:embed="rId2"/>
          <a:srcRect/>
          <a:stretch>
            <a:fillRect/>
          </a:stretch>
        </p:blipFill>
        <p:spPr bwMode="auto">
          <a:xfrm>
            <a:off x="1003473" y="324455"/>
            <a:ext cx="10418214" cy="6043093"/>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32</a:t>
            </a:fld>
            <a:endParaRPr lang="en-IN"/>
          </a:p>
        </p:txBody>
      </p:sp>
    </p:spTree>
    <p:extLst>
      <p:ext uri="{BB962C8B-B14F-4D97-AF65-F5344CB8AC3E}">
        <p14:creationId xmlns:p14="http://schemas.microsoft.com/office/powerpoint/2010/main" val="36868632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33</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1202" name="Picture 2" descr="QUALIFICATION AND RESPONSIBILITIES OF&#10;HOSPITAL PHARMACIST TO MANAGE CSSR:&#10;• Interviewing the sales persons, promoters&#10;• Me..."/>
          <p:cNvPicPr>
            <a:picLocks noChangeAspect="1" noChangeArrowheads="1"/>
          </p:cNvPicPr>
          <p:nvPr/>
        </p:nvPicPr>
        <p:blipFill>
          <a:blip r:embed="rId2"/>
          <a:srcRect/>
          <a:stretch>
            <a:fillRect/>
          </a:stretch>
        </p:blipFill>
        <p:spPr bwMode="auto">
          <a:xfrm>
            <a:off x="931025" y="274580"/>
            <a:ext cx="10656917" cy="6176096"/>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33</a:t>
            </a:fld>
            <a:endParaRPr lang="en-IN"/>
          </a:p>
        </p:txBody>
      </p:sp>
    </p:spTree>
    <p:extLst>
      <p:ext uri="{BB962C8B-B14F-4D97-AF65-F5344CB8AC3E}">
        <p14:creationId xmlns:p14="http://schemas.microsoft.com/office/powerpoint/2010/main" val="3686863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4</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8674" name="Picture 2" descr="History &amp; Development&#10;The development of concept of sepsis was coined by&#10;Lister and Koch as a result of discovery of&#10;micro..."/>
          <p:cNvPicPr>
            <a:picLocks noChangeAspect="1" noChangeArrowheads="1"/>
          </p:cNvPicPr>
          <p:nvPr/>
        </p:nvPicPr>
        <p:blipFill>
          <a:blip r:embed="rId2"/>
          <a:srcRect/>
          <a:stretch>
            <a:fillRect/>
          </a:stretch>
        </p:blipFill>
        <p:spPr bwMode="auto">
          <a:xfrm>
            <a:off x="1119851" y="357705"/>
            <a:ext cx="10617719" cy="6059719"/>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4</a:t>
            </a:fld>
            <a:endParaRPr lang="en-IN"/>
          </a:p>
        </p:txBody>
      </p:sp>
    </p:spTree>
    <p:extLst>
      <p:ext uri="{BB962C8B-B14F-4D97-AF65-F5344CB8AC3E}">
        <p14:creationId xmlns:p14="http://schemas.microsoft.com/office/powerpoint/2010/main" val="3686863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5</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7650" name="Picture 2" descr="e. To monitor and enforce controls necessary to prevent&#10;cross infection.&#10;f. To maintain an inventory of supplies and equip..."/>
          <p:cNvPicPr>
            <a:picLocks noChangeAspect="1" noChangeArrowheads="1"/>
          </p:cNvPicPr>
          <p:nvPr/>
        </p:nvPicPr>
        <p:blipFill>
          <a:blip r:embed="rId2"/>
          <a:srcRect/>
          <a:stretch>
            <a:fillRect/>
          </a:stretch>
        </p:blipFill>
        <p:spPr bwMode="auto">
          <a:xfrm>
            <a:off x="1236230" y="307830"/>
            <a:ext cx="10102330" cy="6092970"/>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5</a:t>
            </a:fld>
            <a:endParaRPr lang="en-IN"/>
          </a:p>
        </p:txBody>
      </p:sp>
    </p:spTree>
    <p:extLst>
      <p:ext uri="{BB962C8B-B14F-4D97-AF65-F5344CB8AC3E}">
        <p14:creationId xmlns:p14="http://schemas.microsoft.com/office/powerpoint/2010/main" val="36868632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6</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5" name="Picture 2" descr="Designing of a CSSD&#10;• Size and location of CSSD varies&#10;• 7 to 10 square feet per bed is recommended&#10;• It should be located..."/>
          <p:cNvPicPr>
            <a:picLocks noChangeAspect="1" noChangeArrowheads="1"/>
          </p:cNvPicPr>
          <p:nvPr/>
        </p:nvPicPr>
        <p:blipFill>
          <a:blip r:embed="rId2"/>
          <a:srcRect/>
          <a:stretch>
            <a:fillRect/>
          </a:stretch>
        </p:blipFill>
        <p:spPr bwMode="auto">
          <a:xfrm>
            <a:off x="1053350" y="324454"/>
            <a:ext cx="10601094" cy="6076345"/>
          </a:xfrm>
          <a:prstGeom prst="rect">
            <a:avLst/>
          </a:prstGeom>
          <a:noFill/>
        </p:spPr>
      </p:pic>
      <p:sp>
        <p:nvSpPr>
          <p:cNvPr id="6" name="Footer Placeholder 5"/>
          <p:cNvSpPr>
            <a:spLocks noGrp="1"/>
          </p:cNvSpPr>
          <p:nvPr>
            <p:ph type="ftr" sz="quarter" idx="11"/>
          </p:nvPr>
        </p:nvSpPr>
        <p:spPr/>
        <p:txBody>
          <a:bodyPr/>
          <a:lstStyle/>
          <a:p>
            <a:r>
              <a:rPr lang="en-IN" smtClean="0"/>
              <a:t>RDP</a:t>
            </a:r>
            <a:endParaRPr lang="en-IN"/>
          </a:p>
        </p:txBody>
      </p:sp>
      <p:sp>
        <p:nvSpPr>
          <p:cNvPr id="7" name="Slide Number Placeholder 6"/>
          <p:cNvSpPr>
            <a:spLocks noGrp="1"/>
          </p:cNvSpPr>
          <p:nvPr>
            <p:ph type="sldNum" sz="quarter" idx="12"/>
          </p:nvPr>
        </p:nvSpPr>
        <p:spPr/>
        <p:txBody>
          <a:bodyPr/>
          <a:lstStyle/>
          <a:p>
            <a:fld id="{28B54A7E-2395-4D35-824E-25842394C6F0}" type="slidenum">
              <a:rPr lang="en-IN" smtClean="0"/>
              <a:pPr/>
              <a:t>6</a:t>
            </a:fld>
            <a:endParaRPr lang="en-IN"/>
          </a:p>
        </p:txBody>
      </p:sp>
    </p:spTree>
    <p:extLst>
      <p:ext uri="{BB962C8B-B14F-4D97-AF65-F5344CB8AC3E}">
        <p14:creationId xmlns:p14="http://schemas.microsoft.com/office/powerpoint/2010/main" val="3686863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7</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6626" name="Picture 2" descr="CSSD should have four zones for a smooth work flow:&#10;a. The unclean and washing area&#10;b. The assembly and packing area&#10;c. Th..."/>
          <p:cNvPicPr>
            <a:picLocks noChangeAspect="1" noChangeArrowheads="1"/>
          </p:cNvPicPr>
          <p:nvPr/>
        </p:nvPicPr>
        <p:blipFill>
          <a:blip r:embed="rId2"/>
          <a:srcRect/>
          <a:stretch>
            <a:fillRect/>
          </a:stretch>
        </p:blipFill>
        <p:spPr bwMode="auto">
          <a:xfrm>
            <a:off x="864524" y="282633"/>
            <a:ext cx="10656915" cy="6134792"/>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7</a:t>
            </a:fld>
            <a:endParaRPr lang="en-IN"/>
          </a:p>
        </p:txBody>
      </p:sp>
    </p:spTree>
    <p:extLst>
      <p:ext uri="{BB962C8B-B14F-4D97-AF65-F5344CB8AC3E}">
        <p14:creationId xmlns:p14="http://schemas.microsoft.com/office/powerpoint/2010/main" val="3686863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8</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xmlns="" id="{B3902754-FA36-43DB-AE4B-EB31CC786FD9}"/>
              </a:ext>
            </a:extLst>
          </p:cNvPr>
          <p:cNvSpPr/>
          <p:nvPr/>
        </p:nvSpPr>
        <p:spPr>
          <a:xfrm>
            <a:off x="0" y="0"/>
            <a:ext cx="12182475" cy="95250"/>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5602" name="Picture 2" descr="PLANNING of CSSD&#10;- The materials/ items from contaminated and sterile&#10;areas should not get mixed.&#10;- There should be physic..."/>
          <p:cNvPicPr>
            <a:picLocks noChangeAspect="1" noChangeArrowheads="1"/>
          </p:cNvPicPr>
          <p:nvPr/>
        </p:nvPicPr>
        <p:blipFill>
          <a:blip r:embed="rId2"/>
          <a:srcRect/>
          <a:stretch>
            <a:fillRect/>
          </a:stretch>
        </p:blipFill>
        <p:spPr bwMode="auto">
          <a:xfrm>
            <a:off x="1103225" y="266007"/>
            <a:ext cx="10401589" cy="6134793"/>
          </a:xfrm>
          <a:prstGeom prst="rect">
            <a:avLst/>
          </a:prstGeom>
          <a:noFill/>
        </p:spPr>
      </p:pic>
      <p:sp>
        <p:nvSpPr>
          <p:cNvPr id="5" name="Footer Placeholder 4"/>
          <p:cNvSpPr>
            <a:spLocks noGrp="1"/>
          </p:cNvSpPr>
          <p:nvPr>
            <p:ph type="ftr" sz="quarter" idx="11"/>
          </p:nvPr>
        </p:nvSpPr>
        <p:spPr/>
        <p:txBody>
          <a:bodyPr/>
          <a:lstStyle/>
          <a:p>
            <a:r>
              <a:rPr lang="en-IN" smtClean="0"/>
              <a:t>RDP</a:t>
            </a:r>
            <a:endParaRPr lang="en-IN"/>
          </a:p>
        </p:txBody>
      </p:sp>
      <p:sp>
        <p:nvSpPr>
          <p:cNvPr id="6" name="Slide Number Placeholder 5"/>
          <p:cNvSpPr>
            <a:spLocks noGrp="1"/>
          </p:cNvSpPr>
          <p:nvPr>
            <p:ph type="sldNum" sz="quarter" idx="12"/>
          </p:nvPr>
        </p:nvSpPr>
        <p:spPr/>
        <p:txBody>
          <a:bodyPr/>
          <a:lstStyle/>
          <a:p>
            <a:fld id="{28B54A7E-2395-4D35-824E-25842394C6F0}" type="slidenum">
              <a:rPr lang="en-IN" smtClean="0"/>
              <a:pPr/>
              <a:t>8</a:t>
            </a:fld>
            <a:endParaRPr lang="en-IN"/>
          </a:p>
        </p:txBody>
      </p:sp>
    </p:spTree>
    <p:extLst>
      <p:ext uri="{BB962C8B-B14F-4D97-AF65-F5344CB8AC3E}">
        <p14:creationId xmlns:p14="http://schemas.microsoft.com/office/powerpoint/2010/main" val="3686863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Date Placeholder 3">
            <a:extLst>
              <a:ext uri="{FF2B5EF4-FFF2-40B4-BE49-F238E27FC236}">
                <a16:creationId xmlns:a16="http://schemas.microsoft.com/office/drawing/2014/main" xmlns="" id="{AAF24975-6C08-4B49-94BA-2F742C1F9172}"/>
              </a:ext>
            </a:extLst>
          </p:cNvPr>
          <p:cNvSpPr txBox="1">
            <a:spLocks/>
          </p:cNvSpPr>
          <p:nvPr/>
        </p:nvSpPr>
        <p:spPr>
          <a:xfrm>
            <a:off x="0" y="6534592"/>
            <a:ext cx="971550" cy="315912"/>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fld id="{3F2B6CD2-9FAC-4B66-9FED-0B35ED6381BF}" type="datetime1">
              <a:rPr lang="en-IN" b="1" smtClean="0">
                <a:solidFill>
                  <a:schemeClr val="tx1"/>
                </a:solidFill>
                <a:latin typeface="Times New Roman" panose="02020603050405020304" pitchFamily="18" charset="0"/>
                <a:cs typeface="Times New Roman" panose="02020603050405020304" pitchFamily="18" charset="0"/>
              </a:rPr>
              <a:pPr/>
              <a:t>16-09-2024</a:t>
            </a:fld>
            <a:endParaRPr lang="en-IN" b="1" dirty="0">
              <a:solidFill>
                <a:schemeClr val="tx1"/>
              </a:solidFill>
              <a:latin typeface="Times New Roman" panose="02020603050405020304" pitchFamily="18" charset="0"/>
              <a:cs typeface="Times New Roman" panose="02020603050405020304" pitchFamily="18" charset="0"/>
            </a:endParaRPr>
          </a:p>
        </p:txBody>
      </p:sp>
      <p:sp>
        <p:nvSpPr>
          <p:cNvPr id="12" name="Slide Number Placeholder 5">
            <a:extLst>
              <a:ext uri="{FF2B5EF4-FFF2-40B4-BE49-F238E27FC236}">
                <a16:creationId xmlns:a16="http://schemas.microsoft.com/office/drawing/2014/main" xmlns="" id="{15153A5C-CB8E-4DA0-BE10-27D38D83A5F5}"/>
              </a:ext>
            </a:extLst>
          </p:cNvPr>
          <p:cNvSpPr txBox="1">
            <a:spLocks/>
          </p:cNvSpPr>
          <p:nvPr/>
        </p:nvSpPr>
        <p:spPr>
          <a:xfrm>
            <a:off x="11687175" y="6573837"/>
            <a:ext cx="504825" cy="284163"/>
          </a:xfrm>
          <a:prstGeom prst="rect">
            <a:avLst/>
          </a:prstGeom>
          <a:noFill/>
          <a:ln w="19050">
            <a:noFill/>
          </a:ln>
        </p:spPr>
        <p:style>
          <a:lnRef idx="2">
            <a:schemeClr val="accent4">
              <a:shade val="50000"/>
            </a:schemeClr>
          </a:lnRef>
          <a:fillRef idx="1">
            <a:schemeClr val="accent4"/>
          </a:fillRef>
          <a:effectRef idx="0">
            <a:schemeClr val="accent4"/>
          </a:effectRef>
          <a:fontRef idx="minor">
            <a:schemeClr val="lt1"/>
          </a:fontRef>
        </p:style>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fld id="{28B54A7E-2395-4D35-824E-25842394C6F0}" type="slidenum">
              <a:rPr lang="en-IN" sz="1600" b="1" smtClean="0">
                <a:solidFill>
                  <a:schemeClr val="tx1"/>
                </a:solidFill>
                <a:latin typeface="Times New Roman" panose="02020603050405020304" pitchFamily="18" charset="0"/>
                <a:cs typeface="Times New Roman" panose="02020603050405020304" pitchFamily="18" charset="0"/>
              </a:rPr>
              <a:pPr algn="ctr"/>
              <a:t>9</a:t>
            </a:fld>
            <a:endParaRPr lang="en-IN" sz="1600" b="1" dirty="0">
              <a:solidFill>
                <a:schemeClr val="tx1"/>
              </a:solidFill>
              <a:latin typeface="Times New Roman" panose="02020603050405020304" pitchFamily="18" charset="0"/>
              <a:cs typeface="Times New Roman" panose="02020603050405020304" pitchFamily="18" charset="0"/>
            </a:endParaRPr>
          </a:p>
        </p:txBody>
      </p:sp>
      <p:sp>
        <p:nvSpPr>
          <p:cNvPr id="3" name="Title 4">
            <a:extLst>
              <a:ext uri="{FF2B5EF4-FFF2-40B4-BE49-F238E27FC236}">
                <a16:creationId xmlns:a16="http://schemas.microsoft.com/office/drawing/2014/main" xmlns="" id="{131964C2-1F0F-49AA-A6A1-810494132F58}"/>
              </a:ext>
            </a:extLst>
          </p:cNvPr>
          <p:cNvSpPr txBox="1">
            <a:spLocks/>
          </p:cNvSpPr>
          <p:nvPr/>
        </p:nvSpPr>
        <p:spPr>
          <a:xfrm>
            <a:off x="971549" y="425984"/>
            <a:ext cx="10515600" cy="56255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endParaRPr lang="en-IN" sz="2000" b="1" u="sng" dirty="0">
              <a:latin typeface="Times New Roman" panose="02020603050405020304" pitchFamily="18" charset="0"/>
              <a:cs typeface="Times New Roman" panose="02020603050405020304" pitchFamily="18" charset="0"/>
            </a:endParaRPr>
          </a:p>
        </p:txBody>
      </p:sp>
      <p:sp>
        <p:nvSpPr>
          <p:cNvPr id="4" name="Content Placeholder 5">
            <a:extLst>
              <a:ext uri="{FF2B5EF4-FFF2-40B4-BE49-F238E27FC236}">
                <a16:creationId xmlns:a16="http://schemas.microsoft.com/office/drawing/2014/main" xmlns="" id="{2923AB95-CA95-4CB2-AC79-FEE222BA5A62}"/>
              </a:ext>
            </a:extLst>
          </p:cNvPr>
          <p:cNvSpPr txBox="1">
            <a:spLocks/>
          </p:cNvSpPr>
          <p:nvPr/>
        </p:nvSpPr>
        <p:spPr>
          <a:xfrm>
            <a:off x="1100831" y="1216241"/>
            <a:ext cx="10586344" cy="390979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panose="020B0604020202020204" pitchFamily="34" charset="0"/>
              <a:buChar char="•"/>
            </a:pPr>
            <a:endParaRPr lang="en-IN" sz="1400" dirty="0">
              <a:latin typeface="Times New Roman" panose="02020603050405020304" pitchFamily="18" charset="0"/>
              <a:cs typeface="Times New Roman" panose="02020603050405020304" pitchFamily="18" charset="0"/>
            </a:endParaRPr>
          </a:p>
        </p:txBody>
      </p:sp>
      <p:sp>
        <p:nvSpPr>
          <p:cNvPr id="29698" name="AutoShape 2"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9700" name="AutoShape 4" descr="https://inc-powerpoint.officeapps.live.com/pods/GetClipboardImage.ashx?Id=88d4c3c8-8732-4281-9404-e39fc9cd4b18&amp;DC=IN3&amp;wdoverrides=GetClipboardImageEnabled:true"/>
          <p:cNvSpPr>
            <a:spLocks noChangeAspect="1" noChangeArrowheads="1"/>
          </p:cNvSpPr>
          <p:nvPr/>
        </p:nvSpPr>
        <p:spPr bwMode="auto">
          <a:xfrm>
            <a:off x="1682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4578" name="Picture 2" descr="- The clean area should be maintained at positive&#10;pressures.&#10;- The minimum ventilation rate should be 6-10 air&#10;changes / h..."/>
          <p:cNvPicPr>
            <a:picLocks noChangeAspect="1" noChangeArrowheads="1"/>
          </p:cNvPicPr>
          <p:nvPr/>
        </p:nvPicPr>
        <p:blipFill>
          <a:blip r:embed="rId2"/>
          <a:srcRect/>
          <a:stretch>
            <a:fillRect/>
          </a:stretch>
        </p:blipFill>
        <p:spPr bwMode="auto">
          <a:xfrm>
            <a:off x="1053349" y="249382"/>
            <a:ext cx="10551218" cy="6118167"/>
          </a:xfrm>
          <a:prstGeom prst="rect">
            <a:avLst/>
          </a:prstGeom>
          <a:noFill/>
        </p:spPr>
      </p:pic>
      <p:sp>
        <p:nvSpPr>
          <p:cNvPr id="2" name="Footer Placeholder 1"/>
          <p:cNvSpPr>
            <a:spLocks noGrp="1"/>
          </p:cNvSpPr>
          <p:nvPr>
            <p:ph type="ftr" sz="quarter" idx="11"/>
          </p:nvPr>
        </p:nvSpPr>
        <p:spPr/>
        <p:txBody>
          <a:bodyPr/>
          <a:lstStyle/>
          <a:p>
            <a:r>
              <a:rPr lang="en-IN" smtClean="0"/>
              <a:t>RDP</a:t>
            </a:r>
            <a:endParaRPr lang="en-IN"/>
          </a:p>
        </p:txBody>
      </p:sp>
      <p:sp>
        <p:nvSpPr>
          <p:cNvPr id="5" name="Slide Number Placeholder 4"/>
          <p:cNvSpPr>
            <a:spLocks noGrp="1"/>
          </p:cNvSpPr>
          <p:nvPr>
            <p:ph type="sldNum" sz="quarter" idx="12"/>
          </p:nvPr>
        </p:nvSpPr>
        <p:spPr/>
        <p:txBody>
          <a:bodyPr/>
          <a:lstStyle/>
          <a:p>
            <a:fld id="{28B54A7E-2395-4D35-824E-25842394C6F0}" type="slidenum">
              <a:rPr lang="en-IN" smtClean="0"/>
              <a:pPr/>
              <a:t>9</a:t>
            </a:fld>
            <a:endParaRPr lang="en-IN"/>
          </a:p>
        </p:txBody>
      </p:sp>
    </p:spTree>
    <p:extLst>
      <p:ext uri="{BB962C8B-B14F-4D97-AF65-F5344CB8AC3E}">
        <p14:creationId xmlns:p14="http://schemas.microsoft.com/office/powerpoint/2010/main" val="36868632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0432652D8BF75408E2A29D99D363D9E" ma:contentTypeVersion="6" ma:contentTypeDescription="Create a new document." ma:contentTypeScope="" ma:versionID="faa036d22f56a16cde9b7aa97ce92539">
  <xsd:schema xmlns:xsd="http://www.w3.org/2001/XMLSchema" xmlns:xs="http://www.w3.org/2001/XMLSchema" xmlns:p="http://schemas.microsoft.com/office/2006/metadata/properties" xmlns:ns2="1e863c3e-37bc-489c-8a97-a2b2e8e58ff9" targetNamespace="http://schemas.microsoft.com/office/2006/metadata/properties" ma:root="true" ma:fieldsID="17ae55b51d5adf974f409f68725140ce" ns2:_="">
    <xsd:import namespace="1e863c3e-37bc-489c-8a97-a2b2e8e58ff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863c3e-37bc-489c-8a97-a2b2e8e58f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ADC702D-7DBB-41BA-BFCC-AFB95BE77C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863c3e-37bc-489c-8a97-a2b2e8e58f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99E411E-0B23-469C-937D-B272C6DC4692}">
  <ds:schemaRefs>
    <ds:schemaRef ds:uri="http://schemas.microsoft.com/sharepoint/v3/contenttype/forms"/>
  </ds:schemaRefs>
</ds:datastoreItem>
</file>

<file path=customXml/itemProps3.xml><?xml version="1.0" encoding="utf-8"?>
<ds:datastoreItem xmlns:ds="http://schemas.openxmlformats.org/officeDocument/2006/customXml" ds:itemID="{73A48F4B-20D2-45D6-BF61-A68252F0EB1A}">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736</TotalTime>
  <Words>307</Words>
  <Application>Microsoft Office PowerPoint</Application>
  <PresentationFormat>Widescreen</PresentationFormat>
  <Paragraphs>141</Paragraphs>
  <Slides>33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Siddharth B</dc:creator>
  <cp:lastModifiedBy>User</cp:lastModifiedBy>
  <cp:revision>92</cp:revision>
  <dcterms:created xsi:type="dcterms:W3CDTF">2020-07-13T05:58:17Z</dcterms:created>
  <dcterms:modified xsi:type="dcterms:W3CDTF">2024-09-16T04:17:33Z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0x010100A0432652D8BF75408E2A29D99D363D9E</vt:lpwstr>
  </property>
</Properties>
</file>