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1"/>
  </p:notesMasterIdLst>
  <p:handoutMasterIdLst>
    <p:handoutMasterId r:id="rId102"/>
  </p:handoutMasterIdLst>
  <p:sldIdLst>
    <p:sldId id="263" r:id="rId2"/>
    <p:sldId id="262" r:id="rId3"/>
    <p:sldId id="264" r:id="rId4"/>
    <p:sldId id="265" r:id="rId5"/>
    <p:sldId id="270" r:id="rId6"/>
    <p:sldId id="266" r:id="rId7"/>
    <p:sldId id="267" r:id="rId8"/>
    <p:sldId id="271" r:id="rId9"/>
    <p:sldId id="272" r:id="rId10"/>
    <p:sldId id="273" r:id="rId11"/>
    <p:sldId id="274" r:id="rId12"/>
    <p:sldId id="275" r:id="rId13"/>
    <p:sldId id="276" r:id="rId14"/>
    <p:sldId id="278" r:id="rId15"/>
    <p:sldId id="279" r:id="rId16"/>
    <p:sldId id="277" r:id="rId17"/>
    <p:sldId id="269" r:id="rId18"/>
    <p:sldId id="268" r:id="rId19"/>
    <p:sldId id="280" r:id="rId20"/>
    <p:sldId id="281" r:id="rId21"/>
    <p:sldId id="283" r:id="rId22"/>
    <p:sldId id="282" r:id="rId23"/>
    <p:sldId id="285" r:id="rId24"/>
    <p:sldId id="284" r:id="rId25"/>
    <p:sldId id="286" r:id="rId26"/>
    <p:sldId id="287" r:id="rId27"/>
    <p:sldId id="288" r:id="rId28"/>
    <p:sldId id="289" r:id="rId29"/>
    <p:sldId id="290" r:id="rId30"/>
    <p:sldId id="295" r:id="rId31"/>
    <p:sldId id="291" r:id="rId32"/>
    <p:sldId id="296" r:id="rId33"/>
    <p:sldId id="294" r:id="rId34"/>
    <p:sldId id="292" r:id="rId35"/>
    <p:sldId id="293" r:id="rId36"/>
    <p:sldId id="297" r:id="rId37"/>
    <p:sldId id="300" r:id="rId38"/>
    <p:sldId id="299" r:id="rId39"/>
    <p:sldId id="298" r:id="rId40"/>
    <p:sldId id="301" r:id="rId41"/>
    <p:sldId id="302" r:id="rId42"/>
    <p:sldId id="303" r:id="rId43"/>
    <p:sldId id="304" r:id="rId44"/>
    <p:sldId id="306" r:id="rId45"/>
    <p:sldId id="305" r:id="rId46"/>
    <p:sldId id="307" r:id="rId47"/>
    <p:sldId id="308" r:id="rId48"/>
    <p:sldId id="309" r:id="rId49"/>
    <p:sldId id="311" r:id="rId50"/>
    <p:sldId id="310" r:id="rId51"/>
    <p:sldId id="313" r:id="rId52"/>
    <p:sldId id="314" r:id="rId53"/>
    <p:sldId id="312" r:id="rId54"/>
    <p:sldId id="315" r:id="rId55"/>
    <p:sldId id="317" r:id="rId56"/>
    <p:sldId id="318" r:id="rId57"/>
    <p:sldId id="319" r:id="rId58"/>
    <p:sldId id="320" r:id="rId59"/>
    <p:sldId id="322" r:id="rId60"/>
    <p:sldId id="321" r:id="rId61"/>
    <p:sldId id="323" r:id="rId62"/>
    <p:sldId id="324" r:id="rId63"/>
    <p:sldId id="316" r:id="rId64"/>
    <p:sldId id="325" r:id="rId65"/>
    <p:sldId id="327" r:id="rId66"/>
    <p:sldId id="326" r:id="rId67"/>
    <p:sldId id="332" r:id="rId68"/>
    <p:sldId id="333" r:id="rId69"/>
    <p:sldId id="334" r:id="rId70"/>
    <p:sldId id="335" r:id="rId71"/>
    <p:sldId id="336" r:id="rId72"/>
    <p:sldId id="337" r:id="rId73"/>
    <p:sldId id="339" r:id="rId74"/>
    <p:sldId id="338" r:id="rId75"/>
    <p:sldId id="340" r:id="rId76"/>
    <p:sldId id="330" r:id="rId77"/>
    <p:sldId id="341" r:id="rId78"/>
    <p:sldId id="328" r:id="rId79"/>
    <p:sldId id="342" r:id="rId80"/>
    <p:sldId id="343" r:id="rId81"/>
    <p:sldId id="344" r:id="rId82"/>
    <p:sldId id="345" r:id="rId83"/>
    <p:sldId id="346" r:id="rId84"/>
    <p:sldId id="350" r:id="rId85"/>
    <p:sldId id="351" r:id="rId86"/>
    <p:sldId id="352" r:id="rId87"/>
    <p:sldId id="353" r:id="rId88"/>
    <p:sldId id="354" r:id="rId89"/>
    <p:sldId id="355" r:id="rId90"/>
    <p:sldId id="356" r:id="rId91"/>
    <p:sldId id="357" r:id="rId92"/>
    <p:sldId id="358" r:id="rId93"/>
    <p:sldId id="359" r:id="rId94"/>
    <p:sldId id="360" r:id="rId95"/>
    <p:sldId id="361" r:id="rId96"/>
    <p:sldId id="362" r:id="rId97"/>
    <p:sldId id="363" r:id="rId98"/>
    <p:sldId id="364" r:id="rId99"/>
    <p:sldId id="347" r:id="rId10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434" autoAdjust="0"/>
  </p:normalViewPr>
  <p:slideViewPr>
    <p:cSldViewPr snapToGrid="0">
      <p:cViewPr varScale="1">
        <p:scale>
          <a:sx n="70" d="100"/>
          <a:sy n="70" d="100"/>
        </p:scale>
        <p:origin x="450" y="48"/>
      </p:cViewPr>
      <p:guideLst>
        <p:guide orient="horz" pos="2160"/>
        <p:guide pos="3840"/>
      </p:guideLst>
    </p:cSldViewPr>
  </p:slideViewPr>
  <p:notesTextViewPr>
    <p:cViewPr>
      <p:scale>
        <a:sx n="1" d="1"/>
        <a:sy n="1" d="1"/>
      </p:scale>
      <p:origin x="0" y="0"/>
    </p:cViewPr>
  </p:notesTextViewPr>
  <p:notesViewPr>
    <p:cSldViewPr snapToGrid="0">
      <p:cViewPr varScale="1">
        <p:scale>
          <a:sx n="51" d="100"/>
          <a:sy n="51" d="100"/>
        </p:scale>
        <p:origin x="2692" y="2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7280BD50-F72A-443A-8A7C-9A6A969C2F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xmlns="" id="{70149BFF-D5FE-41B9-B89E-346E6FC2BE4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089FD3E-56F1-4D93-A064-62BE23F429F1}" type="datetimeFigureOut">
              <a:rPr lang="en-IN" smtClean="0"/>
              <a:t>08-09-2024</a:t>
            </a:fld>
            <a:endParaRPr lang="en-IN"/>
          </a:p>
        </p:txBody>
      </p:sp>
      <p:sp>
        <p:nvSpPr>
          <p:cNvPr id="4" name="Footer Placeholder 3">
            <a:extLst>
              <a:ext uri="{FF2B5EF4-FFF2-40B4-BE49-F238E27FC236}">
                <a16:creationId xmlns:a16="http://schemas.microsoft.com/office/drawing/2014/main" xmlns="" id="{3A7AE4AE-8780-4C06-B105-E50A0CB1171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xmlns="" id="{1F349081-626D-42D4-96E8-DBE21E03E4C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AEBE145-7B0B-4BFC-A728-545BF59A6F16}" type="slidenum">
              <a:rPr lang="en-IN" smtClean="0"/>
              <a:t>‹#›</a:t>
            </a:fld>
            <a:endParaRPr lang="en-IN"/>
          </a:p>
        </p:txBody>
      </p:sp>
    </p:spTree>
    <p:extLst>
      <p:ext uri="{BB962C8B-B14F-4D97-AF65-F5344CB8AC3E}">
        <p14:creationId xmlns:p14="http://schemas.microsoft.com/office/powerpoint/2010/main" val="27310479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B86AA5-8483-44CB-A555-9041E2D72D7A}" type="datetimeFigureOut">
              <a:rPr lang="en-IN" smtClean="0"/>
              <a:t>08-09-2024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44A333-46EF-4665-ACD4-6848AE646224}" type="slidenum">
              <a:rPr lang="en-IN" smtClean="0"/>
              <a:t>‹#›</a:t>
            </a:fld>
            <a:endParaRPr lang="en-IN"/>
          </a:p>
        </p:txBody>
      </p:sp>
    </p:spTree>
    <p:extLst>
      <p:ext uri="{BB962C8B-B14F-4D97-AF65-F5344CB8AC3E}">
        <p14:creationId xmlns:p14="http://schemas.microsoft.com/office/powerpoint/2010/main" val="3766717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44A333-46EF-4665-ACD4-6848AE646224}" type="slidenum">
              <a:rPr lang="en-IN" smtClean="0"/>
              <a:t>1</a:t>
            </a:fld>
            <a:endParaRPr lang="en-IN"/>
          </a:p>
        </p:txBody>
      </p:sp>
    </p:spTree>
    <p:extLst>
      <p:ext uri="{BB962C8B-B14F-4D97-AF65-F5344CB8AC3E}">
        <p14:creationId xmlns:p14="http://schemas.microsoft.com/office/powerpoint/2010/main" val="30039561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44A333-46EF-4665-ACD4-6848AE646224}" type="slidenum">
              <a:rPr lang="en-IN" smtClean="0"/>
              <a:t>56</a:t>
            </a:fld>
            <a:endParaRPr lang="en-IN"/>
          </a:p>
        </p:txBody>
      </p:sp>
    </p:spTree>
    <p:extLst>
      <p:ext uri="{BB962C8B-B14F-4D97-AF65-F5344CB8AC3E}">
        <p14:creationId xmlns:p14="http://schemas.microsoft.com/office/powerpoint/2010/main" val="3007513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14814C4-CDA4-447F-8D5D-337F9006FEA0}" type="datetime1">
              <a:rPr lang="en-IN" smtClean="0"/>
              <a:t>08-09-2024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850581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3A2A93-E2D6-4C82-B3A1-489895DB47C6}" type="datetime1">
              <a:rPr lang="en-IN" smtClean="0"/>
              <a:t>08-09-2024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018860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F8F6E0-3C12-4E6D-8FAD-80D92BBC377D}" type="datetime1">
              <a:rPr lang="en-IN" smtClean="0"/>
              <a:t>08-09-2024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1249741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07946A6-66E4-4A5B-9969-E53C571002B4}" type="datetime1">
              <a:rPr lang="en-IN" smtClean="0"/>
              <a:t>08-09-2024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610179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FB0C3D2-896C-4256-BF61-7DAC881540EC}" type="datetime1">
              <a:rPr lang="en-IN" smtClean="0"/>
              <a:t>08-09-2024</a:t>
            </a:fld>
            <a:endParaRPr lang="en-IN"/>
          </a:p>
        </p:txBody>
      </p:sp>
      <p:sp>
        <p:nvSpPr>
          <p:cNvPr id="8" name="Footer Placeholder 7"/>
          <p:cNvSpPr>
            <a:spLocks noGrp="1"/>
          </p:cNvSpPr>
          <p:nvPr>
            <p:ph type="ftr" sz="quarter" idx="11"/>
          </p:nvPr>
        </p:nvSpPr>
        <p:spPr/>
        <p:txBody>
          <a:bodyPr/>
          <a:lstStyle/>
          <a:p>
            <a:r>
              <a:rPr lang="en-IN" smtClean="0"/>
              <a:t>RDP</a:t>
            </a:r>
            <a:endParaRPr lang="en-IN"/>
          </a:p>
        </p:txBody>
      </p:sp>
      <p:sp>
        <p:nvSpPr>
          <p:cNvPr id="9" name="Slide Number Placeholder 8"/>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4285383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A4EC578-D2D1-40AE-BE91-74EB0B69822C}" type="datetime1">
              <a:rPr lang="en-IN" smtClean="0"/>
              <a:t>08-09-2024</a:t>
            </a:fld>
            <a:endParaRPr lang="en-IN"/>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995823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97DEA3-2935-4980-839A-DCF172FC4AD3}" type="datetime1">
              <a:rPr lang="en-IN" smtClean="0"/>
              <a:t>08-09-2024</a:t>
            </a:fld>
            <a:endParaRPr lang="en-IN"/>
          </a:p>
        </p:txBody>
      </p:sp>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1777871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B72258-F187-40C2-B426-9BC36EA99E85}" type="datetime1">
              <a:rPr lang="en-IN" smtClean="0"/>
              <a:t>08-09-2024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25218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B8305A0-8FC5-4D46-942B-71C5DA5F2269}" type="datetime1">
              <a:rPr lang="en-IN" smtClean="0"/>
              <a:t>08-09-2024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3182239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EE8F67-04CC-43D2-977B-F9D898200890}" type="datetime1">
              <a:rPr lang="en-IN" smtClean="0"/>
              <a:t>08-09-2024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3860266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FFF46A-B47A-4F6B-A96F-8A528ABE7EBD}" type="datetime1">
              <a:rPr lang="en-IN" smtClean="0"/>
              <a:t>08-09-2024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4204201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741AC0-E4ED-4E3A-BF51-C8CA139A2156}" type="datetime1">
              <a:rPr lang="en-IN" smtClean="0"/>
              <a:t>08-09-2024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RDP</a:t>
            </a:r>
            <a:endParaRPr lang="en-IN"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B54A7E-2395-4D35-824E-25842394C6F0}" type="slidenum">
              <a:rPr lang="en-IN" smtClean="0"/>
              <a:t>‹#›</a:t>
            </a:fld>
            <a:endParaRPr lang="en-IN"/>
          </a:p>
        </p:txBody>
      </p:sp>
      <p:sp>
        <p:nvSpPr>
          <p:cNvPr id="7" name="TextBox 6"/>
          <p:cNvSpPr txBox="1"/>
          <p:nvPr userDrawn="1"/>
        </p:nvSpPr>
        <p:spPr>
          <a:xfrm rot="19866131">
            <a:off x="2171700" y="3498581"/>
            <a:ext cx="7848600" cy="707886"/>
          </a:xfrm>
          <a:prstGeom prst="rect">
            <a:avLst/>
          </a:prstGeom>
          <a:noFill/>
        </p:spPr>
        <p:txBody>
          <a:bodyPr wrap="square" rtlCol="0">
            <a:spAutoFit/>
          </a:bodyPr>
          <a:lstStyle/>
          <a:p>
            <a:pPr algn="l"/>
            <a:r>
              <a:rPr lang="en-US" sz="4000" b="1" dirty="0" smtClean="0">
                <a:solidFill>
                  <a:schemeClr val="bg2"/>
                </a:solidFill>
                <a:latin typeface="Times New Roman" panose="02020603050405020304" pitchFamily="18" charset="0"/>
                <a:cs typeface="Times New Roman" panose="02020603050405020304" pitchFamily="18" charset="0"/>
              </a:rPr>
              <a:t>RESEARCH DOCTOR PHARMA</a:t>
            </a:r>
            <a:endParaRPr lang="en-US" sz="4000" b="1" dirty="0">
              <a:solidFill>
                <a:schemeClr val="bg2"/>
              </a:solidFill>
              <a:latin typeface="Times New Roman" panose="02020603050405020304" pitchFamily="18" charset="0"/>
              <a:cs typeface="Times New Roman" panose="02020603050405020304" pitchFamily="18" charset="0"/>
            </a:endParaRPr>
          </a:p>
        </p:txBody>
      </p:sp>
      <p:sp>
        <p:nvSpPr>
          <p:cNvPr id="10" name="Flowchart: Process 9"/>
          <p:cNvSpPr/>
          <p:nvPr userDrawn="1"/>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1" name="Picture 2" descr="https://dranimeshdas.com/wp-content/uploads/2024/08/drugs.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07270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4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9.png"/></Relationships>
</file>

<file path=ppt/slides/_rels/slide5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png"/></Relationships>
</file>

<file path=ppt/slides/_rels/slide7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1.xml"/><Relationship Id="rId5" Type="http://schemas.openxmlformats.org/officeDocument/2006/relationships/image" Target="../media/image78.png"/><Relationship Id="rId4" Type="http://schemas.openxmlformats.org/officeDocument/2006/relationships/image" Target="../media/image77.png"/></Relationships>
</file>

<file path=ppt/slides/_rels/slide9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1.xml"/><Relationship Id="rId4" Type="http://schemas.openxmlformats.org/officeDocument/2006/relationships/image" Target="../media/image87.png"/></Relationships>
</file>

<file path=ppt/slides/_rels/slide9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211016" y="6542088"/>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598079" y="6557962"/>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xmlns="" id="{D8957920-506D-4F31-9CB9-011BD525C6C5}"/>
              </a:ext>
            </a:extLst>
          </p:cNvPr>
          <p:cNvSpPr txBox="1"/>
          <p:nvPr/>
        </p:nvSpPr>
        <p:spPr>
          <a:xfrm>
            <a:off x="2166937" y="393516"/>
            <a:ext cx="7848600" cy="584775"/>
          </a:xfrm>
          <a:prstGeom prst="rect">
            <a:avLst/>
          </a:prstGeom>
          <a:noFill/>
        </p:spPr>
        <p:txBody>
          <a:bodyPr wrap="square" rtlCol="0">
            <a:spAutoFit/>
          </a:bodyPr>
          <a:lstStyle/>
          <a:p>
            <a:pPr algn="ctr"/>
            <a:r>
              <a:rPr lang="en-IN" sz="3200" b="1" u="sng" dirty="0">
                <a:latin typeface="Times New Roman" panose="02020603050405020304" pitchFamily="18" charset="0"/>
                <a:cs typeface="Times New Roman" panose="02020603050405020304" pitchFamily="18" charset="0"/>
              </a:rPr>
              <a:t>PHARMACEUTICAL MICROBIOLOGY </a:t>
            </a:r>
          </a:p>
        </p:txBody>
      </p:sp>
      <p:sp>
        <p:nvSpPr>
          <p:cNvPr id="20" name="TextBox 19">
            <a:extLst>
              <a:ext uri="{FF2B5EF4-FFF2-40B4-BE49-F238E27FC236}">
                <a16:creationId xmlns:a16="http://schemas.microsoft.com/office/drawing/2014/main" xmlns="" id="{E5D32C6D-EED6-45D3-B2F4-4A294908127E}"/>
              </a:ext>
            </a:extLst>
          </p:cNvPr>
          <p:cNvSpPr txBox="1"/>
          <p:nvPr/>
        </p:nvSpPr>
        <p:spPr>
          <a:xfrm>
            <a:off x="2166937" y="2527443"/>
            <a:ext cx="7848600" cy="2000548"/>
          </a:xfrm>
          <a:prstGeom prst="rect">
            <a:avLst/>
          </a:prstGeom>
          <a:noFill/>
        </p:spPr>
        <p:txBody>
          <a:bodyPr wrap="square" rtlCol="0">
            <a:spAutoFit/>
          </a:bodyPr>
          <a:lstStyle/>
          <a:p>
            <a:pPr algn="ctr"/>
            <a:r>
              <a:rPr lang="en-US" sz="2800" b="1" dirty="0">
                <a:latin typeface="Times New Roman" panose="02020603050405020304" pitchFamily="18" charset="0"/>
                <a:cs typeface="Times New Roman" panose="02020603050405020304" pitchFamily="18" charset="0"/>
              </a:rPr>
              <a:t>UNIT 3 -</a:t>
            </a:r>
            <a:r>
              <a:rPr lang="en-US" sz="2400" b="1"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Nutritional requirements, growth and cultivation of bacteria and virus. Study of different important media required for the growth of aerobic and anaerobic bacteria &amp; fungi. Differential media, enriched media and selective media, maintenance of lab cultures</a:t>
            </a:r>
            <a:endParaRPr lang="en-IN" sz="2400" dirty="0">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a:t>
            </a:fld>
            <a:endParaRPr lang="en-IN"/>
          </a:p>
        </p:txBody>
      </p:sp>
    </p:spTree>
    <p:extLst>
      <p:ext uri="{BB962C8B-B14F-4D97-AF65-F5344CB8AC3E}">
        <p14:creationId xmlns:p14="http://schemas.microsoft.com/office/powerpoint/2010/main" val="4049683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314500"/>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IN" sz="1600" b="1" dirty="0">
                <a:latin typeface="Times New Roman" panose="02020603050405020304" pitchFamily="18" charset="0"/>
                <a:cs typeface="Times New Roman" panose="02020603050405020304" pitchFamily="18" charset="0"/>
              </a:rPr>
              <a:t>NUTRIENT REQUIREMENTS OF BACTERIA</a:t>
            </a: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771523" y="2721672"/>
            <a:ext cx="10812620" cy="3293209"/>
          </a:xfrm>
          <a:prstGeom prst="rect">
            <a:avLst/>
          </a:prstGeom>
          <a:noFill/>
        </p:spPr>
        <p:txBody>
          <a:bodyPr wrap="square" rtlCol="0">
            <a:spAutoFit/>
          </a:bodyPr>
          <a:lstStyle/>
          <a:p>
            <a:pPr marL="285750" indent="-285750" algn="just">
              <a:buFont typeface="Wingdings" panose="05000000000000000000" pitchFamily="2" charset="2"/>
              <a:buChar char="ü"/>
            </a:pPr>
            <a:r>
              <a:rPr lang="en-US" sz="1600" dirty="0">
                <a:latin typeface="Times New Roman" panose="02020603050405020304" pitchFamily="18" charset="0"/>
                <a:cs typeface="Times New Roman" panose="02020603050405020304" pitchFamily="18" charset="0"/>
              </a:rPr>
              <a:t>Interestingly, the microbial cell represents an extremely complex entity, which is essentially comprised of approximately </a:t>
            </a:r>
            <a:r>
              <a:rPr lang="en-US" sz="1600" u="sng" dirty="0">
                <a:latin typeface="Times New Roman" panose="02020603050405020304" pitchFamily="18" charset="0"/>
                <a:cs typeface="Times New Roman" panose="02020603050405020304" pitchFamily="18" charset="0"/>
              </a:rPr>
              <a:t>70% of by its weight as water</a:t>
            </a:r>
            <a:r>
              <a:rPr lang="en-US" sz="1600" dirty="0">
                <a:latin typeface="Times New Roman" panose="02020603050405020304" pitchFamily="18" charset="0"/>
                <a:cs typeface="Times New Roman" panose="02020603050405020304" pitchFamily="18" charset="0"/>
              </a:rPr>
              <a:t>, and the remaining </a:t>
            </a:r>
            <a:r>
              <a:rPr lang="en-US" sz="1600" u="sng" dirty="0">
                <a:latin typeface="Times New Roman" panose="02020603050405020304" pitchFamily="18" charset="0"/>
                <a:cs typeface="Times New Roman" panose="02020603050405020304" pitchFamily="18" charset="0"/>
              </a:rPr>
              <a:t>30% by its weight as the solid components</a:t>
            </a:r>
            <a:r>
              <a:rPr lang="en-US" sz="1600" dirty="0">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ü"/>
            </a:pP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ü"/>
            </a:pPr>
            <a:r>
              <a:rPr lang="en-US" sz="1600" dirty="0">
                <a:latin typeface="Times New Roman" panose="02020603050405020304" pitchFamily="18" charset="0"/>
                <a:cs typeface="Times New Roman" panose="02020603050405020304" pitchFamily="18" charset="0"/>
              </a:rPr>
              <a:t>Besides, the two major gaseous constituents viz., oxygen (O</a:t>
            </a:r>
            <a:r>
              <a:rPr lang="en-US" sz="1000" dirty="0">
                <a:latin typeface="Times New Roman" panose="02020603050405020304" pitchFamily="18" charset="0"/>
                <a:cs typeface="Times New Roman" panose="02020603050405020304" pitchFamily="18" charset="0"/>
              </a:rPr>
              <a:t>2</a:t>
            </a:r>
            <a:r>
              <a:rPr lang="en-US" sz="1600" dirty="0">
                <a:latin typeface="Times New Roman" panose="02020603050405020304" pitchFamily="18" charset="0"/>
                <a:cs typeface="Times New Roman" panose="02020603050405020304" pitchFamily="18" charset="0"/>
              </a:rPr>
              <a:t>) and hydrogen (H</a:t>
            </a:r>
            <a:r>
              <a:rPr lang="en-US" sz="1000" dirty="0">
                <a:latin typeface="Times New Roman" panose="02020603050405020304" pitchFamily="18" charset="0"/>
                <a:cs typeface="Times New Roman" panose="02020603050405020304" pitchFamily="18" charset="0"/>
              </a:rPr>
              <a:t>2</a:t>
            </a:r>
            <a:r>
              <a:rPr lang="en-US" sz="1600" dirty="0">
                <a:latin typeface="Times New Roman" panose="02020603050405020304" pitchFamily="18" charset="0"/>
                <a:cs typeface="Times New Roman" panose="02020603050405020304" pitchFamily="18" charset="0"/>
              </a:rPr>
              <a:t>) themicrobial cell predominantly consists of four other major elements, namely : Carbon (C), nitrogen (N), sulphur (S), and phosphorus (P). </a:t>
            </a:r>
          </a:p>
          <a:p>
            <a:pPr marL="285750" indent="-285750" algn="just">
              <a:buFont typeface="Wingdings" panose="05000000000000000000" pitchFamily="2" charset="2"/>
              <a:buChar char="ü"/>
            </a:pP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ü"/>
            </a:pPr>
            <a:r>
              <a:rPr lang="en-US" sz="1600" dirty="0">
                <a:latin typeface="Times New Roman" panose="02020603050405020304" pitchFamily="18" charset="0"/>
                <a:cs typeface="Times New Roman" panose="02020603050405020304" pitchFamily="18" charset="0"/>
              </a:rPr>
              <a:t>In fact, the six aforesaid constituents almost account for 95% of the ensuing cellular dry weight. The various other elements that also present but in relatively much lesser quantum are : </a:t>
            </a:r>
          </a:p>
          <a:p>
            <a:pPr marL="285750" indent="-285750" algn="just">
              <a:buFont typeface="Wingdings" panose="05000000000000000000" pitchFamily="2" charset="2"/>
              <a:buChar char="ü"/>
            </a:pP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ü"/>
            </a:pPr>
            <a:r>
              <a:rPr lang="en-US" sz="1600" dirty="0">
                <a:latin typeface="Times New Roman" panose="02020603050405020304" pitchFamily="18" charset="0"/>
                <a:cs typeface="Times New Roman" panose="02020603050405020304" pitchFamily="18" charset="0"/>
              </a:rPr>
              <a:t>Na+, K+, Ca2+, Mg2+, Mn2+, Co2+, Zn2+, Cu2+, Fe3+ and Mo4+.</a:t>
            </a:r>
          </a:p>
          <a:p>
            <a:pPr marL="285750" indent="-285750" algn="just">
              <a:buFont typeface="Wingdings" panose="05000000000000000000" pitchFamily="2" charset="2"/>
              <a:buChar char="ü"/>
            </a:pP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ü"/>
            </a:pPr>
            <a:r>
              <a:rPr lang="en-US" sz="1600" dirty="0">
                <a:latin typeface="Times New Roman" panose="02020603050405020304" pitchFamily="18" charset="0"/>
                <a:cs typeface="Times New Roman" panose="02020603050405020304" pitchFamily="18" charset="0"/>
              </a:rPr>
              <a:t> Based on these critical observations and findings one may infer that the microorganisms significantly require an exceptionally large number of elements for its adequate survival as well as growth (i.e., cultivation).</a:t>
            </a:r>
          </a:p>
        </p:txBody>
      </p:sp>
      <p:sp>
        <p:nvSpPr>
          <p:cNvPr id="5" name="TextBox 4"/>
          <p:cNvSpPr txBox="1"/>
          <p:nvPr/>
        </p:nvSpPr>
        <p:spPr>
          <a:xfrm>
            <a:off x="771523" y="659569"/>
            <a:ext cx="10592471" cy="2062103"/>
          </a:xfrm>
          <a:prstGeom prst="rect">
            <a:avLst/>
          </a:prstGeom>
          <a:noFill/>
        </p:spPr>
        <p:txBody>
          <a:bodyPr wrap="square" rtlCol="0">
            <a:spAutoFit/>
          </a:bodyPr>
          <a:lstStyle/>
          <a:p>
            <a:pPr marL="285750" indent="-285750">
              <a:buFont typeface="Wingdings" panose="05000000000000000000" pitchFamily="2" charset="2"/>
              <a:buChar char="ü"/>
            </a:pPr>
            <a:r>
              <a:rPr lang="en-US" sz="1600" dirty="0">
                <a:latin typeface="Times New Roman" panose="02020603050405020304" pitchFamily="18" charset="0"/>
                <a:cs typeface="Times New Roman" panose="02020603050405020304" pitchFamily="18" charset="0"/>
              </a:rPr>
              <a:t>Bacteria  are  prokaryotic  organisms  that  do  not  contain  chlorophyll.  </a:t>
            </a:r>
          </a:p>
          <a:p>
            <a:pPr marL="285750" indent="-285750">
              <a:buFont typeface="Wingdings" panose="05000000000000000000" pitchFamily="2" charset="2"/>
              <a:buChar char="ü"/>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sz="1600" dirty="0">
                <a:latin typeface="Times New Roman" panose="02020603050405020304" pitchFamily="18" charset="0"/>
                <a:cs typeface="Times New Roman" panose="02020603050405020304" pitchFamily="18" charset="0"/>
              </a:rPr>
              <a:t>They  are unicellular and do not show true branching. </a:t>
            </a:r>
          </a:p>
          <a:p>
            <a:pPr marL="285750" indent="-285750">
              <a:buFont typeface="Wingdings" panose="05000000000000000000" pitchFamily="2" charset="2"/>
              <a:buChar char="ü"/>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sz="1600" dirty="0">
                <a:latin typeface="Times New Roman" panose="02020603050405020304" pitchFamily="18" charset="0"/>
                <a:cs typeface="Times New Roman" panose="02020603050405020304" pitchFamily="18" charset="0"/>
              </a:rPr>
              <a:t>They differ from eukaryotes in not having a nuclear membrane, a nucleolus, and cell organelles like mitochondria, </a:t>
            </a:r>
            <a:r>
              <a:rPr lang="en-US" sz="1600" dirty="0" err="1">
                <a:latin typeface="Times New Roman" panose="02020603050405020304" pitchFamily="18" charset="0"/>
                <a:cs typeface="Times New Roman" panose="02020603050405020304" pitchFamily="18" charset="0"/>
              </a:rPr>
              <a:t>golgi</a:t>
            </a:r>
            <a:r>
              <a:rPr lang="en-US" sz="1600" dirty="0">
                <a:latin typeface="Times New Roman" panose="02020603050405020304" pitchFamily="18" charset="0"/>
                <a:cs typeface="Times New Roman" panose="02020603050405020304" pitchFamily="18" charset="0"/>
              </a:rPr>
              <a:t>  apparatus  and  endoplasmic  reticulum. </a:t>
            </a:r>
          </a:p>
          <a:p>
            <a:pPr marL="285750" indent="-285750">
              <a:buFont typeface="Wingdings" panose="05000000000000000000" pitchFamily="2" charset="2"/>
              <a:buChar char="ü"/>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sz="1600" dirty="0">
                <a:latin typeface="Times New Roman" panose="02020603050405020304" pitchFamily="18" charset="0"/>
                <a:cs typeface="Times New Roman" panose="02020603050405020304" pitchFamily="18" charset="0"/>
              </a:rPr>
              <a:t> They  have  a  single  circular chromosome</a:t>
            </a:r>
          </a:p>
        </p:txBody>
      </p:sp>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2</a:t>
            </a:fld>
            <a:endParaRPr lang="en-IN"/>
          </a:p>
        </p:txBody>
      </p:sp>
    </p:spTree>
    <p:extLst>
      <p:ext uri="{BB962C8B-B14F-4D97-AF65-F5344CB8AC3E}">
        <p14:creationId xmlns:p14="http://schemas.microsoft.com/office/powerpoint/2010/main" val="1523926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5" name="Picture 4"/>
          <p:cNvPicPr>
            <a:picLocks noChangeAspect="1"/>
          </p:cNvPicPr>
          <p:nvPr/>
        </p:nvPicPr>
        <p:blipFill rotWithShape="1">
          <a:blip r:embed="rId2"/>
          <a:srcRect l="27498" t="30942" r="27960" b="9452"/>
          <a:stretch/>
        </p:blipFill>
        <p:spPr>
          <a:xfrm>
            <a:off x="2660262" y="1267295"/>
            <a:ext cx="6938353" cy="5220156"/>
          </a:xfrm>
          <a:prstGeom prst="rect">
            <a:avLst/>
          </a:prstGeom>
        </p:spPr>
      </p:pic>
      <p:sp>
        <p:nvSpPr>
          <p:cNvPr id="7" name="TextBox 6"/>
          <p:cNvSpPr txBox="1"/>
          <p:nvPr/>
        </p:nvSpPr>
        <p:spPr>
          <a:xfrm>
            <a:off x="4481848" y="782107"/>
            <a:ext cx="5885645" cy="338554"/>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Chemical Composition of an E. coli Cell</a:t>
            </a:r>
          </a:p>
        </p:txBody>
      </p:sp>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28B54A7E-2395-4D35-824E-25842394C6F0}" type="slidenum">
              <a:rPr lang="en-IN" smtClean="0"/>
              <a:t>3</a:t>
            </a:fld>
            <a:endParaRPr lang="en-IN"/>
          </a:p>
        </p:txBody>
      </p:sp>
    </p:spTree>
    <p:extLst>
      <p:ext uri="{BB962C8B-B14F-4D97-AF65-F5344CB8AC3E}">
        <p14:creationId xmlns:p14="http://schemas.microsoft.com/office/powerpoint/2010/main" val="12290455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971550" y="463639"/>
            <a:ext cx="10941408" cy="5755422"/>
          </a:xfrm>
          <a:prstGeom prst="rect">
            <a:avLst/>
          </a:prstGeom>
          <a:noFill/>
        </p:spPr>
        <p:txBody>
          <a:bodyPr wrap="square" rtlCol="0">
            <a:spAutoFit/>
          </a:bodyPr>
          <a:lstStyle/>
          <a:p>
            <a:pPr marL="285750" indent="-285750" algn="just">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Bacteria can be classified nutritionally based on their energy requirements and on their ability to synthesize essential metabolites. Bacteria which derive energy from sunlight are called </a:t>
            </a:r>
            <a:r>
              <a:rPr lang="en-US" sz="1600" b="1" dirty="0">
                <a:latin typeface="Times New Roman" panose="02020603050405020304" pitchFamily="18" charset="0"/>
                <a:cs typeface="Times New Roman" panose="02020603050405020304" pitchFamily="18" charset="0"/>
              </a:rPr>
              <a:t>phototrophs. </a:t>
            </a:r>
          </a:p>
          <a:p>
            <a:pPr marL="285750" indent="-285750" algn="just">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285750" indent="-285750" algn="just">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Those that obtain energy from chemical reactions are called </a:t>
            </a:r>
            <a:r>
              <a:rPr lang="en-US" sz="1600" b="1" dirty="0">
                <a:latin typeface="Times New Roman" panose="02020603050405020304" pitchFamily="18" charset="0"/>
                <a:cs typeface="Times New Roman" panose="02020603050405020304" pitchFamily="18" charset="0"/>
              </a:rPr>
              <a:t>chemotrophs</a:t>
            </a:r>
            <a:r>
              <a:rPr lang="en-US" sz="1600" dirty="0">
                <a:latin typeface="Times New Roman" panose="02020603050405020304" pitchFamily="18" charset="0"/>
                <a:cs typeface="Times New Roman" panose="02020603050405020304" pitchFamily="18" charset="0"/>
              </a:rPr>
              <a:t>. </a:t>
            </a:r>
          </a:p>
          <a:p>
            <a:pPr marL="285750" indent="-285750" algn="just">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285750" indent="-285750" algn="just">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Bacteria that can synthesize all their organic compounds  are  called  </a:t>
            </a:r>
            <a:r>
              <a:rPr lang="en-US" sz="1600" b="1" dirty="0">
                <a:latin typeface="Times New Roman" panose="02020603050405020304" pitchFamily="18" charset="0"/>
                <a:cs typeface="Times New Roman" panose="02020603050405020304" pitchFamily="18" charset="0"/>
              </a:rPr>
              <a:t>autotrophs</a:t>
            </a:r>
            <a:r>
              <a:rPr lang="en-US" sz="1600" dirty="0">
                <a:latin typeface="Times New Roman" panose="02020603050405020304" pitchFamily="18" charset="0"/>
                <a:cs typeface="Times New Roman" panose="02020603050405020304" pitchFamily="18" charset="0"/>
              </a:rPr>
              <a:t>.  </a:t>
            </a:r>
          </a:p>
          <a:p>
            <a:pPr algn="just"/>
            <a:endParaRPr lang="en-US" sz="1600" dirty="0">
              <a:latin typeface="Times New Roman" panose="02020603050405020304" pitchFamily="18" charset="0"/>
              <a:cs typeface="Times New Roman" panose="02020603050405020304" pitchFamily="18" charset="0"/>
            </a:endParaRPr>
          </a:p>
          <a:p>
            <a:pPr marL="285750" indent="-285750" algn="just">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They  are  able  to  use  atmospheric  carbon dioxide and nitrogen, capable of independent existence in water and soil. They are of no medical importance. Some bacteria are unable to synthesize their own metabolites.  </a:t>
            </a:r>
          </a:p>
          <a:p>
            <a:pPr marL="285750" indent="-285750" algn="just">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285750" indent="-285750" algn="just">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They depend on preformed organic compounds. They are called </a:t>
            </a:r>
            <a:r>
              <a:rPr lang="en-US" sz="1600" b="1" dirty="0">
                <a:latin typeface="Times New Roman" panose="02020603050405020304" pitchFamily="18" charset="0"/>
                <a:cs typeface="Times New Roman" panose="02020603050405020304" pitchFamily="18" charset="0"/>
              </a:rPr>
              <a:t>heterotrophs</a:t>
            </a:r>
            <a:r>
              <a:rPr lang="en-US" sz="1600" dirty="0">
                <a:latin typeface="Times New Roman" panose="02020603050405020304" pitchFamily="18" charset="0"/>
                <a:cs typeface="Times New Roman" panose="02020603050405020304" pitchFamily="18" charset="0"/>
              </a:rPr>
              <a:t>. These bacteria are unable to grow with carbon dioxide as the sole source of carbon. Their nutritional requirements vary widely. Some may require only a single organic substance like glucose.</a:t>
            </a:r>
          </a:p>
          <a:p>
            <a:pPr marL="285750" indent="-285750" algn="just">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285750" indent="-285750" algn="just">
              <a:buFont typeface="Courier New" panose="02070309020205020404" pitchFamily="49" charset="0"/>
              <a:buChar char="o"/>
            </a:pPr>
            <a:r>
              <a:rPr lang="en-US" sz="1600" u="sng" dirty="0">
                <a:latin typeface="Times New Roman" panose="02020603050405020304" pitchFamily="18" charset="0"/>
                <a:cs typeface="Times New Roman" panose="02020603050405020304" pitchFamily="18" charset="0"/>
              </a:rPr>
              <a:t>Others may need a large number of different compounds like amino acids, nucleotides, lipids, carbohydrates and coenzymes. Bacteria require a supply of inorganic salts.</a:t>
            </a:r>
            <a:r>
              <a:rPr lang="en-US" sz="1600" dirty="0">
                <a:latin typeface="Times New Roman" panose="02020603050405020304" pitchFamily="18" charset="0"/>
                <a:cs typeface="Times New Roman" panose="02020603050405020304" pitchFamily="18" charset="0"/>
              </a:rPr>
              <a:t> They require anions like </a:t>
            </a:r>
            <a:r>
              <a:rPr lang="en-US" sz="1600" i="1" dirty="0">
                <a:latin typeface="Times New Roman" panose="02020603050405020304" pitchFamily="18" charset="0"/>
                <a:cs typeface="Times New Roman" panose="02020603050405020304" pitchFamily="18" charset="0"/>
              </a:rPr>
              <a:t>phosphate and sulphate anions and cations like sodium, potassium, magnesium, iron and calcium. </a:t>
            </a:r>
          </a:p>
          <a:p>
            <a:pPr marL="285750" indent="-285750" algn="just">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285750" indent="-285750" algn="just">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Some ions like </a:t>
            </a:r>
            <a:r>
              <a:rPr lang="en-US" sz="1600" i="1" dirty="0">
                <a:latin typeface="Times New Roman" panose="02020603050405020304" pitchFamily="18" charset="0"/>
                <a:cs typeface="Times New Roman" panose="02020603050405020304" pitchFamily="18" charset="0"/>
              </a:rPr>
              <a:t>cobalt </a:t>
            </a:r>
            <a:r>
              <a:rPr lang="en-US" sz="1600" dirty="0">
                <a:latin typeface="Times New Roman" panose="02020603050405020304" pitchFamily="18" charset="0"/>
                <a:cs typeface="Times New Roman" panose="02020603050405020304" pitchFamily="18" charset="0"/>
              </a:rPr>
              <a:t>may be required in trace amounts. Some bacteria require certain organic compounds in minute quantities. These are  </a:t>
            </a:r>
            <a:r>
              <a:rPr lang="en-US" sz="1600" i="1" dirty="0">
                <a:latin typeface="Times New Roman" panose="02020603050405020304" pitchFamily="18" charset="0"/>
                <a:cs typeface="Times New Roman" panose="02020603050405020304" pitchFamily="18" charset="0"/>
              </a:rPr>
              <a:t>called  growth  factors  or  bacterial  vitamins</a:t>
            </a:r>
            <a:r>
              <a:rPr lang="en-US" sz="1600" dirty="0">
                <a:latin typeface="Times New Roman" panose="02020603050405020304" pitchFamily="18" charset="0"/>
                <a:cs typeface="Times New Roman" panose="02020603050405020304" pitchFamily="18" charset="0"/>
              </a:rPr>
              <a:t>.  Growth  factors  are  called essential when growth does not occur in their absence. Accessory growth factors are those which enhance growth without being absolutely necessary for it. In many cases, bacterial vitamins are same as vitamins necessary for nutrition of mammals,  for  example,  </a:t>
            </a:r>
            <a:r>
              <a:rPr lang="en-US" sz="1600" i="1" dirty="0">
                <a:latin typeface="Times New Roman" panose="02020603050405020304" pitchFamily="18" charset="0"/>
                <a:cs typeface="Times New Roman" panose="02020603050405020304" pitchFamily="18" charset="0"/>
              </a:rPr>
              <a:t>B  group  vitamins  –  thiamine,  riboflavin,  pyridoxine, nicotinic acid, folic acid and vitamin B12</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4</a:t>
            </a:fld>
            <a:endParaRPr lang="en-IN"/>
          </a:p>
        </p:txBody>
      </p:sp>
    </p:spTree>
    <p:extLst>
      <p:ext uri="{BB962C8B-B14F-4D97-AF65-F5344CB8AC3E}">
        <p14:creationId xmlns:p14="http://schemas.microsoft.com/office/powerpoint/2010/main" val="31605326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5" name="Picture 4"/>
          <p:cNvPicPr>
            <a:picLocks noChangeAspect="1"/>
          </p:cNvPicPr>
          <p:nvPr/>
        </p:nvPicPr>
        <p:blipFill rotWithShape="1">
          <a:blip r:embed="rId2"/>
          <a:srcRect l="35088" t="15802" r="10291" b="17512"/>
          <a:stretch/>
        </p:blipFill>
        <p:spPr>
          <a:xfrm>
            <a:off x="1571221" y="365911"/>
            <a:ext cx="8649565" cy="5937264"/>
          </a:xfrm>
          <a:prstGeom prst="rect">
            <a:avLst/>
          </a:prstGeom>
        </p:spPr>
      </p:pic>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28B54A7E-2395-4D35-824E-25842394C6F0}" type="slidenum">
              <a:rPr lang="en-IN" smtClean="0"/>
              <a:t>5</a:t>
            </a:fld>
            <a:endParaRPr lang="en-IN"/>
          </a:p>
        </p:txBody>
      </p:sp>
    </p:spTree>
    <p:extLst>
      <p:ext uri="{BB962C8B-B14F-4D97-AF65-F5344CB8AC3E}">
        <p14:creationId xmlns:p14="http://schemas.microsoft.com/office/powerpoint/2010/main" val="735772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4" name="Picture 3"/>
          <p:cNvPicPr>
            <a:picLocks noChangeAspect="1"/>
          </p:cNvPicPr>
          <p:nvPr/>
        </p:nvPicPr>
        <p:blipFill rotWithShape="1">
          <a:blip r:embed="rId2"/>
          <a:srcRect l="9978" t="23371" r="42312" b="17111"/>
          <a:stretch/>
        </p:blipFill>
        <p:spPr>
          <a:xfrm>
            <a:off x="1943805" y="398842"/>
            <a:ext cx="8371268" cy="5871402"/>
          </a:xfrm>
          <a:prstGeom prst="rect">
            <a:avLst/>
          </a:prstGeom>
        </p:spPr>
      </p:pic>
      <p:sp>
        <p:nvSpPr>
          <p:cNvPr id="3" name="Footer Placeholder 2"/>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6</a:t>
            </a:fld>
            <a:endParaRPr lang="en-IN"/>
          </a:p>
        </p:txBody>
      </p:sp>
    </p:spTree>
    <p:extLst>
      <p:ext uri="{BB962C8B-B14F-4D97-AF65-F5344CB8AC3E}">
        <p14:creationId xmlns:p14="http://schemas.microsoft.com/office/powerpoint/2010/main" val="753351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5" name="Picture 4"/>
          <p:cNvPicPr>
            <a:picLocks noChangeAspect="1"/>
          </p:cNvPicPr>
          <p:nvPr/>
        </p:nvPicPr>
        <p:blipFill rotWithShape="1">
          <a:blip r:embed="rId2"/>
          <a:srcRect l="10473" t="26188" r="42610" b="23811"/>
          <a:stretch/>
        </p:blipFill>
        <p:spPr>
          <a:xfrm>
            <a:off x="1788954" y="756593"/>
            <a:ext cx="8939147" cy="5355945"/>
          </a:xfrm>
          <a:prstGeom prst="rect">
            <a:avLst/>
          </a:prstGeom>
        </p:spPr>
      </p:pic>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28B54A7E-2395-4D35-824E-25842394C6F0}" type="slidenum">
              <a:rPr lang="en-IN" smtClean="0"/>
              <a:t>7</a:t>
            </a:fld>
            <a:endParaRPr lang="en-IN"/>
          </a:p>
        </p:txBody>
      </p:sp>
    </p:spTree>
    <p:extLst>
      <p:ext uri="{BB962C8B-B14F-4D97-AF65-F5344CB8AC3E}">
        <p14:creationId xmlns:p14="http://schemas.microsoft.com/office/powerpoint/2010/main" val="2351738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4" name="Picture 3"/>
          <p:cNvPicPr>
            <a:picLocks noChangeAspect="1"/>
          </p:cNvPicPr>
          <p:nvPr/>
        </p:nvPicPr>
        <p:blipFill rotWithShape="1">
          <a:blip r:embed="rId2"/>
          <a:srcRect l="9384" t="11399" r="25485" b="5893"/>
          <a:stretch/>
        </p:blipFill>
        <p:spPr>
          <a:xfrm>
            <a:off x="1854087" y="309411"/>
            <a:ext cx="8474299" cy="6050265"/>
          </a:xfrm>
          <a:prstGeom prst="rect">
            <a:avLst/>
          </a:prstGeom>
        </p:spPr>
      </p:pic>
      <p:sp>
        <p:nvSpPr>
          <p:cNvPr id="3" name="Footer Placeholder 2"/>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8</a:t>
            </a:fld>
            <a:endParaRPr lang="en-IN"/>
          </a:p>
        </p:txBody>
      </p:sp>
    </p:spTree>
    <p:extLst>
      <p:ext uri="{BB962C8B-B14F-4D97-AF65-F5344CB8AC3E}">
        <p14:creationId xmlns:p14="http://schemas.microsoft.com/office/powerpoint/2010/main" val="2439825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p:cNvPicPr>
            <a:picLocks noChangeAspect="1"/>
          </p:cNvPicPr>
          <p:nvPr/>
        </p:nvPicPr>
        <p:blipFill rotWithShape="1">
          <a:blip r:embed="rId2"/>
          <a:srcRect l="9087" t="9463" r="24099" b="5854"/>
          <a:stretch/>
        </p:blipFill>
        <p:spPr>
          <a:xfrm>
            <a:off x="1648495" y="250053"/>
            <a:ext cx="8693241" cy="6194739"/>
          </a:xfrm>
          <a:prstGeom prst="rect">
            <a:avLst/>
          </a:prstGeom>
        </p:spPr>
      </p:pic>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9</a:t>
            </a:fld>
            <a:endParaRPr lang="en-IN"/>
          </a:p>
        </p:txBody>
      </p:sp>
    </p:spTree>
    <p:extLst>
      <p:ext uri="{BB962C8B-B14F-4D97-AF65-F5344CB8AC3E}">
        <p14:creationId xmlns:p14="http://schemas.microsoft.com/office/powerpoint/2010/main" val="30985819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p:cNvPicPr>
            <a:picLocks noChangeAspect="1"/>
          </p:cNvPicPr>
          <p:nvPr/>
        </p:nvPicPr>
        <p:blipFill rotWithShape="1">
          <a:blip r:embed="rId2"/>
          <a:srcRect l="9384" t="9991" r="24297" b="4798"/>
          <a:stretch/>
        </p:blipFill>
        <p:spPr>
          <a:xfrm>
            <a:off x="1506828" y="254076"/>
            <a:ext cx="8628845" cy="6233375"/>
          </a:xfrm>
          <a:prstGeom prst="rect">
            <a:avLst/>
          </a:prstGeom>
        </p:spPr>
      </p:pic>
      <p:sp>
        <p:nvSpPr>
          <p:cNvPr id="4" name="Rectangle 3"/>
          <p:cNvSpPr/>
          <p:nvPr/>
        </p:nvSpPr>
        <p:spPr>
          <a:xfrm>
            <a:off x="7379594" y="5318975"/>
            <a:ext cx="2395471" cy="25757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10</a:t>
            </a:fld>
            <a:endParaRPr lang="en-IN"/>
          </a:p>
        </p:txBody>
      </p:sp>
    </p:spTree>
    <p:extLst>
      <p:ext uri="{BB962C8B-B14F-4D97-AF65-F5344CB8AC3E}">
        <p14:creationId xmlns:p14="http://schemas.microsoft.com/office/powerpoint/2010/main" val="33626000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5" name="Picture 4"/>
          <p:cNvPicPr>
            <a:picLocks noChangeAspect="1"/>
          </p:cNvPicPr>
          <p:nvPr/>
        </p:nvPicPr>
        <p:blipFill rotWithShape="1">
          <a:blip r:embed="rId2"/>
          <a:srcRect l="9384" t="11753" r="24198" b="5853"/>
          <a:stretch/>
        </p:blipFill>
        <p:spPr>
          <a:xfrm>
            <a:off x="1661375" y="507279"/>
            <a:ext cx="8641724" cy="6027313"/>
          </a:xfrm>
          <a:prstGeom prst="rect">
            <a:avLst/>
          </a:prstGeom>
        </p:spPr>
      </p:pic>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28B54A7E-2395-4D35-824E-25842394C6F0}" type="slidenum">
              <a:rPr lang="en-IN" smtClean="0"/>
              <a:t>11</a:t>
            </a:fld>
            <a:endParaRPr lang="en-IN"/>
          </a:p>
        </p:txBody>
      </p:sp>
    </p:spTree>
    <p:extLst>
      <p:ext uri="{BB962C8B-B14F-4D97-AF65-F5344CB8AC3E}">
        <p14:creationId xmlns:p14="http://schemas.microsoft.com/office/powerpoint/2010/main" val="32071356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p:cNvPicPr>
            <a:picLocks noChangeAspect="1"/>
          </p:cNvPicPr>
          <p:nvPr/>
        </p:nvPicPr>
        <p:blipFill rotWithShape="1">
          <a:blip r:embed="rId2"/>
          <a:srcRect l="9384" t="24957" r="24396" b="9022"/>
          <a:stretch/>
        </p:blipFill>
        <p:spPr>
          <a:xfrm>
            <a:off x="1383674" y="524282"/>
            <a:ext cx="10027008" cy="5620522"/>
          </a:xfrm>
          <a:prstGeom prst="rect">
            <a:avLst/>
          </a:prstGeom>
        </p:spPr>
      </p:pic>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12</a:t>
            </a:fld>
            <a:endParaRPr lang="en-IN"/>
          </a:p>
        </p:txBody>
      </p:sp>
    </p:spTree>
    <p:extLst>
      <p:ext uri="{BB962C8B-B14F-4D97-AF65-F5344CB8AC3E}">
        <p14:creationId xmlns:p14="http://schemas.microsoft.com/office/powerpoint/2010/main" val="23855761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p:cNvPicPr>
            <a:picLocks noChangeAspect="1"/>
          </p:cNvPicPr>
          <p:nvPr/>
        </p:nvPicPr>
        <p:blipFill rotWithShape="1">
          <a:blip r:embed="rId2"/>
          <a:srcRect l="9285" t="10872" r="24099" b="18882"/>
          <a:stretch/>
        </p:blipFill>
        <p:spPr>
          <a:xfrm>
            <a:off x="1422311" y="550397"/>
            <a:ext cx="10014129" cy="5937054"/>
          </a:xfrm>
          <a:prstGeom prst="rect">
            <a:avLst/>
          </a:prstGeom>
        </p:spPr>
      </p:pic>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13</a:t>
            </a:fld>
            <a:endParaRPr lang="en-IN"/>
          </a:p>
        </p:txBody>
      </p:sp>
    </p:spTree>
    <p:extLst>
      <p:ext uri="{BB962C8B-B14F-4D97-AF65-F5344CB8AC3E}">
        <p14:creationId xmlns:p14="http://schemas.microsoft.com/office/powerpoint/2010/main" val="3802604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p:cNvPicPr>
            <a:picLocks noChangeAspect="1"/>
          </p:cNvPicPr>
          <p:nvPr/>
        </p:nvPicPr>
        <p:blipFill rotWithShape="1">
          <a:blip r:embed="rId2"/>
          <a:srcRect l="9483" t="11048" r="24001" b="6512"/>
          <a:stretch/>
        </p:blipFill>
        <p:spPr>
          <a:xfrm>
            <a:off x="1893195" y="299608"/>
            <a:ext cx="8654604" cy="6030625"/>
          </a:xfrm>
          <a:prstGeom prst="rect">
            <a:avLst/>
          </a:prstGeom>
        </p:spPr>
      </p:pic>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14</a:t>
            </a:fld>
            <a:endParaRPr lang="en-IN"/>
          </a:p>
        </p:txBody>
      </p:sp>
    </p:spTree>
    <p:extLst>
      <p:ext uri="{BB962C8B-B14F-4D97-AF65-F5344CB8AC3E}">
        <p14:creationId xmlns:p14="http://schemas.microsoft.com/office/powerpoint/2010/main" val="13668897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p:cNvPicPr>
            <a:picLocks noChangeAspect="1"/>
          </p:cNvPicPr>
          <p:nvPr/>
        </p:nvPicPr>
        <p:blipFill rotWithShape="1">
          <a:blip r:embed="rId2"/>
          <a:srcRect l="10275" t="52597" r="24693" b="31734"/>
          <a:stretch/>
        </p:blipFill>
        <p:spPr>
          <a:xfrm>
            <a:off x="689507" y="2597626"/>
            <a:ext cx="10879864" cy="1473834"/>
          </a:xfrm>
          <a:prstGeom prst="rect">
            <a:avLst/>
          </a:prstGeom>
        </p:spPr>
      </p:pic>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15</a:t>
            </a:fld>
            <a:endParaRPr lang="en-IN"/>
          </a:p>
        </p:txBody>
      </p:sp>
    </p:spTree>
    <p:extLst>
      <p:ext uri="{BB962C8B-B14F-4D97-AF65-F5344CB8AC3E}">
        <p14:creationId xmlns:p14="http://schemas.microsoft.com/office/powerpoint/2010/main" val="9994500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868519" y="386366"/>
            <a:ext cx="10980044" cy="4770537"/>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CULTIVATION (GROWTH) OF BACTERIA</a:t>
            </a:r>
          </a:p>
          <a:p>
            <a:endParaRPr lang="en-US" sz="1600" b="1" dirty="0">
              <a:latin typeface="Times New Roman" panose="02020603050405020304" pitchFamily="18" charset="0"/>
              <a:cs typeface="Times New Roman" panose="02020603050405020304" pitchFamily="18" charset="0"/>
            </a:endParaRPr>
          </a:p>
          <a:p>
            <a:r>
              <a:rPr lang="en-US" sz="1600" b="1" i="1" u="sng" dirty="0">
                <a:latin typeface="Times New Roman" panose="02020603050405020304" pitchFamily="18" charset="0"/>
                <a:cs typeface="Times New Roman" panose="02020603050405020304" pitchFamily="18" charset="0"/>
              </a:rPr>
              <a:t>The cultivation (growth) of bacteria may be defined, as — ‘a systematic progressive increase in the cellular components’. </a:t>
            </a:r>
            <a:r>
              <a:rPr lang="en-US" sz="1600" dirty="0">
                <a:latin typeface="Times New Roman" panose="02020603050405020304" pitchFamily="18" charset="0"/>
                <a:cs typeface="Times New Roman" panose="02020603050405020304" pitchFamily="18" charset="0"/>
              </a:rPr>
              <a:t>Nevertheless, an appreciable enhancement in ‘mass’ exclusively may not always reflect the element of growth because bacteria at certain specific instances may accumulate enough mass without a corresponding increment in the actual cell number. In the latest scenario the terms ‘balanced growth’ has been introduced which essentially draws a line between the so called ‘orderly growth’ and the ‘disorderly growth’.</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Importantly, one may describe the pattern of normal growth curve (or growth cycle) of microorganisms by having an assumption that a ‘single microorganism’ after being carefully inoculated into a sterilized flask of liquid culture medium aseptically which is incubated subsequently for its apparent desired growth in due course of time. At this point in time the very ‘seeded bacterium’ would have a tendency to undergo ‘binary fission’ thereby safely plunging into an era of rapid growth and development whereby the bacterial cells shall undergo ‘multiplication in an exponential manner’. </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Thus, during the said span of rapid growth, if one takes into consideration the theoretical number of microorganisms that must be present at different intervals of time, and finally plot the data thus generated in the following two ways, namely :</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(a) Logarithm of number of microorganisms, and</a:t>
            </a:r>
          </a:p>
          <a:p>
            <a:r>
              <a:rPr lang="en-US" sz="1600" dirty="0">
                <a:latin typeface="Times New Roman" panose="02020603050405020304" pitchFamily="18" charset="0"/>
                <a:cs typeface="Times New Roman" panose="02020603050405020304" pitchFamily="18" charset="0"/>
              </a:rPr>
              <a:t>(b) Arithmetic number of microorganisms </a:t>
            </a:r>
            <a:r>
              <a:rPr lang="en-US" sz="1600" dirty="0" err="1">
                <a:latin typeface="Times New Roman" panose="02020603050405020304" pitchFamily="18" charset="0"/>
                <a:cs typeface="Times New Roman" panose="02020603050405020304" pitchFamily="18" charset="0"/>
              </a:rPr>
              <a:t>Vs</a:t>
            </a:r>
            <a:r>
              <a:rPr lang="en-US" sz="1600" dirty="0">
                <a:latin typeface="Times New Roman" panose="02020603050405020304" pitchFamily="18" charset="0"/>
                <a:cs typeface="Times New Roman" panose="02020603050405020304" pitchFamily="18" charset="0"/>
              </a:rPr>
              <a:t> time.</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16</a:t>
            </a:fld>
            <a:endParaRPr lang="en-IN"/>
          </a:p>
        </p:txBody>
      </p:sp>
    </p:spTree>
    <p:extLst>
      <p:ext uri="{BB962C8B-B14F-4D97-AF65-F5344CB8AC3E}">
        <p14:creationId xmlns:p14="http://schemas.microsoft.com/office/powerpoint/2010/main" val="33225770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p:cNvPicPr>
            <a:picLocks noChangeAspect="1"/>
          </p:cNvPicPr>
          <p:nvPr/>
        </p:nvPicPr>
        <p:blipFill rotWithShape="1">
          <a:blip r:embed="rId2"/>
          <a:srcRect l="32645" t="36047" r="36769" b="9727"/>
          <a:stretch/>
        </p:blipFill>
        <p:spPr>
          <a:xfrm>
            <a:off x="1197734" y="482580"/>
            <a:ext cx="5635779" cy="5617541"/>
          </a:xfrm>
          <a:prstGeom prst="rect">
            <a:avLst/>
          </a:prstGeom>
        </p:spPr>
      </p:pic>
      <p:pic>
        <p:nvPicPr>
          <p:cNvPr id="5" name="Picture 4"/>
          <p:cNvPicPr>
            <a:picLocks noChangeAspect="1"/>
          </p:cNvPicPr>
          <p:nvPr/>
        </p:nvPicPr>
        <p:blipFill>
          <a:blip r:embed="rId3"/>
          <a:stretch>
            <a:fillRect/>
          </a:stretch>
        </p:blipFill>
        <p:spPr>
          <a:xfrm>
            <a:off x="7484550" y="78239"/>
            <a:ext cx="4505139" cy="6512610"/>
          </a:xfrm>
          <a:prstGeom prst="rect">
            <a:avLst/>
          </a:prstGeom>
        </p:spPr>
      </p:pic>
      <p:sp>
        <p:nvSpPr>
          <p:cNvPr id="4" name="Footer Placeholder 3"/>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17</a:t>
            </a:fld>
            <a:endParaRPr lang="en-IN"/>
          </a:p>
        </p:txBody>
      </p:sp>
    </p:spTree>
    <p:extLst>
      <p:ext uri="{BB962C8B-B14F-4D97-AF65-F5344CB8AC3E}">
        <p14:creationId xmlns:p14="http://schemas.microsoft.com/office/powerpoint/2010/main" val="39541455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extBox 3"/>
          <p:cNvSpPr txBox="1"/>
          <p:nvPr/>
        </p:nvSpPr>
        <p:spPr>
          <a:xfrm>
            <a:off x="1133341" y="412124"/>
            <a:ext cx="5127366" cy="338554"/>
          </a:xfrm>
          <a:prstGeom prst="rect">
            <a:avLst/>
          </a:prstGeom>
          <a:noFill/>
        </p:spPr>
        <p:txBody>
          <a:bodyPr wrap="none" rtlCol="0">
            <a:spAutoFit/>
          </a:bodyPr>
          <a:lstStyle/>
          <a:p>
            <a:pPr algn="l"/>
            <a:r>
              <a:rPr lang="en-US" sz="1600" b="1" dirty="0">
                <a:latin typeface="Times New Roman" panose="02020603050405020304" pitchFamily="18" charset="0"/>
                <a:cs typeface="Times New Roman" panose="02020603050405020304" pitchFamily="18" charset="0"/>
              </a:rPr>
              <a:t>BACTERIAL GROWTH CURVE   - write this diagram </a:t>
            </a:r>
          </a:p>
        </p:txBody>
      </p:sp>
      <p:pic>
        <p:nvPicPr>
          <p:cNvPr id="6" name="Picture 5"/>
          <p:cNvPicPr>
            <a:picLocks noChangeAspect="1"/>
          </p:cNvPicPr>
          <p:nvPr/>
        </p:nvPicPr>
        <p:blipFill rotWithShape="1">
          <a:blip r:embed="rId2"/>
          <a:srcRect l="32546" t="20730" r="18358" b="8918"/>
          <a:stretch/>
        </p:blipFill>
        <p:spPr>
          <a:xfrm>
            <a:off x="2137893" y="1081200"/>
            <a:ext cx="8262388" cy="5096533"/>
          </a:xfrm>
          <a:prstGeom prst="rect">
            <a:avLst/>
          </a:prstGeom>
        </p:spPr>
      </p:pic>
      <p:sp>
        <p:nvSpPr>
          <p:cNvPr id="3" name="Footer Placeholder 2"/>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18</a:t>
            </a:fld>
            <a:endParaRPr lang="en-IN"/>
          </a:p>
        </p:txBody>
      </p:sp>
    </p:spTree>
    <p:extLst>
      <p:ext uri="{BB962C8B-B14F-4D97-AF65-F5344CB8AC3E}">
        <p14:creationId xmlns:p14="http://schemas.microsoft.com/office/powerpoint/2010/main" val="4001467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extBox 3"/>
          <p:cNvSpPr txBox="1"/>
          <p:nvPr/>
        </p:nvSpPr>
        <p:spPr>
          <a:xfrm>
            <a:off x="1133341" y="412124"/>
            <a:ext cx="4157548" cy="338554"/>
          </a:xfrm>
          <a:prstGeom prst="rect">
            <a:avLst/>
          </a:prstGeom>
          <a:noFill/>
        </p:spPr>
        <p:txBody>
          <a:bodyPr wrap="none" rtlCol="0">
            <a:spAutoFit/>
          </a:bodyPr>
          <a:lstStyle/>
          <a:p>
            <a:pPr algn="l"/>
            <a:r>
              <a:rPr lang="en-US" sz="1600" b="1" dirty="0">
                <a:latin typeface="Times New Roman" panose="02020603050405020304" pitchFamily="18" charset="0"/>
                <a:cs typeface="Times New Roman" panose="02020603050405020304" pitchFamily="18" charset="0"/>
              </a:rPr>
              <a:t>BACTERIAL GROWTH CURVE / CYCLE  </a:t>
            </a:r>
          </a:p>
        </p:txBody>
      </p:sp>
      <p:sp>
        <p:nvSpPr>
          <p:cNvPr id="3" name="TextBox 2"/>
          <p:cNvSpPr txBox="1"/>
          <p:nvPr/>
        </p:nvSpPr>
        <p:spPr>
          <a:xfrm>
            <a:off x="971550" y="901521"/>
            <a:ext cx="11005802" cy="4524315"/>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In actual practice, however, when one carefully inoculates a fresh-sterilized culture medium with a stipulated number of cells, subsequently finds out the ensuing bacterial population intermittently</a:t>
            </a:r>
          </a:p>
          <a:p>
            <a:r>
              <a:rPr lang="en-US" sz="1600" dirty="0">
                <a:latin typeface="Times New Roman" panose="02020603050405020304" pitchFamily="18" charset="0"/>
                <a:cs typeface="Times New Roman" panose="02020603050405020304" pitchFamily="18" charset="0"/>
              </a:rPr>
              <a:t>under the following two experimental parameters :</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(a) during an incubation period of 24 hours, and</a:t>
            </a:r>
          </a:p>
          <a:p>
            <a:r>
              <a:rPr lang="en-US" sz="1600" dirty="0">
                <a:latin typeface="Times New Roman" panose="02020603050405020304" pitchFamily="18" charset="0"/>
                <a:cs typeface="Times New Roman" panose="02020603050405020304" pitchFamily="18" charset="0"/>
              </a:rPr>
              <a:t>(b) plot the curve between logarithms of the number of available microbial cells </a:t>
            </a:r>
            <a:r>
              <a:rPr lang="en-US" sz="1600" dirty="0" err="1">
                <a:latin typeface="Times New Roman" panose="02020603050405020304" pitchFamily="18" charset="0"/>
                <a:cs typeface="Times New Roman" panose="02020603050405020304" pitchFamily="18" charset="0"/>
              </a:rPr>
              <a:t>Vs</a:t>
            </a:r>
            <a:r>
              <a:rPr lang="en-US" sz="1600" dirty="0">
                <a:latin typeface="Times New Roman" panose="02020603050405020304" pitchFamily="18" charset="0"/>
                <a:cs typeface="Times New Roman" panose="02020603050405020304" pitchFamily="18" charset="0"/>
              </a:rPr>
              <a:t> time (in minutes),</a:t>
            </a:r>
          </a:p>
          <a:p>
            <a:endParaRPr lang="en-US" sz="1600" dirty="0">
              <a:latin typeface="Times New Roman" panose="02020603050405020304" pitchFamily="18" charset="0"/>
              <a:cs typeface="Times New Roman" panose="02020603050405020304" pitchFamily="18" charset="0"/>
            </a:endParaRPr>
          </a:p>
          <a:p>
            <a:r>
              <a:rPr lang="en-US" sz="1600" i="1" dirty="0">
                <a:latin typeface="Times New Roman" panose="02020603050405020304" pitchFamily="18" charset="0"/>
                <a:cs typeface="Times New Roman" panose="02020603050405020304" pitchFamily="18" charset="0"/>
              </a:rPr>
              <a:t>Curve A</a:t>
            </a:r>
            <a:r>
              <a:rPr lang="en-US" sz="1600" dirty="0">
                <a:latin typeface="Times New Roman" panose="02020603050405020304" pitchFamily="18" charset="0"/>
                <a:cs typeface="Times New Roman" panose="02020603050405020304" pitchFamily="18" charset="0"/>
              </a:rPr>
              <a:t> : Lag Phase ;</a:t>
            </a:r>
          </a:p>
          <a:p>
            <a:r>
              <a:rPr lang="en-US" sz="1600" i="1" dirty="0">
                <a:latin typeface="Times New Roman" panose="02020603050405020304" pitchFamily="18" charset="0"/>
                <a:cs typeface="Times New Roman" panose="02020603050405020304" pitchFamily="18" charset="0"/>
              </a:rPr>
              <a:t>Curve B</a:t>
            </a:r>
            <a:r>
              <a:rPr lang="en-US" sz="1600" dirty="0">
                <a:latin typeface="Times New Roman" panose="02020603050405020304" pitchFamily="18" charset="0"/>
                <a:cs typeface="Times New Roman" panose="02020603050405020304" pitchFamily="18" charset="0"/>
              </a:rPr>
              <a:t> : Exponential Phase or Log (Logarithmic) Phase ;</a:t>
            </a:r>
          </a:p>
          <a:p>
            <a:r>
              <a:rPr lang="en-US" sz="1600" i="1" dirty="0">
                <a:latin typeface="Times New Roman" panose="02020603050405020304" pitchFamily="18" charset="0"/>
                <a:cs typeface="Times New Roman" panose="02020603050405020304" pitchFamily="18" charset="0"/>
              </a:rPr>
              <a:t>Curve C</a:t>
            </a:r>
            <a:r>
              <a:rPr lang="en-US" sz="1600" dirty="0">
                <a:latin typeface="Times New Roman" panose="02020603050405020304" pitchFamily="18" charset="0"/>
                <a:cs typeface="Times New Roman" panose="02020603050405020304" pitchFamily="18" charset="0"/>
              </a:rPr>
              <a:t> : Stationary Phase ; </a:t>
            </a:r>
          </a:p>
          <a:p>
            <a:r>
              <a:rPr lang="en-US" sz="1600" i="1" dirty="0">
                <a:latin typeface="Times New Roman" panose="02020603050405020304" pitchFamily="18" charset="0"/>
                <a:cs typeface="Times New Roman" panose="02020603050405020304" pitchFamily="18" charset="0"/>
              </a:rPr>
              <a:t>Curve D</a:t>
            </a:r>
            <a:r>
              <a:rPr lang="en-US" sz="1600" dirty="0">
                <a:latin typeface="Times New Roman" panose="02020603050405020304" pitchFamily="18" charset="0"/>
                <a:cs typeface="Times New Roman" panose="02020603050405020304" pitchFamily="18" charset="0"/>
              </a:rPr>
              <a:t> : Death (or Decline) Phase.</a:t>
            </a:r>
          </a:p>
          <a:p>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From figure  one may distinctly observe the following salient features :</a:t>
            </a:r>
          </a:p>
          <a:p>
            <a:pPr algn="just"/>
            <a:r>
              <a:rPr lang="en-US" sz="1600" dirty="0">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Lag Phase </a:t>
            </a:r>
            <a:r>
              <a:rPr lang="en-US" sz="1600" dirty="0">
                <a:latin typeface="Times New Roman" panose="02020603050405020304" pitchFamily="18" charset="0"/>
                <a:cs typeface="Times New Roman" panose="02020603050405020304" pitchFamily="18" charset="0"/>
              </a:rPr>
              <a:t>— i.e., at initial stages there exist almost little growth of bacteria,</a:t>
            </a:r>
          </a:p>
          <a:p>
            <a:pPr algn="just"/>
            <a:r>
              <a:rPr lang="en-US" sz="1600" dirty="0">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Exponential (or Log) Phase </a:t>
            </a:r>
            <a:r>
              <a:rPr lang="en-US" sz="1600" dirty="0">
                <a:latin typeface="Times New Roman" panose="02020603050405020304" pitchFamily="18" charset="0"/>
                <a:cs typeface="Times New Roman" panose="02020603050405020304" pitchFamily="18" charset="0"/>
              </a:rPr>
              <a:t>— i.e., showing a rather rapid growth,</a:t>
            </a:r>
          </a:p>
          <a:p>
            <a:pPr algn="just"/>
            <a:r>
              <a:rPr lang="en-US" sz="1600" dirty="0">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Stationary Phase </a:t>
            </a:r>
            <a:r>
              <a:rPr lang="en-US" sz="1600" dirty="0">
                <a:latin typeface="Times New Roman" panose="02020603050405020304" pitchFamily="18" charset="0"/>
                <a:cs typeface="Times New Roman" panose="02020603050405020304" pitchFamily="18" charset="0"/>
              </a:rPr>
              <a:t>— i.e., depicting clearly a levelling off growth of microbes, and</a:t>
            </a:r>
          </a:p>
          <a:p>
            <a:pPr algn="just"/>
            <a:r>
              <a:rPr lang="en-US" sz="1600" dirty="0">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Death (or Decline) Phase </a:t>
            </a:r>
            <a:r>
              <a:rPr lang="en-US" sz="1600" dirty="0">
                <a:latin typeface="Times New Roman" panose="02020603050405020304" pitchFamily="18" charset="0"/>
                <a:cs typeface="Times New Roman" panose="02020603050405020304" pitchFamily="18" charset="0"/>
              </a:rPr>
              <a:t>— i.e., showing a clear cut decline in the viable population of</a:t>
            </a:r>
          </a:p>
          <a:p>
            <a:pPr algn="just"/>
            <a:r>
              <a:rPr lang="en-US" sz="1600" dirty="0">
                <a:latin typeface="Times New Roman" panose="02020603050405020304" pitchFamily="18" charset="0"/>
                <a:cs typeface="Times New Roman" panose="02020603050405020304" pitchFamily="18" charset="0"/>
              </a:rPr>
              <a:t>microorganisms.</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19</a:t>
            </a:fld>
            <a:endParaRPr lang="en-IN"/>
          </a:p>
        </p:txBody>
      </p:sp>
    </p:spTree>
    <p:extLst>
      <p:ext uri="{BB962C8B-B14F-4D97-AF65-F5344CB8AC3E}">
        <p14:creationId xmlns:p14="http://schemas.microsoft.com/office/powerpoint/2010/main" val="16909563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5" name="Picture 4"/>
          <p:cNvPicPr>
            <a:picLocks noChangeAspect="1"/>
          </p:cNvPicPr>
          <p:nvPr/>
        </p:nvPicPr>
        <p:blipFill rotWithShape="1">
          <a:blip r:embed="rId2"/>
          <a:srcRect l="3742" t="20027" b="10746"/>
          <a:stretch/>
        </p:blipFill>
        <p:spPr>
          <a:xfrm>
            <a:off x="285851" y="1298073"/>
            <a:ext cx="11687175" cy="5064091"/>
          </a:xfrm>
          <a:prstGeom prst="rect">
            <a:avLst/>
          </a:prstGeom>
        </p:spPr>
      </p:pic>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28B54A7E-2395-4D35-824E-25842394C6F0}" type="slidenum">
              <a:rPr lang="en-IN" smtClean="0"/>
              <a:t>20</a:t>
            </a:fld>
            <a:endParaRPr lang="en-IN"/>
          </a:p>
        </p:txBody>
      </p:sp>
    </p:spTree>
    <p:extLst>
      <p:ext uri="{BB962C8B-B14F-4D97-AF65-F5344CB8AC3E}">
        <p14:creationId xmlns:p14="http://schemas.microsoft.com/office/powerpoint/2010/main" val="20516938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971550" y="949275"/>
            <a:ext cx="10972800" cy="4770537"/>
          </a:xfrm>
          <a:prstGeom prst="rect">
            <a:avLst/>
          </a:prstGeom>
          <a:noFill/>
        </p:spPr>
        <p:txBody>
          <a:bodyPr wrap="square" rtlCol="0">
            <a:spAutoFit/>
          </a:bodyPr>
          <a:lstStyle/>
          <a:p>
            <a:pPr marL="342900" indent="-342900">
              <a:buAutoNum type="arabicPeriod"/>
            </a:pPr>
            <a:r>
              <a:rPr lang="en-US" sz="1600" b="1" i="1" u="sng" dirty="0">
                <a:latin typeface="Times New Roman" panose="02020603050405020304" pitchFamily="18" charset="0"/>
                <a:cs typeface="Times New Roman" panose="02020603050405020304" pitchFamily="18" charset="0"/>
              </a:rPr>
              <a:t>LAG PHASE:</a:t>
            </a:r>
          </a:p>
          <a:p>
            <a:endParaRPr lang="en-US" sz="1600"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After a liquid culture broth is inoculated, the multiplication of bacteria does not start immediately. It takes some time to multiply.</a:t>
            </a: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The time between inoculation and beginning of multiplication is known as lag phase.</a:t>
            </a:r>
          </a:p>
          <a:p>
            <a:pPr marL="285750" indent="-285750">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i="1" u="sng" dirty="0">
                <a:latin typeface="Times New Roman" panose="02020603050405020304" pitchFamily="18" charset="0"/>
                <a:cs typeface="Times New Roman" panose="02020603050405020304" pitchFamily="18" charset="0"/>
              </a:rPr>
              <a:t>In this phase, the inoculated bacteria become acclimatized to the environment, switch on various enzymes, and adjust to the environmental temperature and atmospheric conditions</a:t>
            </a:r>
            <a:r>
              <a:rPr lang="en-US" sz="1600" dirty="0">
                <a:latin typeface="Times New Roman" panose="02020603050405020304" pitchFamily="18" charset="0"/>
                <a:cs typeface="Times New Roman" panose="02020603050405020304" pitchFamily="18" charset="0"/>
              </a:rPr>
              <a:t>.</a:t>
            </a:r>
          </a:p>
          <a:p>
            <a:pPr marL="285750" indent="-285750">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During this phase, there is an increase in size of bacteria but no appreciable increase in number of bacterial cells. The cells are active metabolically.</a:t>
            </a:r>
          </a:p>
          <a:p>
            <a:pPr marL="285750" indent="-285750">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The duration of the lag phase varies with the bacterial species, nature of culture medium, incubation temperature, etc.</a:t>
            </a:r>
          </a:p>
          <a:p>
            <a:r>
              <a:rPr lang="en-US" sz="1600" dirty="0">
                <a:latin typeface="Times New Roman" panose="02020603050405020304" pitchFamily="18" charset="0"/>
                <a:cs typeface="Times New Roman" panose="02020603050405020304" pitchFamily="18" charset="0"/>
              </a:rPr>
              <a:t>      It may vary from 1 hour to several days.</a:t>
            </a:r>
          </a:p>
          <a:p>
            <a:pPr marL="285750" indent="-285750">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b="1" dirty="0">
                <a:latin typeface="Times New Roman" panose="02020603050405020304" pitchFamily="18" charset="0"/>
                <a:cs typeface="Times New Roman" panose="02020603050405020304" pitchFamily="18" charset="0"/>
              </a:rPr>
              <a:t>This initial phase is characterized by cellular activity but not growth. </a:t>
            </a:r>
            <a:r>
              <a:rPr lang="en-US" sz="1600" dirty="0">
                <a:latin typeface="Times New Roman" panose="02020603050405020304" pitchFamily="18" charset="0"/>
                <a:cs typeface="Times New Roman" panose="02020603050405020304" pitchFamily="18" charset="0"/>
              </a:rPr>
              <a:t>A small group of cells are placed in a nutrient rich medium that allows them to synthesize proteins and other molecules necessary for replication. </a:t>
            </a:r>
          </a:p>
          <a:p>
            <a:pPr marL="285750" indent="-285750">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These cells increase in size, but no cell division occurs in the phase</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21</a:t>
            </a:fld>
            <a:endParaRPr lang="en-IN"/>
          </a:p>
        </p:txBody>
      </p:sp>
    </p:spTree>
    <p:extLst>
      <p:ext uri="{BB962C8B-B14F-4D97-AF65-F5344CB8AC3E}">
        <p14:creationId xmlns:p14="http://schemas.microsoft.com/office/powerpoint/2010/main" val="12662585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971550" y="986000"/>
            <a:ext cx="10967165" cy="4524315"/>
          </a:xfrm>
          <a:prstGeom prst="rect">
            <a:avLst/>
          </a:prstGeom>
          <a:noFill/>
        </p:spPr>
        <p:txBody>
          <a:bodyPr wrap="square" rtlCol="0">
            <a:spAutoFit/>
          </a:bodyPr>
          <a:lstStyle/>
          <a:p>
            <a:pPr algn="l"/>
            <a:r>
              <a:rPr lang="en-US" sz="1600" b="1" i="1" u="sng" dirty="0">
                <a:latin typeface="Times New Roman" panose="02020603050405020304" pitchFamily="18" charset="0"/>
                <a:cs typeface="Times New Roman" panose="02020603050405020304" pitchFamily="18" charset="0"/>
              </a:rPr>
              <a:t>2. LOG PHASE</a:t>
            </a:r>
          </a:p>
          <a:p>
            <a:pPr algn="l"/>
            <a:endParaRPr lang="en-US" sz="1600" b="1" i="1" u="sng" dirty="0">
              <a:latin typeface="Times New Roman" panose="02020603050405020304" pitchFamily="18" charset="0"/>
              <a:cs typeface="Times New Roman" panose="02020603050405020304" pitchFamily="18" charset="0"/>
            </a:endParaRPr>
          </a:p>
          <a:p>
            <a:pPr marL="285750" indent="-285750">
              <a:lnSpc>
                <a:spcPct val="200000"/>
              </a:lnSpc>
              <a:buFont typeface="Courier New" panose="02070309020205020404" pitchFamily="49" charset="0"/>
              <a:buChar char="o"/>
            </a:pPr>
            <a:r>
              <a:rPr lang="en-US" sz="1600" i="1" dirty="0">
                <a:latin typeface="Times New Roman" panose="02020603050405020304" pitchFamily="18" charset="0"/>
                <a:cs typeface="Times New Roman" panose="02020603050405020304" pitchFamily="18" charset="0"/>
              </a:rPr>
              <a:t>This phase is characterized by rapid exponential cell growth (i.e., 1 to 2 to 4 to 8 and so on).</a:t>
            </a:r>
          </a:p>
          <a:p>
            <a:pPr marL="285750" indent="-285750">
              <a:lnSpc>
                <a:spcPct val="200000"/>
              </a:lnSpc>
              <a:buFont typeface="Courier New" panose="02070309020205020404" pitchFamily="49" charset="0"/>
              <a:buChar char="o"/>
            </a:pPr>
            <a:r>
              <a:rPr lang="en-US" sz="1600" i="1" dirty="0">
                <a:latin typeface="Times New Roman" panose="02020603050405020304" pitchFamily="18" charset="0"/>
                <a:cs typeface="Times New Roman" panose="02020603050405020304" pitchFamily="18" charset="0"/>
              </a:rPr>
              <a:t>The bacterial population doubles during every generation. They multiply at their maximum rate</a:t>
            </a:r>
            <a:r>
              <a:rPr lang="en-US" sz="1600" dirty="0">
                <a:latin typeface="Times New Roman" panose="02020603050405020304" pitchFamily="18" charset="0"/>
                <a:cs typeface="Times New Roman" panose="02020603050405020304" pitchFamily="18" charset="0"/>
              </a:rPr>
              <a:t>.</a:t>
            </a:r>
          </a:p>
          <a:p>
            <a:pPr marL="285750" indent="-285750">
              <a:lnSpc>
                <a:spcPct val="200000"/>
              </a:lnSpc>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The bacterial cells are small and uniformly stained.</a:t>
            </a:r>
          </a:p>
          <a:p>
            <a:pPr marL="285750" indent="-285750">
              <a:lnSpc>
                <a:spcPct val="200000"/>
              </a:lnSpc>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The microbes are sensitive to adverse conditions, such as antibiotics and other antimicrobial agents.</a:t>
            </a:r>
          </a:p>
          <a:p>
            <a:pPr marL="285750" indent="-285750">
              <a:lnSpc>
                <a:spcPct val="200000"/>
              </a:lnSpc>
              <a:buFont typeface="Courier New" panose="02070309020205020404" pitchFamily="49" charset="0"/>
              <a:buChar char="o"/>
            </a:pPr>
            <a:r>
              <a:rPr lang="en-US" sz="1600" b="1" i="1" u="sng" dirty="0">
                <a:latin typeface="Times New Roman" panose="02020603050405020304" pitchFamily="18" charset="0"/>
                <a:cs typeface="Times New Roman" panose="02020603050405020304" pitchFamily="18" charset="0"/>
              </a:rPr>
              <a:t>Growth rate is the greatest during the log phase.</a:t>
            </a:r>
          </a:p>
          <a:p>
            <a:pPr marL="285750" indent="-285750">
              <a:lnSpc>
                <a:spcPct val="200000"/>
              </a:lnSpc>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The log phase is always brief, unless the rapidly dividing culture is maintained by constant addition of nutrients and frequent removal of waste products.</a:t>
            </a:r>
          </a:p>
          <a:p>
            <a:pPr marL="285750" indent="-285750">
              <a:lnSpc>
                <a:spcPct val="200000"/>
              </a:lnSpc>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When plotted on logarithmic graph paper, the log phase appears as a steeply sloped straight line.</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22</a:t>
            </a:fld>
            <a:endParaRPr lang="en-IN"/>
          </a:p>
        </p:txBody>
      </p:sp>
    </p:spTree>
    <p:extLst>
      <p:ext uri="{BB962C8B-B14F-4D97-AF65-F5344CB8AC3E}">
        <p14:creationId xmlns:p14="http://schemas.microsoft.com/office/powerpoint/2010/main" val="7453382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971550" y="502276"/>
            <a:ext cx="10915650" cy="5755422"/>
          </a:xfrm>
          <a:prstGeom prst="rect">
            <a:avLst/>
          </a:prstGeom>
          <a:noFill/>
        </p:spPr>
        <p:txBody>
          <a:bodyPr wrap="square" rtlCol="0">
            <a:spAutoFit/>
          </a:bodyPr>
          <a:lstStyle/>
          <a:p>
            <a:r>
              <a:rPr lang="en-US" sz="1600" b="1" i="1" u="sng" dirty="0">
                <a:latin typeface="Times New Roman" panose="02020603050405020304" pitchFamily="18" charset="0"/>
                <a:cs typeface="Times New Roman" panose="02020603050405020304" pitchFamily="18" charset="0"/>
              </a:rPr>
              <a:t>3. STATIONARY PHASE:</a:t>
            </a:r>
          </a:p>
          <a:p>
            <a:endParaRPr lang="en-US" sz="1600" b="1" i="1" u="sng" dirty="0">
              <a:latin typeface="Times New Roman" panose="02020603050405020304" pitchFamily="18" charset="0"/>
              <a:cs typeface="Times New Roman" panose="02020603050405020304" pitchFamily="18" charset="0"/>
            </a:endParaRPr>
          </a:p>
          <a:p>
            <a:pPr marL="285750" indent="-285750">
              <a:lnSpc>
                <a:spcPct val="150000"/>
              </a:lnSpc>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After log phase, the bacterial growth almost stops completely due to lack of essential nutrients, lack of water oxygen, change in pH of the medium, etc. and accumulation of their own toxic metabolic wastes.</a:t>
            </a:r>
          </a:p>
          <a:p>
            <a:pPr marL="285750" indent="-285750">
              <a:lnSpc>
                <a:spcPct val="150000"/>
              </a:lnSpc>
              <a:buFont typeface="Courier New" panose="02070309020205020404" pitchFamily="49" charset="0"/>
              <a:buChar char="o"/>
            </a:pPr>
            <a:r>
              <a:rPr lang="en-US" sz="1600" i="1" u="sng" dirty="0">
                <a:latin typeface="Times New Roman" panose="02020603050405020304" pitchFamily="18" charset="0"/>
                <a:cs typeface="Times New Roman" panose="02020603050405020304" pitchFamily="18" charset="0"/>
              </a:rPr>
              <a:t>It is during this phase that the culture is at its greatest population density.</a:t>
            </a:r>
          </a:p>
          <a:p>
            <a:pPr marL="285750" indent="-285750">
              <a:lnSpc>
                <a:spcPct val="150000"/>
              </a:lnSpc>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However, Death rate of bacteria exceeds the rate of replication of bacteria.</a:t>
            </a:r>
          </a:p>
          <a:p>
            <a:pPr marL="285750" indent="-285750">
              <a:lnSpc>
                <a:spcPct val="150000"/>
              </a:lnSpc>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Endospores start forming during this stage.</a:t>
            </a:r>
          </a:p>
          <a:p>
            <a:pPr marL="285750" indent="-285750">
              <a:lnSpc>
                <a:spcPct val="150000"/>
              </a:lnSpc>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Bacteria become Gram variable and show irregular staining.</a:t>
            </a:r>
          </a:p>
          <a:p>
            <a:pPr marL="285750" indent="-285750">
              <a:lnSpc>
                <a:spcPct val="150000"/>
              </a:lnSpc>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Many bacteria start producing exotoxins.</a:t>
            </a:r>
          </a:p>
          <a:p>
            <a:pPr marL="285750" indent="-285750">
              <a:lnSpc>
                <a:spcPct val="150000"/>
              </a:lnSpc>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a:lnSpc>
                <a:spcPct val="150000"/>
              </a:lnSpc>
            </a:pPr>
            <a:r>
              <a:rPr lang="en-US" sz="1600" dirty="0">
                <a:latin typeface="Times New Roman" panose="02020603050405020304" pitchFamily="18" charset="0"/>
                <a:cs typeface="Times New Roman" panose="02020603050405020304" pitchFamily="18" charset="0"/>
              </a:rPr>
              <a:t> Eventually, the population growth experienced in the log phase begins to decline as the available nutrients become depleted and waste products start to accumulate</a:t>
            </a:r>
            <a:r>
              <a:rPr lang="en-US" sz="1600" b="1" dirty="0">
                <a:latin typeface="Times New Roman" panose="02020603050405020304" pitchFamily="18" charset="0"/>
                <a:cs typeface="Times New Roman" panose="02020603050405020304" pitchFamily="18" charset="0"/>
              </a:rPr>
              <a:t>. Bacterial cell growth reaches a plateau, or stationary phase, where the number of dividing cells equal the number of dying cells. This results in no overall population growth</a:t>
            </a:r>
            <a:r>
              <a:rPr lang="en-US" sz="1600" dirty="0">
                <a:latin typeface="Times New Roman" panose="02020603050405020304" pitchFamily="18" charset="0"/>
                <a:cs typeface="Times New Roman" panose="02020603050405020304" pitchFamily="18" charset="0"/>
              </a:rPr>
              <a:t>. Under the less favorable conditions, competition for nutrients increases and the cells become less metabolically active. Spore forming bacteria produce endospores in this phase and pathogenic bacteria begin to generate substances (virulence factors) that help them survive harsh conditions and consequently cause disease.</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23</a:t>
            </a:fld>
            <a:endParaRPr lang="en-IN"/>
          </a:p>
        </p:txBody>
      </p:sp>
    </p:spTree>
    <p:extLst>
      <p:ext uri="{BB962C8B-B14F-4D97-AF65-F5344CB8AC3E}">
        <p14:creationId xmlns:p14="http://schemas.microsoft.com/office/powerpoint/2010/main" val="33216916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971550" y="739779"/>
            <a:ext cx="11005802" cy="5016758"/>
          </a:xfrm>
          <a:prstGeom prst="rect">
            <a:avLst/>
          </a:prstGeom>
          <a:noFill/>
        </p:spPr>
        <p:txBody>
          <a:bodyPr wrap="square" rtlCol="0">
            <a:spAutoFit/>
          </a:bodyPr>
          <a:lstStyle/>
          <a:p>
            <a:r>
              <a:rPr lang="en-US" sz="1600" b="1" i="1" u="sng" dirty="0">
                <a:latin typeface="Times New Roman" panose="02020603050405020304" pitchFamily="18" charset="0"/>
                <a:cs typeface="Times New Roman" panose="02020603050405020304" pitchFamily="18" charset="0"/>
              </a:rPr>
              <a:t>4. DECLINE PHASE:</a:t>
            </a:r>
          </a:p>
          <a:p>
            <a:endParaRPr lang="en-US" sz="1600"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During this phase, the bacterial population declines due to death of cells.  The decline phase starts due to,</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       (a) accumulation of toxic products and autolytic enzymes  (b) exhaustion of nutrients.</a:t>
            </a:r>
          </a:p>
          <a:p>
            <a:pPr marL="285750" indent="-285750">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i="1" dirty="0">
                <a:latin typeface="Times New Roman" panose="02020603050405020304" pitchFamily="18" charset="0"/>
                <a:cs typeface="Times New Roman" panose="02020603050405020304" pitchFamily="18" charset="0"/>
              </a:rPr>
              <a:t>Involution forms are common in this stage</a:t>
            </a:r>
            <a:r>
              <a:rPr lang="en-US" sz="1600" dirty="0">
                <a:latin typeface="Times New Roman" panose="02020603050405020304" pitchFamily="18" charset="0"/>
                <a:cs typeface="Times New Roman" panose="02020603050405020304" pitchFamily="18" charset="0"/>
              </a:rPr>
              <a:t>. Some cells assume various shapes, becoming long, filamentous rods or branching or globular forms that are difficult to identify. Some develop without a cell wall and are referred to as protoplasts, spheroplasts, or L-phase variants (L-forms). When these involuted forms are inoculated into a fresh nutrient medium, they usually revert to the original shape of the healthy bacteria.</a:t>
            </a:r>
          </a:p>
          <a:p>
            <a:pPr marL="285750" indent="-285750">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i="1" dirty="0">
                <a:latin typeface="Times New Roman" panose="02020603050405020304" pitchFamily="18" charset="0"/>
                <a:cs typeface="Times New Roman" panose="02020603050405020304" pitchFamily="18" charset="0"/>
              </a:rPr>
              <a:t>As nutrients become less available and waste products increase, the number of dying cells continues to rise. </a:t>
            </a:r>
          </a:p>
          <a:p>
            <a:pPr marL="285750" indent="-285750">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In the death phase, </a:t>
            </a:r>
            <a:r>
              <a:rPr lang="en-US" sz="1600" i="1" dirty="0">
                <a:latin typeface="Times New Roman" panose="02020603050405020304" pitchFamily="18" charset="0"/>
                <a:cs typeface="Times New Roman" panose="02020603050405020304" pitchFamily="18" charset="0"/>
              </a:rPr>
              <a:t>the number of living cells decreases exponentially and population growth experiences a sharp decline. As dying cells lyse or break open, they spill their contents into the environment making these nutrients available to other bacteria. </a:t>
            </a:r>
          </a:p>
          <a:p>
            <a:pPr marL="285750" indent="-285750">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This </a:t>
            </a:r>
            <a:r>
              <a:rPr lang="en-US" sz="1600" i="1" dirty="0">
                <a:latin typeface="Times New Roman" panose="02020603050405020304" pitchFamily="18" charset="0"/>
                <a:cs typeface="Times New Roman" panose="02020603050405020304" pitchFamily="18" charset="0"/>
              </a:rPr>
              <a:t>helps spore producing bacteria </a:t>
            </a:r>
            <a:r>
              <a:rPr lang="en-US" sz="1600" dirty="0">
                <a:latin typeface="Times New Roman" panose="02020603050405020304" pitchFamily="18" charset="0"/>
                <a:cs typeface="Times New Roman" panose="02020603050405020304" pitchFamily="18" charset="0"/>
              </a:rPr>
              <a:t>to survive long enough for spore production. </a:t>
            </a:r>
          </a:p>
          <a:p>
            <a:pPr marL="285750" indent="-285750">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Spores are able to survive the harsh conditions of the death phase and become growing bacteria when placed in an environment that supports life.</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24</a:t>
            </a:fld>
            <a:endParaRPr lang="en-IN"/>
          </a:p>
        </p:txBody>
      </p:sp>
    </p:spTree>
    <p:extLst>
      <p:ext uri="{BB962C8B-B14F-4D97-AF65-F5344CB8AC3E}">
        <p14:creationId xmlns:p14="http://schemas.microsoft.com/office/powerpoint/2010/main" val="12613399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extBox 3"/>
          <p:cNvSpPr txBox="1"/>
          <p:nvPr/>
        </p:nvSpPr>
        <p:spPr>
          <a:xfrm>
            <a:off x="971550" y="1017431"/>
            <a:ext cx="10967165" cy="5016758"/>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SIGNIFICANCE OF THE BACTERIAL GROWTH CURVE</a:t>
            </a:r>
          </a:p>
          <a:p>
            <a:endParaRPr lang="en-US" sz="1600" b="1" dirty="0">
              <a:latin typeface="Times New Roman" panose="02020603050405020304" pitchFamily="18" charset="0"/>
              <a:cs typeface="Times New Roman" panose="02020603050405020304" pitchFamily="18" charset="0"/>
            </a:endParaRPr>
          </a:p>
          <a:p>
            <a:pPr marL="285750" indent="-285750">
              <a:lnSpc>
                <a:spcPct val="150000"/>
              </a:lnSpc>
              <a:buFont typeface="Courier New" panose="02070309020205020404" pitchFamily="49" charset="0"/>
              <a:buChar char="o"/>
            </a:pPr>
            <a:r>
              <a:rPr lang="en-US" sz="1600" b="1" i="1" u="sng" dirty="0">
                <a:latin typeface="Times New Roman" panose="02020603050405020304" pitchFamily="18" charset="0"/>
                <a:cs typeface="Times New Roman" panose="02020603050405020304" pitchFamily="18" charset="0"/>
              </a:rPr>
              <a:t>The study of bacterial growth curves</a:t>
            </a:r>
            <a:r>
              <a:rPr lang="en-US" sz="1600" i="1" u="sng"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is important when aiming to utilize or inoculate known numbers of the bacterial isolate, for example to enhance plant growth, increase biodegradation of toxic organics, or produce antibiotics or other natural products at an industrial scale.</a:t>
            </a:r>
          </a:p>
          <a:p>
            <a:pPr marL="285750" indent="-285750">
              <a:lnSpc>
                <a:spcPct val="150000"/>
              </a:lnSpc>
              <a:buFont typeface="Courier New" panose="02070309020205020404" pitchFamily="49" charset="0"/>
              <a:buChar char="o"/>
            </a:pPr>
            <a:r>
              <a:rPr lang="en-US" sz="1600" b="1" i="1" u="sng" dirty="0">
                <a:latin typeface="Times New Roman" panose="02020603050405020304" pitchFamily="18" charset="0"/>
                <a:cs typeface="Times New Roman" panose="02020603050405020304" pitchFamily="18" charset="0"/>
              </a:rPr>
              <a:t>Knowledge of bacterial growth kinetics and bacterial numbers </a:t>
            </a:r>
            <a:r>
              <a:rPr lang="en-US" sz="1600" dirty="0">
                <a:latin typeface="Times New Roman" panose="02020603050405020304" pitchFamily="18" charset="0"/>
                <a:cs typeface="Times New Roman" panose="02020603050405020304" pitchFamily="18" charset="0"/>
              </a:rPr>
              <a:t>in a culture medium is important from both a research and commercial point of view. </a:t>
            </a:r>
          </a:p>
          <a:p>
            <a:pPr marL="285750" indent="-285750">
              <a:lnSpc>
                <a:spcPct val="150000"/>
              </a:lnSpc>
              <a:buFont typeface="Courier New" panose="02070309020205020404" pitchFamily="49" charset="0"/>
              <a:buChar char="o"/>
            </a:pPr>
            <a:r>
              <a:rPr lang="en-US" sz="1600" b="1" i="1" u="sng" dirty="0">
                <a:latin typeface="Times New Roman" panose="02020603050405020304" pitchFamily="18" charset="0"/>
                <a:cs typeface="Times New Roman" panose="02020603050405020304" pitchFamily="18" charset="0"/>
              </a:rPr>
              <a:t>Growth kinetics </a:t>
            </a:r>
            <a:r>
              <a:rPr lang="en-US" sz="1600" dirty="0">
                <a:latin typeface="Times New Roman" panose="02020603050405020304" pitchFamily="18" charset="0"/>
                <a:cs typeface="Times New Roman" panose="02020603050405020304" pitchFamily="18" charset="0"/>
              </a:rPr>
              <a:t>is also useful for assessing whether particular strains of bacteria are adapted to metabolize certain substrates, such as industrial waste or oil pollution.</a:t>
            </a:r>
          </a:p>
          <a:p>
            <a:pPr marL="285750" indent="-285750">
              <a:lnSpc>
                <a:spcPct val="150000"/>
              </a:lnSpc>
              <a:buFont typeface="Courier New" panose="02070309020205020404" pitchFamily="49" charset="0"/>
              <a:buChar char="o"/>
            </a:pPr>
            <a:r>
              <a:rPr lang="en-US" sz="1600" b="1" i="1" u="sng" dirty="0">
                <a:latin typeface="Times New Roman" panose="02020603050405020304" pitchFamily="18" charset="0"/>
                <a:cs typeface="Times New Roman" panose="02020603050405020304" pitchFamily="18" charset="0"/>
              </a:rPr>
              <a:t>Bacteria that are genetically engineered to clean up oil spills, </a:t>
            </a:r>
            <a:r>
              <a:rPr lang="en-US" sz="1600" dirty="0">
                <a:latin typeface="Times New Roman" panose="02020603050405020304" pitchFamily="18" charset="0"/>
                <a:cs typeface="Times New Roman" panose="02020603050405020304" pitchFamily="18" charset="0"/>
              </a:rPr>
              <a:t>for example, can be grown in the presence of complex hydrocarbons to ensure that their growth would not be repressed by the toxic effects of oi</a:t>
            </a:r>
            <a:r>
              <a:rPr lang="en-US" sz="1600" b="1" dirty="0">
                <a:latin typeface="Times New Roman" panose="02020603050405020304" pitchFamily="18" charset="0"/>
                <a:cs typeface="Times New Roman" panose="02020603050405020304" pitchFamily="18" charset="0"/>
              </a:rPr>
              <a:t>l.( NOT VERY IMP)</a:t>
            </a:r>
          </a:p>
          <a:p>
            <a:pPr marL="285750" indent="-285750">
              <a:lnSpc>
                <a:spcPct val="150000"/>
              </a:lnSpc>
              <a:buFont typeface="Courier New" panose="02070309020205020404" pitchFamily="49" charset="0"/>
              <a:buChar char="o"/>
            </a:pPr>
            <a:r>
              <a:rPr lang="en-US" sz="1600" b="1" dirty="0">
                <a:latin typeface="Times New Roman" panose="02020603050405020304" pitchFamily="18" charset="0"/>
                <a:cs typeface="Times New Roman" panose="02020603050405020304" pitchFamily="18" charset="0"/>
              </a:rPr>
              <a:t>Similarly, </a:t>
            </a:r>
            <a:r>
              <a:rPr lang="en-US" sz="1600" b="1" i="1" u="sng" dirty="0">
                <a:latin typeface="Times New Roman" panose="02020603050405020304" pitchFamily="18" charset="0"/>
                <a:cs typeface="Times New Roman" panose="02020603050405020304" pitchFamily="18" charset="0"/>
              </a:rPr>
              <a:t>the slope and shape of growth curves produced from bacteria grown with mixtures of industrial waste products can inform scientists whether the bacteria can metabolize the particular substance</a:t>
            </a:r>
            <a:r>
              <a:rPr lang="en-US" sz="1600" b="1" dirty="0">
                <a:latin typeface="Times New Roman" panose="02020603050405020304" pitchFamily="18" charset="0"/>
                <a:cs typeface="Times New Roman" panose="02020603050405020304" pitchFamily="18" charset="0"/>
              </a:rPr>
              <a:t>, and how many potential energy sources for the bacteria can be found in the waste mixture.</a:t>
            </a:r>
          </a:p>
        </p:txBody>
      </p:sp>
      <p:sp>
        <p:nvSpPr>
          <p:cNvPr id="3" name="Footer Placeholder 2"/>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25</a:t>
            </a:fld>
            <a:endParaRPr lang="en-IN"/>
          </a:p>
        </p:txBody>
      </p:sp>
    </p:spTree>
    <p:extLst>
      <p:ext uri="{BB962C8B-B14F-4D97-AF65-F5344CB8AC3E}">
        <p14:creationId xmlns:p14="http://schemas.microsoft.com/office/powerpoint/2010/main" val="7559365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842761" y="540913"/>
            <a:ext cx="10967165" cy="2062103"/>
          </a:xfrm>
          <a:prstGeom prst="rect">
            <a:avLst/>
          </a:prstGeom>
          <a:noFill/>
        </p:spPr>
        <p:txBody>
          <a:bodyPr wrap="square" rtlCol="0">
            <a:spAutoFit/>
          </a:bodyPr>
          <a:lstStyle/>
          <a:p>
            <a:pPr algn="l"/>
            <a:r>
              <a:rPr lang="en-US" sz="1600" b="1" dirty="0">
                <a:latin typeface="Times New Roman" panose="02020603050405020304" pitchFamily="18" charset="0"/>
                <a:cs typeface="Times New Roman" panose="02020603050405020304" pitchFamily="18" charset="0"/>
              </a:rPr>
              <a:t>CULTIVATION OF BACTERIA </a:t>
            </a:r>
          </a:p>
          <a:p>
            <a:pPr algn="l"/>
            <a:endParaRPr lang="en-US" sz="1600" b="1" dirty="0">
              <a:latin typeface="Times New Roman" panose="02020603050405020304" pitchFamily="18" charset="0"/>
              <a:cs typeface="Times New Roman" panose="02020603050405020304" pitchFamily="18" charset="0"/>
            </a:endParaRPr>
          </a:p>
          <a:p>
            <a:pPr marL="285750" indent="-285750" algn="just">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Although most bacteria are able to multiply in nature under a large variety of conditions, a detailed study of their activity is only possible by the examination of the growth characteristics in artificial media. In the majority of instances the nutritional needs</a:t>
            </a:r>
          </a:p>
          <a:p>
            <a:pPr algn="just"/>
            <a:r>
              <a:rPr lang="en-US" sz="1600" dirty="0">
                <a:latin typeface="Times New Roman" panose="02020603050405020304" pitchFamily="18" charset="0"/>
                <a:cs typeface="Times New Roman" panose="02020603050405020304" pitchFamily="18" charset="0"/>
              </a:rPr>
              <a:t>      of the bacteria are not very specialized, but some parasitic members are very exacting in their requirements. </a:t>
            </a:r>
          </a:p>
          <a:p>
            <a:pPr marL="285750" indent="-285750" algn="just">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285750" indent="-285750" algn="just">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Even these, however, usually display considerable adaptability; on first isolation from the tissues some grow very poorly, but after several sub-cultures they gradually adapt themselves to the new conditions and growth occurs in a wider range of media.</a:t>
            </a:r>
          </a:p>
        </p:txBody>
      </p:sp>
      <p:pic>
        <p:nvPicPr>
          <p:cNvPr id="4" name="Picture 3"/>
          <p:cNvPicPr>
            <a:picLocks noChangeAspect="1"/>
          </p:cNvPicPr>
          <p:nvPr/>
        </p:nvPicPr>
        <p:blipFill>
          <a:blip r:embed="rId2"/>
          <a:stretch>
            <a:fillRect/>
          </a:stretch>
        </p:blipFill>
        <p:spPr>
          <a:xfrm>
            <a:off x="3431012" y="2603016"/>
            <a:ext cx="5001018" cy="3754683"/>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26</a:t>
            </a:fld>
            <a:endParaRPr lang="en-IN"/>
          </a:p>
        </p:txBody>
      </p:sp>
    </p:spTree>
    <p:extLst>
      <p:ext uri="{BB962C8B-B14F-4D97-AF65-F5344CB8AC3E}">
        <p14:creationId xmlns:p14="http://schemas.microsoft.com/office/powerpoint/2010/main" val="20187742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p:cNvPicPr>
            <a:picLocks noChangeAspect="1"/>
          </p:cNvPicPr>
          <p:nvPr/>
        </p:nvPicPr>
        <p:blipFill>
          <a:blip r:embed="rId2"/>
          <a:stretch>
            <a:fillRect/>
          </a:stretch>
        </p:blipFill>
        <p:spPr>
          <a:xfrm>
            <a:off x="2062765" y="266840"/>
            <a:ext cx="8056943" cy="6049021"/>
          </a:xfrm>
          <a:prstGeom prst="rect">
            <a:avLst/>
          </a:prstGeom>
        </p:spPr>
      </p:pic>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27</a:t>
            </a:fld>
            <a:endParaRPr lang="en-IN"/>
          </a:p>
        </p:txBody>
      </p:sp>
    </p:spTree>
    <p:extLst>
      <p:ext uri="{BB962C8B-B14F-4D97-AF65-F5344CB8AC3E}">
        <p14:creationId xmlns:p14="http://schemas.microsoft.com/office/powerpoint/2010/main" val="42776269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extBox 3"/>
          <p:cNvSpPr txBox="1"/>
          <p:nvPr/>
        </p:nvSpPr>
        <p:spPr>
          <a:xfrm>
            <a:off x="913535" y="325973"/>
            <a:ext cx="10967165" cy="6247864"/>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Microbiological media, or bacterial culture media</a:t>
            </a:r>
            <a:r>
              <a:rPr lang="en-US" sz="1600" dirty="0">
                <a:latin typeface="Times New Roman" panose="02020603050405020304" pitchFamily="18" charset="0"/>
                <a:cs typeface="Times New Roman" panose="02020603050405020304" pitchFamily="18" charset="0"/>
              </a:rPr>
              <a:t>, is a growth medium used to grow bacteria. In other words, it contains everything bacteria need to grow outside the body and under laboratory conditions. Bacterial culture media is used when a specific bacterium must be grown in order to confirm the presence of an infection or study a specific bacterium further. There are thousands of different media used today.</a:t>
            </a:r>
          </a:p>
          <a:p>
            <a:endParaRPr lang="en-US" sz="1600" dirty="0">
              <a:latin typeface="Times New Roman" panose="02020603050405020304" pitchFamily="18" charset="0"/>
              <a:cs typeface="Times New Roman" panose="02020603050405020304" pitchFamily="18" charset="0"/>
            </a:endParaRPr>
          </a:p>
          <a:p>
            <a:r>
              <a:rPr lang="en-US" sz="1600" b="1" u="sng" dirty="0">
                <a:latin typeface="Times New Roman" panose="02020603050405020304" pitchFamily="18" charset="0"/>
                <a:cs typeface="Times New Roman" panose="02020603050405020304" pitchFamily="18" charset="0"/>
              </a:rPr>
              <a:t>Microbiological media </a:t>
            </a:r>
            <a:r>
              <a:rPr lang="en-US" sz="1600" u="sng" dirty="0">
                <a:latin typeface="Times New Roman" panose="02020603050405020304" pitchFamily="18" charset="0"/>
                <a:cs typeface="Times New Roman" panose="02020603050405020304" pitchFamily="18" charset="0"/>
              </a:rPr>
              <a:t>can be classified under two primary categories; chemical or organic</a:t>
            </a:r>
            <a:r>
              <a:rPr lang="en-US" sz="1600" dirty="0">
                <a:latin typeface="Times New Roman" panose="02020603050405020304" pitchFamily="18" charset="0"/>
                <a:cs typeface="Times New Roman" panose="02020603050405020304" pitchFamily="18" charset="0"/>
              </a:rPr>
              <a:t>. A purely chemical media uses chemical medium to provide the needed nutrients to an organism. An organic media contains organic material that a certain bacterium may need to grow.</a:t>
            </a:r>
          </a:p>
          <a:p>
            <a:endParaRPr lang="en-US" sz="1600" dirty="0">
              <a:latin typeface="Times New Roman" panose="02020603050405020304" pitchFamily="18" charset="0"/>
              <a:cs typeface="Times New Roman" panose="02020603050405020304" pitchFamily="18" charset="0"/>
            </a:endParaRPr>
          </a:p>
          <a:p>
            <a:r>
              <a:rPr lang="en-US" sz="1600" i="1" dirty="0">
                <a:latin typeface="Times New Roman" panose="02020603050405020304" pitchFamily="18" charset="0"/>
                <a:cs typeface="Times New Roman" panose="02020603050405020304" pitchFamily="18" charset="0"/>
              </a:rPr>
              <a:t>Furthermore, bacterial culture media can be used to grow a general variety of bacteria. On the other hand, selective media is used when only a certain type of bacteria is to be grown.</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How does Microbiological Media work?</a:t>
            </a:r>
          </a:p>
          <a:p>
            <a:endParaRPr lang="en-US" sz="1600" b="1"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To rule out that a finished product such as a drug, medical device, tissue or implant is contaminated with microorganisms bacterial culture media is used. The media enables the microbiologist to identify and quantify any organism so that patient safety is assured.</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Why is such Media Important?</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It is through the use of a bacterial culture media that the presence of a bacterial infection is either confirmed or not. Although there are other ways of doing so, growing microbes is the most accurate method. In simple words, unless microbiological media existed, accurately confirming a disease would be incredibly difficult.</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Whether it is the identification of bacteria for commercial use or for identifying and confirming infections, knowing basic information about microbial media is crucial to understanding it.</a:t>
            </a:r>
          </a:p>
        </p:txBody>
      </p:sp>
      <p:sp>
        <p:nvSpPr>
          <p:cNvPr id="3" name="Footer Placeholder 2"/>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28</a:t>
            </a:fld>
            <a:endParaRPr lang="en-IN"/>
          </a:p>
        </p:txBody>
      </p:sp>
    </p:spTree>
    <p:extLst>
      <p:ext uri="{BB962C8B-B14F-4D97-AF65-F5344CB8AC3E}">
        <p14:creationId xmlns:p14="http://schemas.microsoft.com/office/powerpoint/2010/main" val="33970739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p:cNvPicPr>
            <a:picLocks noChangeAspect="1"/>
          </p:cNvPicPr>
          <p:nvPr/>
        </p:nvPicPr>
        <p:blipFill rotWithShape="1">
          <a:blip r:embed="rId2"/>
          <a:srcRect t="22488"/>
          <a:stretch/>
        </p:blipFill>
        <p:spPr>
          <a:xfrm>
            <a:off x="971550" y="1545464"/>
            <a:ext cx="10170004" cy="4365939"/>
          </a:xfrm>
          <a:prstGeom prst="rect">
            <a:avLst/>
          </a:prstGeom>
        </p:spPr>
      </p:pic>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29</a:t>
            </a:fld>
            <a:endParaRPr lang="en-IN"/>
          </a:p>
        </p:txBody>
      </p:sp>
    </p:spTree>
    <p:extLst>
      <p:ext uri="{BB962C8B-B14F-4D97-AF65-F5344CB8AC3E}">
        <p14:creationId xmlns:p14="http://schemas.microsoft.com/office/powerpoint/2010/main" val="32831873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extBox 3"/>
          <p:cNvSpPr txBox="1"/>
          <p:nvPr/>
        </p:nvSpPr>
        <p:spPr>
          <a:xfrm>
            <a:off x="1094704" y="553791"/>
            <a:ext cx="10476561" cy="4278094"/>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Cultivation of microorganisms depends on a number of important factors: </a:t>
            </a:r>
          </a:p>
          <a:p>
            <a:endParaRPr lang="en-US" sz="1600" dirty="0">
              <a:latin typeface="Times New Roman" panose="02020603050405020304" pitchFamily="18" charset="0"/>
              <a:cs typeface="Times New Roman" panose="02020603050405020304" pitchFamily="18" charset="0"/>
            </a:endParaRPr>
          </a:p>
          <a:p>
            <a:pPr>
              <a:lnSpc>
                <a:spcPct val="150000"/>
              </a:lnSpc>
            </a:pPr>
            <a:r>
              <a:rPr lang="en-US" sz="1600" dirty="0">
                <a:latin typeface="Times New Roman" panose="02020603050405020304" pitchFamily="18" charset="0"/>
                <a:cs typeface="Times New Roman" panose="02020603050405020304" pitchFamily="18" charset="0"/>
              </a:rPr>
              <a:t> Proper nutrients must be available. </a:t>
            </a:r>
          </a:p>
          <a:p>
            <a:pPr>
              <a:lnSpc>
                <a:spcPct val="150000"/>
              </a:lnSpc>
            </a:pPr>
            <a:r>
              <a:rPr lang="en-US" sz="1600" dirty="0">
                <a:latin typeface="Times New Roman" panose="02020603050405020304" pitchFamily="18" charset="0"/>
                <a:cs typeface="Times New Roman" panose="02020603050405020304" pitchFamily="18" charset="0"/>
              </a:rPr>
              <a:t> Oxygen or other gases must be available, as required. </a:t>
            </a:r>
          </a:p>
          <a:p>
            <a:pPr>
              <a:lnSpc>
                <a:spcPct val="150000"/>
              </a:lnSpc>
            </a:pPr>
            <a:r>
              <a:rPr lang="en-US" sz="1600" dirty="0">
                <a:latin typeface="Times New Roman" panose="02020603050405020304" pitchFamily="18" charset="0"/>
                <a:cs typeface="Times New Roman" panose="02020603050405020304" pitchFamily="18" charset="0"/>
              </a:rPr>
              <a:t> Moisture is necessary. </a:t>
            </a:r>
          </a:p>
          <a:p>
            <a:pPr>
              <a:lnSpc>
                <a:spcPct val="150000"/>
              </a:lnSpc>
            </a:pPr>
            <a:r>
              <a:rPr lang="en-US" sz="1600" dirty="0">
                <a:latin typeface="Times New Roman" panose="02020603050405020304" pitchFamily="18" charset="0"/>
                <a:cs typeface="Times New Roman" panose="02020603050405020304" pitchFamily="18" charset="0"/>
              </a:rPr>
              <a:t> The medium must have an appropriate </a:t>
            </a:r>
            <a:r>
              <a:rPr lang="en-US" sz="1600" dirty="0" err="1">
                <a:latin typeface="Times New Roman" panose="02020603050405020304" pitchFamily="18" charset="0"/>
                <a:cs typeface="Times New Roman" panose="02020603050405020304" pitchFamily="18" charset="0"/>
              </a:rPr>
              <a:t>pH.</a:t>
            </a:r>
            <a:r>
              <a:rPr lang="en-US" sz="1600" dirty="0">
                <a:latin typeface="Times New Roman" panose="02020603050405020304" pitchFamily="18" charset="0"/>
                <a:cs typeface="Times New Roman" panose="02020603050405020304" pitchFamily="18" charset="0"/>
              </a:rPr>
              <a:t> </a:t>
            </a:r>
          </a:p>
          <a:p>
            <a:pPr>
              <a:lnSpc>
                <a:spcPct val="150000"/>
              </a:lnSpc>
            </a:pPr>
            <a:r>
              <a:rPr lang="en-US" sz="1600" dirty="0">
                <a:latin typeface="Times New Roman" panose="02020603050405020304" pitchFamily="18" charset="0"/>
                <a:cs typeface="Times New Roman" panose="02020603050405020304" pitchFamily="18" charset="0"/>
              </a:rPr>
              <a:t> Proper temperature relations must prevail.</a:t>
            </a:r>
          </a:p>
          <a:p>
            <a:pPr>
              <a:lnSpc>
                <a:spcPct val="150000"/>
              </a:lnSpc>
            </a:pPr>
            <a:r>
              <a:rPr lang="en-US" sz="1600" dirty="0">
                <a:latin typeface="Times New Roman" panose="02020603050405020304" pitchFamily="18" charset="0"/>
                <a:cs typeface="Times New Roman" panose="02020603050405020304" pitchFamily="18" charset="0"/>
              </a:rPr>
              <a:t> The medium must be free of interfering </a:t>
            </a:r>
            <a:r>
              <a:rPr lang="en-US" sz="1600" dirty="0" err="1">
                <a:latin typeface="Times New Roman" panose="02020603050405020304" pitchFamily="18" charset="0"/>
                <a:cs typeface="Times New Roman" panose="02020603050405020304" pitchFamily="18" charset="0"/>
              </a:rPr>
              <a:t>bioburden</a:t>
            </a:r>
            <a:r>
              <a:rPr lang="en-US" sz="1600" dirty="0">
                <a:latin typeface="Times New Roman" panose="02020603050405020304" pitchFamily="18" charset="0"/>
                <a:cs typeface="Times New Roman" panose="02020603050405020304" pitchFamily="18" charset="0"/>
              </a:rPr>
              <a:t>. </a:t>
            </a:r>
          </a:p>
          <a:p>
            <a:pPr>
              <a:lnSpc>
                <a:spcPct val="150000"/>
              </a:lnSpc>
            </a:pPr>
            <a:r>
              <a:rPr lang="en-US" sz="1600" dirty="0">
                <a:latin typeface="Times New Roman" panose="02020603050405020304" pitchFamily="18" charset="0"/>
                <a:cs typeface="Times New Roman" panose="02020603050405020304" pitchFamily="18" charset="0"/>
              </a:rPr>
              <a:t> Contamination must be prevented</a:t>
            </a:r>
          </a:p>
          <a:p>
            <a:pPr>
              <a:lnSpc>
                <a:spcPct val="150000"/>
              </a:lnSpc>
            </a:pPr>
            <a:endParaRPr lang="en-US" sz="1600" dirty="0">
              <a:latin typeface="Times New Roman" panose="02020603050405020304" pitchFamily="18" charset="0"/>
              <a:cs typeface="Times New Roman" panose="02020603050405020304" pitchFamily="18" charset="0"/>
            </a:endParaRPr>
          </a:p>
          <a:p>
            <a:pPr>
              <a:lnSpc>
                <a:spcPct val="150000"/>
              </a:lnSpc>
            </a:pPr>
            <a:r>
              <a:rPr lang="en-US" sz="1600" b="1" i="1" dirty="0">
                <a:latin typeface="Times New Roman" panose="02020603050405020304" pitchFamily="18" charset="0"/>
                <a:cs typeface="Times New Roman" panose="02020603050405020304" pitchFamily="18" charset="0"/>
              </a:rPr>
              <a:t>A satisfactory microbiological culture medium must contain available sources of:</a:t>
            </a:r>
          </a:p>
          <a:p>
            <a:pPr>
              <a:lnSpc>
                <a:spcPct val="150000"/>
              </a:lnSpc>
            </a:pPr>
            <a:r>
              <a:rPr lang="en-US" sz="1600" b="1" i="1"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 Carbon • Nitrogen • Inorganic phosphate and sulfur • Trace metals • Water • Vitamins </a:t>
            </a:r>
          </a:p>
        </p:txBody>
      </p:sp>
      <p:pic>
        <p:nvPicPr>
          <p:cNvPr id="13" name="Picture 12"/>
          <p:cNvPicPr>
            <a:picLocks noChangeAspect="1"/>
          </p:cNvPicPr>
          <p:nvPr/>
        </p:nvPicPr>
        <p:blipFill rotWithShape="1">
          <a:blip r:embed="rId2"/>
          <a:srcRect l="16214" t="38160" r="55873" b="35215"/>
          <a:stretch/>
        </p:blipFill>
        <p:spPr>
          <a:xfrm>
            <a:off x="6866790" y="1040272"/>
            <a:ext cx="5072797" cy="2720359"/>
          </a:xfrm>
          <a:prstGeom prst="rect">
            <a:avLst/>
          </a:prstGeom>
        </p:spPr>
      </p:pic>
      <p:sp>
        <p:nvSpPr>
          <p:cNvPr id="3" name="Footer Placeholder 2"/>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30</a:t>
            </a:fld>
            <a:endParaRPr lang="en-IN"/>
          </a:p>
        </p:txBody>
      </p:sp>
    </p:spTree>
    <p:extLst>
      <p:ext uri="{BB962C8B-B14F-4D97-AF65-F5344CB8AC3E}">
        <p14:creationId xmlns:p14="http://schemas.microsoft.com/office/powerpoint/2010/main" val="6981990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extBox 3"/>
          <p:cNvSpPr txBox="1"/>
          <p:nvPr/>
        </p:nvSpPr>
        <p:spPr>
          <a:xfrm>
            <a:off x="1133341" y="476518"/>
            <a:ext cx="10779617" cy="3970318"/>
          </a:xfrm>
          <a:prstGeom prst="rect">
            <a:avLst/>
          </a:prstGeom>
          <a:noFill/>
        </p:spPr>
        <p:txBody>
          <a:bodyPr wrap="square" rtlCol="0">
            <a:spAutoFit/>
          </a:bodyPr>
          <a:lstStyle/>
          <a:p>
            <a:r>
              <a:rPr lang="en-US" b="1" u="sng" dirty="0">
                <a:latin typeface="Times New Roman" panose="02020603050405020304" pitchFamily="18" charset="0"/>
                <a:cs typeface="Times New Roman" panose="02020603050405020304" pitchFamily="18" charset="0"/>
              </a:rPr>
              <a:t>Common ingredients of media:</a:t>
            </a:r>
          </a:p>
          <a:p>
            <a:endParaRPr lang="en-US" b="1" dirty="0"/>
          </a:p>
          <a:p>
            <a:pPr marL="285750" indent="-285750">
              <a:lnSpc>
                <a:spcPct val="150000"/>
              </a:lnSpc>
              <a:buFont typeface="Courier New" panose="02070309020205020404" pitchFamily="49" charset="0"/>
              <a:buChar char="o"/>
            </a:pPr>
            <a:r>
              <a:rPr lang="en-US" sz="1600" b="1" dirty="0">
                <a:latin typeface="Times New Roman" panose="02020603050405020304" pitchFamily="18" charset="0"/>
                <a:cs typeface="Times New Roman" panose="02020603050405020304" pitchFamily="18" charset="0"/>
              </a:rPr>
              <a:t>Water: </a:t>
            </a:r>
            <a:r>
              <a:rPr lang="en-US" sz="1600" dirty="0">
                <a:latin typeface="Times New Roman" panose="02020603050405020304" pitchFamily="18" charset="0"/>
                <a:cs typeface="Times New Roman" panose="02020603050405020304" pitchFamily="18" charset="0"/>
              </a:rPr>
              <a:t>essential for bacterial growth, use deionized or distilled water.</a:t>
            </a:r>
          </a:p>
          <a:p>
            <a:pPr marL="285750" indent="-285750">
              <a:lnSpc>
                <a:spcPct val="150000"/>
              </a:lnSpc>
              <a:buFont typeface="Courier New" panose="02070309020205020404" pitchFamily="49" charset="0"/>
              <a:buChar char="o"/>
            </a:pPr>
            <a:r>
              <a:rPr lang="en-US" sz="1600" b="1" dirty="0">
                <a:latin typeface="Times New Roman" panose="02020603050405020304" pitchFamily="18" charset="0"/>
                <a:cs typeface="Times New Roman" panose="02020603050405020304" pitchFamily="18" charset="0"/>
              </a:rPr>
              <a:t>Peptone: </a:t>
            </a:r>
            <a:r>
              <a:rPr lang="en-US" sz="1600" dirty="0">
                <a:latin typeface="Times New Roman" panose="02020603050405020304" pitchFamily="18" charset="0"/>
                <a:cs typeface="Times New Roman" panose="02020603050405020304" pitchFamily="18" charset="0"/>
              </a:rPr>
              <a:t>from hydrolyzed animal or plant protein, it provides nitrogen and amino acid.</a:t>
            </a:r>
          </a:p>
          <a:p>
            <a:pPr marL="285750" indent="-285750">
              <a:lnSpc>
                <a:spcPct val="150000"/>
              </a:lnSpc>
              <a:buFont typeface="Courier New" panose="02070309020205020404" pitchFamily="49" charset="0"/>
              <a:buChar char="o"/>
            </a:pPr>
            <a:r>
              <a:rPr lang="en-US" sz="1600" b="1" dirty="0">
                <a:latin typeface="Times New Roman" panose="02020603050405020304" pitchFamily="18" charset="0"/>
                <a:cs typeface="Times New Roman" panose="02020603050405020304" pitchFamily="18" charset="0"/>
              </a:rPr>
              <a:t>Meat extract: </a:t>
            </a:r>
            <a:r>
              <a:rPr lang="en-US" sz="1600" dirty="0">
                <a:latin typeface="Times New Roman" panose="02020603050405020304" pitchFamily="18" charset="0"/>
                <a:cs typeface="Times New Roman" panose="02020603050405020304" pitchFamily="18" charset="0"/>
              </a:rPr>
              <a:t>provides amino acid, vitamins, mineral salts (phosphate and sulphate).</a:t>
            </a:r>
          </a:p>
          <a:p>
            <a:pPr marL="285750" indent="-285750">
              <a:lnSpc>
                <a:spcPct val="150000"/>
              </a:lnSpc>
              <a:buFont typeface="Courier New" panose="02070309020205020404" pitchFamily="49" charset="0"/>
              <a:buChar char="o"/>
            </a:pPr>
            <a:r>
              <a:rPr lang="en-US" sz="1600" b="1" dirty="0">
                <a:latin typeface="Times New Roman" panose="02020603050405020304" pitchFamily="18" charset="0"/>
                <a:cs typeface="Times New Roman" panose="02020603050405020304" pitchFamily="18" charset="0"/>
              </a:rPr>
              <a:t>Yeast extract: </a:t>
            </a:r>
            <a:r>
              <a:rPr lang="en-US" sz="1600" dirty="0">
                <a:latin typeface="Times New Roman" panose="02020603050405020304" pitchFamily="18" charset="0"/>
                <a:cs typeface="Times New Roman" panose="02020603050405020304" pitchFamily="18" charset="0"/>
              </a:rPr>
              <a:t>used to stimulate the growth of bacteria.</a:t>
            </a:r>
          </a:p>
          <a:p>
            <a:pPr marL="285750" indent="-285750">
              <a:lnSpc>
                <a:spcPct val="150000"/>
              </a:lnSpc>
              <a:buFont typeface="Courier New" panose="02070309020205020404" pitchFamily="49" charset="0"/>
              <a:buChar char="o"/>
            </a:pPr>
            <a:r>
              <a:rPr lang="en-US" sz="1600" b="1" dirty="0">
                <a:latin typeface="Times New Roman" panose="02020603050405020304" pitchFamily="18" charset="0"/>
                <a:cs typeface="Times New Roman" panose="02020603050405020304" pitchFamily="18" charset="0"/>
              </a:rPr>
              <a:t>Mineral salts: </a:t>
            </a:r>
            <a:r>
              <a:rPr lang="en-US" sz="1600" dirty="0">
                <a:latin typeface="Times New Roman" panose="02020603050405020304" pitchFamily="18" charset="0"/>
                <a:cs typeface="Times New Roman" panose="02020603050405020304" pitchFamily="18" charset="0"/>
              </a:rPr>
              <a:t>traces of magnesium, potassium, iron and calcium which are essential for bacterial</a:t>
            </a:r>
          </a:p>
          <a:p>
            <a:pPr marL="285750" indent="-285750">
              <a:lnSpc>
                <a:spcPct val="150000"/>
              </a:lnSpc>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enzyme activity.</a:t>
            </a:r>
          </a:p>
          <a:p>
            <a:pPr marL="285750" indent="-285750">
              <a:lnSpc>
                <a:spcPct val="150000"/>
              </a:lnSpc>
              <a:buFont typeface="Courier New" panose="02070309020205020404" pitchFamily="49" charset="0"/>
              <a:buChar char="o"/>
            </a:pPr>
            <a:r>
              <a:rPr lang="en-US" sz="1600" b="1" dirty="0">
                <a:latin typeface="Times New Roman" panose="02020603050405020304" pitchFamily="18" charset="0"/>
                <a:cs typeface="Times New Roman" panose="02020603050405020304" pitchFamily="18" charset="0"/>
              </a:rPr>
              <a:t>Carbohydrates</a:t>
            </a:r>
            <a:r>
              <a:rPr lang="en-US" sz="1600" dirty="0">
                <a:latin typeface="Times New Roman" panose="02020603050405020304" pitchFamily="18" charset="0"/>
                <a:cs typeface="Times New Roman" panose="02020603050405020304" pitchFamily="18" charset="0"/>
              </a:rPr>
              <a:t>: to provide bacteria with energy and carbon source.</a:t>
            </a:r>
          </a:p>
          <a:p>
            <a:pPr marL="285750" indent="-285750">
              <a:lnSpc>
                <a:spcPct val="150000"/>
              </a:lnSpc>
              <a:buFont typeface="Courier New" panose="02070309020205020404" pitchFamily="49" charset="0"/>
              <a:buChar char="o"/>
            </a:pPr>
            <a:r>
              <a:rPr lang="en-US" sz="1600" b="1" dirty="0">
                <a:latin typeface="Times New Roman" panose="02020603050405020304" pitchFamily="18" charset="0"/>
                <a:cs typeface="Times New Roman" panose="02020603050405020304" pitchFamily="18" charset="0"/>
              </a:rPr>
              <a:t>Agar: </a:t>
            </a:r>
            <a:r>
              <a:rPr lang="en-US" sz="1600" dirty="0">
                <a:latin typeface="Times New Roman" panose="02020603050405020304" pitchFamily="18" charset="0"/>
                <a:cs typeface="Times New Roman" panose="02020603050405020304" pitchFamily="18" charset="0"/>
              </a:rPr>
              <a:t>inert polysaccharide from sea weed or marine algae, it is solidifying agent with concentration of 1-2%, dissolves at 90-100 °C, solidify at 45 °C. </a:t>
            </a:r>
          </a:p>
        </p:txBody>
      </p:sp>
      <p:pic>
        <p:nvPicPr>
          <p:cNvPr id="5" name="Picture 4"/>
          <p:cNvPicPr>
            <a:picLocks noChangeAspect="1"/>
          </p:cNvPicPr>
          <p:nvPr/>
        </p:nvPicPr>
        <p:blipFill>
          <a:blip r:embed="rId2"/>
          <a:stretch>
            <a:fillRect/>
          </a:stretch>
        </p:blipFill>
        <p:spPr>
          <a:xfrm>
            <a:off x="7547610" y="3996798"/>
            <a:ext cx="3739719" cy="2490653"/>
          </a:xfrm>
          <a:prstGeom prst="rect">
            <a:avLst/>
          </a:prstGeom>
        </p:spPr>
      </p:pic>
      <p:sp>
        <p:nvSpPr>
          <p:cNvPr id="3" name="Footer Placeholder 2"/>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31</a:t>
            </a:fld>
            <a:endParaRPr lang="en-IN"/>
          </a:p>
        </p:txBody>
      </p:sp>
    </p:spTree>
    <p:extLst>
      <p:ext uri="{BB962C8B-B14F-4D97-AF65-F5344CB8AC3E}">
        <p14:creationId xmlns:p14="http://schemas.microsoft.com/office/powerpoint/2010/main" val="19980300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4" name="Picture 3"/>
          <p:cNvPicPr>
            <a:picLocks noChangeAspect="1"/>
          </p:cNvPicPr>
          <p:nvPr/>
        </p:nvPicPr>
        <p:blipFill rotWithShape="1">
          <a:blip r:embed="rId2"/>
          <a:srcRect l="37000" t="14744" r="36769" b="18882"/>
          <a:stretch/>
        </p:blipFill>
        <p:spPr>
          <a:xfrm rot="16200000">
            <a:off x="3271186" y="-565861"/>
            <a:ext cx="5716506" cy="8132538"/>
          </a:xfrm>
          <a:prstGeom prst="rect">
            <a:avLst/>
          </a:prstGeom>
        </p:spPr>
      </p:pic>
      <p:sp>
        <p:nvSpPr>
          <p:cNvPr id="3" name="Footer Placeholder 2"/>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32</a:t>
            </a:fld>
            <a:endParaRPr lang="en-IN"/>
          </a:p>
        </p:txBody>
      </p:sp>
    </p:spTree>
    <p:extLst>
      <p:ext uri="{BB962C8B-B14F-4D97-AF65-F5344CB8AC3E}">
        <p14:creationId xmlns:p14="http://schemas.microsoft.com/office/powerpoint/2010/main" val="5966306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5" name="Picture 4"/>
          <p:cNvPicPr>
            <a:picLocks noChangeAspect="1"/>
          </p:cNvPicPr>
          <p:nvPr/>
        </p:nvPicPr>
        <p:blipFill rotWithShape="1">
          <a:blip r:embed="rId2"/>
          <a:srcRect l="21460" t="15801" r="22119" b="18554"/>
          <a:stretch/>
        </p:blipFill>
        <p:spPr>
          <a:xfrm>
            <a:off x="2072593" y="1088601"/>
            <a:ext cx="8075959" cy="5282832"/>
          </a:xfrm>
          <a:prstGeom prst="rect">
            <a:avLst/>
          </a:prstGeom>
        </p:spPr>
      </p:pic>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28B54A7E-2395-4D35-824E-25842394C6F0}" type="slidenum">
              <a:rPr lang="en-IN" smtClean="0"/>
              <a:t>33</a:t>
            </a:fld>
            <a:endParaRPr lang="en-IN"/>
          </a:p>
        </p:txBody>
      </p:sp>
    </p:spTree>
    <p:extLst>
      <p:ext uri="{BB962C8B-B14F-4D97-AF65-F5344CB8AC3E}">
        <p14:creationId xmlns:p14="http://schemas.microsoft.com/office/powerpoint/2010/main" val="42620864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extBox 3"/>
          <p:cNvSpPr txBox="1"/>
          <p:nvPr/>
        </p:nvSpPr>
        <p:spPr>
          <a:xfrm>
            <a:off x="971550" y="450761"/>
            <a:ext cx="10968037" cy="5386090"/>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NUTRIENT AGAR </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It is a basic culture medium commonly used for the culture of non-fastidious microorganisms, and for quality control and checking purity prior to biochemical or serological testing.</a:t>
            </a:r>
          </a:p>
          <a:p>
            <a:endParaRPr lang="en-US" sz="1600" dirty="0">
              <a:latin typeface="Times New Roman" panose="02020603050405020304" pitchFamily="18" charset="0"/>
              <a:cs typeface="Times New Roman" panose="02020603050405020304" pitchFamily="18" charset="0"/>
            </a:endParaRPr>
          </a:p>
          <a:p>
            <a:pPr marL="285750" indent="-285750">
              <a:lnSpc>
                <a:spcPct val="150000"/>
              </a:lnSpc>
              <a:buFont typeface="Courier New" panose="02070309020205020404" pitchFamily="49" charset="0"/>
              <a:buChar char="o"/>
            </a:pPr>
            <a:r>
              <a:rPr lang="en-US" sz="1600" i="1" dirty="0">
                <a:latin typeface="Times New Roman" panose="02020603050405020304" pitchFamily="18" charset="0"/>
                <a:cs typeface="Times New Roman" panose="02020603050405020304" pitchFamily="18" charset="0"/>
              </a:rPr>
              <a:t>Nutrient media</a:t>
            </a:r>
            <a:r>
              <a:rPr lang="en-US" sz="1600" dirty="0">
                <a:latin typeface="Times New Roman" panose="02020603050405020304" pitchFamily="18" charset="0"/>
                <a:cs typeface="Times New Roman" panose="02020603050405020304" pitchFamily="18" charset="0"/>
              </a:rPr>
              <a:t> can also be used for the cultivation of fastidious microorganism by enriching the medium with serum or blood</a:t>
            </a:r>
          </a:p>
          <a:p>
            <a:pPr marL="285750" indent="-285750">
              <a:lnSpc>
                <a:spcPct val="150000"/>
              </a:lnSpc>
              <a:buFont typeface="Courier New" panose="02070309020205020404" pitchFamily="49" charset="0"/>
              <a:buChar char="o"/>
            </a:pPr>
            <a:r>
              <a:rPr lang="en-US" sz="1600" b="1" dirty="0">
                <a:latin typeface="Times New Roman" panose="02020603050405020304" pitchFamily="18" charset="0"/>
                <a:cs typeface="Times New Roman" panose="02020603050405020304" pitchFamily="18" charset="0"/>
              </a:rPr>
              <a:t>Nutrient Agar</a:t>
            </a:r>
            <a:r>
              <a:rPr lang="en-US" sz="1600" dirty="0">
                <a:latin typeface="Times New Roman" panose="02020603050405020304" pitchFamily="18" charset="0"/>
                <a:cs typeface="Times New Roman" panose="02020603050405020304" pitchFamily="18" charset="0"/>
              </a:rPr>
              <a:t> is an ideal medium for the demonstration and teaching purposes as it allows more prolonged survival of cultures at ambient temperature without the risk of overgrowth that might occur with more nutritious mediums.</a:t>
            </a:r>
          </a:p>
          <a:p>
            <a:pPr marL="285750" indent="-285750">
              <a:lnSpc>
                <a:spcPct val="150000"/>
              </a:lnSpc>
              <a:buFont typeface="Courier New" panose="02070309020205020404" pitchFamily="49" charset="0"/>
              <a:buChar char="o"/>
            </a:pPr>
            <a:r>
              <a:rPr lang="en-US" sz="1600" b="1" u="sng" dirty="0">
                <a:latin typeface="Times New Roman" panose="02020603050405020304" pitchFamily="18" charset="0"/>
                <a:cs typeface="Times New Roman" panose="02020603050405020304" pitchFamily="18" charset="0"/>
              </a:rPr>
              <a:t>This media has a relatively simple formula that has been retained and is still widely used in the microbiological examination of a variety of samples and is also recommended by standard methods.</a:t>
            </a:r>
          </a:p>
          <a:p>
            <a:pPr marL="285750" indent="-285750">
              <a:lnSpc>
                <a:spcPct val="150000"/>
              </a:lnSpc>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Nutrient agar is a general-purpose media that is mostly used for routine culture or to ensure prolonged survival of microorganisms.</a:t>
            </a:r>
          </a:p>
          <a:p>
            <a:pPr marL="285750" indent="-285750">
              <a:lnSpc>
                <a:spcPct val="150000"/>
              </a:lnSpc>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It is one of the most important and commonly used non-selective media for the routine cultivation of microorganisms.</a:t>
            </a:r>
          </a:p>
          <a:p>
            <a:pPr marL="285750" indent="-285750">
              <a:lnSpc>
                <a:spcPct val="150000"/>
              </a:lnSpc>
              <a:buFont typeface="Courier New" panose="02070309020205020404" pitchFamily="49" charset="0"/>
              <a:buChar char="o"/>
            </a:pPr>
            <a:r>
              <a:rPr lang="en-US" sz="1600" u="sng" dirty="0">
                <a:latin typeface="Times New Roman" panose="02020603050405020304" pitchFamily="18" charset="0"/>
                <a:cs typeface="Times New Roman" panose="02020603050405020304" pitchFamily="18" charset="0"/>
              </a:rPr>
              <a:t>Nutrient agar has been used for the cultivation and enumeration of many bacteria that are not particularly fastidious.</a:t>
            </a:r>
          </a:p>
          <a:p>
            <a:pPr marL="285750" indent="-285750">
              <a:lnSpc>
                <a:spcPct val="150000"/>
              </a:lnSpc>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The media can be made suitable for the cultivation of other fastidious organisms by the addition of different biological fluids such as horse or sheep blood, serum, egg yolk, </a:t>
            </a:r>
            <a:r>
              <a:rPr lang="en-US" sz="1600" dirty="0" err="1">
                <a:latin typeface="Times New Roman" panose="02020603050405020304" pitchFamily="18" charset="0"/>
                <a:cs typeface="Times New Roman" panose="02020603050405020304" pitchFamily="18" charset="0"/>
              </a:rPr>
              <a:t>etc</a:t>
            </a:r>
            <a:endParaRPr lang="en-US" sz="1600" dirty="0">
              <a:latin typeface="Times New Roman" panose="02020603050405020304" pitchFamily="18" charset="0"/>
              <a:cs typeface="Times New Roman" panose="02020603050405020304" pitchFamily="18" charset="0"/>
            </a:endParaRPr>
          </a:p>
        </p:txBody>
      </p:sp>
      <p:sp>
        <p:nvSpPr>
          <p:cNvPr id="3" name="Footer Placeholder 2"/>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34</a:t>
            </a:fld>
            <a:endParaRPr lang="en-IN"/>
          </a:p>
        </p:txBody>
      </p:sp>
    </p:spTree>
    <p:extLst>
      <p:ext uri="{BB962C8B-B14F-4D97-AF65-F5344CB8AC3E}">
        <p14:creationId xmlns:p14="http://schemas.microsoft.com/office/powerpoint/2010/main" val="40114001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p:cNvPicPr>
            <a:picLocks noChangeAspect="1"/>
          </p:cNvPicPr>
          <p:nvPr/>
        </p:nvPicPr>
        <p:blipFill rotWithShape="1">
          <a:blip r:embed="rId2"/>
          <a:srcRect l="35668" t="22843" r="37066" b="38555"/>
          <a:stretch/>
        </p:blipFill>
        <p:spPr>
          <a:xfrm>
            <a:off x="193185" y="1021699"/>
            <a:ext cx="6825802" cy="5433110"/>
          </a:xfrm>
          <a:prstGeom prst="rect">
            <a:avLst/>
          </a:prstGeom>
        </p:spPr>
      </p:pic>
      <p:pic>
        <p:nvPicPr>
          <p:cNvPr id="4" name="Picture 3"/>
          <p:cNvPicPr>
            <a:picLocks noChangeAspect="1"/>
          </p:cNvPicPr>
          <p:nvPr/>
        </p:nvPicPr>
        <p:blipFill>
          <a:blip r:embed="rId3"/>
          <a:stretch>
            <a:fillRect/>
          </a:stretch>
        </p:blipFill>
        <p:spPr>
          <a:xfrm>
            <a:off x="7315200" y="196403"/>
            <a:ext cx="4876800" cy="3657600"/>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35</a:t>
            </a:fld>
            <a:endParaRPr lang="en-IN"/>
          </a:p>
        </p:txBody>
      </p:sp>
    </p:spTree>
    <p:extLst>
      <p:ext uri="{BB962C8B-B14F-4D97-AF65-F5344CB8AC3E}">
        <p14:creationId xmlns:p14="http://schemas.microsoft.com/office/powerpoint/2010/main" val="21164628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p:cNvSpPr txBox="1"/>
          <p:nvPr/>
        </p:nvSpPr>
        <p:spPr>
          <a:xfrm>
            <a:off x="971550" y="564060"/>
            <a:ext cx="10715625" cy="5693866"/>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CLASSIFICATION OF CULTURE MEDIA</a:t>
            </a:r>
          </a:p>
          <a:p>
            <a:endParaRPr lang="en-US" sz="1600" dirty="0">
              <a:latin typeface="Times New Roman" panose="02020603050405020304" pitchFamily="18" charset="0"/>
              <a:cs typeface="Times New Roman" panose="02020603050405020304" pitchFamily="18" charset="0"/>
            </a:endParaRPr>
          </a:p>
          <a:p>
            <a:pPr marL="342900" indent="-342900">
              <a:buAutoNum type="arabicPeriod"/>
            </a:pPr>
            <a:r>
              <a:rPr lang="en-US" sz="1600" b="1" dirty="0">
                <a:latin typeface="Times New Roman" panose="02020603050405020304" pitchFamily="18" charset="0"/>
                <a:cs typeface="Times New Roman" panose="02020603050405020304" pitchFamily="18" charset="0"/>
              </a:rPr>
              <a:t>Classification of bacterial culture media on the basis of consistency</a:t>
            </a:r>
          </a:p>
          <a:p>
            <a:endParaRPr lang="en-US" sz="1600" dirty="0">
              <a:latin typeface="Times New Roman" panose="02020603050405020304" pitchFamily="18" charset="0"/>
              <a:cs typeface="Times New Roman" panose="02020603050405020304" pitchFamily="18" charset="0"/>
            </a:endParaRPr>
          </a:p>
          <a:p>
            <a:pPr marL="342900" indent="-342900">
              <a:buAutoNum type="alphaLcParenBoth"/>
            </a:pPr>
            <a:r>
              <a:rPr lang="en-US" sz="1600" dirty="0">
                <a:latin typeface="Times New Roman" panose="02020603050405020304" pitchFamily="18" charset="0"/>
                <a:cs typeface="Times New Roman" panose="02020603050405020304" pitchFamily="18" charset="0"/>
              </a:rPr>
              <a:t>Solid medium     (b) Semi solid medium     (c) Liquid (Broth medium).</a:t>
            </a:r>
          </a:p>
          <a:p>
            <a:endParaRPr lang="en-US" sz="1600" dirty="0">
              <a:latin typeface="Times New Roman" panose="02020603050405020304" pitchFamily="18" charset="0"/>
              <a:cs typeface="Times New Roman" panose="02020603050405020304" pitchFamily="18" charset="0"/>
            </a:endParaRPr>
          </a:p>
          <a:p>
            <a:pPr algn="just">
              <a:lnSpc>
                <a:spcPct val="150000"/>
              </a:lnSpc>
            </a:pPr>
            <a:r>
              <a:rPr lang="en-US" sz="1600" b="1" dirty="0">
                <a:latin typeface="Times New Roman" panose="02020603050405020304" pitchFamily="18" charset="0"/>
                <a:cs typeface="Times New Roman" panose="02020603050405020304" pitchFamily="18" charset="0"/>
              </a:rPr>
              <a:t>2. Depending on oxygen requirement </a:t>
            </a:r>
          </a:p>
          <a:p>
            <a:pPr marL="342900" indent="-342900" algn="just">
              <a:lnSpc>
                <a:spcPct val="150000"/>
              </a:lnSpc>
              <a:buAutoNum type="alphaLcParenBoth"/>
            </a:pPr>
            <a:r>
              <a:rPr lang="en-US" sz="1600" dirty="0">
                <a:latin typeface="Times New Roman" panose="02020603050405020304" pitchFamily="18" charset="0"/>
                <a:cs typeface="Times New Roman" panose="02020603050405020304" pitchFamily="18" charset="0"/>
              </a:rPr>
              <a:t>Aerobic media     (b) Anaerobic media. </a:t>
            </a:r>
          </a:p>
          <a:p>
            <a:pPr algn="just">
              <a:lnSpc>
                <a:spcPct val="150000"/>
              </a:lnSpc>
            </a:pPr>
            <a:endParaRPr lang="en-US" sz="1600" dirty="0">
              <a:latin typeface="Times New Roman" panose="02020603050405020304" pitchFamily="18" charset="0"/>
              <a:cs typeface="Times New Roman" panose="02020603050405020304" pitchFamily="18" charset="0"/>
            </a:endParaRPr>
          </a:p>
          <a:p>
            <a:pPr algn="just">
              <a:lnSpc>
                <a:spcPct val="150000"/>
              </a:lnSpc>
            </a:pPr>
            <a:r>
              <a:rPr lang="en-US" sz="1600" b="1" dirty="0">
                <a:latin typeface="Times New Roman" panose="02020603050405020304" pitchFamily="18" charset="0"/>
                <a:cs typeface="Times New Roman" panose="02020603050405020304" pitchFamily="18" charset="0"/>
              </a:rPr>
              <a:t>3. Depending on chemical composition </a:t>
            </a:r>
          </a:p>
          <a:p>
            <a:pPr marL="342900" indent="-342900" algn="just">
              <a:lnSpc>
                <a:spcPct val="150000"/>
              </a:lnSpc>
              <a:buAutoNum type="alphaLcParenBoth"/>
            </a:pPr>
            <a:r>
              <a:rPr lang="en-US" sz="1600" dirty="0">
                <a:latin typeface="Times New Roman" panose="02020603050405020304" pitchFamily="18" charset="0"/>
                <a:cs typeface="Times New Roman" panose="02020603050405020304" pitchFamily="18" charset="0"/>
              </a:rPr>
              <a:t>Simple / basal media  (b) Synthetic/defined media  (c) Non synthetic or undefined or complex media. </a:t>
            </a:r>
          </a:p>
          <a:p>
            <a:pPr marL="342900" indent="-342900" algn="just">
              <a:lnSpc>
                <a:spcPct val="150000"/>
              </a:lnSpc>
              <a:buAutoNum type="alphaLcParenBoth"/>
            </a:pPr>
            <a:endParaRPr lang="en-US" sz="1600" dirty="0">
              <a:latin typeface="Times New Roman" panose="02020603050405020304" pitchFamily="18" charset="0"/>
              <a:cs typeface="Times New Roman" panose="02020603050405020304" pitchFamily="18" charset="0"/>
            </a:endParaRPr>
          </a:p>
          <a:p>
            <a:pPr algn="just">
              <a:lnSpc>
                <a:spcPct val="150000"/>
              </a:lnSpc>
            </a:pPr>
            <a:r>
              <a:rPr lang="en-US" sz="1600" b="1" dirty="0">
                <a:latin typeface="Times New Roman" panose="02020603050405020304" pitchFamily="18" charset="0"/>
                <a:cs typeface="Times New Roman" panose="02020603050405020304" pitchFamily="18" charset="0"/>
              </a:rPr>
              <a:t>4. Depending on functional type </a:t>
            </a:r>
          </a:p>
          <a:p>
            <a:pPr marL="342900" indent="-342900" algn="just">
              <a:lnSpc>
                <a:spcPct val="150000"/>
              </a:lnSpc>
              <a:buAutoNum type="alphaLcParenBoth"/>
            </a:pPr>
            <a:r>
              <a:rPr lang="en-US" sz="1600" dirty="0">
                <a:latin typeface="Times New Roman" panose="02020603050405020304" pitchFamily="18" charset="0"/>
                <a:cs typeface="Times New Roman" panose="02020603050405020304" pitchFamily="18" charset="0"/>
              </a:rPr>
              <a:t>Enriched media*  (b) Enrichment media  (c) Selective media*  (d) Indicator media (e) Differential media*</a:t>
            </a:r>
          </a:p>
          <a:p>
            <a:pPr algn="just">
              <a:lnSpc>
                <a:spcPct val="150000"/>
              </a:lnSpc>
            </a:pPr>
            <a:r>
              <a:rPr lang="en-US" sz="1600" dirty="0">
                <a:latin typeface="Times New Roman" panose="02020603050405020304" pitchFamily="18" charset="0"/>
                <a:cs typeface="Times New Roman" panose="02020603050405020304" pitchFamily="18" charset="0"/>
              </a:rPr>
              <a:t>  (f) Transport media    (g) Assay media    (h) Storage media  </a:t>
            </a:r>
          </a:p>
          <a:p>
            <a:pPr algn="just">
              <a:lnSpc>
                <a:spcPct val="150000"/>
              </a:lnSpc>
            </a:pPr>
            <a:endParaRPr lang="en-US" sz="1600" dirty="0">
              <a:latin typeface="Times New Roman" panose="02020603050405020304" pitchFamily="18" charset="0"/>
              <a:cs typeface="Times New Roman" panose="02020603050405020304" pitchFamily="18" charset="0"/>
            </a:endParaRPr>
          </a:p>
          <a:p>
            <a:pPr algn="just">
              <a:lnSpc>
                <a:spcPct val="150000"/>
              </a:lnSpc>
            </a:pPr>
            <a:endParaRPr lang="en-US" sz="1600" dirty="0">
              <a:latin typeface="Times New Roman" panose="02020603050405020304" pitchFamily="18" charset="0"/>
              <a:cs typeface="Times New Roman" panose="02020603050405020304" pitchFamily="18" charset="0"/>
            </a:endParaRPr>
          </a:p>
        </p:txBody>
      </p:sp>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28B54A7E-2395-4D35-824E-25842394C6F0}" type="slidenum">
              <a:rPr lang="en-IN" smtClean="0"/>
              <a:t>36</a:t>
            </a:fld>
            <a:endParaRPr lang="en-IN"/>
          </a:p>
        </p:txBody>
      </p:sp>
    </p:spTree>
    <p:extLst>
      <p:ext uri="{BB962C8B-B14F-4D97-AF65-F5344CB8AC3E}">
        <p14:creationId xmlns:p14="http://schemas.microsoft.com/office/powerpoint/2010/main" val="40562390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Rectangle 3"/>
          <p:cNvSpPr/>
          <p:nvPr/>
        </p:nvSpPr>
        <p:spPr>
          <a:xfrm>
            <a:off x="188890" y="1196341"/>
            <a:ext cx="6096000" cy="2633413"/>
          </a:xfrm>
          <a:prstGeom prst="rect">
            <a:avLst/>
          </a:prstGeom>
        </p:spPr>
        <p:txBody>
          <a:bodyPr>
            <a:spAutoFit/>
          </a:bodyPr>
          <a:lstStyle/>
          <a:p>
            <a:pPr algn="just">
              <a:lnSpc>
                <a:spcPct val="150000"/>
              </a:lnSpc>
            </a:pPr>
            <a:r>
              <a:rPr lang="en-US" sz="1600" b="1" dirty="0">
                <a:latin typeface="Times New Roman" panose="02020603050405020304" pitchFamily="18" charset="0"/>
                <a:cs typeface="Times New Roman" panose="02020603050405020304" pitchFamily="18" charset="0"/>
              </a:rPr>
              <a:t>Solid medium</a:t>
            </a:r>
          </a:p>
          <a:p>
            <a:pPr algn="just">
              <a:lnSpc>
                <a:spcPct val="150000"/>
              </a:lnSpc>
            </a:pPr>
            <a:r>
              <a:rPr lang="en-US" sz="1600" dirty="0">
                <a:latin typeface="Times New Roman" panose="02020603050405020304" pitchFamily="18" charset="0"/>
                <a:cs typeface="Times New Roman" panose="02020603050405020304" pitchFamily="18" charset="0"/>
              </a:rPr>
              <a:t>Solid medium contains agar at a concentration of 1.5-2.0% or some other, mostly inert solidifying agent. Solid medium has physical structure and allows bacteria to grow in physically informative or useful ways (e.g. as colonies or in streaks). Solid medium is useful for isolating bacteria or for determining the colony characteristics of the isolate.</a:t>
            </a:r>
          </a:p>
        </p:txBody>
      </p:sp>
      <p:pic>
        <p:nvPicPr>
          <p:cNvPr id="5" name="Picture 4"/>
          <p:cNvPicPr>
            <a:picLocks noChangeAspect="1"/>
          </p:cNvPicPr>
          <p:nvPr/>
        </p:nvPicPr>
        <p:blipFill>
          <a:blip r:embed="rId2"/>
          <a:stretch>
            <a:fillRect/>
          </a:stretch>
        </p:blipFill>
        <p:spPr>
          <a:xfrm>
            <a:off x="6425654" y="3122167"/>
            <a:ext cx="5756821" cy="3365284"/>
          </a:xfrm>
          <a:prstGeom prst="rect">
            <a:avLst/>
          </a:prstGeom>
        </p:spPr>
      </p:pic>
      <p:sp>
        <p:nvSpPr>
          <p:cNvPr id="6" name="TextBox 5"/>
          <p:cNvSpPr txBox="1"/>
          <p:nvPr/>
        </p:nvSpPr>
        <p:spPr>
          <a:xfrm>
            <a:off x="971550" y="515155"/>
            <a:ext cx="7270929" cy="338554"/>
          </a:xfrm>
          <a:prstGeom prst="rect">
            <a:avLst/>
          </a:prstGeom>
          <a:noFill/>
        </p:spPr>
        <p:txBody>
          <a:bodyPr wrap="square" rtlCol="0">
            <a:spAutoFit/>
          </a:bodyPr>
          <a:lstStyle/>
          <a:p>
            <a:pPr marL="342900" indent="-342900">
              <a:buAutoNum type="arabicPeriod"/>
            </a:pPr>
            <a:r>
              <a:rPr lang="en-US" sz="1600" b="1" dirty="0">
                <a:latin typeface="Times New Roman" panose="02020603050405020304" pitchFamily="18" charset="0"/>
                <a:cs typeface="Times New Roman" panose="02020603050405020304" pitchFamily="18" charset="0"/>
              </a:rPr>
              <a:t>Classification of bacterial culture media on the basis of consistency</a:t>
            </a:r>
          </a:p>
        </p:txBody>
      </p:sp>
      <p:sp>
        <p:nvSpPr>
          <p:cNvPr id="3" name="Footer Placeholder 2"/>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37</a:t>
            </a:fld>
            <a:endParaRPr lang="en-IN"/>
          </a:p>
        </p:txBody>
      </p:sp>
    </p:spTree>
    <p:extLst>
      <p:ext uri="{BB962C8B-B14F-4D97-AF65-F5344CB8AC3E}">
        <p14:creationId xmlns:p14="http://schemas.microsoft.com/office/powerpoint/2010/main" val="17488283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Rectangle 2"/>
          <p:cNvSpPr/>
          <p:nvPr/>
        </p:nvSpPr>
        <p:spPr>
          <a:xfrm>
            <a:off x="832834" y="632267"/>
            <a:ext cx="6096000" cy="4480073"/>
          </a:xfrm>
          <a:prstGeom prst="rect">
            <a:avLst/>
          </a:prstGeom>
        </p:spPr>
        <p:txBody>
          <a:bodyPr>
            <a:spAutoFit/>
          </a:bodyPr>
          <a:lstStyle/>
          <a:p>
            <a:pPr algn="just">
              <a:lnSpc>
                <a:spcPct val="150000"/>
              </a:lnSpc>
            </a:pPr>
            <a:r>
              <a:rPr lang="en-US" sz="1600" b="1" dirty="0">
                <a:latin typeface="Times New Roman" panose="02020603050405020304" pitchFamily="18" charset="0"/>
                <a:cs typeface="Times New Roman" panose="02020603050405020304" pitchFamily="18" charset="0"/>
              </a:rPr>
              <a:t>Semisolid medium</a:t>
            </a:r>
          </a:p>
          <a:p>
            <a:pPr algn="just">
              <a:lnSpc>
                <a:spcPct val="150000"/>
              </a:lnSpc>
            </a:pPr>
            <a:r>
              <a:rPr lang="en-US" sz="1600" dirty="0">
                <a:latin typeface="Times New Roman" panose="02020603050405020304" pitchFamily="18" charset="0"/>
                <a:cs typeface="Times New Roman" panose="02020603050405020304" pitchFamily="18" charset="0"/>
              </a:rPr>
              <a:t>Semisolid medium is prepared with agar at concentrations of 0.5% or less. Semisolid medium has a soft custard-like consistency and is useful for the cultivation of microaerophilic bacteria or for the determination of bacterial motility.</a:t>
            </a:r>
          </a:p>
          <a:p>
            <a:pPr algn="just">
              <a:lnSpc>
                <a:spcPct val="150000"/>
              </a:lnSpc>
            </a:pPr>
            <a:endParaRPr lang="en-US" sz="1600" b="1" dirty="0">
              <a:latin typeface="Times New Roman" panose="02020603050405020304" pitchFamily="18" charset="0"/>
              <a:cs typeface="Times New Roman" panose="02020603050405020304" pitchFamily="18" charset="0"/>
            </a:endParaRPr>
          </a:p>
          <a:p>
            <a:pPr algn="just">
              <a:lnSpc>
                <a:spcPct val="150000"/>
              </a:lnSpc>
            </a:pPr>
            <a:r>
              <a:rPr lang="en-US" sz="1600" b="1" dirty="0">
                <a:latin typeface="Times New Roman" panose="02020603050405020304" pitchFamily="18" charset="0"/>
                <a:cs typeface="Times New Roman" panose="02020603050405020304" pitchFamily="18" charset="0"/>
              </a:rPr>
              <a:t>Liquid (Broth) medium</a:t>
            </a:r>
          </a:p>
          <a:p>
            <a:pPr algn="just">
              <a:lnSpc>
                <a:spcPct val="150000"/>
              </a:lnSpc>
            </a:pPr>
            <a:r>
              <a:rPr lang="en-US" sz="1600" dirty="0">
                <a:latin typeface="Times New Roman" panose="02020603050405020304" pitchFamily="18" charset="0"/>
                <a:cs typeface="Times New Roman" panose="02020603050405020304" pitchFamily="18" charset="0"/>
              </a:rPr>
              <a:t>These media contain specific amounts of nutrients but don’t have a trace of gelling agents such as gelatin or agar. Broth medium serves various purposes such as propagation of a large number of organisms, fermentation studies, and various other tests. e.g. sugar fermentation tests, MR-VR broth</a:t>
            </a:r>
          </a:p>
        </p:txBody>
      </p:sp>
      <p:pic>
        <p:nvPicPr>
          <p:cNvPr id="4" name="Picture 3"/>
          <p:cNvPicPr>
            <a:picLocks noChangeAspect="1"/>
          </p:cNvPicPr>
          <p:nvPr/>
        </p:nvPicPr>
        <p:blipFill rotWithShape="1">
          <a:blip r:embed="rId2"/>
          <a:srcRect t="22831" b="4342"/>
          <a:stretch/>
        </p:blipFill>
        <p:spPr>
          <a:xfrm>
            <a:off x="6928834" y="231821"/>
            <a:ext cx="5151549" cy="3322750"/>
          </a:xfrm>
          <a:prstGeom prst="rect">
            <a:avLst/>
          </a:prstGeom>
        </p:spPr>
      </p:pic>
      <p:pic>
        <p:nvPicPr>
          <p:cNvPr id="5" name="Picture 4"/>
          <p:cNvPicPr>
            <a:picLocks noChangeAspect="1"/>
          </p:cNvPicPr>
          <p:nvPr/>
        </p:nvPicPr>
        <p:blipFill>
          <a:blip r:embed="rId3"/>
          <a:stretch>
            <a:fillRect/>
          </a:stretch>
        </p:blipFill>
        <p:spPr>
          <a:xfrm>
            <a:off x="7455156" y="3596241"/>
            <a:ext cx="4344473" cy="3261759"/>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38</a:t>
            </a:fld>
            <a:endParaRPr lang="en-IN"/>
          </a:p>
        </p:txBody>
      </p:sp>
    </p:spTree>
    <p:extLst>
      <p:ext uri="{BB962C8B-B14F-4D97-AF65-F5344CB8AC3E}">
        <p14:creationId xmlns:p14="http://schemas.microsoft.com/office/powerpoint/2010/main" val="8639872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971550" y="425003"/>
            <a:ext cx="10980044" cy="3785652"/>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2. Classification on basis of oxygen requirement </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Aerobic media :-  </a:t>
            </a:r>
            <a:r>
              <a:rPr lang="en-US" sz="1600" dirty="0">
                <a:latin typeface="Times New Roman" panose="02020603050405020304" pitchFamily="18" charset="0"/>
                <a:cs typeface="Times New Roman" panose="02020603050405020304" pitchFamily="18" charset="0"/>
              </a:rPr>
              <a:t>Aerobic media are used to grow aerobes Eg:-Mannitol salt agar</a:t>
            </a: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Anaerobic media  </a:t>
            </a:r>
            <a:r>
              <a:rPr lang="en-US" sz="1600" dirty="0">
                <a:latin typeface="Times New Roman" panose="02020603050405020304" pitchFamily="18" charset="0"/>
                <a:cs typeface="Times New Roman" panose="02020603050405020304" pitchFamily="18" charset="0"/>
              </a:rPr>
              <a:t>:Anaerobic media is used to grow anaerobic organisms Eg:-Robertson’s cooked meat agar</a:t>
            </a:r>
          </a:p>
          <a:p>
            <a:pPr marL="285750" indent="-285750">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285750" indent="-285750" algn="just">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Anaerobic bacteria need special media for growth because they need low oxygen content, reduced oxidation-reduction potential and extra nutrients.</a:t>
            </a:r>
          </a:p>
          <a:p>
            <a:pPr marL="285750" indent="-285750" algn="just">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285750" indent="-285750" algn="just">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Media for anaerobes may have to be supplemented with nutrients like </a:t>
            </a:r>
            <a:r>
              <a:rPr lang="en-US" sz="1600" dirty="0" err="1">
                <a:latin typeface="Times New Roman" panose="02020603050405020304" pitchFamily="18" charset="0"/>
                <a:cs typeface="Times New Roman" panose="02020603050405020304" pitchFamily="18" charset="0"/>
              </a:rPr>
              <a:t>hemin</a:t>
            </a:r>
            <a:r>
              <a:rPr lang="en-US" sz="1600" dirty="0">
                <a:latin typeface="Times New Roman" panose="02020603050405020304" pitchFamily="18" charset="0"/>
                <a:cs typeface="Times New Roman" panose="02020603050405020304" pitchFamily="18" charset="0"/>
              </a:rPr>
              <a:t> and vitamin K. Such media may also have to be reduced by physical or chemical means. Boiling the medium serves to expel any dissolved oxygen. Addition of 1% glucose, 0.1% thioglycollate, 0.1% ascorbic acid, 0.05% cysteine, or red hot iron filings can render a medium reduced. Before using the medium must be boiled in a water bath to expel any dissolved oxygen and then sealed with sterile liquid paraffin.</a:t>
            </a:r>
          </a:p>
        </p:txBody>
      </p:sp>
      <p:pic>
        <p:nvPicPr>
          <p:cNvPr id="4" name="Picture 3"/>
          <p:cNvPicPr>
            <a:picLocks noChangeAspect="1"/>
          </p:cNvPicPr>
          <p:nvPr/>
        </p:nvPicPr>
        <p:blipFill rotWithShape="1">
          <a:blip r:embed="rId2"/>
          <a:srcRect l="41652" t="30942" r="39442" b="47403"/>
          <a:stretch/>
        </p:blipFill>
        <p:spPr>
          <a:xfrm>
            <a:off x="9610678" y="95250"/>
            <a:ext cx="2571797" cy="1656183"/>
          </a:xfrm>
          <a:prstGeom prst="rect">
            <a:avLst/>
          </a:prstGeom>
        </p:spPr>
      </p:pic>
      <p:pic>
        <p:nvPicPr>
          <p:cNvPr id="5" name="Picture 4"/>
          <p:cNvPicPr>
            <a:picLocks noChangeAspect="1"/>
          </p:cNvPicPr>
          <p:nvPr/>
        </p:nvPicPr>
        <p:blipFill>
          <a:blip r:embed="rId3"/>
          <a:stretch>
            <a:fillRect/>
          </a:stretch>
        </p:blipFill>
        <p:spPr>
          <a:xfrm>
            <a:off x="9478608" y="4210655"/>
            <a:ext cx="2208567" cy="2627291"/>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39</a:t>
            </a:fld>
            <a:endParaRPr lang="en-IN"/>
          </a:p>
        </p:txBody>
      </p:sp>
    </p:spTree>
    <p:extLst>
      <p:ext uri="{BB962C8B-B14F-4D97-AF65-F5344CB8AC3E}">
        <p14:creationId xmlns:p14="http://schemas.microsoft.com/office/powerpoint/2010/main" val="16020764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971550" y="425003"/>
            <a:ext cx="10980044" cy="1815882"/>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3. Depending on chemical composition </a:t>
            </a:r>
          </a:p>
          <a:p>
            <a:endParaRPr lang="en-US" sz="1600" b="1" dirty="0">
              <a:latin typeface="Times New Roman" panose="02020603050405020304" pitchFamily="18" charset="0"/>
              <a:cs typeface="Times New Roman" panose="02020603050405020304" pitchFamily="18" charset="0"/>
            </a:endParaRPr>
          </a:p>
          <a:p>
            <a:endParaRPr lang="en-US" sz="1600" b="1"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General-purpose media/ Basic media/ Simple media </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Basal media are basically simple media that supports most non-fastidious bacteria. Peptone-water, nutrient broth, and nutrient agar (NA) are considered as basal medium. These media are generally used for the primary isolation of microorganisms.</a:t>
            </a:r>
          </a:p>
        </p:txBody>
      </p:sp>
      <p:pic>
        <p:nvPicPr>
          <p:cNvPr id="6" name="Picture 5"/>
          <p:cNvPicPr>
            <a:picLocks noChangeAspect="1"/>
          </p:cNvPicPr>
          <p:nvPr/>
        </p:nvPicPr>
        <p:blipFill rotWithShape="1">
          <a:blip r:embed="rId2"/>
          <a:srcRect t="23113"/>
          <a:stretch/>
        </p:blipFill>
        <p:spPr>
          <a:xfrm>
            <a:off x="2890099" y="2472743"/>
            <a:ext cx="6076950" cy="3507950"/>
          </a:xfrm>
          <a:prstGeom prst="rect">
            <a:avLst/>
          </a:prstGeom>
        </p:spPr>
      </p:pic>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40</a:t>
            </a:fld>
            <a:endParaRPr lang="en-IN"/>
          </a:p>
        </p:txBody>
      </p:sp>
    </p:spTree>
    <p:extLst>
      <p:ext uri="{BB962C8B-B14F-4D97-AF65-F5344CB8AC3E}">
        <p14:creationId xmlns:p14="http://schemas.microsoft.com/office/powerpoint/2010/main" val="42640747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971550" y="425003"/>
            <a:ext cx="10980044" cy="338554"/>
          </a:xfrm>
          <a:prstGeom prst="rect">
            <a:avLst/>
          </a:prstGeom>
          <a:noFill/>
        </p:spPr>
        <p:txBody>
          <a:bodyPr wrap="square" rtlCol="0">
            <a:spAutoFit/>
          </a:bodyPr>
          <a:lstStyle/>
          <a:p>
            <a:endParaRPr lang="en-US" sz="16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826028" y="425003"/>
            <a:ext cx="8262601" cy="6001643"/>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Synthetic or defined media</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These media is prepared from pure chemical substances and the exact composition of the medium is fully documented </a:t>
            </a:r>
          </a:p>
          <a:p>
            <a:endParaRPr lang="en-US" sz="1600" dirty="0">
              <a:latin typeface="Times New Roman" panose="02020603050405020304" pitchFamily="18" charset="0"/>
              <a:cs typeface="Times New Roman" panose="02020603050405020304" pitchFamily="18" charset="0"/>
            </a:endParaRPr>
          </a:p>
          <a:p>
            <a:pPr marL="285750" indent="-285750">
              <a:lnSpc>
                <a:spcPct val="150000"/>
              </a:lnSpc>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A medium in which all the chemical components are known</a:t>
            </a:r>
          </a:p>
          <a:p>
            <a:pPr marL="285750" indent="-285750">
              <a:lnSpc>
                <a:spcPct val="150000"/>
              </a:lnSpc>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Used to cultivate </a:t>
            </a:r>
            <a:r>
              <a:rPr lang="en-US" sz="1600" dirty="0" err="1">
                <a:latin typeface="Times New Roman" panose="02020603050405020304" pitchFamily="18" charset="0"/>
                <a:cs typeface="Times New Roman" panose="02020603050405020304" pitchFamily="18" charset="0"/>
              </a:rPr>
              <a:t>photolithotrophs</a:t>
            </a:r>
            <a:r>
              <a:rPr lang="en-US" sz="1600" dirty="0">
                <a:latin typeface="Times New Roman" panose="02020603050405020304" pitchFamily="18" charset="0"/>
                <a:cs typeface="Times New Roman" panose="02020603050405020304" pitchFamily="18" charset="0"/>
              </a:rPr>
              <a:t> like cyanobacteria and photosynthetic </a:t>
            </a:r>
            <a:r>
              <a:rPr lang="en-US" sz="1600" dirty="0" err="1">
                <a:latin typeface="Times New Roman" panose="02020603050405020304" pitchFamily="18" charset="0"/>
                <a:cs typeface="Times New Roman" panose="02020603050405020304" pitchFamily="18" charset="0"/>
              </a:rPr>
              <a:t>protists</a:t>
            </a:r>
            <a:r>
              <a:rPr lang="en-US" sz="1600" dirty="0">
                <a:latin typeface="Times New Roman" panose="02020603050405020304" pitchFamily="18" charset="0"/>
                <a:cs typeface="Times New Roman" panose="02020603050405020304" pitchFamily="18" charset="0"/>
              </a:rPr>
              <a:t> and </a:t>
            </a:r>
            <a:r>
              <a:rPr lang="en-US" sz="1600" dirty="0" err="1">
                <a:latin typeface="Times New Roman" panose="02020603050405020304" pitchFamily="18" charset="0"/>
                <a:cs typeface="Times New Roman" panose="02020603050405020304" pitchFamily="18" charset="0"/>
              </a:rPr>
              <a:t>chemoorganoheterotrophs</a:t>
            </a:r>
            <a:endParaRPr lang="en-US" sz="1600" dirty="0">
              <a:latin typeface="Times New Roman" panose="02020603050405020304" pitchFamily="18" charset="0"/>
              <a:cs typeface="Times New Roman" panose="02020603050405020304" pitchFamily="18" charset="0"/>
            </a:endParaRPr>
          </a:p>
          <a:p>
            <a:pPr marL="285750" indent="-285750">
              <a:lnSpc>
                <a:spcPct val="150000"/>
              </a:lnSpc>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CO2 in the form of sodium carbonate or bicarbonate serve as carbon source for </a:t>
            </a:r>
            <a:r>
              <a:rPr lang="en-US" sz="1600" dirty="0" err="1">
                <a:latin typeface="Times New Roman" panose="02020603050405020304" pitchFamily="18" charset="0"/>
                <a:cs typeface="Times New Roman" panose="02020603050405020304" pitchFamily="18" charset="0"/>
              </a:rPr>
              <a:t>photolithotrophs</a:t>
            </a:r>
            <a:endParaRPr lang="en-US" sz="1600" dirty="0">
              <a:latin typeface="Times New Roman" panose="02020603050405020304" pitchFamily="18" charset="0"/>
              <a:cs typeface="Times New Roman" panose="02020603050405020304" pitchFamily="18" charset="0"/>
            </a:endParaRPr>
          </a:p>
          <a:p>
            <a:pPr marL="285750" indent="-285750">
              <a:lnSpc>
                <a:spcPct val="150000"/>
              </a:lnSpc>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Ammonium ion and nitrate serve as nitrogen source</a:t>
            </a:r>
          </a:p>
          <a:p>
            <a:pPr marL="285750" indent="-285750">
              <a:lnSpc>
                <a:spcPct val="150000"/>
              </a:lnSpc>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Glucose serve as carbon source for </a:t>
            </a:r>
            <a:r>
              <a:rPr lang="en-US" sz="1600" dirty="0" err="1">
                <a:latin typeface="Times New Roman" panose="02020603050405020304" pitchFamily="18" charset="0"/>
                <a:cs typeface="Times New Roman" panose="02020603050405020304" pitchFamily="18" charset="0"/>
              </a:rPr>
              <a:t>chemoorganoheterotrophs</a:t>
            </a:r>
            <a:endParaRPr lang="en-US" sz="1600" dirty="0">
              <a:latin typeface="Times New Roman" panose="02020603050405020304" pitchFamily="18" charset="0"/>
              <a:cs typeface="Times New Roman" panose="02020603050405020304" pitchFamily="18" charset="0"/>
            </a:endParaRPr>
          </a:p>
          <a:p>
            <a:pPr marL="285750" indent="-285750">
              <a:lnSpc>
                <a:spcPct val="150000"/>
              </a:lnSpc>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Used in research to know what the microbes are metabolizing</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Eg:-Minimal media (Minimal media are those that contain the minimum nutrients possible for colony growth, generally without the presence of amino acids, and are often used by microbiologists and geneticists to grow "wild-type" microorganisms. Minimal media can also be used to select for or against recombinants or exconjugants.)</a:t>
            </a: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22367" t="30596" b="15760"/>
          <a:stretch/>
        </p:blipFill>
        <p:spPr>
          <a:xfrm>
            <a:off x="8943107" y="95250"/>
            <a:ext cx="3008488" cy="2775220"/>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41</a:t>
            </a:fld>
            <a:endParaRPr lang="en-IN"/>
          </a:p>
        </p:txBody>
      </p:sp>
    </p:spTree>
    <p:extLst>
      <p:ext uri="{BB962C8B-B14F-4D97-AF65-F5344CB8AC3E}">
        <p14:creationId xmlns:p14="http://schemas.microsoft.com/office/powerpoint/2010/main" val="26011664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971550" y="425003"/>
            <a:ext cx="10980044" cy="3785652"/>
          </a:xfrm>
          <a:prstGeom prst="rect">
            <a:avLst/>
          </a:prstGeom>
          <a:noFill/>
        </p:spPr>
        <p:txBody>
          <a:bodyPr wrap="square" rtlCol="0">
            <a:spAutoFit/>
          </a:bodyPr>
          <a:lstStyle/>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Non synthetic or undefined or complex media</a:t>
            </a:r>
          </a:p>
          <a:p>
            <a:endParaRPr lang="en-US" sz="1600" dirty="0">
              <a:latin typeface="Times New Roman" panose="02020603050405020304" pitchFamily="18" charset="0"/>
              <a:cs typeface="Times New Roman" panose="02020603050405020304" pitchFamily="18" charset="0"/>
            </a:endParaRPr>
          </a:p>
          <a:p>
            <a:pPr marL="285750" indent="-285750">
              <a:lnSpc>
                <a:spcPct val="150000"/>
              </a:lnSpc>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Media that have some ingredients with unknown chemical composition</a:t>
            </a:r>
          </a:p>
          <a:p>
            <a:pPr marL="285750" indent="-285750">
              <a:lnSpc>
                <a:spcPct val="150000"/>
              </a:lnSpc>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Needed when the nutritional requirement of a particular organism is unknown as a single a complex medium maybe sufficiently rich to completely meet the nutritional requirements</a:t>
            </a:r>
          </a:p>
          <a:p>
            <a:pPr marL="285750" indent="-285750">
              <a:lnSpc>
                <a:spcPct val="150000"/>
              </a:lnSpc>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Used to culture fastidious bacteria</a:t>
            </a:r>
          </a:p>
          <a:p>
            <a:pPr marL="285750" indent="-285750">
              <a:lnSpc>
                <a:spcPct val="150000"/>
              </a:lnSpc>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Blood, serum, meat extracts, milk, soybean digests, peptone etc. are added to the medium</a:t>
            </a:r>
          </a:p>
          <a:p>
            <a:pPr marL="285750" indent="-285750">
              <a:lnSpc>
                <a:spcPct val="150000"/>
              </a:lnSpc>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Peptones are protein </a:t>
            </a:r>
            <a:r>
              <a:rPr lang="en-US" sz="1600" dirty="0" err="1">
                <a:latin typeface="Times New Roman" panose="02020603050405020304" pitchFamily="18" charset="0"/>
                <a:cs typeface="Times New Roman" panose="02020603050405020304" pitchFamily="18" charset="0"/>
              </a:rPr>
              <a:t>hydrolysates</a:t>
            </a:r>
            <a:r>
              <a:rPr lang="en-US" sz="1600" dirty="0">
                <a:latin typeface="Times New Roman" panose="02020603050405020304" pitchFamily="18" charset="0"/>
                <a:cs typeface="Times New Roman" panose="02020603050405020304" pitchFamily="18" charset="0"/>
              </a:rPr>
              <a:t> prepared by partial </a:t>
            </a:r>
            <a:r>
              <a:rPr lang="en-US" sz="1600" dirty="0" err="1">
                <a:latin typeface="Times New Roman" panose="02020603050405020304" pitchFamily="18" charset="0"/>
                <a:cs typeface="Times New Roman" panose="02020603050405020304" pitchFamily="18" charset="0"/>
              </a:rPr>
              <a:t>proteolytic</a:t>
            </a:r>
            <a:r>
              <a:rPr lang="en-US" sz="1600" dirty="0">
                <a:latin typeface="Times New Roman" panose="02020603050405020304" pitchFamily="18" charset="0"/>
                <a:cs typeface="Times New Roman" panose="02020603050405020304" pitchFamily="18" charset="0"/>
              </a:rPr>
              <a:t> digestion of meat, casein, soy meal, gelatin and other protein sources that serve as excellent sources of C, N and energy.</a:t>
            </a:r>
          </a:p>
          <a:p>
            <a:pPr marL="285750" indent="-285750">
              <a:lnSpc>
                <a:spcPct val="150000"/>
              </a:lnSpc>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Example of complex medium – Nutrient broth, </a:t>
            </a:r>
            <a:r>
              <a:rPr lang="en-US" sz="1600" dirty="0" err="1">
                <a:latin typeface="Times New Roman" panose="02020603050405020304" pitchFamily="18" charset="0"/>
                <a:cs typeface="Times New Roman" panose="02020603050405020304" pitchFamily="18" charset="0"/>
              </a:rPr>
              <a:t>Tryptic</a:t>
            </a:r>
            <a:r>
              <a:rPr lang="en-US" sz="1600" dirty="0">
                <a:latin typeface="Times New Roman" panose="02020603050405020304" pitchFamily="18" charset="0"/>
                <a:cs typeface="Times New Roman" panose="02020603050405020304" pitchFamily="18" charset="0"/>
              </a:rPr>
              <a:t> soy broth.</a:t>
            </a:r>
          </a:p>
        </p:txBody>
      </p:sp>
      <p:pic>
        <p:nvPicPr>
          <p:cNvPr id="4" name="Picture 3"/>
          <p:cNvPicPr>
            <a:picLocks noChangeAspect="1"/>
          </p:cNvPicPr>
          <p:nvPr/>
        </p:nvPicPr>
        <p:blipFill>
          <a:blip r:embed="rId2"/>
          <a:stretch>
            <a:fillRect/>
          </a:stretch>
        </p:blipFill>
        <p:spPr>
          <a:xfrm>
            <a:off x="9147622" y="3716337"/>
            <a:ext cx="2857500" cy="2857500"/>
          </a:xfrm>
          <a:prstGeom prst="rect">
            <a:avLst/>
          </a:prstGeom>
        </p:spPr>
      </p:pic>
      <p:sp>
        <p:nvSpPr>
          <p:cNvPr id="5" name="TextBox 4"/>
          <p:cNvSpPr txBox="1"/>
          <p:nvPr/>
        </p:nvSpPr>
        <p:spPr>
          <a:xfrm>
            <a:off x="4549059" y="5058701"/>
            <a:ext cx="4803820" cy="1323439"/>
          </a:xfrm>
          <a:prstGeom prst="rect">
            <a:avLst/>
          </a:prstGeom>
          <a:noFill/>
        </p:spPr>
        <p:txBody>
          <a:bodyPr wrap="square" rtlCol="0">
            <a:spAutoFit/>
          </a:bodyPr>
          <a:lstStyle/>
          <a:p>
            <a:pPr algn="just"/>
            <a:r>
              <a:rPr lang="en-US" sz="1600" dirty="0">
                <a:latin typeface="Times New Roman" panose="02020603050405020304" pitchFamily="18" charset="0"/>
                <a:cs typeface="Times New Roman" panose="02020603050405020304" pitchFamily="18" charset="0"/>
              </a:rPr>
              <a:t>BD </a:t>
            </a:r>
            <a:r>
              <a:rPr lang="en-US" sz="1600" dirty="0" err="1">
                <a:latin typeface="Times New Roman" panose="02020603050405020304" pitchFamily="18" charset="0"/>
                <a:cs typeface="Times New Roman" panose="02020603050405020304" pitchFamily="18" charset="0"/>
              </a:rPr>
              <a:t>Tryptic</a:t>
            </a:r>
            <a:r>
              <a:rPr lang="en-US" sz="1600" dirty="0">
                <a:latin typeface="Times New Roman" panose="02020603050405020304" pitchFamily="18" charset="0"/>
                <a:cs typeface="Times New Roman" panose="02020603050405020304" pitchFamily="18" charset="0"/>
              </a:rPr>
              <a:t> Soy Broth (Soybean-Casein Digest Medium) is a general purpose liquid enrichment medium used in qualitative procedures for the sterility test and for the enrichment and cultivation of aerobic microorganisms that are not excessively fastidious.</a:t>
            </a: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42</a:t>
            </a:fld>
            <a:endParaRPr lang="en-IN"/>
          </a:p>
        </p:txBody>
      </p:sp>
    </p:spTree>
    <p:extLst>
      <p:ext uri="{BB962C8B-B14F-4D97-AF65-F5344CB8AC3E}">
        <p14:creationId xmlns:p14="http://schemas.microsoft.com/office/powerpoint/2010/main" val="30656432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TextBox 6"/>
          <p:cNvSpPr txBox="1"/>
          <p:nvPr/>
        </p:nvSpPr>
        <p:spPr>
          <a:xfrm>
            <a:off x="971550" y="415636"/>
            <a:ext cx="11034403" cy="2554545"/>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4. Depending on functional type </a:t>
            </a:r>
          </a:p>
          <a:p>
            <a:endParaRPr lang="en-US" sz="1600" b="1"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A.ENRICHED MEDIA  (ADDED GROWTH FACTORS):</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Addition of extra nutrients in the form of blood, serum, egg yolk, </a:t>
            </a:r>
            <a:r>
              <a:rPr lang="en-US" sz="1600" dirty="0" err="1">
                <a:latin typeface="Times New Roman" panose="02020603050405020304" pitchFamily="18" charset="0"/>
                <a:cs typeface="Times New Roman" panose="02020603050405020304" pitchFamily="18" charset="0"/>
              </a:rPr>
              <a:t>etc</a:t>
            </a:r>
            <a:r>
              <a:rPr lang="en-US" sz="1600" dirty="0">
                <a:latin typeface="Times New Roman" panose="02020603050405020304" pitchFamily="18" charset="0"/>
                <a:cs typeface="Times New Roman" panose="02020603050405020304" pitchFamily="18" charset="0"/>
              </a:rPr>
              <a:t>, to basal medium makes enriched media. Enriched media are used to grow nutritionally exacting (fastidious) bacteria. Blood agar, chocolate agar, </a:t>
            </a:r>
            <a:r>
              <a:rPr lang="en-US" sz="1600" dirty="0" err="1">
                <a:latin typeface="Times New Roman" panose="02020603050405020304" pitchFamily="18" charset="0"/>
                <a:cs typeface="Times New Roman" panose="02020603050405020304" pitchFamily="18" charset="0"/>
              </a:rPr>
              <a:t>Loeffler’s</a:t>
            </a:r>
            <a:r>
              <a:rPr lang="en-US" sz="1600" dirty="0">
                <a:latin typeface="Times New Roman" panose="02020603050405020304" pitchFamily="18" charset="0"/>
                <a:cs typeface="Times New Roman" panose="02020603050405020304" pitchFamily="18" charset="0"/>
              </a:rPr>
              <a:t> serum slope, </a:t>
            </a:r>
            <a:r>
              <a:rPr lang="en-US" sz="1600" dirty="0" err="1">
                <a:latin typeface="Times New Roman" panose="02020603050405020304" pitchFamily="18" charset="0"/>
                <a:cs typeface="Times New Roman" panose="02020603050405020304" pitchFamily="18" charset="0"/>
              </a:rPr>
              <a:t>etc</a:t>
            </a:r>
            <a:r>
              <a:rPr lang="en-US" sz="1600" dirty="0">
                <a:latin typeface="Times New Roman" panose="02020603050405020304" pitchFamily="18" charset="0"/>
                <a:cs typeface="Times New Roman" panose="02020603050405020304" pitchFamily="18" charset="0"/>
              </a:rPr>
              <a:t> are few of the enriched media. Blood agar is prepared by adding 5-10% (by volume) blood to a blood agar base. Chocolate agar is also known as heated blood agar or lysed blood agar.</a:t>
            </a:r>
          </a:p>
          <a:p>
            <a:endParaRPr lang="en-US" sz="1600" b="1"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 </a:t>
            </a:r>
          </a:p>
        </p:txBody>
      </p:sp>
      <p:pic>
        <p:nvPicPr>
          <p:cNvPr id="9" name="Picture 8"/>
          <p:cNvPicPr>
            <a:picLocks noChangeAspect="1"/>
          </p:cNvPicPr>
          <p:nvPr/>
        </p:nvPicPr>
        <p:blipFill rotWithShape="1">
          <a:blip r:embed="rId2"/>
          <a:srcRect l="4244" t="24229" r="35518" b="34213"/>
          <a:stretch/>
        </p:blipFill>
        <p:spPr>
          <a:xfrm>
            <a:off x="897359" y="2655304"/>
            <a:ext cx="11108594" cy="3412986"/>
          </a:xfrm>
          <a:prstGeom prst="rect">
            <a:avLst/>
          </a:prstGeom>
        </p:spPr>
      </p:pic>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28B54A7E-2395-4D35-824E-25842394C6F0}" type="slidenum">
              <a:rPr lang="en-IN" smtClean="0"/>
              <a:t>43</a:t>
            </a:fld>
            <a:endParaRPr lang="en-IN"/>
          </a:p>
        </p:txBody>
      </p:sp>
    </p:spTree>
    <p:extLst>
      <p:ext uri="{BB962C8B-B14F-4D97-AF65-F5344CB8AC3E}">
        <p14:creationId xmlns:p14="http://schemas.microsoft.com/office/powerpoint/2010/main" val="19666154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p:cNvPicPr>
            <a:picLocks noChangeAspect="1"/>
          </p:cNvPicPr>
          <p:nvPr/>
        </p:nvPicPr>
        <p:blipFill rotWithShape="1">
          <a:blip r:embed="rId2"/>
          <a:srcRect l="6342" t="26340" r="35062" b="21213"/>
          <a:stretch/>
        </p:blipFill>
        <p:spPr>
          <a:xfrm>
            <a:off x="890740" y="767046"/>
            <a:ext cx="11048847" cy="5560202"/>
          </a:xfrm>
          <a:prstGeom prst="rect">
            <a:avLst/>
          </a:prstGeom>
        </p:spPr>
      </p:pic>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44</a:t>
            </a:fld>
            <a:endParaRPr lang="en-IN"/>
          </a:p>
        </p:txBody>
      </p:sp>
    </p:spTree>
    <p:extLst>
      <p:ext uri="{BB962C8B-B14F-4D97-AF65-F5344CB8AC3E}">
        <p14:creationId xmlns:p14="http://schemas.microsoft.com/office/powerpoint/2010/main" val="41594530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4" name="Picture 3"/>
          <p:cNvPicPr>
            <a:picLocks noChangeAspect="1"/>
          </p:cNvPicPr>
          <p:nvPr/>
        </p:nvPicPr>
        <p:blipFill>
          <a:blip r:embed="rId2"/>
          <a:stretch>
            <a:fillRect/>
          </a:stretch>
        </p:blipFill>
        <p:spPr>
          <a:xfrm>
            <a:off x="485775" y="1299227"/>
            <a:ext cx="3048264" cy="3048264"/>
          </a:xfrm>
          <a:prstGeom prst="rect">
            <a:avLst/>
          </a:prstGeom>
        </p:spPr>
      </p:pic>
      <p:pic>
        <p:nvPicPr>
          <p:cNvPr id="5" name="Picture 4"/>
          <p:cNvPicPr>
            <a:picLocks noChangeAspect="1"/>
          </p:cNvPicPr>
          <p:nvPr/>
        </p:nvPicPr>
        <p:blipFill>
          <a:blip r:embed="rId3"/>
          <a:stretch>
            <a:fillRect/>
          </a:stretch>
        </p:blipFill>
        <p:spPr>
          <a:xfrm>
            <a:off x="3956641" y="1299227"/>
            <a:ext cx="4269192" cy="3201894"/>
          </a:xfrm>
          <a:prstGeom prst="rect">
            <a:avLst/>
          </a:prstGeom>
        </p:spPr>
      </p:pic>
      <p:pic>
        <p:nvPicPr>
          <p:cNvPr id="6" name="Picture 5"/>
          <p:cNvPicPr>
            <a:picLocks noChangeAspect="1"/>
          </p:cNvPicPr>
          <p:nvPr/>
        </p:nvPicPr>
        <p:blipFill rotWithShape="1">
          <a:blip r:embed="rId4"/>
          <a:srcRect l="52084" t="23256" r="3012" b="11413"/>
          <a:stretch/>
        </p:blipFill>
        <p:spPr>
          <a:xfrm>
            <a:off x="9027782" y="1256190"/>
            <a:ext cx="2728789" cy="2980707"/>
          </a:xfrm>
          <a:prstGeom prst="rect">
            <a:avLst/>
          </a:prstGeom>
        </p:spPr>
      </p:pic>
      <p:sp>
        <p:nvSpPr>
          <p:cNvPr id="3" name="TextBox 2"/>
          <p:cNvSpPr txBox="1"/>
          <p:nvPr/>
        </p:nvSpPr>
        <p:spPr>
          <a:xfrm>
            <a:off x="798490" y="4713668"/>
            <a:ext cx="11383985" cy="338554"/>
          </a:xfrm>
          <a:prstGeom prst="rect">
            <a:avLst/>
          </a:prstGeom>
          <a:noFill/>
        </p:spPr>
        <p:txBody>
          <a:bodyPr wrap="square" rtlCol="0">
            <a:spAutoFit/>
          </a:bodyPr>
          <a:lstStyle/>
          <a:p>
            <a:pPr algn="l"/>
            <a:r>
              <a:rPr lang="en-US" sz="1600" b="1" dirty="0">
                <a:latin typeface="Times New Roman" panose="02020603050405020304" pitchFamily="18" charset="0"/>
                <a:cs typeface="Times New Roman" panose="02020603050405020304" pitchFamily="18" charset="0"/>
              </a:rPr>
              <a:t>BLOOD AGAR                                                             CHOCOLATE AGAR                                           LOEFFLER’S SERUM                                                 </a:t>
            </a:r>
          </a:p>
        </p:txBody>
      </p:sp>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45</a:t>
            </a:fld>
            <a:endParaRPr lang="en-IN"/>
          </a:p>
        </p:txBody>
      </p:sp>
    </p:spTree>
    <p:extLst>
      <p:ext uri="{BB962C8B-B14F-4D97-AF65-F5344CB8AC3E}">
        <p14:creationId xmlns:p14="http://schemas.microsoft.com/office/powerpoint/2010/main" val="14226946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2127965" y="-130928"/>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mc:AlternateContent xmlns:mc="http://schemas.openxmlformats.org/markup-compatibility/2006" xmlns:a14="http://schemas.microsoft.com/office/drawing/2010/main">
        <mc:Choice Requires="a14">
          <p:sp>
            <p:nvSpPr>
              <p:cNvPr id="3" name="TextBox 2"/>
              <p:cNvSpPr txBox="1"/>
              <p:nvPr/>
            </p:nvSpPr>
            <p:spPr>
              <a:xfrm>
                <a:off x="971550" y="579549"/>
                <a:ext cx="10851256" cy="5509200"/>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Blood agar </a:t>
                </a:r>
                <a:r>
                  <a:rPr lang="en-US" sz="1600" dirty="0">
                    <a:latin typeface="Times New Roman" panose="02020603050405020304" pitchFamily="18" charset="0"/>
                    <a:cs typeface="Times New Roman" panose="02020603050405020304" pitchFamily="18" charset="0"/>
                  </a:rPr>
                  <a:t>is blood agar base II enriched </a:t>
                </a:r>
                <a:r>
                  <a:rPr lang="en-US" sz="1600" b="1" dirty="0">
                    <a:latin typeface="Times New Roman" panose="02020603050405020304" pitchFamily="18" charset="0"/>
                    <a:cs typeface="Times New Roman" panose="02020603050405020304" pitchFamily="18" charset="0"/>
                  </a:rPr>
                  <a:t>with 5-10 % sheep blood</a:t>
                </a:r>
                <a:r>
                  <a:rPr lang="en-US" sz="1600" dirty="0">
                    <a:latin typeface="Times New Roman" panose="02020603050405020304" pitchFamily="18" charset="0"/>
                    <a:cs typeface="Times New Roman" panose="02020603050405020304" pitchFamily="18" charset="0"/>
                  </a:rPr>
                  <a:t>. Blood agar is used to isolate organisms with exacting growth requirements, including </a:t>
                </a:r>
                <a:r>
                  <a:rPr lang="en-US" sz="1600" b="1" dirty="0">
                    <a:latin typeface="Times New Roman" panose="02020603050405020304" pitchFamily="18" charset="0"/>
                    <a:cs typeface="Times New Roman" panose="02020603050405020304" pitchFamily="18" charset="0"/>
                  </a:rPr>
                  <a:t>streptococc</a:t>
                </a:r>
                <a:r>
                  <a:rPr lang="en-US" sz="1600" dirty="0">
                    <a:latin typeface="Times New Roman" panose="02020603050405020304" pitchFamily="18" charset="0"/>
                    <a:cs typeface="Times New Roman" panose="02020603050405020304" pitchFamily="18" charset="0"/>
                  </a:rPr>
                  <a:t>i. It is appropriate for sputum, throat swabs, urine, urogenital swabs, pus aspirates, eye and ear swabs, wound swabs, aspirates (for aerobes and anaerobes), and some fungi. It is appropriate for culturing almost all specimens for bacteriology.</a:t>
                </a:r>
              </a:p>
              <a:p>
                <a:endParaRPr lang="en-US" sz="1600" dirty="0">
                  <a:latin typeface="Times New Roman" panose="02020603050405020304" pitchFamily="18" charset="0"/>
                  <a:cs typeface="Times New Roman" panose="02020603050405020304" pitchFamily="18" charset="0"/>
                </a:endParaRPr>
              </a:p>
              <a:p>
                <a:r>
                  <a:rPr lang="en-US" sz="1600" i="1" dirty="0">
                    <a:latin typeface="Times New Roman" panose="02020603050405020304" pitchFamily="18" charset="0"/>
                    <a:cs typeface="Times New Roman" panose="02020603050405020304" pitchFamily="18" charset="0"/>
                  </a:rPr>
                  <a:t>Procedure for preparation:</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	Suspend 40.0g in 1 </a:t>
                </a:r>
                <a:r>
                  <a:rPr lang="en-US" sz="1600" dirty="0" err="1">
                    <a:latin typeface="Times New Roman" panose="02020603050405020304" pitchFamily="18" charset="0"/>
                    <a:cs typeface="Times New Roman" panose="02020603050405020304" pitchFamily="18" charset="0"/>
                  </a:rPr>
                  <a:t>litre</a:t>
                </a:r>
                <a:r>
                  <a:rPr lang="en-US" sz="1600" dirty="0">
                    <a:latin typeface="Times New Roman" panose="02020603050405020304" pitchFamily="18" charset="0"/>
                    <a:cs typeface="Times New Roman" panose="02020603050405020304" pitchFamily="18" charset="0"/>
                  </a:rPr>
                  <a:t> of distilled water. </a:t>
                </a:r>
              </a:p>
              <a:p>
                <a:r>
                  <a:rPr lang="en-US" sz="1600" dirty="0">
                    <a:latin typeface="Times New Roman" panose="02020603050405020304" pitchFamily="18" charset="0"/>
                    <a:cs typeface="Times New Roman" panose="02020603050405020304" pitchFamily="18" charset="0"/>
                  </a:rPr>
                  <a:t>ii)	Heat until completely dissolved. </a:t>
                </a:r>
              </a:p>
              <a:p>
                <a:r>
                  <a:rPr lang="en-US" sz="1600" dirty="0">
                    <a:latin typeface="Times New Roman" panose="02020603050405020304" pitchFamily="18" charset="0"/>
                    <a:cs typeface="Times New Roman" panose="02020603050405020304" pitchFamily="18" charset="0"/>
                  </a:rPr>
                  <a:t>iii)	Autoclave at 121</a:t>
                </a:r>
                <a14:m>
                  <m:oMath xmlns:m="http://schemas.openxmlformats.org/officeDocument/2006/math">
                    <m:r>
                      <a:rPr lang="en-US" sz="1600" i="1" smtClean="0">
                        <a:latin typeface="Cambria Math" panose="02040503050406030204" pitchFamily="18" charset="0"/>
                        <a:cs typeface="Times New Roman" panose="02020603050405020304" pitchFamily="18" charset="0"/>
                      </a:rPr>
                      <m:t>°</m:t>
                    </m:r>
                  </m:oMath>
                </a14:m>
                <a:r>
                  <a:rPr lang="en-US" sz="1600" dirty="0">
                    <a:latin typeface="Times New Roman" panose="02020603050405020304" pitchFamily="18" charset="0"/>
                    <a:cs typeface="Times New Roman" panose="02020603050405020304" pitchFamily="18" charset="0"/>
                  </a:rPr>
                  <a:t>C for 15 minutes. </a:t>
                </a:r>
              </a:p>
              <a:p>
                <a:r>
                  <a:rPr lang="en-US" sz="1600" dirty="0">
                    <a:latin typeface="Times New Roman" panose="02020603050405020304" pitchFamily="18" charset="0"/>
                    <a:cs typeface="Times New Roman" panose="02020603050405020304" pitchFamily="18" charset="0"/>
                  </a:rPr>
                  <a:t>iv)	Cool to 45-50°C. </a:t>
                </a:r>
              </a:p>
              <a:p>
                <a:r>
                  <a:rPr lang="en-US" sz="1600" dirty="0">
                    <a:latin typeface="Times New Roman" panose="02020603050405020304" pitchFamily="18" charset="0"/>
                    <a:cs typeface="Times New Roman" panose="02020603050405020304" pitchFamily="18" charset="0"/>
                  </a:rPr>
                  <a:t>v)	Aseptically add 50 ml of </a:t>
                </a:r>
                <a:r>
                  <a:rPr lang="en-US" sz="1600" dirty="0" err="1">
                    <a:latin typeface="Times New Roman" panose="02020603050405020304" pitchFamily="18" charset="0"/>
                    <a:cs typeface="Times New Roman" panose="02020603050405020304" pitchFamily="18" charset="0"/>
                  </a:rPr>
                  <a:t>defibrinated</a:t>
                </a:r>
                <a:r>
                  <a:rPr lang="en-US" sz="1600" dirty="0">
                    <a:latin typeface="Times New Roman" panose="02020603050405020304" pitchFamily="18" charset="0"/>
                    <a:cs typeface="Times New Roman" panose="02020603050405020304" pitchFamily="18" charset="0"/>
                  </a:rPr>
                  <a:t> sheep blood. </a:t>
                </a:r>
              </a:p>
              <a:p>
                <a:r>
                  <a:rPr lang="en-US" sz="1600" dirty="0">
                    <a:latin typeface="Times New Roman" panose="02020603050405020304" pitchFamily="18" charset="0"/>
                    <a:cs typeface="Times New Roman" panose="02020603050405020304" pitchFamily="18" charset="0"/>
                  </a:rPr>
                  <a:t>vi)	Pour 15-20 ml of the ready media on to petri dishes. </a:t>
                </a:r>
              </a:p>
              <a:p>
                <a:r>
                  <a:rPr lang="en-US" sz="1600" dirty="0">
                    <a:latin typeface="Times New Roman" panose="02020603050405020304" pitchFamily="18" charset="0"/>
                    <a:cs typeface="Times New Roman" panose="02020603050405020304" pitchFamily="18" charset="0"/>
                  </a:rPr>
                  <a:t>vii)	Leave standing for thirty minutes to solidify. </a:t>
                </a:r>
              </a:p>
              <a:p>
                <a:r>
                  <a:rPr lang="en-US" sz="1600" dirty="0">
                    <a:latin typeface="Times New Roman" panose="02020603050405020304" pitchFamily="18" charset="0"/>
                    <a:cs typeface="Times New Roman" panose="02020603050405020304" pitchFamily="18" charset="0"/>
                  </a:rPr>
                  <a:t>viii)	Perform sterility testing .                                                           </a:t>
                </a:r>
              </a:p>
              <a:p>
                <a:r>
                  <a:rPr lang="en-US" sz="1600" dirty="0">
                    <a:latin typeface="Times New Roman" panose="02020603050405020304" pitchFamily="18" charset="0"/>
                    <a:cs typeface="Times New Roman" panose="02020603050405020304" pitchFamily="18" charset="0"/>
                  </a:rPr>
                  <a:t>ix)	Label the bottom of each plate with date of preparation and batch number.</a:t>
                </a:r>
              </a:p>
              <a:p>
                <a:r>
                  <a:rPr lang="en-US" sz="1600" dirty="0">
                    <a:latin typeface="Times New Roman" panose="02020603050405020304" pitchFamily="18" charset="0"/>
                    <a:cs typeface="Times New Roman" panose="02020603050405020304" pitchFamily="18" charset="0"/>
                  </a:rPr>
                  <a:t>x)	Store the culture media plates upside down at 2-8°C sealed in plastic bags to reduce chances of contamination.</a:t>
                </a:r>
              </a:p>
              <a:p>
                <a:r>
                  <a:rPr lang="en-US" sz="1600" dirty="0">
                    <a:latin typeface="Times New Roman" panose="02020603050405020304" pitchFamily="18" charset="0"/>
                    <a:cs typeface="Times New Roman" panose="02020603050405020304" pitchFamily="18" charset="0"/>
                  </a:rPr>
                  <a:t>xi)	Test Samples for performance, using stable, typical control cultures.</a:t>
                </a:r>
              </a:p>
              <a:p>
                <a:r>
                  <a:rPr lang="en-US" sz="1600" dirty="0">
                    <a:latin typeface="Times New Roman" panose="02020603050405020304" pitchFamily="18" charset="0"/>
                    <a:cs typeface="Times New Roman" panose="02020603050405020304" pitchFamily="18" charset="0"/>
                  </a:rPr>
                  <a:t>•	pH of the medium 7.2-7.6 at room temperature depending on the agar base used.</a:t>
                </a:r>
              </a:p>
              <a:p>
                <a:r>
                  <a:rPr lang="en-US" sz="1600" dirty="0">
                    <a:latin typeface="Times New Roman" panose="02020603050405020304" pitchFamily="18" charset="0"/>
                    <a:cs typeface="Times New Roman" panose="02020603050405020304" pitchFamily="18" charset="0"/>
                  </a:rPr>
                  <a:t>•	Shelf life: up to sixteen weeks provided there is no change in the appearance of the medium to suggest contamination,     </a:t>
                </a:r>
                <a:r>
                  <a:rPr lang="en-US" sz="1600" dirty="0" err="1">
                    <a:latin typeface="Times New Roman" panose="02020603050405020304" pitchFamily="18" charset="0"/>
                    <a:cs typeface="Times New Roman" panose="02020603050405020304" pitchFamily="18" charset="0"/>
                  </a:rPr>
                  <a:t>haemolysis</a:t>
                </a:r>
                <a:r>
                  <a:rPr lang="en-US" sz="1600" dirty="0">
                    <a:latin typeface="Times New Roman" panose="02020603050405020304" pitchFamily="18" charset="0"/>
                    <a:cs typeface="Times New Roman" panose="02020603050405020304" pitchFamily="18" charset="0"/>
                  </a:rPr>
                  <a:t>, or </a:t>
                </a:r>
                <a:r>
                  <a:rPr lang="en-US" sz="1600" dirty="0" err="1">
                    <a:latin typeface="Times New Roman" panose="02020603050405020304" pitchFamily="18" charset="0"/>
                    <a:cs typeface="Times New Roman" panose="02020603050405020304" pitchFamily="18" charset="0"/>
                  </a:rPr>
                  <a:t>deteroriation</a:t>
                </a:r>
                <a:r>
                  <a:rPr lang="en-US" sz="1600" dirty="0">
                    <a:latin typeface="Times New Roman" panose="02020603050405020304" pitchFamily="18" charset="0"/>
                    <a:cs typeface="Times New Roman" panose="02020603050405020304" pitchFamily="18" charset="0"/>
                  </a:rPr>
                  <a:t>.</a:t>
                </a:r>
              </a:p>
              <a:p>
                <a:endParaRPr lang="en-US" sz="1600" dirty="0">
                  <a:latin typeface="Times New Roman" panose="02020603050405020304" pitchFamily="18" charset="0"/>
                  <a:cs typeface="Times New Roman" panose="02020603050405020304" pitchFamily="18" charset="0"/>
                </a:endParaRPr>
              </a:p>
            </p:txBody>
          </p:sp>
        </mc:Choice>
        <mc:Fallback xmlns="">
          <p:sp>
            <p:nvSpPr>
              <p:cNvPr id="3" name="TextBox 2"/>
              <p:cNvSpPr txBox="1">
                <a:spLocks noRot="1" noChangeAspect="1" noMove="1" noResize="1" noEditPoints="1" noAdjustHandles="1" noChangeArrowheads="1" noChangeShapeType="1" noTextEdit="1"/>
              </p:cNvSpPr>
              <p:nvPr/>
            </p:nvSpPr>
            <p:spPr>
              <a:xfrm>
                <a:off x="971550" y="579549"/>
                <a:ext cx="10851256" cy="5509200"/>
              </a:xfrm>
              <a:prstGeom prst="rect">
                <a:avLst/>
              </a:prstGeom>
              <a:blipFill rotWithShape="0">
                <a:blip r:embed="rId2"/>
                <a:stretch>
                  <a:fillRect l="-281" t="-332" r="-787"/>
                </a:stretch>
              </a:blipFill>
            </p:spPr>
            <p:txBody>
              <a:bodyPr/>
              <a:lstStyle/>
              <a:p>
                <a:r>
                  <a:rPr lang="en-US">
                    <a:noFill/>
                  </a:rPr>
                  <a:t> </a:t>
                </a:r>
              </a:p>
            </p:txBody>
          </p:sp>
        </mc:Fallback>
      </mc:AlternateContent>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46</a:t>
            </a:fld>
            <a:endParaRPr lang="en-IN"/>
          </a:p>
        </p:txBody>
      </p:sp>
    </p:spTree>
    <p:extLst>
      <p:ext uri="{BB962C8B-B14F-4D97-AF65-F5344CB8AC3E}">
        <p14:creationId xmlns:p14="http://schemas.microsoft.com/office/powerpoint/2010/main" val="18047402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804527" y="485808"/>
            <a:ext cx="10882648" cy="5755422"/>
          </a:xfrm>
          <a:prstGeom prst="rect">
            <a:avLst/>
          </a:prstGeom>
          <a:noFill/>
        </p:spPr>
        <p:txBody>
          <a:bodyPr wrap="square" rtlCol="0">
            <a:spAutoFit/>
          </a:bodyPr>
          <a:lstStyle/>
          <a:p>
            <a:pPr algn="just"/>
            <a:r>
              <a:rPr lang="en-US" sz="1600" b="1" dirty="0">
                <a:latin typeface="Times New Roman" panose="02020603050405020304" pitchFamily="18" charset="0"/>
                <a:cs typeface="Times New Roman" panose="02020603050405020304" pitchFamily="18" charset="0"/>
              </a:rPr>
              <a:t>Chocolate agar </a:t>
            </a:r>
            <a:r>
              <a:rPr lang="en-US" sz="1600" dirty="0">
                <a:latin typeface="Times New Roman" panose="02020603050405020304" pitchFamily="18" charset="0"/>
                <a:cs typeface="Times New Roman" panose="02020603050405020304" pitchFamily="18" charset="0"/>
              </a:rPr>
              <a:t>supplies the factors required for the proper growth of </a:t>
            </a:r>
            <a:r>
              <a:rPr lang="en-US" sz="1600" dirty="0" err="1">
                <a:latin typeface="Times New Roman" panose="02020603050405020304" pitchFamily="18" charset="0"/>
                <a:cs typeface="Times New Roman" panose="02020603050405020304" pitchFamily="18" charset="0"/>
              </a:rPr>
              <a:t>Haemophilus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influenzae</a:t>
            </a:r>
            <a:r>
              <a:rPr lang="en-US" sz="1600" dirty="0">
                <a:latin typeface="Times New Roman" panose="02020603050405020304" pitchFamily="18" charset="0"/>
                <a:cs typeface="Times New Roman" panose="02020603050405020304" pitchFamily="18" charset="0"/>
              </a:rPr>
              <a:t>, the X and V factors.</a:t>
            </a: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 It is also used to culture nutritionally demanding pathogens such Neisseria </a:t>
            </a:r>
            <a:r>
              <a:rPr lang="en-US" sz="1600" dirty="0" err="1">
                <a:latin typeface="Times New Roman" panose="02020603050405020304" pitchFamily="18" charset="0"/>
                <a:cs typeface="Times New Roman" panose="02020603050405020304" pitchFamily="18" charset="0"/>
              </a:rPr>
              <a:t>meningitidis</a:t>
            </a:r>
            <a:r>
              <a:rPr lang="en-US" sz="1600" dirty="0">
                <a:latin typeface="Times New Roman" panose="02020603050405020304" pitchFamily="18" charset="0"/>
                <a:cs typeface="Times New Roman" panose="02020603050405020304" pitchFamily="18" charset="0"/>
              </a:rPr>
              <a:t> and Streptococcus </a:t>
            </a:r>
            <a:r>
              <a:rPr lang="en-US" sz="1600" dirty="0" err="1">
                <a:latin typeface="Times New Roman" panose="02020603050405020304" pitchFamily="18" charset="0"/>
                <a:cs typeface="Times New Roman" panose="02020603050405020304" pitchFamily="18" charset="0"/>
              </a:rPr>
              <a:t>pneumoniae</a:t>
            </a:r>
            <a:r>
              <a:rPr lang="en-US" sz="1600" dirty="0">
                <a:latin typeface="Times New Roman" panose="02020603050405020304" pitchFamily="18" charset="0"/>
                <a:cs typeface="Times New Roman" panose="02020603050405020304" pitchFamily="18" charset="0"/>
              </a:rPr>
              <a:t>. </a:t>
            </a: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When Blood agar is heated, the red cells are lysed and the medium becomes brown in colour; it is referred to as chocolate agar. It is appropriate for isolating pathogenic bacteria in sputum, throat swabs, eye swabs, ear swabs, urogenital swabs, cerebrospinal fluid.</a:t>
            </a:r>
          </a:p>
          <a:p>
            <a:pPr algn="just"/>
            <a:endParaRPr lang="en-US" sz="1600" dirty="0">
              <a:latin typeface="Times New Roman" panose="02020603050405020304" pitchFamily="18" charset="0"/>
              <a:cs typeface="Times New Roman" panose="02020603050405020304" pitchFamily="18" charset="0"/>
            </a:endParaRPr>
          </a:p>
          <a:p>
            <a:pPr algn="just"/>
            <a:r>
              <a:rPr lang="en-US" sz="1600" i="1" dirty="0">
                <a:latin typeface="Times New Roman" panose="02020603050405020304" pitchFamily="18" charset="0"/>
                <a:cs typeface="Times New Roman" panose="02020603050405020304" pitchFamily="18" charset="0"/>
              </a:rPr>
              <a:t>Procedure for preparation:</a:t>
            </a:r>
          </a:p>
          <a:p>
            <a:pPr algn="just"/>
            <a:r>
              <a:rPr lang="en-US" sz="1600" dirty="0">
                <a:latin typeface="Times New Roman" panose="02020603050405020304" pitchFamily="18" charset="0"/>
                <a:cs typeface="Times New Roman" panose="02020603050405020304" pitchFamily="18" charset="0"/>
              </a:rPr>
              <a:t>i)	Prepare as described for Blood agar except after adding blood, heat the medium in a  70°C water bath until it becomes brown in colour.  This takes about 10-15 minutes during which time the medium should be mixed gently several times.</a:t>
            </a:r>
          </a:p>
          <a:p>
            <a:pPr algn="just"/>
            <a:r>
              <a:rPr lang="en-US" sz="1600" dirty="0">
                <a:latin typeface="Times New Roman" panose="02020603050405020304" pitchFamily="18" charset="0"/>
                <a:cs typeface="Times New Roman" panose="02020603050405020304" pitchFamily="18" charset="0"/>
              </a:rPr>
              <a:t>ii)	Allow the medium to cool to about 45°C, remix and dispense in sterile petri dishes as described for blood agar.</a:t>
            </a:r>
          </a:p>
          <a:p>
            <a:pPr algn="just"/>
            <a:r>
              <a:rPr lang="en-US" sz="1600" dirty="0">
                <a:latin typeface="Times New Roman" panose="02020603050405020304" pitchFamily="18" charset="0"/>
                <a:cs typeface="Times New Roman" panose="02020603050405020304" pitchFamily="18" charset="0"/>
              </a:rPr>
              <a:t>iii)	Leave standing for thirty minutes to solidify. </a:t>
            </a:r>
          </a:p>
          <a:p>
            <a:pPr algn="just"/>
            <a:r>
              <a:rPr lang="en-US" sz="1600" dirty="0">
                <a:latin typeface="Times New Roman" panose="02020603050405020304" pitchFamily="18" charset="0"/>
                <a:cs typeface="Times New Roman" panose="02020603050405020304" pitchFamily="18" charset="0"/>
              </a:rPr>
              <a:t>iv)	Perform sterility testing.</a:t>
            </a:r>
          </a:p>
          <a:p>
            <a:pPr algn="just"/>
            <a:r>
              <a:rPr lang="en-US" sz="1600" dirty="0">
                <a:latin typeface="Times New Roman" panose="02020603050405020304" pitchFamily="18" charset="0"/>
                <a:cs typeface="Times New Roman" panose="02020603050405020304" pitchFamily="18" charset="0"/>
              </a:rPr>
              <a:t>v)	Label the bottom of each plate with date of preparation and batch number.</a:t>
            </a:r>
          </a:p>
          <a:p>
            <a:pPr algn="just"/>
            <a:r>
              <a:rPr lang="en-US" sz="1600" dirty="0">
                <a:latin typeface="Times New Roman" panose="02020603050405020304" pitchFamily="18" charset="0"/>
                <a:cs typeface="Times New Roman" panose="02020603050405020304" pitchFamily="18" charset="0"/>
              </a:rPr>
              <a:t>vi)	Store the culture media plates upside down at 2-8°C sealed in plastic bags to reduce chances of contamination.</a:t>
            </a:r>
          </a:p>
          <a:p>
            <a:pPr algn="just"/>
            <a:r>
              <a:rPr lang="en-US" sz="1600" dirty="0">
                <a:latin typeface="Times New Roman" panose="02020603050405020304" pitchFamily="18" charset="0"/>
                <a:cs typeface="Times New Roman" panose="02020603050405020304" pitchFamily="18" charset="0"/>
              </a:rPr>
              <a:t>vii)	Test Samples for performance, using stable, typical control cultures.</a:t>
            </a:r>
          </a:p>
          <a:p>
            <a:pPr algn="just"/>
            <a:r>
              <a:rPr lang="en-US" sz="1600" dirty="0">
                <a:latin typeface="Times New Roman" panose="02020603050405020304" pitchFamily="18" charset="0"/>
                <a:cs typeface="Times New Roman" panose="02020603050405020304" pitchFamily="18" charset="0"/>
              </a:rPr>
              <a:t>•	pH of the medium 7.2-7.6 at room temperature depending on the agar base used.</a:t>
            </a:r>
          </a:p>
          <a:p>
            <a:pPr algn="just"/>
            <a:r>
              <a:rPr lang="en-US" sz="1600" dirty="0">
                <a:latin typeface="Times New Roman" panose="02020603050405020304" pitchFamily="18" charset="0"/>
                <a:cs typeface="Times New Roman" panose="02020603050405020304" pitchFamily="18" charset="0"/>
              </a:rPr>
              <a:t>•	Shelf life: up to sixteen weeks provided there is no change in the appearance of the medium to suggest contamination or </a:t>
            </a:r>
            <a:r>
              <a:rPr lang="en-US" sz="1600" dirty="0" err="1">
                <a:latin typeface="Times New Roman" panose="02020603050405020304" pitchFamily="18" charset="0"/>
                <a:cs typeface="Times New Roman" panose="02020603050405020304" pitchFamily="18" charset="0"/>
              </a:rPr>
              <a:t>deteroriation</a:t>
            </a:r>
            <a:r>
              <a:rPr lang="en-US" sz="1600" dirty="0">
                <a:latin typeface="Times New Roman" panose="02020603050405020304" pitchFamily="18" charset="0"/>
                <a:cs typeface="Times New Roman" panose="02020603050405020304" pitchFamily="18" charset="0"/>
              </a:rPr>
              <a:t>.</a:t>
            </a: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Important: Care must be taken not to over heat or prolong the heating of the medium because this will cause it to become granular and unfit for use</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47</a:t>
            </a:fld>
            <a:endParaRPr lang="en-IN"/>
          </a:p>
        </p:txBody>
      </p:sp>
    </p:spTree>
    <p:extLst>
      <p:ext uri="{BB962C8B-B14F-4D97-AF65-F5344CB8AC3E}">
        <p14:creationId xmlns:p14="http://schemas.microsoft.com/office/powerpoint/2010/main" val="6378987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971550" y="450761"/>
            <a:ext cx="11018681" cy="4031873"/>
          </a:xfrm>
          <a:prstGeom prst="rect">
            <a:avLst/>
          </a:prstGeom>
          <a:noFill/>
        </p:spPr>
        <p:txBody>
          <a:bodyPr wrap="square" rtlCol="0">
            <a:spAutoFit/>
          </a:bodyPr>
          <a:lstStyle/>
          <a:p>
            <a:r>
              <a:rPr lang="en-US" sz="1600" b="1" dirty="0" err="1">
                <a:latin typeface="Times New Roman" panose="02020603050405020304" pitchFamily="18" charset="0"/>
                <a:cs typeface="Times New Roman" panose="02020603050405020304" pitchFamily="18" charset="0"/>
              </a:rPr>
              <a:t>Loeffler</a:t>
            </a:r>
            <a:r>
              <a:rPr lang="en-US" sz="1600" b="1" dirty="0">
                <a:latin typeface="Times New Roman" panose="02020603050405020304" pitchFamily="18" charset="0"/>
                <a:cs typeface="Times New Roman" panose="02020603050405020304" pitchFamily="18" charset="0"/>
              </a:rPr>
              <a:t> Serum</a:t>
            </a:r>
            <a:r>
              <a:rPr lang="en-US" sz="1600" dirty="0">
                <a:latin typeface="Times New Roman" panose="02020603050405020304" pitchFamily="18" charset="0"/>
                <a:cs typeface="Times New Roman" panose="02020603050405020304" pitchFamily="18" charset="0"/>
              </a:rPr>
              <a:t>. Serum is used for enrichment. Diphtheria bacilli grow in this medium in 6 hours when the secondary bacteria do not grow. It is used for rapid diagnosis of diphtheria and to demonstrate </a:t>
            </a:r>
            <a:r>
              <a:rPr lang="en-US" sz="1600" dirty="0" err="1">
                <a:latin typeface="Times New Roman" panose="02020603050405020304" pitchFamily="18" charset="0"/>
                <a:cs typeface="Times New Roman" panose="02020603050405020304" pitchFamily="18" charset="0"/>
              </a:rPr>
              <a:t>volutin</a:t>
            </a:r>
            <a:r>
              <a:rPr lang="en-US" sz="1600" dirty="0">
                <a:latin typeface="Times New Roman" panose="02020603050405020304" pitchFamily="18" charset="0"/>
                <a:cs typeface="Times New Roman" panose="02020603050405020304" pitchFamily="18" charset="0"/>
              </a:rPr>
              <a:t> granules. It contains sheep, ox or horse serum.</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B. Enrichment media </a:t>
            </a:r>
          </a:p>
          <a:p>
            <a:endParaRPr lang="en-US" sz="1600" b="1"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Basic principle is to control the nutrients and culture conditions in such a way that it suits mainly to a specific species y temperature, air supply, light, </a:t>
            </a:r>
            <a:r>
              <a:rPr lang="en-US" sz="1600" dirty="0" err="1">
                <a:latin typeface="Times New Roman" panose="02020603050405020304" pitchFamily="18" charset="0"/>
                <a:cs typeface="Times New Roman" panose="02020603050405020304" pitchFamily="18" charset="0"/>
              </a:rPr>
              <a:t>pH.</a:t>
            </a:r>
            <a:r>
              <a:rPr lang="en-US" sz="1600" dirty="0">
                <a:latin typeface="Times New Roman" panose="02020603050405020304" pitchFamily="18" charset="0"/>
                <a:cs typeface="Times New Roman" panose="02020603050405020304" pitchFamily="18" charset="0"/>
              </a:rPr>
              <a:t> When we assume low amount of potential pathogens being present in the specimen, they have to be enriched first, to multiply up the low number – e.g. serum bouillon, dextrose bouillon, chopped meat bouillon</a:t>
            </a: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Promotes the growth of a particular organism by providing it with the essential nutrients, and rarely contains inhibitory substances to prevent the growth of normal competitors.</a:t>
            </a: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Enrichment medium is used to increase the relative concentration of certain microorganisms in the culture prior to plating on solid selective medium. Unlike selective media, enrichment culture is typically used as a broth medium. Enrichment media are liquid media that also serves to inhibit commensals in the clinical specimen. </a:t>
            </a:r>
            <a:r>
              <a:rPr lang="en-US" sz="1600" i="1" dirty="0">
                <a:latin typeface="Times New Roman" panose="02020603050405020304" pitchFamily="18" charset="0"/>
                <a:cs typeface="Times New Roman" panose="02020603050405020304" pitchFamily="18" charset="0"/>
              </a:rPr>
              <a:t>Selenite F broth, tetrathionate broth, and alkaline peptone water (APW) </a:t>
            </a:r>
            <a:r>
              <a:rPr lang="en-US" sz="1600" dirty="0">
                <a:latin typeface="Times New Roman" panose="02020603050405020304" pitchFamily="18" charset="0"/>
                <a:cs typeface="Times New Roman" panose="02020603050405020304" pitchFamily="18" charset="0"/>
              </a:rPr>
              <a:t>are used to recover pathogens from fecal specimens.</a:t>
            </a:r>
          </a:p>
        </p:txBody>
      </p:sp>
      <p:pic>
        <p:nvPicPr>
          <p:cNvPr id="4" name="Picture 3"/>
          <p:cNvPicPr>
            <a:picLocks noChangeAspect="1"/>
          </p:cNvPicPr>
          <p:nvPr/>
        </p:nvPicPr>
        <p:blipFill>
          <a:blip r:embed="rId2"/>
          <a:stretch>
            <a:fillRect/>
          </a:stretch>
        </p:blipFill>
        <p:spPr>
          <a:xfrm>
            <a:off x="8401990" y="4282844"/>
            <a:ext cx="2068534" cy="2567659"/>
          </a:xfrm>
          <a:prstGeom prst="rect">
            <a:avLst/>
          </a:prstGeom>
        </p:spPr>
      </p:pic>
      <p:sp>
        <p:nvSpPr>
          <p:cNvPr id="6" name="Rectangle 5"/>
          <p:cNvSpPr/>
          <p:nvPr/>
        </p:nvSpPr>
        <p:spPr>
          <a:xfrm>
            <a:off x="786283" y="4664549"/>
            <a:ext cx="6096000" cy="1569660"/>
          </a:xfrm>
          <a:prstGeom prst="rect">
            <a:avLst/>
          </a:prstGeom>
        </p:spPr>
        <p:txBody>
          <a:bodyPr>
            <a:spAutoFit/>
          </a:bodyPr>
          <a:lstStyle/>
          <a:p>
            <a:r>
              <a:rPr lang="en-US" sz="1600" b="1" dirty="0">
                <a:latin typeface="Times New Roman" panose="02020603050405020304" pitchFamily="18" charset="0"/>
                <a:cs typeface="Times New Roman" panose="02020603050405020304" pitchFamily="18" charset="0"/>
              </a:rPr>
              <a:t>Selenite F Broth is used to isolate </a:t>
            </a:r>
            <a:r>
              <a:rPr lang="en-US" sz="1600" dirty="0">
                <a:latin typeface="Times New Roman" panose="02020603050405020304" pitchFamily="18" charset="0"/>
                <a:cs typeface="Times New Roman" panose="02020603050405020304" pitchFamily="18" charset="0"/>
              </a:rPr>
              <a:t>– Selenite, Salmonella  and </a:t>
            </a:r>
            <a:r>
              <a:rPr lang="en-US" sz="1600" dirty="0" err="1">
                <a:latin typeface="Times New Roman" panose="02020603050405020304" pitchFamily="18" charset="0"/>
                <a:cs typeface="Times New Roman" panose="02020603050405020304" pitchFamily="18" charset="0"/>
              </a:rPr>
              <a:t>Shegella</a:t>
            </a:r>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Alkaline peptone water</a:t>
            </a:r>
            <a:r>
              <a:rPr lang="en-US" sz="1600" dirty="0">
                <a:latin typeface="Times New Roman" panose="02020603050405020304" pitchFamily="18" charset="0"/>
                <a:cs typeface="Times New Roman" panose="02020603050405020304" pitchFamily="18" charset="0"/>
              </a:rPr>
              <a:t> is used to isolate – Vibrio cholera</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Tetratiyonate broth – </a:t>
            </a:r>
            <a:r>
              <a:rPr lang="en-US" sz="1600" dirty="0">
                <a:latin typeface="Times New Roman" panose="02020603050405020304" pitchFamily="18" charset="0"/>
                <a:cs typeface="Times New Roman" panose="02020603050405020304" pitchFamily="18" charset="0"/>
              </a:rPr>
              <a:t>Inhibits coliform bacteria, Isolate salmonella </a:t>
            </a:r>
            <a:r>
              <a:rPr lang="en-US" sz="1600" dirty="0" err="1">
                <a:latin typeface="Times New Roman" panose="02020603050405020304" pitchFamily="18" charset="0"/>
                <a:cs typeface="Times New Roman" panose="02020603050405020304" pitchFamily="18" charset="0"/>
              </a:rPr>
              <a:t>thypi</a:t>
            </a:r>
            <a:endParaRPr lang="en-US" sz="1600" dirty="0"/>
          </a:p>
        </p:txBody>
      </p:sp>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48</a:t>
            </a:fld>
            <a:endParaRPr lang="en-IN"/>
          </a:p>
        </p:txBody>
      </p:sp>
    </p:spTree>
    <p:extLst>
      <p:ext uri="{BB962C8B-B14F-4D97-AF65-F5344CB8AC3E}">
        <p14:creationId xmlns:p14="http://schemas.microsoft.com/office/powerpoint/2010/main" val="31322985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4" name="Picture 3"/>
          <p:cNvPicPr>
            <a:picLocks noChangeAspect="1"/>
          </p:cNvPicPr>
          <p:nvPr/>
        </p:nvPicPr>
        <p:blipFill rotWithShape="1">
          <a:blip r:embed="rId2"/>
          <a:srcRect l="2653" t="25132" r="35185" b="26453"/>
          <a:stretch/>
        </p:blipFill>
        <p:spPr>
          <a:xfrm>
            <a:off x="2150771" y="693780"/>
            <a:ext cx="8087933" cy="3541691"/>
          </a:xfrm>
          <a:prstGeom prst="rect">
            <a:avLst/>
          </a:prstGeom>
        </p:spPr>
      </p:pic>
      <p:cxnSp>
        <p:nvCxnSpPr>
          <p:cNvPr id="6" name="Elbow Connector 5"/>
          <p:cNvCxnSpPr/>
          <p:nvPr/>
        </p:nvCxnSpPr>
        <p:spPr>
          <a:xfrm rot="5400000">
            <a:off x="6614572" y="4526925"/>
            <a:ext cx="1210614" cy="837127"/>
          </a:xfrm>
          <a:prstGeom prst="bentConnector3">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 name="Elbow Connector 7"/>
          <p:cNvCxnSpPr/>
          <p:nvPr/>
        </p:nvCxnSpPr>
        <p:spPr>
          <a:xfrm rot="16200000" flipH="1">
            <a:off x="7881872" y="4404575"/>
            <a:ext cx="1210615" cy="108182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284890" y="5679583"/>
            <a:ext cx="3438659" cy="369332"/>
          </a:xfrm>
          <a:prstGeom prst="rect">
            <a:avLst/>
          </a:prstGeom>
          <a:noFill/>
        </p:spPr>
        <p:txBody>
          <a:bodyPr wrap="square" rtlCol="0">
            <a:spAutoFit/>
          </a:bodyPr>
          <a:lstStyle/>
          <a:p>
            <a:pPr algn="l"/>
            <a:r>
              <a:rPr lang="en-US" dirty="0"/>
              <a:t>GROW                                     INHIBIT</a:t>
            </a:r>
          </a:p>
        </p:txBody>
      </p:sp>
      <p:sp>
        <p:nvSpPr>
          <p:cNvPr id="13" name="TextBox 12"/>
          <p:cNvSpPr txBox="1"/>
          <p:nvPr/>
        </p:nvSpPr>
        <p:spPr>
          <a:xfrm>
            <a:off x="3683358" y="395541"/>
            <a:ext cx="2897746" cy="338554"/>
          </a:xfrm>
          <a:prstGeom prst="rect">
            <a:avLst/>
          </a:prstGeom>
          <a:noFill/>
        </p:spPr>
        <p:txBody>
          <a:bodyPr wrap="square" rtlCol="0">
            <a:spAutoFit/>
          </a:bodyPr>
          <a:lstStyle/>
          <a:p>
            <a:pPr algn="l"/>
            <a:r>
              <a:rPr lang="en-US" sz="1600" b="1" dirty="0">
                <a:latin typeface="Times New Roman" panose="02020603050405020304" pitchFamily="18" charset="0"/>
                <a:cs typeface="Times New Roman" panose="02020603050405020304" pitchFamily="18" charset="0"/>
              </a:rPr>
              <a:t>ENRICHMENT MEDIA </a:t>
            </a:r>
          </a:p>
        </p:txBody>
      </p:sp>
      <p:pic>
        <p:nvPicPr>
          <p:cNvPr id="14" name="Picture 13"/>
          <p:cNvPicPr>
            <a:picLocks noChangeAspect="1"/>
          </p:cNvPicPr>
          <p:nvPr/>
        </p:nvPicPr>
        <p:blipFill>
          <a:blip r:embed="rId3"/>
          <a:stretch>
            <a:fillRect/>
          </a:stretch>
        </p:blipFill>
        <p:spPr>
          <a:xfrm>
            <a:off x="0" y="4533435"/>
            <a:ext cx="5023539" cy="2292295"/>
          </a:xfrm>
          <a:prstGeom prst="rect">
            <a:avLst/>
          </a:prstGeom>
        </p:spPr>
      </p:pic>
      <p:sp>
        <p:nvSpPr>
          <p:cNvPr id="3" name="Footer Placeholder 2"/>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49</a:t>
            </a:fld>
            <a:endParaRPr lang="en-IN"/>
          </a:p>
        </p:txBody>
      </p:sp>
    </p:spTree>
    <p:extLst>
      <p:ext uri="{BB962C8B-B14F-4D97-AF65-F5344CB8AC3E}">
        <p14:creationId xmlns:p14="http://schemas.microsoft.com/office/powerpoint/2010/main" val="3504281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extBox 3"/>
          <p:cNvSpPr txBox="1"/>
          <p:nvPr/>
        </p:nvSpPr>
        <p:spPr>
          <a:xfrm>
            <a:off x="971550" y="463639"/>
            <a:ext cx="6472439" cy="584775"/>
          </a:xfrm>
          <a:prstGeom prst="rect">
            <a:avLst/>
          </a:prstGeom>
          <a:noFill/>
        </p:spPr>
        <p:txBody>
          <a:bodyPr wrap="square" rtlCol="0">
            <a:spAutoFit/>
          </a:bodyPr>
          <a:lstStyle/>
          <a:p>
            <a:pPr algn="l"/>
            <a:r>
              <a:rPr lang="en-US" sz="1600" dirty="0">
                <a:latin typeface="Times New Roman" panose="02020603050405020304" pitchFamily="18" charset="0"/>
                <a:cs typeface="Times New Roman" panose="02020603050405020304" pitchFamily="18" charset="0"/>
              </a:rPr>
              <a:t>.</a:t>
            </a:r>
          </a:p>
          <a:p>
            <a:pPr algn="l"/>
            <a:endParaRPr lang="en-US" sz="1600"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rotWithShape="1">
          <a:blip r:embed="rId2"/>
          <a:srcRect l="10176" t="20027" r="40135" b="24340"/>
          <a:stretch/>
        </p:blipFill>
        <p:spPr>
          <a:xfrm>
            <a:off x="1782818" y="1404349"/>
            <a:ext cx="8075055" cy="5083102"/>
          </a:xfrm>
          <a:prstGeom prst="rect">
            <a:avLst/>
          </a:prstGeom>
        </p:spPr>
      </p:pic>
      <p:sp>
        <p:nvSpPr>
          <p:cNvPr id="8" name="TextBox 7"/>
          <p:cNvSpPr txBox="1"/>
          <p:nvPr/>
        </p:nvSpPr>
        <p:spPr>
          <a:xfrm>
            <a:off x="4207769" y="879137"/>
            <a:ext cx="5893355" cy="338554"/>
          </a:xfrm>
          <a:prstGeom prst="rect">
            <a:avLst/>
          </a:prstGeom>
          <a:noFill/>
        </p:spPr>
        <p:txBody>
          <a:bodyPr wrap="square" rtlCol="0">
            <a:spAutoFit/>
          </a:bodyPr>
          <a:lstStyle/>
          <a:p>
            <a:pPr algn="l"/>
            <a:r>
              <a:rPr lang="en-US" sz="1600" b="1" dirty="0">
                <a:latin typeface="Times New Roman" panose="02020603050405020304" pitchFamily="18" charset="0"/>
                <a:cs typeface="Times New Roman" panose="02020603050405020304" pitchFamily="18" charset="0"/>
              </a:rPr>
              <a:t>Composition of Substances </a:t>
            </a:r>
          </a:p>
        </p:txBody>
      </p:sp>
      <p:sp>
        <p:nvSpPr>
          <p:cNvPr id="3" name="Footer Placeholder 2"/>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50</a:t>
            </a:fld>
            <a:endParaRPr lang="en-IN"/>
          </a:p>
        </p:txBody>
      </p:sp>
    </p:spTree>
    <p:extLst>
      <p:ext uri="{BB962C8B-B14F-4D97-AF65-F5344CB8AC3E}">
        <p14:creationId xmlns:p14="http://schemas.microsoft.com/office/powerpoint/2010/main" val="5323430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1094704" y="386366"/>
            <a:ext cx="10831133" cy="5509200"/>
          </a:xfrm>
          <a:prstGeom prst="rect">
            <a:avLst/>
          </a:prstGeom>
          <a:noFill/>
        </p:spPr>
        <p:txBody>
          <a:bodyPr wrap="square" rtlCol="0">
            <a:spAutoFit/>
          </a:bodyPr>
          <a:lstStyle/>
          <a:p>
            <a:pPr algn="l"/>
            <a:r>
              <a:rPr lang="en-US" sz="1600" b="1" dirty="0">
                <a:latin typeface="Times New Roman" panose="02020603050405020304" pitchFamily="18" charset="0"/>
                <a:cs typeface="Times New Roman" panose="02020603050405020304" pitchFamily="18" charset="0"/>
              </a:rPr>
              <a:t>EXTRA POINTS </a:t>
            </a:r>
          </a:p>
          <a:p>
            <a:pPr algn="l"/>
            <a:endParaRPr lang="en-US" sz="1600" b="1"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Checking the pH of a culture medium</a:t>
            </a:r>
          </a:p>
          <a:p>
            <a:endParaRPr lang="en-US" sz="1600" b="1"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i="1" dirty="0">
                <a:latin typeface="Times New Roman" panose="02020603050405020304" pitchFamily="18" charset="0"/>
                <a:cs typeface="Times New Roman" panose="02020603050405020304" pitchFamily="18" charset="0"/>
              </a:rPr>
              <a:t>The pH of most culture media is near neutral</a:t>
            </a:r>
            <a:r>
              <a:rPr lang="en-US" sz="1600" dirty="0">
                <a:latin typeface="Times New Roman" panose="02020603050405020304" pitchFamily="18" charset="0"/>
                <a:cs typeface="Times New Roman" panose="02020603050405020304" pitchFamily="18" charset="0"/>
              </a:rPr>
              <a:t>. An exception is alkaline peptone water. The simplest way of testing the pH of a culture medium is to use narrow range pH papers or a pH meter.</a:t>
            </a:r>
          </a:p>
          <a:p>
            <a:pPr marL="285750" indent="-285750">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i="1" dirty="0">
                <a:latin typeface="Times New Roman" panose="02020603050405020304" pitchFamily="18" charset="0"/>
                <a:cs typeface="Times New Roman" panose="02020603050405020304" pitchFamily="18" charset="0"/>
              </a:rPr>
              <a:t>A fluid medium can be tested by dipping a narrow range pH paper into a sample of the medium when it is at room temperature and comparing the colour of the paper against the pH colour chart provided</a:t>
            </a:r>
            <a:r>
              <a:rPr lang="en-US" sz="1600" dirty="0">
                <a:latin typeface="Times New Roman" panose="02020603050405020304" pitchFamily="18" charset="0"/>
                <a:cs typeface="Times New Roman" panose="02020603050405020304" pitchFamily="18" charset="0"/>
              </a:rPr>
              <a:t>. An agar medium can be tested by pouring a sample of the molten medium into a small beaker or petri dish and when it has solidified, laying a narrow range pH paper on its surface.  The colour of the paper is then compared against the pH colour chart provided.</a:t>
            </a:r>
          </a:p>
          <a:p>
            <a:pPr marL="285750" indent="-285750">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The pH of a dehydrated medium should not require adjustment providing it has been prepared correctly using pure water and clean equipment, and it has not been over-autoclaved. </a:t>
            </a:r>
          </a:p>
          <a:p>
            <a:pPr marL="285750" indent="-285750">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The pH of other media should be adjusted as directed in the method of preparation. Minor adjustments should be carried out using 0.1mol/l (N/10) sodium hydroxide when the medium is too acidic, and 0.1 mol/l (N/10) hydrochloric acid when too alkaline. </a:t>
            </a:r>
          </a:p>
          <a:p>
            <a:endParaRPr lang="en-US" sz="1600"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When adjusting the pH of a large volume of medium it is best to measure the amount of acid that needs to be added to adjust 10 ml of the medium, and then calculate the amount required to adjust the remaining volume.</a:t>
            </a:r>
          </a:p>
          <a:p>
            <a:pPr algn="l"/>
            <a:endParaRPr lang="en-US" sz="1600"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51</a:t>
            </a:fld>
            <a:endParaRPr lang="en-IN"/>
          </a:p>
        </p:txBody>
      </p:sp>
    </p:spTree>
    <p:extLst>
      <p:ext uri="{BB962C8B-B14F-4D97-AF65-F5344CB8AC3E}">
        <p14:creationId xmlns:p14="http://schemas.microsoft.com/office/powerpoint/2010/main" val="25914340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1094704" y="386366"/>
            <a:ext cx="10831133" cy="4770537"/>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How to dispense culture media</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Media should be dispensed in a clean draught-free room. Most fluid media are dispensed into screw-capped bottles or tubes, and then sterilized by autoclaving. Sterile media must be dispensed into sterile petri dishes, tubes, or bottles using an aseptic technique.</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Dispensing sterile media into petri dishes.</a:t>
            </a:r>
          </a:p>
          <a:p>
            <a:endParaRPr lang="en-US" sz="1600"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Lay out the sterile petri dishes on a level, clean (disinfected) bench surface.</a:t>
            </a:r>
          </a:p>
          <a:p>
            <a:pPr marL="285750" indent="-285750">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Mix the medium gently by rotating the flask or bottle. Avoid forming air bubbles. Flame-sterilize the neck of the flask or bottle and pour 15-20 ml of medium into each dish (90-100 mm diameter). If air bubbles enter while pouring, rapidly flame the surface of the medium before gelling occurs. Rotate the dish on the surface of the bench to ensure an even layer of agar. Agar plates should be of an even depth (not less that 4 mm) and of a firm gel.</a:t>
            </a:r>
          </a:p>
          <a:p>
            <a:pPr marL="285750" indent="-285750">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When the medium has gelled and cooled, stack the plates and seal them in plastic bags to prevent loss of moisture and reduce the risk of contamination. Do not leave the plates exposed to bright light especially sunlight.</a:t>
            </a:r>
          </a:p>
          <a:p>
            <a:pPr marL="285750" indent="-285750">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Store at 2-8˚C.</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52</a:t>
            </a:fld>
            <a:endParaRPr lang="en-IN"/>
          </a:p>
        </p:txBody>
      </p:sp>
    </p:spTree>
    <p:extLst>
      <p:ext uri="{BB962C8B-B14F-4D97-AF65-F5344CB8AC3E}">
        <p14:creationId xmlns:p14="http://schemas.microsoft.com/office/powerpoint/2010/main" val="28525859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p:cNvSpPr txBox="1"/>
          <p:nvPr/>
        </p:nvSpPr>
        <p:spPr>
          <a:xfrm>
            <a:off x="971550" y="553792"/>
            <a:ext cx="10715625" cy="2800767"/>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Sterility testing of Culture media</a:t>
            </a: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Sterility test routinely media to which blood or other substances have been added after autoclaving. For sterile media in screw-cap tubes or bottles, the simplest way to test for contamination is to incubate 5 % of the batch at 35-37˚C overnight. </a:t>
            </a:r>
          </a:p>
          <a:p>
            <a:pPr marL="285750" indent="-285750">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Contamination by microorganisms capable of overnight growth will be shown by turbidity in a fluid medium and growth on or in a solid medium. Media in petri dishes are best examined for contamination immediately before use.</a:t>
            </a:r>
          </a:p>
          <a:p>
            <a:pPr marL="285750" indent="-285750">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All media, even those that have been sterility tested at the time of preparation, should always be checked visually immediately before being inoculated for any change in appearance that could indicate contamination or deterioration.</a:t>
            </a:r>
          </a:p>
        </p:txBody>
      </p:sp>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28B54A7E-2395-4D35-824E-25842394C6F0}" type="slidenum">
              <a:rPr lang="en-IN" smtClean="0"/>
              <a:t>53</a:t>
            </a:fld>
            <a:endParaRPr lang="en-IN"/>
          </a:p>
        </p:txBody>
      </p:sp>
    </p:spTree>
    <p:extLst>
      <p:ext uri="{BB962C8B-B14F-4D97-AF65-F5344CB8AC3E}">
        <p14:creationId xmlns:p14="http://schemas.microsoft.com/office/powerpoint/2010/main" val="9037101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p:cNvSpPr txBox="1"/>
          <p:nvPr/>
        </p:nvSpPr>
        <p:spPr>
          <a:xfrm>
            <a:off x="971550" y="553792"/>
            <a:ext cx="10715625" cy="3046988"/>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C. Selective medium</a:t>
            </a:r>
          </a:p>
          <a:p>
            <a:endParaRPr lang="en-US" sz="1600" b="1"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Principle: Differential growth suppression</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Selective medium is designed to suppress the growth of some microorganisms while allowing the growth of others. Selective medium is agar-based (solid) medium so that individual colonies may be isolated.</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A selective media is composed of specific ingredients to inhibit the growth of certain species of microbes in a mixed culture while allowing others to grow. Again, in order to fully grasp this definition, let's look at an example of a selective medium.</a:t>
            </a: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rotWithShape="1">
          <a:blip r:embed="rId2"/>
          <a:srcRect l="48234" t="26219" r="10440" b="282"/>
          <a:stretch/>
        </p:blipFill>
        <p:spPr>
          <a:xfrm>
            <a:off x="9088495" y="2919364"/>
            <a:ext cx="2511381" cy="3840381"/>
          </a:xfrm>
          <a:prstGeom prst="rect">
            <a:avLst/>
          </a:prstGeom>
        </p:spPr>
      </p:pic>
      <p:pic>
        <p:nvPicPr>
          <p:cNvPr id="7" name="Picture 6"/>
          <p:cNvPicPr>
            <a:picLocks noChangeAspect="1"/>
          </p:cNvPicPr>
          <p:nvPr/>
        </p:nvPicPr>
        <p:blipFill rotWithShape="1">
          <a:blip r:embed="rId3"/>
          <a:srcRect l="18391" t="32879" r="14498" b="5150"/>
          <a:stretch/>
        </p:blipFill>
        <p:spPr>
          <a:xfrm>
            <a:off x="1254469" y="2828607"/>
            <a:ext cx="7746727" cy="4021897"/>
          </a:xfrm>
          <a:prstGeom prst="rect">
            <a:avLst/>
          </a:prstGeom>
        </p:spPr>
      </p:pic>
      <p:sp>
        <p:nvSpPr>
          <p:cNvPr id="4" name="Footer Placeholder 3"/>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54</a:t>
            </a:fld>
            <a:endParaRPr lang="en-IN"/>
          </a:p>
        </p:txBody>
      </p:sp>
    </p:spTree>
    <p:extLst>
      <p:ext uri="{BB962C8B-B14F-4D97-AF65-F5344CB8AC3E}">
        <p14:creationId xmlns:p14="http://schemas.microsoft.com/office/powerpoint/2010/main" val="35862655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p:cNvPicPr>
            <a:picLocks noChangeAspect="1"/>
          </p:cNvPicPr>
          <p:nvPr/>
        </p:nvPicPr>
        <p:blipFill rotWithShape="1">
          <a:blip r:embed="rId2"/>
          <a:srcRect l="225" t="7130" r="693" b="5986"/>
          <a:stretch/>
        </p:blipFill>
        <p:spPr>
          <a:xfrm>
            <a:off x="772732" y="892722"/>
            <a:ext cx="11055128" cy="5450313"/>
          </a:xfrm>
          <a:prstGeom prst="rect">
            <a:avLst/>
          </a:prstGeom>
        </p:spPr>
      </p:pic>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55</a:t>
            </a:fld>
            <a:endParaRPr lang="en-IN"/>
          </a:p>
        </p:txBody>
      </p:sp>
    </p:spTree>
    <p:extLst>
      <p:ext uri="{BB962C8B-B14F-4D97-AF65-F5344CB8AC3E}">
        <p14:creationId xmlns:p14="http://schemas.microsoft.com/office/powerpoint/2010/main" val="7011499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p:cNvPicPr>
            <a:picLocks noChangeAspect="1"/>
          </p:cNvPicPr>
          <p:nvPr/>
        </p:nvPicPr>
        <p:blipFill rotWithShape="1">
          <a:blip r:embed="rId3"/>
          <a:srcRect l="5326" t="34991" r="37858" b="32263"/>
          <a:stretch/>
        </p:blipFill>
        <p:spPr>
          <a:xfrm>
            <a:off x="6486658" y="502276"/>
            <a:ext cx="5351976" cy="2884868"/>
          </a:xfrm>
          <a:prstGeom prst="rect">
            <a:avLst/>
          </a:prstGeom>
        </p:spPr>
      </p:pic>
      <p:pic>
        <p:nvPicPr>
          <p:cNvPr id="4" name="Picture 3"/>
          <p:cNvPicPr>
            <a:picLocks noChangeAspect="1"/>
          </p:cNvPicPr>
          <p:nvPr/>
        </p:nvPicPr>
        <p:blipFill rotWithShape="1">
          <a:blip r:embed="rId4"/>
          <a:srcRect l="11561" t="30415" r="44589" b="29973"/>
          <a:stretch/>
        </p:blipFill>
        <p:spPr>
          <a:xfrm>
            <a:off x="6486658" y="3589703"/>
            <a:ext cx="5705342" cy="2897748"/>
          </a:xfrm>
          <a:prstGeom prst="rect">
            <a:avLst/>
          </a:prstGeom>
        </p:spPr>
      </p:pic>
      <p:sp>
        <p:nvSpPr>
          <p:cNvPr id="5" name="TextBox 4"/>
          <p:cNvSpPr txBox="1"/>
          <p:nvPr/>
        </p:nvSpPr>
        <p:spPr>
          <a:xfrm>
            <a:off x="755353" y="309277"/>
            <a:ext cx="5454378" cy="6494085"/>
          </a:xfrm>
          <a:prstGeom prst="rect">
            <a:avLst/>
          </a:prstGeom>
          <a:noFill/>
        </p:spPr>
        <p:txBody>
          <a:bodyPr wrap="square" rtlCol="0">
            <a:spAutoFit/>
          </a:bodyPr>
          <a:lstStyle/>
          <a:p>
            <a:pPr marL="342900" indent="-342900" algn="l">
              <a:buAutoNum type="alphaLcParenBoth"/>
            </a:pPr>
            <a:r>
              <a:rPr lang="en-US" sz="1600" dirty="0" err="1">
                <a:latin typeface="Times New Roman" panose="02020603050405020304" pitchFamily="18" charset="0"/>
                <a:cs typeface="Times New Roman" panose="02020603050405020304" pitchFamily="18" charset="0"/>
              </a:rPr>
              <a:t>Manitol</a:t>
            </a:r>
            <a:r>
              <a:rPr lang="en-US" sz="1600" dirty="0">
                <a:latin typeface="Times New Roman" panose="02020603050405020304" pitchFamily="18" charset="0"/>
                <a:cs typeface="Times New Roman" panose="02020603050405020304" pitchFamily="18" charset="0"/>
              </a:rPr>
              <a:t> salt agar</a:t>
            </a:r>
          </a:p>
          <a:p>
            <a:pPr algn="l"/>
            <a:endParaRPr lang="en-US" sz="1600" dirty="0">
              <a:latin typeface="Times New Roman" panose="02020603050405020304" pitchFamily="18" charset="0"/>
              <a:cs typeface="Times New Roman" panose="02020603050405020304" pitchFamily="18" charset="0"/>
            </a:endParaRPr>
          </a:p>
          <a:p>
            <a:pPr algn="just"/>
            <a:r>
              <a:rPr lang="en-US" sz="1600" b="1" dirty="0">
                <a:latin typeface="Times New Roman" panose="02020603050405020304" pitchFamily="18" charset="0"/>
                <a:cs typeface="Times New Roman" panose="02020603050405020304" pitchFamily="18" charset="0"/>
              </a:rPr>
              <a:t> Mannitol Salt Agar contains beef extract and proteose peptone, which makes it very nutritious as they provide essential growth factors and trace nutrients such as nitrogen, vitamins, minerals and amino acids essential for growth.</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 The medium contains 7.5% concentration of sodium chloride which results in the partial or complete inhibition of bacterial organisms other than staphylococci</a:t>
            </a:r>
            <a:r>
              <a:rPr lang="en-US" sz="1600" b="1" dirty="0">
                <a:latin typeface="Times New Roman" panose="02020603050405020304" pitchFamily="18" charset="0"/>
                <a:cs typeface="Times New Roman" panose="02020603050405020304" pitchFamily="18" charset="0"/>
              </a:rPr>
              <a:t>. Mannitol </a:t>
            </a:r>
            <a:r>
              <a:rPr lang="en-US" sz="1600" dirty="0">
                <a:latin typeface="Times New Roman" panose="02020603050405020304" pitchFamily="18" charset="0"/>
                <a:cs typeface="Times New Roman" panose="02020603050405020304" pitchFamily="18" charset="0"/>
              </a:rPr>
              <a:t>is the fermentable carbohydrate source, fermentation of which leads to acid production. </a:t>
            </a:r>
          </a:p>
          <a:p>
            <a:endParaRPr lang="en-US" sz="1600" dirty="0">
              <a:latin typeface="Times New Roman" panose="02020603050405020304" pitchFamily="18" charset="0"/>
              <a:cs typeface="Times New Roman" panose="02020603050405020304" pitchFamily="18" charset="0"/>
            </a:endParaRPr>
          </a:p>
          <a:p>
            <a:r>
              <a:rPr lang="en-US" sz="1600" u="sng" dirty="0">
                <a:latin typeface="Times New Roman" panose="02020603050405020304" pitchFamily="18" charset="0"/>
                <a:cs typeface="Times New Roman" panose="02020603050405020304" pitchFamily="18" charset="0"/>
              </a:rPr>
              <a:t>Staphylococcus </a:t>
            </a:r>
            <a:r>
              <a:rPr lang="en-US" sz="1600" u="sng" dirty="0" err="1">
                <a:latin typeface="Times New Roman" panose="02020603050405020304" pitchFamily="18" charset="0"/>
                <a:cs typeface="Times New Roman" panose="02020603050405020304" pitchFamily="18" charset="0"/>
              </a:rPr>
              <a:t>aureus</a:t>
            </a:r>
            <a:r>
              <a:rPr lang="en-US" sz="1600" dirty="0">
                <a:latin typeface="Times New Roman" panose="02020603050405020304" pitchFamily="18" charset="0"/>
                <a:cs typeface="Times New Roman" panose="02020603050405020304" pitchFamily="18" charset="0"/>
              </a:rPr>
              <a:t> grows on this medium and ferments mannitol to produce yellow colonies. Most coagulase negative species of Staphylococci and Micrococci do not ferment mannitol and grow as small red colonies</a:t>
            </a:r>
            <a:r>
              <a:rPr lang="en-US" sz="1600" i="1" dirty="0">
                <a:latin typeface="Times New Roman" panose="02020603050405020304" pitchFamily="18" charset="0"/>
                <a:cs typeface="Times New Roman" panose="02020603050405020304" pitchFamily="18" charset="0"/>
              </a:rPr>
              <a:t>. The color of the colonies and the medium is due to the reactivity of phenol red (indicator) to the pH of the medium</a:t>
            </a:r>
            <a:r>
              <a:rPr lang="en-US" sz="1600" dirty="0">
                <a:latin typeface="Times New Roman" panose="02020603050405020304" pitchFamily="18" charset="0"/>
                <a:cs typeface="Times New Roman" panose="02020603050405020304" pitchFamily="18" charset="0"/>
              </a:rPr>
              <a:t>. Phenol red is red at pH 8.4 and phenol red is yellow at pH 6.8. Agar is the solidifying agent. In addition, 5% v/v Egg Yolk Emulsion can be added to a medium which enables the detection of lipase activity of staphylococci along with mannitol fermentation. The salt clears the egg yolk emulsion and lipase production is detected as yellow opaque zone around the colonies.</a:t>
            </a: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56</a:t>
            </a:fld>
            <a:endParaRPr lang="en-IN"/>
          </a:p>
        </p:txBody>
      </p:sp>
    </p:spTree>
    <p:extLst>
      <p:ext uri="{BB962C8B-B14F-4D97-AF65-F5344CB8AC3E}">
        <p14:creationId xmlns:p14="http://schemas.microsoft.com/office/powerpoint/2010/main" val="14364343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971550" y="423081"/>
            <a:ext cx="10929298" cy="1815882"/>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PROCEDURE OF MSA</a:t>
            </a:r>
          </a:p>
          <a:p>
            <a:endParaRPr lang="en-US" sz="1600"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Suspend 111 grams of Mannitol Salt Agar in 1000 ml of distilled water.</a:t>
            </a: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Boil to dissolve the medium completely.</a:t>
            </a: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Sterilize by autoclaving at 15 lbs. pressure (121°C) for 15 minutes.</a:t>
            </a: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If desired, sterile Egg Yolk Emulsion (E7899) can be added to a final concentration of 5% v/v after autoclaving.</a:t>
            </a: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Pour cooled Mannitol Salt Agar into sterile petri dishes and allow to cool to room temperature.</a:t>
            </a:r>
          </a:p>
        </p:txBody>
      </p:sp>
      <p:pic>
        <p:nvPicPr>
          <p:cNvPr id="4" name="Picture 3"/>
          <p:cNvPicPr>
            <a:picLocks noChangeAspect="1"/>
          </p:cNvPicPr>
          <p:nvPr/>
        </p:nvPicPr>
        <p:blipFill>
          <a:blip r:embed="rId2"/>
          <a:stretch>
            <a:fillRect/>
          </a:stretch>
        </p:blipFill>
        <p:spPr>
          <a:xfrm>
            <a:off x="144579" y="2321780"/>
            <a:ext cx="7866655" cy="4129994"/>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val="2995207096"/>
              </p:ext>
            </p:extLst>
          </p:nvPr>
        </p:nvGraphicFramePr>
        <p:xfrm>
          <a:off x="8263646" y="2928120"/>
          <a:ext cx="3675941" cy="2956560"/>
        </p:xfrm>
        <a:graphic>
          <a:graphicData uri="http://schemas.openxmlformats.org/drawingml/2006/table">
            <a:tbl>
              <a:tblPr/>
              <a:tblGrid>
                <a:gridCol w="1854236">
                  <a:extLst>
                    <a:ext uri="{9D8B030D-6E8A-4147-A177-3AD203B41FA5}">
                      <a16:colId xmlns:a16="http://schemas.microsoft.com/office/drawing/2014/main" xmlns="" val="20000"/>
                    </a:ext>
                  </a:extLst>
                </a:gridCol>
                <a:gridCol w="1821705">
                  <a:extLst>
                    <a:ext uri="{9D8B030D-6E8A-4147-A177-3AD203B41FA5}">
                      <a16:colId xmlns:a16="http://schemas.microsoft.com/office/drawing/2014/main" xmlns="" val="20001"/>
                    </a:ext>
                  </a:extLst>
                </a:gridCol>
              </a:tblGrid>
              <a:tr h="396045">
                <a:tc>
                  <a:txBody>
                    <a:bodyPr/>
                    <a:lstStyle/>
                    <a:p>
                      <a:pPr algn="l"/>
                      <a:r>
                        <a:rPr lang="en-US" b="1">
                          <a:solidFill>
                            <a:srgbClr val="000000"/>
                          </a:solidFill>
                          <a:effectLst/>
                        </a:rPr>
                        <a:t>Organisms</a:t>
                      </a:r>
                      <a:endParaRPr lang="en-US" b="0">
                        <a:effectLst/>
                      </a:endParaRPr>
                    </a:p>
                  </a:txBody>
                  <a:tcPr marL="76200" marR="76200" marT="76200" marB="76200" anchor="ctr">
                    <a:lnL w="12700" cap="flat" cmpd="sng" algn="ctr">
                      <a:solidFill>
                        <a:srgbClr val="30197F"/>
                      </a:solidFill>
                      <a:prstDash val="solid"/>
                      <a:round/>
                      <a:headEnd type="none" w="med" len="med"/>
                      <a:tailEnd type="none" w="med" len="med"/>
                    </a:lnL>
                    <a:lnR w="12700" cap="flat" cmpd="sng" algn="ctr">
                      <a:solidFill>
                        <a:srgbClr val="702D7F"/>
                      </a:solidFill>
                      <a:prstDash val="solid"/>
                      <a:round/>
                      <a:headEnd type="none" w="med" len="med"/>
                      <a:tailEnd type="none" w="med" len="med"/>
                    </a:lnR>
                    <a:lnT w="12700" cap="flat" cmpd="sng" algn="ctr">
                      <a:solidFill>
                        <a:srgbClr val="30197F"/>
                      </a:solidFill>
                      <a:prstDash val="solid"/>
                      <a:round/>
                      <a:headEnd type="none" w="med" len="med"/>
                      <a:tailEnd type="none" w="med" len="med"/>
                    </a:lnT>
                    <a:lnB w="12700" cap="flat" cmpd="sng" algn="ctr">
                      <a:solidFill>
                        <a:srgbClr val="40277F"/>
                      </a:solidFill>
                      <a:prstDash val="solid"/>
                      <a:round/>
                      <a:headEnd type="none" w="med" len="med"/>
                      <a:tailEnd type="none" w="med" len="med"/>
                    </a:lnB>
                    <a:solidFill>
                      <a:srgbClr val="FFFFFF"/>
                    </a:solidFill>
                  </a:tcPr>
                </a:tc>
                <a:tc>
                  <a:txBody>
                    <a:bodyPr/>
                    <a:lstStyle/>
                    <a:p>
                      <a:pPr algn="l"/>
                      <a:r>
                        <a:rPr lang="en-US" b="1">
                          <a:solidFill>
                            <a:srgbClr val="000000"/>
                          </a:solidFill>
                          <a:effectLst/>
                        </a:rPr>
                        <a:t>Results</a:t>
                      </a:r>
                      <a:endParaRPr lang="en-US" b="0">
                        <a:effectLst/>
                      </a:endParaRPr>
                    </a:p>
                  </a:txBody>
                  <a:tcPr marL="76200" marR="76200" marT="76200" marB="76200" anchor="ctr">
                    <a:lnL w="12700" cap="flat" cmpd="sng" algn="ctr">
                      <a:solidFill>
                        <a:srgbClr val="702D7F"/>
                      </a:solidFill>
                      <a:prstDash val="solid"/>
                      <a:round/>
                      <a:headEnd type="none" w="med" len="med"/>
                      <a:tailEnd type="none" w="med" len="med"/>
                    </a:lnL>
                    <a:lnR w="9525" cap="flat" cmpd="sng" algn="ctr">
                      <a:solidFill>
                        <a:srgbClr val="702D7F"/>
                      </a:solidFill>
                      <a:prstDash val="solid"/>
                      <a:round/>
                      <a:headEnd type="none" w="med" len="med"/>
                      <a:tailEnd type="none" w="med" len="med"/>
                    </a:lnR>
                    <a:lnT w="12700" cap="flat" cmpd="sng" algn="ctr">
                      <a:solidFill>
                        <a:srgbClr val="702D7F"/>
                      </a:solidFill>
                      <a:prstDash val="solid"/>
                      <a:round/>
                      <a:headEnd type="none" w="med" len="med"/>
                      <a:tailEnd type="none" w="med" len="med"/>
                    </a:lnT>
                    <a:lnB w="12700" cap="flat" cmpd="sng" algn="ctr">
                      <a:solidFill>
                        <a:srgbClr val="C06A7F"/>
                      </a:solidFill>
                      <a:prstDash val="solid"/>
                      <a:round/>
                      <a:headEnd type="none" w="med" len="med"/>
                      <a:tailEnd type="none" w="med" len="med"/>
                    </a:lnB>
                    <a:solidFill>
                      <a:srgbClr val="FFFFFF"/>
                    </a:solidFill>
                  </a:tcPr>
                </a:tc>
                <a:extLst>
                  <a:ext uri="{0D108BD9-81ED-4DB2-BD59-A6C34878D82A}">
                    <a16:rowId xmlns:a16="http://schemas.microsoft.com/office/drawing/2014/main" xmlns="" val="10000"/>
                  </a:ext>
                </a:extLst>
              </a:tr>
              <a:tr h="650645">
                <a:tc>
                  <a:txBody>
                    <a:bodyPr/>
                    <a:lstStyle/>
                    <a:p>
                      <a:pPr algn="l"/>
                      <a:r>
                        <a:rPr lang="en-US" b="0" i="1" dirty="0">
                          <a:solidFill>
                            <a:srgbClr val="000000"/>
                          </a:solidFill>
                          <a:effectLst/>
                        </a:rPr>
                        <a:t>Staphylococcus </a:t>
                      </a:r>
                      <a:r>
                        <a:rPr lang="en-US" b="0" i="1" dirty="0" err="1">
                          <a:solidFill>
                            <a:srgbClr val="000000"/>
                          </a:solidFill>
                          <a:effectLst/>
                        </a:rPr>
                        <a:t>aureus</a:t>
                      </a:r>
                      <a:endParaRPr lang="en-US" b="0" dirty="0">
                        <a:effectLst/>
                      </a:endParaRPr>
                    </a:p>
                  </a:txBody>
                  <a:tcPr marL="76200" marR="76200" marT="76200" marB="76200" anchor="ctr">
                    <a:lnL w="12700" cap="flat" cmpd="sng" algn="ctr">
                      <a:solidFill>
                        <a:srgbClr val="40277F"/>
                      </a:solidFill>
                      <a:prstDash val="solid"/>
                      <a:round/>
                      <a:headEnd type="none" w="med" len="med"/>
                      <a:tailEnd type="none" w="med" len="med"/>
                    </a:lnL>
                    <a:lnR w="12700" cap="flat" cmpd="sng" algn="ctr">
                      <a:solidFill>
                        <a:srgbClr val="C06A7F"/>
                      </a:solidFill>
                      <a:prstDash val="solid"/>
                      <a:round/>
                      <a:headEnd type="none" w="med" len="med"/>
                      <a:tailEnd type="none" w="med" len="med"/>
                    </a:lnR>
                    <a:lnT w="12700" cap="flat" cmpd="sng" algn="ctr">
                      <a:solidFill>
                        <a:srgbClr val="40277F"/>
                      </a:solidFill>
                      <a:prstDash val="solid"/>
                      <a:round/>
                      <a:headEnd type="none" w="med" len="med"/>
                      <a:tailEnd type="none" w="med" len="med"/>
                    </a:lnT>
                    <a:lnB w="12700" cap="flat" cmpd="sng" algn="ctr">
                      <a:solidFill>
                        <a:srgbClr val="A0337F"/>
                      </a:solidFill>
                      <a:prstDash val="solid"/>
                      <a:round/>
                      <a:headEnd type="none" w="med" len="med"/>
                      <a:tailEnd type="none" w="med" len="med"/>
                    </a:lnB>
                    <a:solidFill>
                      <a:srgbClr val="FFFFFF"/>
                    </a:solidFill>
                  </a:tcPr>
                </a:tc>
                <a:tc>
                  <a:txBody>
                    <a:bodyPr/>
                    <a:lstStyle/>
                    <a:p>
                      <a:pPr algn="l"/>
                      <a:r>
                        <a:rPr lang="en-US" b="0" dirty="0">
                          <a:solidFill>
                            <a:srgbClr val="000000"/>
                          </a:solidFill>
                          <a:effectLst/>
                        </a:rPr>
                        <a:t>Yellow colonies surrounded by yellow zone</a:t>
                      </a:r>
                      <a:endParaRPr lang="en-US" b="0" dirty="0">
                        <a:effectLst/>
                      </a:endParaRPr>
                    </a:p>
                  </a:txBody>
                  <a:tcPr marL="76200" marR="76200" marT="76200" marB="76200" anchor="ctr">
                    <a:lnL w="12700" cap="flat" cmpd="sng" algn="ctr">
                      <a:solidFill>
                        <a:srgbClr val="C06A7F"/>
                      </a:solidFill>
                      <a:prstDash val="solid"/>
                      <a:round/>
                      <a:headEnd type="none" w="med" len="med"/>
                      <a:tailEnd type="none" w="med" len="med"/>
                    </a:lnL>
                    <a:lnR w="9525" cap="flat" cmpd="sng" algn="ctr">
                      <a:solidFill>
                        <a:srgbClr val="C06A7F"/>
                      </a:solidFill>
                      <a:prstDash val="solid"/>
                      <a:round/>
                      <a:headEnd type="none" w="med" len="med"/>
                      <a:tailEnd type="none" w="med" len="med"/>
                    </a:lnR>
                    <a:lnT w="12700" cap="flat" cmpd="sng" algn="ctr">
                      <a:solidFill>
                        <a:srgbClr val="C06A7F"/>
                      </a:solidFill>
                      <a:prstDash val="solid"/>
                      <a:round/>
                      <a:headEnd type="none" w="med" len="med"/>
                      <a:tailEnd type="none" w="med" len="med"/>
                    </a:lnT>
                    <a:lnB w="12700" cap="flat" cmpd="sng" algn="ctr">
                      <a:solidFill>
                        <a:srgbClr val="B0267F"/>
                      </a:solidFill>
                      <a:prstDash val="solid"/>
                      <a:round/>
                      <a:headEnd type="none" w="med" len="med"/>
                      <a:tailEnd type="none" w="med" len="med"/>
                    </a:lnB>
                    <a:solidFill>
                      <a:srgbClr val="FFFFFF"/>
                    </a:solidFill>
                  </a:tcPr>
                </a:tc>
                <a:extLst>
                  <a:ext uri="{0D108BD9-81ED-4DB2-BD59-A6C34878D82A}">
                    <a16:rowId xmlns:a16="http://schemas.microsoft.com/office/drawing/2014/main" xmlns="" val="10001"/>
                  </a:ext>
                </a:extLst>
              </a:tr>
              <a:tr h="396045">
                <a:tc>
                  <a:txBody>
                    <a:bodyPr/>
                    <a:lstStyle/>
                    <a:p>
                      <a:pPr algn="l"/>
                      <a:r>
                        <a:rPr lang="en-US" b="0" i="1">
                          <a:solidFill>
                            <a:srgbClr val="000000"/>
                          </a:solidFill>
                          <a:effectLst/>
                        </a:rPr>
                        <a:t>Staphylococcus epidermidis</a:t>
                      </a:r>
                      <a:endParaRPr lang="en-US" b="0">
                        <a:effectLst/>
                      </a:endParaRPr>
                    </a:p>
                  </a:txBody>
                  <a:tcPr marL="76200" marR="76200" marT="76200" marB="76200" anchor="ctr">
                    <a:lnL w="12700" cap="flat" cmpd="sng" algn="ctr">
                      <a:solidFill>
                        <a:srgbClr val="A0337F"/>
                      </a:solidFill>
                      <a:prstDash val="solid"/>
                      <a:round/>
                      <a:headEnd type="none" w="med" len="med"/>
                      <a:tailEnd type="none" w="med" len="med"/>
                    </a:lnL>
                    <a:lnR w="12700" cap="flat" cmpd="sng" algn="ctr">
                      <a:solidFill>
                        <a:srgbClr val="B0267F"/>
                      </a:solidFill>
                      <a:prstDash val="solid"/>
                      <a:round/>
                      <a:headEnd type="none" w="med" len="med"/>
                      <a:tailEnd type="none" w="med" len="med"/>
                    </a:lnR>
                    <a:lnT w="12700" cap="flat" cmpd="sng" algn="ctr">
                      <a:solidFill>
                        <a:srgbClr val="A0337F"/>
                      </a:solidFill>
                      <a:prstDash val="solid"/>
                      <a:round/>
                      <a:headEnd type="none" w="med" len="med"/>
                      <a:tailEnd type="none" w="med" len="med"/>
                    </a:lnT>
                    <a:lnB w="12700" cap="flat" cmpd="sng" algn="ctr">
                      <a:solidFill>
                        <a:srgbClr val="000A7F"/>
                      </a:solidFill>
                      <a:prstDash val="solid"/>
                      <a:round/>
                      <a:headEnd type="none" w="med" len="med"/>
                      <a:tailEnd type="none" w="med" len="med"/>
                    </a:lnB>
                    <a:solidFill>
                      <a:srgbClr val="FFFFFF"/>
                    </a:solidFill>
                  </a:tcPr>
                </a:tc>
                <a:tc>
                  <a:txBody>
                    <a:bodyPr/>
                    <a:lstStyle/>
                    <a:p>
                      <a:pPr algn="l"/>
                      <a:r>
                        <a:rPr lang="en-US" b="0">
                          <a:solidFill>
                            <a:srgbClr val="000000"/>
                          </a:solidFill>
                          <a:effectLst/>
                        </a:rPr>
                        <a:t>Pink or Red colonies</a:t>
                      </a:r>
                      <a:endParaRPr lang="en-US" b="0">
                        <a:effectLst/>
                      </a:endParaRPr>
                    </a:p>
                  </a:txBody>
                  <a:tcPr marL="76200" marR="76200" marT="76200" marB="76200" anchor="ctr">
                    <a:lnL w="12700" cap="flat" cmpd="sng" algn="ctr">
                      <a:solidFill>
                        <a:srgbClr val="B0267F"/>
                      </a:solidFill>
                      <a:prstDash val="solid"/>
                      <a:round/>
                      <a:headEnd type="none" w="med" len="med"/>
                      <a:tailEnd type="none" w="med" len="med"/>
                    </a:lnL>
                    <a:lnR w="9525" cap="flat" cmpd="sng" algn="ctr">
                      <a:solidFill>
                        <a:srgbClr val="B0267F"/>
                      </a:solidFill>
                      <a:prstDash val="solid"/>
                      <a:round/>
                      <a:headEnd type="none" w="med" len="med"/>
                      <a:tailEnd type="none" w="med" len="med"/>
                    </a:lnR>
                    <a:lnT w="12700" cap="flat" cmpd="sng" algn="ctr">
                      <a:solidFill>
                        <a:srgbClr val="B0267F"/>
                      </a:solidFill>
                      <a:prstDash val="solid"/>
                      <a:round/>
                      <a:headEnd type="none" w="med" len="med"/>
                      <a:tailEnd type="none" w="med" len="med"/>
                    </a:lnT>
                    <a:lnB w="12700" cap="flat" cmpd="sng" algn="ctr">
                      <a:solidFill>
                        <a:srgbClr val="E0087F"/>
                      </a:solidFill>
                      <a:prstDash val="solid"/>
                      <a:round/>
                      <a:headEnd type="none" w="med" len="med"/>
                      <a:tailEnd type="none" w="med" len="med"/>
                    </a:lnB>
                    <a:solidFill>
                      <a:srgbClr val="FFFFFF"/>
                    </a:solidFill>
                  </a:tcPr>
                </a:tc>
                <a:extLst>
                  <a:ext uri="{0D108BD9-81ED-4DB2-BD59-A6C34878D82A}">
                    <a16:rowId xmlns:a16="http://schemas.microsoft.com/office/drawing/2014/main" xmlns="" val="10002"/>
                  </a:ext>
                </a:extLst>
              </a:tr>
              <a:tr h="396045">
                <a:tc>
                  <a:txBody>
                    <a:bodyPr/>
                    <a:lstStyle/>
                    <a:p>
                      <a:pPr algn="l"/>
                      <a:r>
                        <a:rPr lang="en-US" b="0">
                          <a:solidFill>
                            <a:srgbClr val="000000"/>
                          </a:solidFill>
                          <a:effectLst/>
                        </a:rPr>
                        <a:t>Micrococci</a:t>
                      </a:r>
                      <a:endParaRPr lang="en-US" b="0">
                        <a:effectLst/>
                      </a:endParaRPr>
                    </a:p>
                  </a:txBody>
                  <a:tcPr marL="76200" marR="76200" marT="76200" marB="76200" anchor="ctr">
                    <a:lnL w="12700" cap="flat" cmpd="sng" algn="ctr">
                      <a:solidFill>
                        <a:srgbClr val="000A7F"/>
                      </a:solidFill>
                      <a:prstDash val="solid"/>
                      <a:round/>
                      <a:headEnd type="none" w="med" len="med"/>
                      <a:tailEnd type="none" w="med" len="med"/>
                    </a:lnL>
                    <a:lnR w="12700" cap="flat" cmpd="sng" algn="ctr">
                      <a:solidFill>
                        <a:srgbClr val="E0087F"/>
                      </a:solidFill>
                      <a:prstDash val="solid"/>
                      <a:round/>
                      <a:headEnd type="none" w="med" len="med"/>
                      <a:tailEnd type="none" w="med" len="med"/>
                    </a:lnR>
                    <a:lnT w="12700" cap="flat" cmpd="sng" algn="ctr">
                      <a:solidFill>
                        <a:srgbClr val="000A7F"/>
                      </a:solidFill>
                      <a:prstDash val="solid"/>
                      <a:round/>
                      <a:headEnd type="none" w="med" len="med"/>
                      <a:tailEnd type="none" w="med" len="med"/>
                    </a:lnT>
                    <a:lnB w="12700" cap="flat" cmpd="sng" algn="ctr">
                      <a:solidFill>
                        <a:srgbClr val="20657F"/>
                      </a:solidFill>
                      <a:prstDash val="solid"/>
                      <a:round/>
                      <a:headEnd type="none" w="med" len="med"/>
                      <a:tailEnd type="none" w="med" len="med"/>
                    </a:lnB>
                    <a:solidFill>
                      <a:srgbClr val="FFFFFF"/>
                    </a:solidFill>
                  </a:tcPr>
                </a:tc>
                <a:tc>
                  <a:txBody>
                    <a:bodyPr/>
                    <a:lstStyle/>
                    <a:p>
                      <a:pPr algn="l"/>
                      <a:r>
                        <a:rPr lang="en-US" b="0">
                          <a:solidFill>
                            <a:srgbClr val="000000"/>
                          </a:solidFill>
                          <a:effectLst/>
                        </a:rPr>
                        <a:t>Red colonies</a:t>
                      </a:r>
                      <a:endParaRPr lang="en-US" b="0">
                        <a:effectLst/>
                      </a:endParaRPr>
                    </a:p>
                  </a:txBody>
                  <a:tcPr marL="76200" marR="76200" marT="76200" marB="76200" anchor="ctr">
                    <a:lnL w="12700" cap="flat" cmpd="sng" algn="ctr">
                      <a:solidFill>
                        <a:srgbClr val="E0087F"/>
                      </a:solidFill>
                      <a:prstDash val="solid"/>
                      <a:round/>
                      <a:headEnd type="none" w="med" len="med"/>
                      <a:tailEnd type="none" w="med" len="med"/>
                    </a:lnL>
                    <a:lnR w="9525" cap="flat" cmpd="sng" algn="ctr">
                      <a:solidFill>
                        <a:srgbClr val="E0087F"/>
                      </a:solidFill>
                      <a:prstDash val="solid"/>
                      <a:round/>
                      <a:headEnd type="none" w="med" len="med"/>
                      <a:tailEnd type="none" w="med" len="med"/>
                    </a:lnR>
                    <a:lnT w="12700" cap="flat" cmpd="sng" algn="ctr">
                      <a:solidFill>
                        <a:srgbClr val="E0087F"/>
                      </a:solidFill>
                      <a:prstDash val="solid"/>
                      <a:round/>
                      <a:headEnd type="none" w="med" len="med"/>
                      <a:tailEnd type="none" w="med" len="med"/>
                    </a:lnT>
                    <a:lnB w="12700" cap="flat" cmpd="sng" algn="ctr">
                      <a:solidFill>
                        <a:srgbClr val="20F97E"/>
                      </a:solidFill>
                      <a:prstDash val="solid"/>
                      <a:round/>
                      <a:headEnd type="none" w="med" len="med"/>
                      <a:tailEnd type="none" w="med" len="med"/>
                    </a:lnB>
                    <a:solidFill>
                      <a:srgbClr val="FFFFFF"/>
                    </a:solidFill>
                  </a:tcPr>
                </a:tc>
                <a:extLst>
                  <a:ext uri="{0D108BD9-81ED-4DB2-BD59-A6C34878D82A}">
                    <a16:rowId xmlns:a16="http://schemas.microsoft.com/office/drawing/2014/main" xmlns="" val="10003"/>
                  </a:ext>
                </a:extLst>
              </a:tr>
              <a:tr h="396045">
                <a:tc>
                  <a:txBody>
                    <a:bodyPr/>
                    <a:lstStyle/>
                    <a:p>
                      <a:pPr algn="l"/>
                      <a:r>
                        <a:rPr lang="en-US" b="0" i="1">
                          <a:solidFill>
                            <a:srgbClr val="000000"/>
                          </a:solidFill>
                          <a:effectLst/>
                        </a:rPr>
                        <a:t>Escherichia coli</a:t>
                      </a:r>
                      <a:endParaRPr lang="en-US" b="0">
                        <a:effectLst/>
                      </a:endParaRPr>
                    </a:p>
                  </a:txBody>
                  <a:tcPr marL="76200" marR="76200" marT="76200" marB="76200" anchor="ctr">
                    <a:lnL w="12700" cap="flat" cmpd="sng" algn="ctr">
                      <a:solidFill>
                        <a:srgbClr val="20657F"/>
                      </a:solidFill>
                      <a:prstDash val="solid"/>
                      <a:round/>
                      <a:headEnd type="none" w="med" len="med"/>
                      <a:tailEnd type="none" w="med" len="med"/>
                    </a:lnL>
                    <a:lnR w="12700" cap="flat" cmpd="sng" algn="ctr">
                      <a:solidFill>
                        <a:srgbClr val="20F97E"/>
                      </a:solidFill>
                      <a:prstDash val="solid"/>
                      <a:round/>
                      <a:headEnd type="none" w="med" len="med"/>
                      <a:tailEnd type="none" w="med" len="med"/>
                    </a:lnR>
                    <a:lnT w="12700" cap="flat" cmpd="sng" algn="ctr">
                      <a:solidFill>
                        <a:srgbClr val="20657F"/>
                      </a:solidFill>
                      <a:prstDash val="solid"/>
                      <a:round/>
                      <a:headEnd type="none" w="med" len="med"/>
                      <a:tailEnd type="none" w="med" len="med"/>
                    </a:lnT>
                    <a:lnB w="9525" cap="flat" cmpd="sng" algn="ctr">
                      <a:solidFill>
                        <a:srgbClr val="20657F"/>
                      </a:solidFill>
                      <a:prstDash val="solid"/>
                      <a:round/>
                      <a:headEnd type="none" w="med" len="med"/>
                      <a:tailEnd type="none" w="med" len="med"/>
                    </a:lnB>
                    <a:solidFill>
                      <a:srgbClr val="FFFFFF"/>
                    </a:solidFill>
                  </a:tcPr>
                </a:tc>
                <a:tc>
                  <a:txBody>
                    <a:bodyPr/>
                    <a:lstStyle/>
                    <a:p>
                      <a:pPr algn="l"/>
                      <a:r>
                        <a:rPr lang="en-US" b="0" dirty="0">
                          <a:solidFill>
                            <a:srgbClr val="000000"/>
                          </a:solidFill>
                          <a:effectLst/>
                        </a:rPr>
                        <a:t>No growth</a:t>
                      </a:r>
                      <a:endParaRPr lang="en-US" b="0" dirty="0">
                        <a:effectLst/>
                      </a:endParaRPr>
                    </a:p>
                  </a:txBody>
                  <a:tcPr marL="76200" marR="76200" marT="76200" marB="76200" anchor="ctr">
                    <a:lnL w="12700" cap="flat" cmpd="sng" algn="ctr">
                      <a:solidFill>
                        <a:srgbClr val="20F97E"/>
                      </a:solidFill>
                      <a:prstDash val="solid"/>
                      <a:round/>
                      <a:headEnd type="none" w="med" len="med"/>
                      <a:tailEnd type="none" w="med" len="med"/>
                    </a:lnL>
                    <a:lnR w="9525" cap="flat" cmpd="sng" algn="ctr">
                      <a:solidFill>
                        <a:srgbClr val="20F97E"/>
                      </a:solidFill>
                      <a:prstDash val="solid"/>
                      <a:round/>
                      <a:headEnd type="none" w="med" len="med"/>
                      <a:tailEnd type="none" w="med" len="med"/>
                    </a:lnR>
                    <a:lnT w="12700" cap="flat" cmpd="sng" algn="ctr">
                      <a:solidFill>
                        <a:srgbClr val="20F97E"/>
                      </a:solidFill>
                      <a:prstDash val="solid"/>
                      <a:round/>
                      <a:headEnd type="none" w="med" len="med"/>
                      <a:tailEnd type="none" w="med" len="med"/>
                    </a:lnT>
                    <a:lnB w="9525" cap="flat" cmpd="sng" algn="ctr">
                      <a:solidFill>
                        <a:srgbClr val="20F97E"/>
                      </a:solidFill>
                      <a:prstDash val="solid"/>
                      <a:round/>
                      <a:headEnd type="none" w="med" len="med"/>
                      <a:tailEnd type="none" w="med" len="med"/>
                    </a:lnB>
                    <a:solidFill>
                      <a:srgbClr val="FFFFFF"/>
                    </a:solidFill>
                  </a:tcPr>
                </a:tc>
                <a:extLst>
                  <a:ext uri="{0D108BD9-81ED-4DB2-BD59-A6C34878D82A}">
                    <a16:rowId xmlns:a16="http://schemas.microsoft.com/office/drawing/2014/main" xmlns="" val="10004"/>
                  </a:ext>
                </a:extLst>
              </a:tr>
            </a:tbl>
          </a:graphicData>
        </a:graphic>
      </p:graphicFrame>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57</a:t>
            </a:fld>
            <a:endParaRPr lang="en-IN"/>
          </a:p>
        </p:txBody>
      </p:sp>
    </p:spTree>
    <p:extLst>
      <p:ext uri="{BB962C8B-B14F-4D97-AF65-F5344CB8AC3E}">
        <p14:creationId xmlns:p14="http://schemas.microsoft.com/office/powerpoint/2010/main" val="27419118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785172" y="486389"/>
            <a:ext cx="7103233" cy="6001643"/>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(B) </a:t>
            </a:r>
            <a:r>
              <a:rPr lang="en-US" sz="1600" dirty="0" err="1">
                <a:latin typeface="Times New Roman" panose="02020603050405020304" pitchFamily="18" charset="0"/>
                <a:cs typeface="Times New Roman" panose="02020603050405020304" pitchFamily="18" charset="0"/>
              </a:rPr>
              <a:t>Macconkey</a:t>
            </a:r>
            <a:r>
              <a:rPr lang="en-US" sz="1600" dirty="0">
                <a:latin typeface="Times New Roman" panose="02020603050405020304" pitchFamily="18" charset="0"/>
                <a:cs typeface="Times New Roman" panose="02020603050405020304" pitchFamily="18" charset="0"/>
              </a:rPr>
              <a:t> agar</a:t>
            </a:r>
          </a:p>
          <a:p>
            <a:endParaRPr lang="en-US" sz="1600" dirty="0">
              <a:latin typeface="Times New Roman" panose="02020603050405020304" pitchFamily="18" charset="0"/>
              <a:cs typeface="Times New Roman" panose="02020603050405020304" pitchFamily="18" charset="0"/>
            </a:endParaRPr>
          </a:p>
          <a:p>
            <a:r>
              <a:rPr lang="en-US" sz="1600" dirty="0" err="1">
                <a:latin typeface="Times New Roman" panose="02020603050405020304" pitchFamily="18" charset="0"/>
                <a:cs typeface="Times New Roman" panose="02020603050405020304" pitchFamily="18" charset="0"/>
              </a:rPr>
              <a:t>MacConkey</a:t>
            </a:r>
            <a:r>
              <a:rPr lang="en-US" sz="1600" dirty="0">
                <a:latin typeface="Times New Roman" panose="02020603050405020304" pitchFamily="18" charset="0"/>
                <a:cs typeface="Times New Roman" panose="02020603050405020304" pitchFamily="18" charset="0"/>
              </a:rPr>
              <a:t> agar was the first solid differential media to be formulated which was developed at 20th century by Alfred Theodore </a:t>
            </a:r>
            <a:r>
              <a:rPr lang="en-US" sz="1600" dirty="0" err="1">
                <a:latin typeface="Times New Roman" panose="02020603050405020304" pitchFamily="18" charset="0"/>
                <a:cs typeface="Times New Roman" panose="02020603050405020304" pitchFamily="18" charset="0"/>
              </a:rPr>
              <a:t>MacConkey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MacConkey</a:t>
            </a:r>
            <a:r>
              <a:rPr lang="en-US" sz="1600" dirty="0">
                <a:latin typeface="Times New Roman" panose="02020603050405020304" pitchFamily="18" charset="0"/>
                <a:cs typeface="Times New Roman" panose="02020603050405020304" pitchFamily="18" charset="0"/>
              </a:rPr>
              <a:t> Agar is the earliest selective and differential medium for cultivation of coliform organisms. It is used for the isolation and differentiation of non-fastidious gram-negative rods, particularly members of the family </a:t>
            </a:r>
            <a:r>
              <a:rPr lang="en-US" sz="1600" dirty="0" err="1">
                <a:latin typeface="Times New Roman" panose="02020603050405020304" pitchFamily="18" charset="0"/>
                <a:cs typeface="Times New Roman" panose="02020603050405020304" pitchFamily="18" charset="0"/>
              </a:rPr>
              <a:t>Enterobacteriaceae</a:t>
            </a:r>
            <a:r>
              <a:rPr lang="en-US" sz="1600" dirty="0">
                <a:latin typeface="Times New Roman" panose="02020603050405020304" pitchFamily="18" charset="0"/>
                <a:cs typeface="Times New Roman" panose="02020603050405020304" pitchFamily="18" charset="0"/>
              </a:rPr>
              <a:t> and the genus Pseudomonas.</a:t>
            </a:r>
          </a:p>
          <a:p>
            <a:endParaRPr lang="en-US" sz="1600" dirty="0">
              <a:latin typeface="Times New Roman" panose="02020603050405020304" pitchFamily="18" charset="0"/>
              <a:cs typeface="Times New Roman" panose="02020603050405020304" pitchFamily="18" charset="0"/>
            </a:endParaRPr>
          </a:p>
          <a:p>
            <a:r>
              <a:rPr lang="en-US" sz="1600" i="1" u="sng" dirty="0">
                <a:latin typeface="Times New Roman" panose="02020603050405020304" pitchFamily="18" charset="0"/>
                <a:cs typeface="Times New Roman" panose="02020603050405020304" pitchFamily="18" charset="0"/>
              </a:rPr>
              <a:t>Pancreatic digest of gelatin and peptones (meat and casein</a:t>
            </a:r>
            <a:r>
              <a:rPr lang="en-US" sz="1600" i="1" dirty="0">
                <a:latin typeface="Times New Roman" panose="02020603050405020304" pitchFamily="18" charset="0"/>
                <a:cs typeface="Times New Roman" panose="02020603050405020304" pitchFamily="18" charset="0"/>
              </a:rPr>
              <a:t>)</a:t>
            </a:r>
            <a:r>
              <a:rPr lang="en-US" sz="1600" dirty="0">
                <a:latin typeface="Times New Roman" panose="02020603050405020304" pitchFamily="18" charset="0"/>
                <a:cs typeface="Times New Roman" panose="02020603050405020304" pitchFamily="18" charset="0"/>
              </a:rPr>
              <a:t> provide the essential nutrients, vitamins and nitrogenous factors required for growth of microorganisms. </a:t>
            </a:r>
            <a:r>
              <a:rPr lang="en-US" sz="1600" i="1" u="sng" dirty="0">
                <a:latin typeface="Times New Roman" panose="02020603050405020304" pitchFamily="18" charset="0"/>
                <a:cs typeface="Times New Roman" panose="02020603050405020304" pitchFamily="18" charset="0"/>
              </a:rPr>
              <a:t>Lactose monohydrate </a:t>
            </a:r>
            <a:r>
              <a:rPr lang="en-US" sz="1600" dirty="0">
                <a:latin typeface="Times New Roman" panose="02020603050405020304" pitchFamily="18" charset="0"/>
                <a:cs typeface="Times New Roman" panose="02020603050405020304" pitchFamily="18" charset="0"/>
              </a:rPr>
              <a:t>is the fermentable source of carbohydrate. The selective action of this medium is attributed to crystal violet and bile salts, which are inhibitory to most species of gram-positive bacteria. Sodium chloride maintains the osmotic balance in the medium.</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Lactose fermenting strains grow as red or pink. </a:t>
            </a:r>
            <a:r>
              <a:rPr lang="en-US" sz="1600" u="sng" dirty="0">
                <a:latin typeface="Times New Roman" panose="02020603050405020304" pitchFamily="18" charset="0"/>
                <a:cs typeface="Times New Roman" panose="02020603050405020304" pitchFamily="18" charset="0"/>
              </a:rPr>
              <a:t>The red colour is due to production of acid from lactose, absorption of neutral red and a subsequent colour change of the dye when the pH of medium falls below 6.8</a:t>
            </a:r>
            <a:r>
              <a:rPr lang="en-US" sz="1600" dirty="0">
                <a:latin typeface="Times New Roman" panose="02020603050405020304" pitchFamily="18" charset="0"/>
                <a:cs typeface="Times New Roman" panose="02020603050405020304" pitchFamily="18" charset="0"/>
              </a:rPr>
              <a:t>. Non-lactose fermenting bacteria such as Salmonella,  Proteus,  Pseudomonas </a:t>
            </a:r>
            <a:r>
              <a:rPr lang="en-US" sz="1600" dirty="0" err="1">
                <a:latin typeface="Times New Roman" panose="02020603050405020304" pitchFamily="18" charset="0"/>
                <a:cs typeface="Times New Roman" panose="02020603050405020304" pitchFamily="18" charset="0"/>
              </a:rPr>
              <a:t>aeruginosa</a:t>
            </a:r>
            <a:r>
              <a:rPr lang="en-US" sz="1600" dirty="0">
                <a:latin typeface="Times New Roman" panose="02020603050405020304" pitchFamily="18" charset="0"/>
                <a:cs typeface="Times New Roman" panose="02020603050405020304" pitchFamily="18" charset="0"/>
              </a:rPr>
              <a:t> and </a:t>
            </a:r>
            <a:r>
              <a:rPr lang="en-US" sz="1600" dirty="0" err="1">
                <a:latin typeface="Times New Roman" panose="02020603050405020304" pitchFamily="18" charset="0"/>
                <a:cs typeface="Times New Roman" panose="02020603050405020304" pitchFamily="18" charset="0"/>
              </a:rPr>
              <a:t>Shigella</a:t>
            </a:r>
            <a:r>
              <a:rPr lang="en-US" sz="1600" dirty="0">
                <a:latin typeface="Times New Roman" panose="02020603050405020304" pitchFamily="18" charset="0"/>
                <a:cs typeface="Times New Roman" panose="02020603050405020304" pitchFamily="18" charset="0"/>
              </a:rPr>
              <a:t> cannot utilize lactose, and will use peptone instead. This forms ammonia, which raises the pH of the agar, and leads to the formation of white or colorless colonies formed in the plate and the agar surrounding the bacteria remains relatively transparent. These colonies can also look golden to brown with dark centers.</a:t>
            </a:r>
          </a:p>
          <a:p>
            <a:endParaRPr lang="en-US" sz="1600" dirty="0">
              <a:latin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4239524371"/>
              </p:ext>
            </p:extLst>
          </p:nvPr>
        </p:nvGraphicFramePr>
        <p:xfrm>
          <a:off x="7888405" y="757220"/>
          <a:ext cx="4193773" cy="5730811"/>
        </p:xfrm>
        <a:graphic>
          <a:graphicData uri="http://schemas.openxmlformats.org/drawingml/2006/table">
            <a:tbl>
              <a:tblPr/>
              <a:tblGrid>
                <a:gridCol w="2286746">
                  <a:extLst>
                    <a:ext uri="{9D8B030D-6E8A-4147-A177-3AD203B41FA5}">
                      <a16:colId xmlns:a16="http://schemas.microsoft.com/office/drawing/2014/main" xmlns="" val="20000"/>
                    </a:ext>
                  </a:extLst>
                </a:gridCol>
                <a:gridCol w="1907027">
                  <a:extLst>
                    <a:ext uri="{9D8B030D-6E8A-4147-A177-3AD203B41FA5}">
                      <a16:colId xmlns:a16="http://schemas.microsoft.com/office/drawing/2014/main" xmlns="" val="20001"/>
                    </a:ext>
                  </a:extLst>
                </a:gridCol>
              </a:tblGrid>
              <a:tr h="524388">
                <a:tc>
                  <a:txBody>
                    <a:bodyPr/>
                    <a:lstStyle/>
                    <a:p>
                      <a:pPr algn="l"/>
                      <a:r>
                        <a:rPr lang="en-US" b="1" dirty="0">
                          <a:solidFill>
                            <a:srgbClr val="000000"/>
                          </a:solidFill>
                          <a:effectLst/>
                          <a:latin typeface="Times New Roman" panose="02020603050405020304" pitchFamily="18" charset="0"/>
                          <a:cs typeface="Times New Roman" panose="02020603050405020304" pitchFamily="18" charset="0"/>
                        </a:rPr>
                        <a:t>Ingredients</a:t>
                      </a:r>
                      <a:endParaRPr lang="en-US" b="0" dirty="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7078BA"/>
                      </a:solidFill>
                      <a:prstDash val="solid"/>
                      <a:round/>
                      <a:headEnd type="none" w="med" len="med"/>
                      <a:tailEnd type="none" w="med" len="med"/>
                    </a:lnL>
                    <a:lnR w="12700" cap="flat" cmpd="sng" algn="ctr">
                      <a:solidFill>
                        <a:srgbClr val="E023BA"/>
                      </a:solidFill>
                      <a:prstDash val="solid"/>
                      <a:round/>
                      <a:headEnd type="none" w="med" len="med"/>
                      <a:tailEnd type="none" w="med" len="med"/>
                    </a:lnR>
                    <a:lnT w="12700" cap="flat" cmpd="sng" algn="ctr">
                      <a:solidFill>
                        <a:srgbClr val="7078BA"/>
                      </a:solidFill>
                      <a:prstDash val="solid"/>
                      <a:round/>
                      <a:headEnd type="none" w="med" len="med"/>
                      <a:tailEnd type="none" w="med" len="med"/>
                    </a:lnT>
                    <a:lnB w="12700" cap="flat" cmpd="sng" algn="ctr">
                      <a:solidFill>
                        <a:srgbClr val="E03EBA"/>
                      </a:solidFill>
                      <a:prstDash val="solid"/>
                      <a:round/>
                      <a:headEnd type="none" w="med" len="med"/>
                      <a:tailEnd type="none" w="med" len="med"/>
                    </a:lnB>
                    <a:solidFill>
                      <a:srgbClr val="FFFFFF"/>
                    </a:solidFill>
                  </a:tcPr>
                </a:tc>
                <a:tc>
                  <a:txBody>
                    <a:bodyPr/>
                    <a:lstStyle/>
                    <a:p>
                      <a:pPr algn="l"/>
                      <a:r>
                        <a:rPr lang="en-US" b="1">
                          <a:solidFill>
                            <a:srgbClr val="000000"/>
                          </a:solidFill>
                          <a:effectLst/>
                          <a:latin typeface="Times New Roman" panose="02020603050405020304" pitchFamily="18" charset="0"/>
                          <a:cs typeface="Times New Roman" panose="02020603050405020304" pitchFamily="18" charset="0"/>
                        </a:rPr>
                        <a:t>Amount</a:t>
                      </a:r>
                      <a:endParaRPr lang="en-US" b="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E023BA"/>
                      </a:solidFill>
                      <a:prstDash val="solid"/>
                      <a:round/>
                      <a:headEnd type="none" w="med" len="med"/>
                      <a:tailEnd type="none" w="med" len="med"/>
                    </a:lnL>
                    <a:lnR w="9525" cap="flat" cmpd="sng" algn="ctr">
                      <a:solidFill>
                        <a:srgbClr val="E023BA"/>
                      </a:solidFill>
                      <a:prstDash val="solid"/>
                      <a:round/>
                      <a:headEnd type="none" w="med" len="med"/>
                      <a:tailEnd type="none" w="med" len="med"/>
                    </a:lnR>
                    <a:lnT w="12700" cap="flat" cmpd="sng" algn="ctr">
                      <a:solidFill>
                        <a:srgbClr val="E023BA"/>
                      </a:solidFill>
                      <a:prstDash val="solid"/>
                      <a:round/>
                      <a:headEnd type="none" w="med" len="med"/>
                      <a:tailEnd type="none" w="med" len="med"/>
                    </a:lnT>
                    <a:lnB w="12700" cap="flat" cmpd="sng" algn="ctr">
                      <a:solidFill>
                        <a:srgbClr val="D060BA"/>
                      </a:solidFill>
                      <a:prstDash val="solid"/>
                      <a:round/>
                      <a:headEnd type="none" w="med" len="med"/>
                      <a:tailEnd type="none" w="med" len="med"/>
                    </a:lnB>
                    <a:solidFill>
                      <a:srgbClr val="FFFFFF"/>
                    </a:solidFill>
                  </a:tcPr>
                </a:tc>
                <a:extLst>
                  <a:ext uri="{0D108BD9-81ED-4DB2-BD59-A6C34878D82A}">
                    <a16:rowId xmlns:a16="http://schemas.microsoft.com/office/drawing/2014/main" xmlns="" val="10000"/>
                  </a:ext>
                </a:extLst>
              </a:tr>
              <a:tr h="861494">
                <a:tc>
                  <a:txBody>
                    <a:bodyPr/>
                    <a:lstStyle/>
                    <a:p>
                      <a:pPr algn="l"/>
                      <a:r>
                        <a:rPr lang="en-US" b="0" dirty="0">
                          <a:solidFill>
                            <a:srgbClr val="000000"/>
                          </a:solidFill>
                          <a:effectLst/>
                          <a:latin typeface="Times New Roman" panose="02020603050405020304" pitchFamily="18" charset="0"/>
                          <a:cs typeface="Times New Roman" panose="02020603050405020304" pitchFamily="18" charset="0"/>
                        </a:rPr>
                        <a:t>Peptone (Pancreatic digest of gelatin) </a:t>
                      </a:r>
                      <a:endParaRPr lang="en-US" b="0" dirty="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E03EBA"/>
                      </a:solidFill>
                      <a:prstDash val="solid"/>
                      <a:round/>
                      <a:headEnd type="none" w="med" len="med"/>
                      <a:tailEnd type="none" w="med" len="med"/>
                    </a:lnL>
                    <a:lnR w="12700" cap="flat" cmpd="sng" algn="ctr">
                      <a:solidFill>
                        <a:srgbClr val="D060BA"/>
                      </a:solidFill>
                      <a:prstDash val="solid"/>
                      <a:round/>
                      <a:headEnd type="none" w="med" len="med"/>
                      <a:tailEnd type="none" w="med" len="med"/>
                    </a:lnR>
                    <a:lnT w="12700" cap="flat" cmpd="sng" algn="ctr">
                      <a:solidFill>
                        <a:srgbClr val="E03EBA"/>
                      </a:solidFill>
                      <a:prstDash val="solid"/>
                      <a:round/>
                      <a:headEnd type="none" w="med" len="med"/>
                      <a:tailEnd type="none" w="med" len="med"/>
                    </a:lnT>
                    <a:lnB w="12700" cap="flat" cmpd="sng" algn="ctr">
                      <a:solidFill>
                        <a:srgbClr val="002BBA"/>
                      </a:solidFill>
                      <a:prstDash val="solid"/>
                      <a:round/>
                      <a:headEnd type="none" w="med" len="med"/>
                      <a:tailEnd type="none" w="med" len="med"/>
                    </a:lnB>
                    <a:solidFill>
                      <a:srgbClr val="FFFFFF"/>
                    </a:solidFill>
                  </a:tcPr>
                </a:tc>
                <a:tc>
                  <a:txBody>
                    <a:bodyPr/>
                    <a:lstStyle/>
                    <a:p>
                      <a:pPr algn="l"/>
                      <a:r>
                        <a:rPr lang="en-US" b="0">
                          <a:solidFill>
                            <a:srgbClr val="000000"/>
                          </a:solidFill>
                          <a:effectLst/>
                          <a:latin typeface="Times New Roman" panose="02020603050405020304" pitchFamily="18" charset="0"/>
                          <a:cs typeface="Times New Roman" panose="02020603050405020304" pitchFamily="18" charset="0"/>
                        </a:rPr>
                        <a:t> 17 gm</a:t>
                      </a:r>
                      <a:endParaRPr lang="en-US" b="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D060BA"/>
                      </a:solidFill>
                      <a:prstDash val="solid"/>
                      <a:round/>
                      <a:headEnd type="none" w="med" len="med"/>
                      <a:tailEnd type="none" w="med" len="med"/>
                    </a:lnL>
                    <a:lnR w="9525" cap="flat" cmpd="sng" algn="ctr">
                      <a:solidFill>
                        <a:srgbClr val="D060BA"/>
                      </a:solidFill>
                      <a:prstDash val="solid"/>
                      <a:round/>
                      <a:headEnd type="none" w="med" len="med"/>
                      <a:tailEnd type="none" w="med" len="med"/>
                    </a:lnR>
                    <a:lnT w="12700" cap="flat" cmpd="sng" algn="ctr">
                      <a:solidFill>
                        <a:srgbClr val="D060BA"/>
                      </a:solidFill>
                      <a:prstDash val="solid"/>
                      <a:round/>
                      <a:headEnd type="none" w="med" len="med"/>
                      <a:tailEnd type="none" w="med" len="med"/>
                    </a:lnT>
                    <a:lnB w="12700" cap="flat" cmpd="sng" algn="ctr">
                      <a:solidFill>
                        <a:srgbClr val="5041BA"/>
                      </a:solidFill>
                      <a:prstDash val="solid"/>
                      <a:round/>
                      <a:headEnd type="none" w="med" len="med"/>
                      <a:tailEnd type="none" w="med" len="med"/>
                    </a:lnB>
                    <a:solidFill>
                      <a:srgbClr val="FFFFFF"/>
                    </a:solidFill>
                  </a:tcPr>
                </a:tc>
                <a:extLst>
                  <a:ext uri="{0D108BD9-81ED-4DB2-BD59-A6C34878D82A}">
                    <a16:rowId xmlns:a16="http://schemas.microsoft.com/office/drawing/2014/main" xmlns="" val="10001"/>
                  </a:ext>
                </a:extLst>
              </a:tr>
              <a:tr h="1198601">
                <a:tc>
                  <a:txBody>
                    <a:bodyPr/>
                    <a:lstStyle/>
                    <a:p>
                      <a:pPr algn="l"/>
                      <a:r>
                        <a:rPr lang="en-US" b="0" dirty="0">
                          <a:solidFill>
                            <a:srgbClr val="000000"/>
                          </a:solidFill>
                          <a:effectLst/>
                          <a:latin typeface="Times New Roman" panose="02020603050405020304" pitchFamily="18" charset="0"/>
                          <a:cs typeface="Times New Roman" panose="02020603050405020304" pitchFamily="18" charset="0"/>
                        </a:rPr>
                        <a:t>Proteose peptone (meat and casein)</a:t>
                      </a:r>
                      <a:endParaRPr lang="en-US" b="0" dirty="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002BBA"/>
                      </a:solidFill>
                      <a:prstDash val="solid"/>
                      <a:round/>
                      <a:headEnd type="none" w="med" len="med"/>
                      <a:tailEnd type="none" w="med" len="med"/>
                    </a:lnL>
                    <a:lnR w="12700" cap="flat" cmpd="sng" algn="ctr">
                      <a:solidFill>
                        <a:srgbClr val="5041BA"/>
                      </a:solidFill>
                      <a:prstDash val="solid"/>
                      <a:round/>
                      <a:headEnd type="none" w="med" len="med"/>
                      <a:tailEnd type="none" w="med" len="med"/>
                    </a:lnR>
                    <a:lnT w="12700" cap="flat" cmpd="sng" algn="ctr">
                      <a:solidFill>
                        <a:srgbClr val="002BBA"/>
                      </a:solidFill>
                      <a:prstDash val="solid"/>
                      <a:round/>
                      <a:headEnd type="none" w="med" len="med"/>
                      <a:tailEnd type="none" w="med" len="med"/>
                    </a:lnT>
                    <a:lnB w="12700" cap="flat" cmpd="sng" algn="ctr">
                      <a:solidFill>
                        <a:srgbClr val="803EBA"/>
                      </a:solidFill>
                      <a:prstDash val="solid"/>
                      <a:round/>
                      <a:headEnd type="none" w="med" len="med"/>
                      <a:tailEnd type="none" w="med" len="med"/>
                    </a:lnB>
                    <a:solidFill>
                      <a:srgbClr val="FFFFFF"/>
                    </a:solidFill>
                  </a:tcPr>
                </a:tc>
                <a:tc>
                  <a:txBody>
                    <a:bodyPr/>
                    <a:lstStyle/>
                    <a:p>
                      <a:pPr algn="l"/>
                      <a:r>
                        <a:rPr lang="en-US" b="0" dirty="0">
                          <a:solidFill>
                            <a:srgbClr val="000000"/>
                          </a:solidFill>
                          <a:effectLst/>
                          <a:latin typeface="Times New Roman" panose="02020603050405020304" pitchFamily="18" charset="0"/>
                          <a:cs typeface="Times New Roman" panose="02020603050405020304" pitchFamily="18" charset="0"/>
                        </a:rPr>
                        <a:t> 3 gm</a:t>
                      </a:r>
                      <a:endParaRPr lang="en-US" b="0" dirty="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5041BA"/>
                      </a:solidFill>
                      <a:prstDash val="solid"/>
                      <a:round/>
                      <a:headEnd type="none" w="med" len="med"/>
                      <a:tailEnd type="none" w="med" len="med"/>
                    </a:lnL>
                    <a:lnR w="9525" cap="flat" cmpd="sng" algn="ctr">
                      <a:solidFill>
                        <a:srgbClr val="5041BA"/>
                      </a:solidFill>
                      <a:prstDash val="solid"/>
                      <a:round/>
                      <a:headEnd type="none" w="med" len="med"/>
                      <a:tailEnd type="none" w="med" len="med"/>
                    </a:lnR>
                    <a:lnT w="12700" cap="flat" cmpd="sng" algn="ctr">
                      <a:solidFill>
                        <a:srgbClr val="5041BA"/>
                      </a:solidFill>
                      <a:prstDash val="solid"/>
                      <a:round/>
                      <a:headEnd type="none" w="med" len="med"/>
                      <a:tailEnd type="none" w="med" len="med"/>
                    </a:lnT>
                    <a:lnB w="12700" cap="flat" cmpd="sng" algn="ctr">
                      <a:solidFill>
                        <a:srgbClr val="90E0AF"/>
                      </a:solidFill>
                      <a:prstDash val="solid"/>
                      <a:round/>
                      <a:headEnd type="none" w="med" len="med"/>
                      <a:tailEnd type="none" w="med" len="med"/>
                    </a:lnB>
                    <a:solidFill>
                      <a:srgbClr val="FFFFFF"/>
                    </a:solidFill>
                  </a:tcPr>
                </a:tc>
                <a:extLst>
                  <a:ext uri="{0D108BD9-81ED-4DB2-BD59-A6C34878D82A}">
                    <a16:rowId xmlns:a16="http://schemas.microsoft.com/office/drawing/2014/main" xmlns="" val="10002"/>
                  </a:ext>
                </a:extLst>
              </a:tr>
              <a:tr h="524388">
                <a:tc>
                  <a:txBody>
                    <a:bodyPr/>
                    <a:lstStyle/>
                    <a:p>
                      <a:pPr algn="l"/>
                      <a:r>
                        <a:rPr lang="en-US" b="0" dirty="0">
                          <a:solidFill>
                            <a:srgbClr val="000000"/>
                          </a:solidFill>
                          <a:effectLst/>
                          <a:latin typeface="Times New Roman" panose="02020603050405020304" pitchFamily="18" charset="0"/>
                          <a:cs typeface="Times New Roman" panose="02020603050405020304" pitchFamily="18" charset="0"/>
                        </a:rPr>
                        <a:t>Lactose monohydrate </a:t>
                      </a:r>
                      <a:endParaRPr lang="en-US" b="0" dirty="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803EBA"/>
                      </a:solidFill>
                      <a:prstDash val="solid"/>
                      <a:round/>
                      <a:headEnd type="none" w="med" len="med"/>
                      <a:tailEnd type="none" w="med" len="med"/>
                    </a:lnL>
                    <a:lnR w="12700" cap="flat" cmpd="sng" algn="ctr">
                      <a:solidFill>
                        <a:srgbClr val="90E0AF"/>
                      </a:solidFill>
                      <a:prstDash val="solid"/>
                      <a:round/>
                      <a:headEnd type="none" w="med" len="med"/>
                      <a:tailEnd type="none" w="med" len="med"/>
                    </a:lnR>
                    <a:lnT w="12700" cap="flat" cmpd="sng" algn="ctr">
                      <a:solidFill>
                        <a:srgbClr val="803EBA"/>
                      </a:solidFill>
                      <a:prstDash val="solid"/>
                      <a:round/>
                      <a:headEnd type="none" w="med" len="med"/>
                      <a:tailEnd type="none" w="med" len="med"/>
                    </a:lnT>
                    <a:lnB w="12700" cap="flat" cmpd="sng" algn="ctr">
                      <a:solidFill>
                        <a:srgbClr val="70FAAF"/>
                      </a:solidFill>
                      <a:prstDash val="solid"/>
                      <a:round/>
                      <a:headEnd type="none" w="med" len="med"/>
                      <a:tailEnd type="none" w="med" len="med"/>
                    </a:lnB>
                    <a:solidFill>
                      <a:srgbClr val="FFFFFF"/>
                    </a:solidFill>
                  </a:tcPr>
                </a:tc>
                <a:tc>
                  <a:txBody>
                    <a:bodyPr/>
                    <a:lstStyle/>
                    <a:p>
                      <a:pPr algn="l"/>
                      <a:r>
                        <a:rPr lang="en-US" b="0">
                          <a:solidFill>
                            <a:srgbClr val="000000"/>
                          </a:solidFill>
                          <a:effectLst/>
                          <a:latin typeface="Times New Roman" panose="02020603050405020304" pitchFamily="18" charset="0"/>
                          <a:cs typeface="Times New Roman" panose="02020603050405020304" pitchFamily="18" charset="0"/>
                        </a:rPr>
                        <a:t> 10 gm</a:t>
                      </a:r>
                      <a:endParaRPr lang="en-US" b="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90E0AF"/>
                      </a:solidFill>
                      <a:prstDash val="solid"/>
                      <a:round/>
                      <a:headEnd type="none" w="med" len="med"/>
                      <a:tailEnd type="none" w="med" len="med"/>
                    </a:lnL>
                    <a:lnR w="9525" cap="flat" cmpd="sng" algn="ctr">
                      <a:solidFill>
                        <a:srgbClr val="90E0AF"/>
                      </a:solidFill>
                      <a:prstDash val="solid"/>
                      <a:round/>
                      <a:headEnd type="none" w="med" len="med"/>
                      <a:tailEnd type="none" w="med" len="med"/>
                    </a:lnR>
                    <a:lnT w="12700" cap="flat" cmpd="sng" algn="ctr">
                      <a:solidFill>
                        <a:srgbClr val="90E0AF"/>
                      </a:solidFill>
                      <a:prstDash val="solid"/>
                      <a:round/>
                      <a:headEnd type="none" w="med" len="med"/>
                      <a:tailEnd type="none" w="med" len="med"/>
                    </a:lnT>
                    <a:lnB w="12700" cap="flat" cmpd="sng" algn="ctr">
                      <a:solidFill>
                        <a:srgbClr val="B0A8AF"/>
                      </a:solidFill>
                      <a:prstDash val="solid"/>
                      <a:round/>
                      <a:headEnd type="none" w="med" len="med"/>
                      <a:tailEnd type="none" w="med" len="med"/>
                    </a:lnB>
                    <a:solidFill>
                      <a:srgbClr val="FFFFFF"/>
                    </a:solidFill>
                  </a:tcPr>
                </a:tc>
                <a:extLst>
                  <a:ext uri="{0D108BD9-81ED-4DB2-BD59-A6C34878D82A}">
                    <a16:rowId xmlns:a16="http://schemas.microsoft.com/office/drawing/2014/main" xmlns="" val="10003"/>
                  </a:ext>
                </a:extLst>
              </a:tr>
              <a:tr h="524388">
                <a:tc>
                  <a:txBody>
                    <a:bodyPr/>
                    <a:lstStyle/>
                    <a:p>
                      <a:pPr algn="l"/>
                      <a:r>
                        <a:rPr lang="en-US" b="0">
                          <a:solidFill>
                            <a:srgbClr val="000000"/>
                          </a:solidFill>
                          <a:effectLst/>
                          <a:latin typeface="Times New Roman" panose="02020603050405020304" pitchFamily="18" charset="0"/>
                          <a:cs typeface="Times New Roman" panose="02020603050405020304" pitchFamily="18" charset="0"/>
                        </a:rPr>
                        <a:t>Bile salts</a:t>
                      </a:r>
                      <a:endParaRPr lang="en-US" b="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70FAAF"/>
                      </a:solidFill>
                      <a:prstDash val="solid"/>
                      <a:round/>
                      <a:headEnd type="none" w="med" len="med"/>
                      <a:tailEnd type="none" w="med" len="med"/>
                    </a:lnL>
                    <a:lnR w="12700" cap="flat" cmpd="sng" algn="ctr">
                      <a:solidFill>
                        <a:srgbClr val="B0A8AF"/>
                      </a:solidFill>
                      <a:prstDash val="solid"/>
                      <a:round/>
                      <a:headEnd type="none" w="med" len="med"/>
                      <a:tailEnd type="none" w="med" len="med"/>
                    </a:lnR>
                    <a:lnT w="12700" cap="flat" cmpd="sng" algn="ctr">
                      <a:solidFill>
                        <a:srgbClr val="70FAAF"/>
                      </a:solidFill>
                      <a:prstDash val="solid"/>
                      <a:round/>
                      <a:headEnd type="none" w="med" len="med"/>
                      <a:tailEnd type="none" w="med" len="med"/>
                    </a:lnT>
                    <a:lnB w="12700" cap="flat" cmpd="sng" algn="ctr">
                      <a:solidFill>
                        <a:srgbClr val="F0F5AF"/>
                      </a:solidFill>
                      <a:prstDash val="solid"/>
                      <a:round/>
                      <a:headEnd type="none" w="med" len="med"/>
                      <a:tailEnd type="none" w="med" len="med"/>
                    </a:lnB>
                    <a:solidFill>
                      <a:srgbClr val="FFFFFF"/>
                    </a:solidFill>
                  </a:tcPr>
                </a:tc>
                <a:tc>
                  <a:txBody>
                    <a:bodyPr/>
                    <a:lstStyle/>
                    <a:p>
                      <a:pPr algn="l"/>
                      <a:r>
                        <a:rPr lang="en-US" b="0" dirty="0">
                          <a:solidFill>
                            <a:srgbClr val="000000"/>
                          </a:solidFill>
                          <a:effectLst/>
                          <a:latin typeface="Times New Roman" panose="02020603050405020304" pitchFamily="18" charset="0"/>
                          <a:cs typeface="Times New Roman" panose="02020603050405020304" pitchFamily="18" charset="0"/>
                        </a:rPr>
                        <a:t> 1.5 gm</a:t>
                      </a:r>
                      <a:endParaRPr lang="en-US" b="0" dirty="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B0A8AF"/>
                      </a:solidFill>
                      <a:prstDash val="solid"/>
                      <a:round/>
                      <a:headEnd type="none" w="med" len="med"/>
                      <a:tailEnd type="none" w="med" len="med"/>
                    </a:lnL>
                    <a:lnR w="9525" cap="flat" cmpd="sng" algn="ctr">
                      <a:solidFill>
                        <a:srgbClr val="B0A8AF"/>
                      </a:solidFill>
                      <a:prstDash val="solid"/>
                      <a:round/>
                      <a:headEnd type="none" w="med" len="med"/>
                      <a:tailEnd type="none" w="med" len="med"/>
                    </a:lnR>
                    <a:lnT w="12700" cap="flat" cmpd="sng" algn="ctr">
                      <a:solidFill>
                        <a:srgbClr val="B0A8AF"/>
                      </a:solidFill>
                      <a:prstDash val="solid"/>
                      <a:round/>
                      <a:headEnd type="none" w="med" len="med"/>
                      <a:tailEnd type="none" w="med" len="med"/>
                    </a:lnT>
                    <a:lnB w="12700" cap="flat" cmpd="sng" algn="ctr">
                      <a:solidFill>
                        <a:srgbClr val="90B0AF"/>
                      </a:solidFill>
                      <a:prstDash val="solid"/>
                      <a:round/>
                      <a:headEnd type="none" w="med" len="med"/>
                      <a:tailEnd type="none" w="med" len="med"/>
                    </a:lnB>
                    <a:solidFill>
                      <a:srgbClr val="FFFFFF"/>
                    </a:solidFill>
                  </a:tcPr>
                </a:tc>
                <a:extLst>
                  <a:ext uri="{0D108BD9-81ED-4DB2-BD59-A6C34878D82A}">
                    <a16:rowId xmlns:a16="http://schemas.microsoft.com/office/drawing/2014/main" xmlns="" val="10004"/>
                  </a:ext>
                </a:extLst>
              </a:tr>
              <a:tr h="524388">
                <a:tc>
                  <a:txBody>
                    <a:bodyPr/>
                    <a:lstStyle/>
                    <a:p>
                      <a:pPr algn="l"/>
                      <a:r>
                        <a:rPr lang="en-US" b="0">
                          <a:solidFill>
                            <a:srgbClr val="000000"/>
                          </a:solidFill>
                          <a:effectLst/>
                          <a:latin typeface="Times New Roman" panose="02020603050405020304" pitchFamily="18" charset="0"/>
                          <a:cs typeface="Times New Roman" panose="02020603050405020304" pitchFamily="18" charset="0"/>
                        </a:rPr>
                        <a:t>Sodium chloride</a:t>
                      </a:r>
                      <a:endParaRPr lang="en-US" b="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F0F5AF"/>
                      </a:solidFill>
                      <a:prstDash val="solid"/>
                      <a:round/>
                      <a:headEnd type="none" w="med" len="med"/>
                      <a:tailEnd type="none" w="med" len="med"/>
                    </a:lnL>
                    <a:lnR w="12700" cap="flat" cmpd="sng" algn="ctr">
                      <a:solidFill>
                        <a:srgbClr val="90B0AF"/>
                      </a:solidFill>
                      <a:prstDash val="solid"/>
                      <a:round/>
                      <a:headEnd type="none" w="med" len="med"/>
                      <a:tailEnd type="none" w="med" len="med"/>
                    </a:lnR>
                    <a:lnT w="12700" cap="flat" cmpd="sng" algn="ctr">
                      <a:solidFill>
                        <a:srgbClr val="F0F5AF"/>
                      </a:solidFill>
                      <a:prstDash val="solid"/>
                      <a:round/>
                      <a:headEnd type="none" w="med" len="med"/>
                      <a:tailEnd type="none" w="med" len="med"/>
                    </a:lnT>
                    <a:lnB w="12700" cap="flat" cmpd="sng" algn="ctr">
                      <a:solidFill>
                        <a:srgbClr val="F0E3AF"/>
                      </a:solidFill>
                      <a:prstDash val="solid"/>
                      <a:round/>
                      <a:headEnd type="none" w="med" len="med"/>
                      <a:tailEnd type="none" w="med" len="med"/>
                    </a:lnB>
                    <a:solidFill>
                      <a:srgbClr val="FFFFFF"/>
                    </a:solidFill>
                  </a:tcPr>
                </a:tc>
                <a:tc>
                  <a:txBody>
                    <a:bodyPr/>
                    <a:lstStyle/>
                    <a:p>
                      <a:pPr algn="l"/>
                      <a:r>
                        <a:rPr lang="en-US" b="0" dirty="0">
                          <a:solidFill>
                            <a:srgbClr val="000000"/>
                          </a:solidFill>
                          <a:effectLst/>
                          <a:latin typeface="Times New Roman" panose="02020603050405020304" pitchFamily="18" charset="0"/>
                          <a:cs typeface="Times New Roman" panose="02020603050405020304" pitchFamily="18" charset="0"/>
                        </a:rPr>
                        <a:t> 5 gm</a:t>
                      </a:r>
                      <a:endParaRPr lang="en-US" b="0" dirty="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90B0AF"/>
                      </a:solidFill>
                      <a:prstDash val="solid"/>
                      <a:round/>
                      <a:headEnd type="none" w="med" len="med"/>
                      <a:tailEnd type="none" w="med" len="med"/>
                    </a:lnL>
                    <a:lnR w="9525" cap="flat" cmpd="sng" algn="ctr">
                      <a:solidFill>
                        <a:srgbClr val="90B0AF"/>
                      </a:solidFill>
                      <a:prstDash val="solid"/>
                      <a:round/>
                      <a:headEnd type="none" w="med" len="med"/>
                      <a:tailEnd type="none" w="med" len="med"/>
                    </a:lnR>
                    <a:lnT w="12700" cap="flat" cmpd="sng" algn="ctr">
                      <a:solidFill>
                        <a:srgbClr val="90B0AF"/>
                      </a:solidFill>
                      <a:prstDash val="solid"/>
                      <a:round/>
                      <a:headEnd type="none" w="med" len="med"/>
                      <a:tailEnd type="none" w="med" len="med"/>
                    </a:lnT>
                    <a:lnB w="12700" cap="flat" cmpd="sng" algn="ctr">
                      <a:solidFill>
                        <a:srgbClr val="90EFAF"/>
                      </a:solidFill>
                      <a:prstDash val="solid"/>
                      <a:round/>
                      <a:headEnd type="none" w="med" len="med"/>
                      <a:tailEnd type="none" w="med" len="med"/>
                    </a:lnB>
                    <a:solidFill>
                      <a:srgbClr val="FFFFFF"/>
                    </a:solidFill>
                  </a:tcPr>
                </a:tc>
                <a:extLst>
                  <a:ext uri="{0D108BD9-81ED-4DB2-BD59-A6C34878D82A}">
                    <a16:rowId xmlns:a16="http://schemas.microsoft.com/office/drawing/2014/main" xmlns="" val="10005"/>
                  </a:ext>
                </a:extLst>
              </a:tr>
              <a:tr h="524388">
                <a:tc>
                  <a:txBody>
                    <a:bodyPr/>
                    <a:lstStyle/>
                    <a:p>
                      <a:pPr algn="l"/>
                      <a:r>
                        <a:rPr lang="en-US" b="0" dirty="0">
                          <a:solidFill>
                            <a:srgbClr val="000000"/>
                          </a:solidFill>
                          <a:effectLst/>
                          <a:latin typeface="Times New Roman" panose="02020603050405020304" pitchFamily="18" charset="0"/>
                          <a:cs typeface="Times New Roman" panose="02020603050405020304" pitchFamily="18" charset="0"/>
                        </a:rPr>
                        <a:t>Neutral red</a:t>
                      </a:r>
                      <a:endParaRPr lang="en-US" b="0" dirty="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F0E3AF"/>
                      </a:solidFill>
                      <a:prstDash val="solid"/>
                      <a:round/>
                      <a:headEnd type="none" w="med" len="med"/>
                      <a:tailEnd type="none" w="med" len="med"/>
                    </a:lnL>
                    <a:lnR w="12700" cap="flat" cmpd="sng" algn="ctr">
                      <a:solidFill>
                        <a:srgbClr val="90EFAF"/>
                      </a:solidFill>
                      <a:prstDash val="solid"/>
                      <a:round/>
                      <a:headEnd type="none" w="med" len="med"/>
                      <a:tailEnd type="none" w="med" len="med"/>
                    </a:lnR>
                    <a:lnT w="12700" cap="flat" cmpd="sng" algn="ctr">
                      <a:solidFill>
                        <a:srgbClr val="F0E3AF"/>
                      </a:solidFill>
                      <a:prstDash val="solid"/>
                      <a:round/>
                      <a:headEnd type="none" w="med" len="med"/>
                      <a:tailEnd type="none" w="med" len="med"/>
                    </a:lnT>
                    <a:lnB w="12700" cap="flat" cmpd="sng" algn="ctr">
                      <a:solidFill>
                        <a:srgbClr val="D0B8AF"/>
                      </a:solidFill>
                      <a:prstDash val="solid"/>
                      <a:round/>
                      <a:headEnd type="none" w="med" len="med"/>
                      <a:tailEnd type="none" w="med" len="med"/>
                    </a:lnB>
                    <a:solidFill>
                      <a:srgbClr val="FFFFFF"/>
                    </a:solidFill>
                  </a:tcPr>
                </a:tc>
                <a:tc>
                  <a:txBody>
                    <a:bodyPr/>
                    <a:lstStyle/>
                    <a:p>
                      <a:pPr algn="l"/>
                      <a:r>
                        <a:rPr lang="en-US" b="0" dirty="0">
                          <a:solidFill>
                            <a:srgbClr val="000000"/>
                          </a:solidFill>
                          <a:effectLst/>
                          <a:latin typeface="Times New Roman" panose="02020603050405020304" pitchFamily="18" charset="0"/>
                          <a:cs typeface="Times New Roman" panose="02020603050405020304" pitchFamily="18" charset="0"/>
                        </a:rPr>
                        <a:t> 0.03 gm</a:t>
                      </a:r>
                      <a:endParaRPr lang="en-US" b="0" dirty="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90EFAF"/>
                      </a:solidFill>
                      <a:prstDash val="solid"/>
                      <a:round/>
                      <a:headEnd type="none" w="med" len="med"/>
                      <a:tailEnd type="none" w="med" len="med"/>
                    </a:lnL>
                    <a:lnR w="9525" cap="flat" cmpd="sng" algn="ctr">
                      <a:solidFill>
                        <a:srgbClr val="90EFAF"/>
                      </a:solidFill>
                      <a:prstDash val="solid"/>
                      <a:round/>
                      <a:headEnd type="none" w="med" len="med"/>
                      <a:tailEnd type="none" w="med" len="med"/>
                    </a:lnR>
                    <a:lnT w="12700" cap="flat" cmpd="sng" algn="ctr">
                      <a:solidFill>
                        <a:srgbClr val="90EFAF"/>
                      </a:solidFill>
                      <a:prstDash val="solid"/>
                      <a:round/>
                      <a:headEnd type="none" w="med" len="med"/>
                      <a:tailEnd type="none" w="med" len="med"/>
                    </a:lnT>
                    <a:lnB w="12700" cap="flat" cmpd="sng" algn="ctr">
                      <a:solidFill>
                        <a:srgbClr val="30E9AF"/>
                      </a:solidFill>
                      <a:prstDash val="solid"/>
                      <a:round/>
                      <a:headEnd type="none" w="med" len="med"/>
                      <a:tailEnd type="none" w="med" len="med"/>
                    </a:lnB>
                    <a:solidFill>
                      <a:srgbClr val="FFFFFF"/>
                    </a:solidFill>
                  </a:tcPr>
                </a:tc>
                <a:extLst>
                  <a:ext uri="{0D108BD9-81ED-4DB2-BD59-A6C34878D82A}">
                    <a16:rowId xmlns:a16="http://schemas.microsoft.com/office/drawing/2014/main" xmlns="" val="10006"/>
                  </a:ext>
                </a:extLst>
              </a:tr>
              <a:tr h="524388">
                <a:tc>
                  <a:txBody>
                    <a:bodyPr/>
                    <a:lstStyle/>
                    <a:p>
                      <a:pPr algn="l"/>
                      <a:r>
                        <a:rPr lang="en-US" b="0">
                          <a:solidFill>
                            <a:srgbClr val="000000"/>
                          </a:solidFill>
                          <a:effectLst/>
                          <a:latin typeface="Times New Roman" panose="02020603050405020304" pitchFamily="18" charset="0"/>
                          <a:cs typeface="Times New Roman" panose="02020603050405020304" pitchFamily="18" charset="0"/>
                        </a:rPr>
                        <a:t>Crystal Violet</a:t>
                      </a:r>
                      <a:endParaRPr lang="en-US" b="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D0B8AF"/>
                      </a:solidFill>
                      <a:prstDash val="solid"/>
                      <a:round/>
                      <a:headEnd type="none" w="med" len="med"/>
                      <a:tailEnd type="none" w="med" len="med"/>
                    </a:lnL>
                    <a:lnR w="12700" cap="flat" cmpd="sng" algn="ctr">
                      <a:solidFill>
                        <a:srgbClr val="30E9AF"/>
                      </a:solidFill>
                      <a:prstDash val="solid"/>
                      <a:round/>
                      <a:headEnd type="none" w="med" len="med"/>
                      <a:tailEnd type="none" w="med" len="med"/>
                    </a:lnR>
                    <a:lnT w="12700" cap="flat" cmpd="sng" algn="ctr">
                      <a:solidFill>
                        <a:srgbClr val="D0B8AF"/>
                      </a:solidFill>
                      <a:prstDash val="solid"/>
                      <a:round/>
                      <a:headEnd type="none" w="med" len="med"/>
                      <a:tailEnd type="none" w="med" len="med"/>
                    </a:lnT>
                    <a:lnB w="12700" cap="flat" cmpd="sng" algn="ctr">
                      <a:solidFill>
                        <a:srgbClr val="B0BDAF"/>
                      </a:solidFill>
                      <a:prstDash val="solid"/>
                      <a:round/>
                      <a:headEnd type="none" w="med" len="med"/>
                      <a:tailEnd type="none" w="med" len="med"/>
                    </a:lnB>
                    <a:solidFill>
                      <a:srgbClr val="FFFFFF"/>
                    </a:solidFill>
                  </a:tcPr>
                </a:tc>
                <a:tc>
                  <a:txBody>
                    <a:bodyPr/>
                    <a:lstStyle/>
                    <a:p>
                      <a:pPr algn="l"/>
                      <a:r>
                        <a:rPr lang="en-US" b="0" dirty="0">
                          <a:solidFill>
                            <a:srgbClr val="000000"/>
                          </a:solidFill>
                          <a:effectLst/>
                          <a:latin typeface="Times New Roman" panose="02020603050405020304" pitchFamily="18" charset="0"/>
                          <a:cs typeface="Times New Roman" panose="02020603050405020304" pitchFamily="18" charset="0"/>
                        </a:rPr>
                        <a:t> 0.001 gm</a:t>
                      </a:r>
                      <a:endParaRPr lang="en-US" b="0" dirty="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30E9AF"/>
                      </a:solidFill>
                      <a:prstDash val="solid"/>
                      <a:round/>
                      <a:headEnd type="none" w="med" len="med"/>
                      <a:tailEnd type="none" w="med" len="med"/>
                    </a:lnL>
                    <a:lnR w="9525" cap="flat" cmpd="sng" algn="ctr">
                      <a:solidFill>
                        <a:srgbClr val="30E9AF"/>
                      </a:solidFill>
                      <a:prstDash val="solid"/>
                      <a:round/>
                      <a:headEnd type="none" w="med" len="med"/>
                      <a:tailEnd type="none" w="med" len="med"/>
                    </a:lnR>
                    <a:lnT w="12700" cap="flat" cmpd="sng" algn="ctr">
                      <a:solidFill>
                        <a:srgbClr val="30E9AF"/>
                      </a:solidFill>
                      <a:prstDash val="solid"/>
                      <a:round/>
                      <a:headEnd type="none" w="med" len="med"/>
                      <a:tailEnd type="none" w="med" len="med"/>
                    </a:lnT>
                    <a:lnB w="12700" cap="flat" cmpd="sng" algn="ctr">
                      <a:solidFill>
                        <a:srgbClr val="50BDAF"/>
                      </a:solidFill>
                      <a:prstDash val="solid"/>
                      <a:round/>
                      <a:headEnd type="none" w="med" len="med"/>
                      <a:tailEnd type="none" w="med" len="med"/>
                    </a:lnB>
                    <a:solidFill>
                      <a:srgbClr val="FFFFFF"/>
                    </a:solidFill>
                  </a:tcPr>
                </a:tc>
                <a:extLst>
                  <a:ext uri="{0D108BD9-81ED-4DB2-BD59-A6C34878D82A}">
                    <a16:rowId xmlns:a16="http://schemas.microsoft.com/office/drawing/2014/main" xmlns="" val="10007"/>
                  </a:ext>
                </a:extLst>
              </a:tr>
              <a:tr h="524388">
                <a:tc>
                  <a:txBody>
                    <a:bodyPr/>
                    <a:lstStyle/>
                    <a:p>
                      <a:pPr algn="l"/>
                      <a:r>
                        <a:rPr lang="en-US" b="0">
                          <a:solidFill>
                            <a:srgbClr val="000000"/>
                          </a:solidFill>
                          <a:effectLst/>
                          <a:latin typeface="Times New Roman" panose="02020603050405020304" pitchFamily="18" charset="0"/>
                          <a:cs typeface="Times New Roman" panose="02020603050405020304" pitchFamily="18" charset="0"/>
                        </a:rPr>
                        <a:t>Agar</a:t>
                      </a:r>
                      <a:endParaRPr lang="en-US" b="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B0BDAF"/>
                      </a:solidFill>
                      <a:prstDash val="solid"/>
                      <a:round/>
                      <a:headEnd type="none" w="med" len="med"/>
                      <a:tailEnd type="none" w="med" len="med"/>
                    </a:lnL>
                    <a:lnR w="12700" cap="flat" cmpd="sng" algn="ctr">
                      <a:solidFill>
                        <a:srgbClr val="50BDAF"/>
                      </a:solidFill>
                      <a:prstDash val="solid"/>
                      <a:round/>
                      <a:headEnd type="none" w="med" len="med"/>
                      <a:tailEnd type="none" w="med" len="med"/>
                    </a:lnR>
                    <a:lnT w="12700" cap="flat" cmpd="sng" algn="ctr">
                      <a:solidFill>
                        <a:srgbClr val="B0BDAF"/>
                      </a:solidFill>
                      <a:prstDash val="solid"/>
                      <a:round/>
                      <a:headEnd type="none" w="med" len="med"/>
                      <a:tailEnd type="none" w="med" len="med"/>
                    </a:lnT>
                    <a:lnB w="9525" cap="flat" cmpd="sng" algn="ctr">
                      <a:solidFill>
                        <a:srgbClr val="B0BDAF"/>
                      </a:solidFill>
                      <a:prstDash val="solid"/>
                      <a:round/>
                      <a:headEnd type="none" w="med" len="med"/>
                      <a:tailEnd type="none" w="med" len="med"/>
                    </a:lnB>
                    <a:solidFill>
                      <a:srgbClr val="FFFFFF"/>
                    </a:solidFill>
                  </a:tcPr>
                </a:tc>
                <a:tc>
                  <a:txBody>
                    <a:bodyPr/>
                    <a:lstStyle/>
                    <a:p>
                      <a:pPr algn="l"/>
                      <a:r>
                        <a:rPr lang="en-US" b="0" dirty="0">
                          <a:solidFill>
                            <a:srgbClr val="000000"/>
                          </a:solidFill>
                          <a:effectLst/>
                          <a:latin typeface="Times New Roman" panose="02020603050405020304" pitchFamily="18" charset="0"/>
                          <a:cs typeface="Times New Roman" panose="02020603050405020304" pitchFamily="18" charset="0"/>
                        </a:rPr>
                        <a:t> 13.5 gm</a:t>
                      </a:r>
                      <a:endParaRPr lang="en-US" b="0" dirty="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50BDAF"/>
                      </a:solidFill>
                      <a:prstDash val="solid"/>
                      <a:round/>
                      <a:headEnd type="none" w="med" len="med"/>
                      <a:tailEnd type="none" w="med" len="med"/>
                    </a:lnL>
                    <a:lnR w="9525" cap="flat" cmpd="sng" algn="ctr">
                      <a:solidFill>
                        <a:srgbClr val="50BDAF"/>
                      </a:solidFill>
                      <a:prstDash val="solid"/>
                      <a:round/>
                      <a:headEnd type="none" w="med" len="med"/>
                      <a:tailEnd type="none" w="med" len="med"/>
                    </a:lnR>
                    <a:lnT w="12700" cap="flat" cmpd="sng" algn="ctr">
                      <a:solidFill>
                        <a:srgbClr val="50BDAF"/>
                      </a:solidFill>
                      <a:prstDash val="solid"/>
                      <a:round/>
                      <a:headEnd type="none" w="med" len="med"/>
                      <a:tailEnd type="none" w="med" len="med"/>
                    </a:lnT>
                    <a:lnB w="9525" cap="flat" cmpd="sng" algn="ctr">
                      <a:solidFill>
                        <a:srgbClr val="50BDAF"/>
                      </a:solidFill>
                      <a:prstDash val="solid"/>
                      <a:round/>
                      <a:headEnd type="none" w="med" len="med"/>
                      <a:tailEnd type="none" w="med" len="med"/>
                    </a:lnB>
                    <a:solidFill>
                      <a:srgbClr val="FFFFFF"/>
                    </a:solidFill>
                  </a:tcPr>
                </a:tc>
                <a:extLst>
                  <a:ext uri="{0D108BD9-81ED-4DB2-BD59-A6C34878D82A}">
                    <a16:rowId xmlns:a16="http://schemas.microsoft.com/office/drawing/2014/main" xmlns="" val="10008"/>
                  </a:ext>
                </a:extLst>
              </a:tr>
            </a:tbl>
          </a:graphicData>
        </a:graphic>
      </p:graphicFrame>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58</a:t>
            </a:fld>
            <a:endParaRPr lang="en-IN"/>
          </a:p>
        </p:txBody>
      </p:sp>
    </p:spTree>
    <p:extLst>
      <p:ext uri="{BB962C8B-B14F-4D97-AF65-F5344CB8AC3E}">
        <p14:creationId xmlns:p14="http://schemas.microsoft.com/office/powerpoint/2010/main" val="32282924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p:cNvPicPr>
            <a:picLocks noChangeAspect="1"/>
          </p:cNvPicPr>
          <p:nvPr/>
        </p:nvPicPr>
        <p:blipFill>
          <a:blip r:embed="rId2"/>
          <a:stretch>
            <a:fillRect/>
          </a:stretch>
        </p:blipFill>
        <p:spPr>
          <a:xfrm>
            <a:off x="207492" y="1401453"/>
            <a:ext cx="7981165" cy="4521675"/>
          </a:xfrm>
          <a:prstGeom prst="rect">
            <a:avLst/>
          </a:prstGeom>
        </p:spPr>
      </p:pic>
      <p:graphicFrame>
        <p:nvGraphicFramePr>
          <p:cNvPr id="4" name="Table 3"/>
          <p:cNvGraphicFramePr>
            <a:graphicFrameLocks noGrp="1"/>
          </p:cNvGraphicFramePr>
          <p:nvPr>
            <p:extLst>
              <p:ext uri="{D42A27DB-BD31-4B8C-83A1-F6EECF244321}">
                <p14:modId xmlns:p14="http://schemas.microsoft.com/office/powerpoint/2010/main" val="3596200745"/>
              </p:ext>
            </p:extLst>
          </p:nvPr>
        </p:nvGraphicFramePr>
        <p:xfrm>
          <a:off x="8188657" y="1248551"/>
          <a:ext cx="3948113" cy="4602480"/>
        </p:xfrm>
        <a:graphic>
          <a:graphicData uri="http://schemas.openxmlformats.org/drawingml/2006/table">
            <a:tbl>
              <a:tblPr/>
              <a:tblGrid>
                <a:gridCol w="1981032">
                  <a:extLst>
                    <a:ext uri="{9D8B030D-6E8A-4147-A177-3AD203B41FA5}">
                      <a16:colId xmlns:a16="http://schemas.microsoft.com/office/drawing/2014/main" xmlns="" val="20000"/>
                    </a:ext>
                  </a:extLst>
                </a:gridCol>
                <a:gridCol w="1967081">
                  <a:extLst>
                    <a:ext uri="{9D8B030D-6E8A-4147-A177-3AD203B41FA5}">
                      <a16:colId xmlns:a16="http://schemas.microsoft.com/office/drawing/2014/main" xmlns="" val="20001"/>
                    </a:ext>
                  </a:extLst>
                </a:gridCol>
              </a:tblGrid>
              <a:tr h="0">
                <a:tc>
                  <a:txBody>
                    <a:bodyPr/>
                    <a:lstStyle/>
                    <a:p>
                      <a:pPr algn="l"/>
                      <a:r>
                        <a:rPr lang="en-US" b="1" dirty="0">
                          <a:solidFill>
                            <a:srgbClr val="000000"/>
                          </a:solidFill>
                          <a:effectLst/>
                          <a:latin typeface="Times New Roman" panose="02020603050405020304" pitchFamily="18" charset="0"/>
                          <a:cs typeface="Times New Roman" panose="02020603050405020304" pitchFamily="18" charset="0"/>
                        </a:rPr>
                        <a:t>Organisms</a:t>
                      </a:r>
                      <a:endParaRPr lang="en-US" b="0" dirty="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E0FCFE"/>
                      </a:solidFill>
                      <a:prstDash val="solid"/>
                      <a:round/>
                      <a:headEnd type="none" w="med" len="med"/>
                      <a:tailEnd type="none" w="med" len="med"/>
                    </a:lnL>
                    <a:lnR w="12700" cap="flat" cmpd="sng" algn="ctr">
                      <a:solidFill>
                        <a:srgbClr val="E06EFF"/>
                      </a:solidFill>
                      <a:prstDash val="solid"/>
                      <a:round/>
                      <a:headEnd type="none" w="med" len="med"/>
                      <a:tailEnd type="none" w="med" len="med"/>
                    </a:lnR>
                    <a:lnT w="12700" cap="flat" cmpd="sng" algn="ctr">
                      <a:solidFill>
                        <a:srgbClr val="E0FCFE"/>
                      </a:solidFill>
                      <a:prstDash val="solid"/>
                      <a:round/>
                      <a:headEnd type="none" w="med" len="med"/>
                      <a:tailEnd type="none" w="med" len="med"/>
                    </a:lnT>
                    <a:lnB w="12700" cap="flat" cmpd="sng" algn="ctr">
                      <a:solidFill>
                        <a:srgbClr val="E0D8FE"/>
                      </a:solidFill>
                      <a:prstDash val="solid"/>
                      <a:round/>
                      <a:headEnd type="none" w="med" len="med"/>
                      <a:tailEnd type="none" w="med" len="med"/>
                    </a:lnB>
                    <a:solidFill>
                      <a:srgbClr val="FFFFFF"/>
                    </a:solidFill>
                  </a:tcPr>
                </a:tc>
                <a:tc>
                  <a:txBody>
                    <a:bodyPr/>
                    <a:lstStyle/>
                    <a:p>
                      <a:pPr algn="l"/>
                      <a:r>
                        <a:rPr lang="en-US" b="1" dirty="0">
                          <a:solidFill>
                            <a:srgbClr val="000000"/>
                          </a:solidFill>
                          <a:effectLst/>
                          <a:latin typeface="Times New Roman" panose="02020603050405020304" pitchFamily="18" charset="0"/>
                          <a:cs typeface="Times New Roman" panose="02020603050405020304" pitchFamily="18" charset="0"/>
                        </a:rPr>
                        <a:t>Growth results</a:t>
                      </a:r>
                      <a:endParaRPr lang="en-US" b="0" dirty="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E06EFF"/>
                      </a:solidFill>
                      <a:prstDash val="solid"/>
                      <a:round/>
                      <a:headEnd type="none" w="med" len="med"/>
                      <a:tailEnd type="none" w="med" len="med"/>
                    </a:lnL>
                    <a:lnR w="9525" cap="flat" cmpd="sng" algn="ctr">
                      <a:solidFill>
                        <a:srgbClr val="E06EFF"/>
                      </a:solidFill>
                      <a:prstDash val="solid"/>
                      <a:round/>
                      <a:headEnd type="none" w="med" len="med"/>
                      <a:tailEnd type="none" w="med" len="med"/>
                    </a:lnR>
                    <a:lnT w="12700" cap="flat" cmpd="sng" algn="ctr">
                      <a:solidFill>
                        <a:srgbClr val="E06EFF"/>
                      </a:solidFill>
                      <a:prstDash val="solid"/>
                      <a:round/>
                      <a:headEnd type="none" w="med" len="med"/>
                      <a:tailEnd type="none" w="med" len="med"/>
                    </a:lnT>
                    <a:lnB w="12700" cap="flat" cmpd="sng" algn="ctr">
                      <a:solidFill>
                        <a:srgbClr val="80FCFE"/>
                      </a:solidFill>
                      <a:prstDash val="solid"/>
                      <a:round/>
                      <a:headEnd type="none" w="med" len="med"/>
                      <a:tailEnd type="none" w="med" len="med"/>
                    </a:lnB>
                    <a:solidFill>
                      <a:srgbClr val="FFFFFF"/>
                    </a:solidFill>
                  </a:tcPr>
                </a:tc>
                <a:extLst>
                  <a:ext uri="{0D108BD9-81ED-4DB2-BD59-A6C34878D82A}">
                    <a16:rowId xmlns:a16="http://schemas.microsoft.com/office/drawing/2014/main" xmlns="" val="10000"/>
                  </a:ext>
                </a:extLst>
              </a:tr>
              <a:tr h="0">
                <a:tc>
                  <a:txBody>
                    <a:bodyPr/>
                    <a:lstStyle/>
                    <a:p>
                      <a:pPr algn="l"/>
                      <a:r>
                        <a:rPr lang="en-US" sz="1600" b="0" i="0" dirty="0">
                          <a:solidFill>
                            <a:srgbClr val="000000"/>
                          </a:solidFill>
                          <a:effectLst/>
                          <a:latin typeface="Times New Roman" panose="02020603050405020304" pitchFamily="18" charset="0"/>
                          <a:cs typeface="Times New Roman" panose="02020603050405020304" pitchFamily="18" charset="0"/>
                        </a:rPr>
                        <a:t>Escherichia coli</a:t>
                      </a:r>
                      <a:endParaRPr lang="en-US" sz="1600" b="0" i="0" dirty="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E0D8FE"/>
                      </a:solidFill>
                      <a:prstDash val="solid"/>
                      <a:round/>
                      <a:headEnd type="none" w="med" len="med"/>
                      <a:tailEnd type="none" w="med" len="med"/>
                    </a:lnL>
                    <a:lnR w="12700" cap="flat" cmpd="sng" algn="ctr">
                      <a:solidFill>
                        <a:srgbClr val="80FCFE"/>
                      </a:solidFill>
                      <a:prstDash val="solid"/>
                      <a:round/>
                      <a:headEnd type="none" w="med" len="med"/>
                      <a:tailEnd type="none" w="med" len="med"/>
                    </a:lnR>
                    <a:lnT w="12700" cap="flat" cmpd="sng" algn="ctr">
                      <a:solidFill>
                        <a:srgbClr val="E0D8FE"/>
                      </a:solidFill>
                      <a:prstDash val="solid"/>
                      <a:round/>
                      <a:headEnd type="none" w="med" len="med"/>
                      <a:tailEnd type="none" w="med" len="med"/>
                    </a:lnT>
                    <a:lnB w="12700" cap="flat" cmpd="sng" algn="ctr">
                      <a:solidFill>
                        <a:srgbClr val="90F5FE"/>
                      </a:solidFill>
                      <a:prstDash val="solid"/>
                      <a:round/>
                      <a:headEnd type="none" w="med" len="med"/>
                      <a:tailEnd type="none" w="med" len="med"/>
                    </a:lnB>
                    <a:solidFill>
                      <a:srgbClr val="FFFFFF"/>
                    </a:solidFill>
                  </a:tcPr>
                </a:tc>
                <a:tc>
                  <a:txBody>
                    <a:bodyPr/>
                    <a:lstStyle/>
                    <a:p>
                      <a:pPr algn="l"/>
                      <a:r>
                        <a:rPr lang="en-US" sz="1600" b="0" dirty="0">
                          <a:solidFill>
                            <a:srgbClr val="000000"/>
                          </a:solidFill>
                          <a:effectLst/>
                          <a:latin typeface="Times New Roman" panose="02020603050405020304" pitchFamily="18" charset="0"/>
                          <a:cs typeface="Times New Roman" panose="02020603050405020304" pitchFamily="18" charset="0"/>
                        </a:rPr>
                        <a:t>Pink to rose red colonies (may be surrounded by a zone of precipitated bile)</a:t>
                      </a:r>
                      <a:endParaRPr lang="en-US" sz="1600" b="0" dirty="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80FCFE"/>
                      </a:solidFill>
                      <a:prstDash val="solid"/>
                      <a:round/>
                      <a:headEnd type="none" w="med" len="med"/>
                      <a:tailEnd type="none" w="med" len="med"/>
                    </a:lnL>
                    <a:lnR w="9525" cap="flat" cmpd="sng" algn="ctr">
                      <a:solidFill>
                        <a:srgbClr val="80FCFE"/>
                      </a:solidFill>
                      <a:prstDash val="solid"/>
                      <a:round/>
                      <a:headEnd type="none" w="med" len="med"/>
                      <a:tailEnd type="none" w="med" len="med"/>
                    </a:lnR>
                    <a:lnT w="12700" cap="flat" cmpd="sng" algn="ctr">
                      <a:solidFill>
                        <a:srgbClr val="80FCFE"/>
                      </a:solidFill>
                      <a:prstDash val="solid"/>
                      <a:round/>
                      <a:headEnd type="none" w="med" len="med"/>
                      <a:tailEnd type="none" w="med" len="med"/>
                    </a:lnT>
                    <a:lnB w="12700" cap="flat" cmpd="sng" algn="ctr">
                      <a:solidFill>
                        <a:srgbClr val="00BFFE"/>
                      </a:solidFill>
                      <a:prstDash val="solid"/>
                      <a:round/>
                      <a:headEnd type="none" w="med" len="med"/>
                      <a:tailEnd type="none" w="med" len="med"/>
                    </a:lnB>
                    <a:solidFill>
                      <a:srgbClr val="FFFFFF"/>
                    </a:solidFill>
                  </a:tcPr>
                </a:tc>
                <a:extLst>
                  <a:ext uri="{0D108BD9-81ED-4DB2-BD59-A6C34878D82A}">
                    <a16:rowId xmlns:a16="http://schemas.microsoft.com/office/drawing/2014/main" xmlns="" val="10001"/>
                  </a:ext>
                </a:extLst>
              </a:tr>
              <a:tr h="0">
                <a:tc>
                  <a:txBody>
                    <a:bodyPr/>
                    <a:lstStyle/>
                    <a:p>
                      <a:pPr algn="l"/>
                      <a:r>
                        <a:rPr lang="en-US" sz="1600" b="0" i="0" dirty="0" err="1">
                          <a:solidFill>
                            <a:srgbClr val="000000"/>
                          </a:solidFill>
                          <a:effectLst/>
                          <a:latin typeface="Times New Roman" panose="02020603050405020304" pitchFamily="18" charset="0"/>
                          <a:cs typeface="Times New Roman" panose="02020603050405020304" pitchFamily="18" charset="0"/>
                        </a:rPr>
                        <a:t>Enterobacter</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Klebsiella</a:t>
                      </a:r>
                      <a:endParaRPr lang="en-US" sz="1600" b="0" i="0" dirty="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90F5FE"/>
                      </a:solidFill>
                      <a:prstDash val="solid"/>
                      <a:round/>
                      <a:headEnd type="none" w="med" len="med"/>
                      <a:tailEnd type="none" w="med" len="med"/>
                    </a:lnL>
                    <a:lnR w="12700" cap="flat" cmpd="sng" algn="ctr">
                      <a:solidFill>
                        <a:srgbClr val="00BFFE"/>
                      </a:solidFill>
                      <a:prstDash val="solid"/>
                      <a:round/>
                      <a:headEnd type="none" w="med" len="med"/>
                      <a:tailEnd type="none" w="med" len="med"/>
                    </a:lnR>
                    <a:lnT w="12700" cap="flat" cmpd="sng" algn="ctr">
                      <a:solidFill>
                        <a:srgbClr val="90F5FE"/>
                      </a:solidFill>
                      <a:prstDash val="solid"/>
                      <a:round/>
                      <a:headEnd type="none" w="med" len="med"/>
                      <a:tailEnd type="none" w="med" len="med"/>
                    </a:lnT>
                    <a:lnB w="12700" cap="flat" cmpd="sng" algn="ctr">
                      <a:solidFill>
                        <a:srgbClr val="601CFF"/>
                      </a:solidFill>
                      <a:prstDash val="solid"/>
                      <a:round/>
                      <a:headEnd type="none" w="med" len="med"/>
                      <a:tailEnd type="none" w="med" len="med"/>
                    </a:lnB>
                    <a:solidFill>
                      <a:srgbClr val="FFFFFF"/>
                    </a:solidFill>
                  </a:tcPr>
                </a:tc>
                <a:tc>
                  <a:txBody>
                    <a:bodyPr/>
                    <a:lstStyle/>
                    <a:p>
                      <a:pPr algn="l"/>
                      <a:r>
                        <a:rPr lang="en-US" sz="1600" b="0" dirty="0" err="1">
                          <a:solidFill>
                            <a:srgbClr val="000000"/>
                          </a:solidFill>
                          <a:effectLst/>
                          <a:latin typeface="Times New Roman" panose="02020603050405020304" pitchFamily="18" charset="0"/>
                          <a:cs typeface="Times New Roman" panose="02020603050405020304" pitchFamily="18" charset="0"/>
                        </a:rPr>
                        <a:t>Mucoid</a:t>
                      </a:r>
                      <a:r>
                        <a:rPr lang="en-US" sz="1600" b="0" dirty="0">
                          <a:solidFill>
                            <a:srgbClr val="000000"/>
                          </a:solidFill>
                          <a:effectLst/>
                          <a:latin typeface="Times New Roman" panose="02020603050405020304" pitchFamily="18" charset="0"/>
                          <a:cs typeface="Times New Roman" panose="02020603050405020304" pitchFamily="18" charset="0"/>
                        </a:rPr>
                        <a:t>, pink colonies</a:t>
                      </a:r>
                      <a:endParaRPr lang="en-US" sz="1600" b="0" dirty="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00BFFE"/>
                      </a:solidFill>
                      <a:prstDash val="solid"/>
                      <a:round/>
                      <a:headEnd type="none" w="med" len="med"/>
                      <a:tailEnd type="none" w="med" len="med"/>
                    </a:lnL>
                    <a:lnR w="9525" cap="flat" cmpd="sng" algn="ctr">
                      <a:solidFill>
                        <a:srgbClr val="00BFFE"/>
                      </a:solidFill>
                      <a:prstDash val="solid"/>
                      <a:round/>
                      <a:headEnd type="none" w="med" len="med"/>
                      <a:tailEnd type="none" w="med" len="med"/>
                    </a:lnR>
                    <a:lnT w="12700" cap="flat" cmpd="sng" algn="ctr">
                      <a:solidFill>
                        <a:srgbClr val="00BFFE"/>
                      </a:solidFill>
                      <a:prstDash val="solid"/>
                      <a:round/>
                      <a:headEnd type="none" w="med" len="med"/>
                      <a:tailEnd type="none" w="med" len="med"/>
                    </a:lnT>
                    <a:lnB w="12700" cap="flat" cmpd="sng" algn="ctr">
                      <a:solidFill>
                        <a:srgbClr val="A0F4FE"/>
                      </a:solidFill>
                      <a:prstDash val="solid"/>
                      <a:round/>
                      <a:headEnd type="none" w="med" len="med"/>
                      <a:tailEnd type="none" w="med" len="med"/>
                    </a:lnB>
                    <a:solidFill>
                      <a:srgbClr val="FFFFFF"/>
                    </a:solidFill>
                  </a:tcPr>
                </a:tc>
                <a:extLst>
                  <a:ext uri="{0D108BD9-81ED-4DB2-BD59-A6C34878D82A}">
                    <a16:rowId xmlns:a16="http://schemas.microsoft.com/office/drawing/2014/main" xmlns="" val="10002"/>
                  </a:ext>
                </a:extLst>
              </a:tr>
              <a:tr h="0">
                <a:tc>
                  <a:txBody>
                    <a:bodyPr/>
                    <a:lstStyle/>
                    <a:p>
                      <a:pPr algn="l"/>
                      <a:r>
                        <a:rPr lang="en-US" sz="1600" b="0" i="0" dirty="0">
                          <a:solidFill>
                            <a:srgbClr val="000000"/>
                          </a:solidFill>
                          <a:effectLst/>
                          <a:latin typeface="Times New Roman" panose="02020603050405020304" pitchFamily="18" charset="0"/>
                          <a:cs typeface="Times New Roman" panose="02020603050405020304" pitchFamily="18" charset="0"/>
                        </a:rPr>
                        <a:t>Proteus</a:t>
                      </a:r>
                      <a:endParaRPr lang="en-US" sz="1600" b="0" i="0" dirty="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601CFF"/>
                      </a:solidFill>
                      <a:prstDash val="solid"/>
                      <a:round/>
                      <a:headEnd type="none" w="med" len="med"/>
                      <a:tailEnd type="none" w="med" len="med"/>
                    </a:lnL>
                    <a:lnR w="12700" cap="flat" cmpd="sng" algn="ctr">
                      <a:solidFill>
                        <a:srgbClr val="A0F4FE"/>
                      </a:solidFill>
                      <a:prstDash val="solid"/>
                      <a:round/>
                      <a:headEnd type="none" w="med" len="med"/>
                      <a:tailEnd type="none" w="med" len="med"/>
                    </a:lnR>
                    <a:lnT w="12700" cap="flat" cmpd="sng" algn="ctr">
                      <a:solidFill>
                        <a:srgbClr val="601CFF"/>
                      </a:solidFill>
                      <a:prstDash val="solid"/>
                      <a:round/>
                      <a:headEnd type="none" w="med" len="med"/>
                      <a:tailEnd type="none" w="med" len="med"/>
                    </a:lnT>
                    <a:lnB w="12700" cap="flat" cmpd="sng" algn="ctr">
                      <a:solidFill>
                        <a:srgbClr val="0022FF"/>
                      </a:solidFill>
                      <a:prstDash val="solid"/>
                      <a:round/>
                      <a:headEnd type="none" w="med" len="med"/>
                      <a:tailEnd type="none" w="med" len="med"/>
                    </a:lnB>
                    <a:solidFill>
                      <a:srgbClr val="FFFFFF"/>
                    </a:solidFill>
                  </a:tcPr>
                </a:tc>
                <a:tc>
                  <a:txBody>
                    <a:bodyPr/>
                    <a:lstStyle/>
                    <a:p>
                      <a:pPr algn="l"/>
                      <a:r>
                        <a:rPr lang="en-US" sz="1600" b="0" dirty="0">
                          <a:solidFill>
                            <a:srgbClr val="000000"/>
                          </a:solidFill>
                          <a:effectLst/>
                          <a:latin typeface="Times New Roman" panose="02020603050405020304" pitchFamily="18" charset="0"/>
                          <a:cs typeface="Times New Roman" panose="02020603050405020304" pitchFamily="18" charset="0"/>
                        </a:rPr>
                        <a:t>Colorless colonies, swarming growth</a:t>
                      </a:r>
                      <a:endParaRPr lang="en-US" sz="1600" b="0" dirty="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A0F4FE"/>
                      </a:solidFill>
                      <a:prstDash val="solid"/>
                      <a:round/>
                      <a:headEnd type="none" w="med" len="med"/>
                      <a:tailEnd type="none" w="med" len="med"/>
                    </a:lnL>
                    <a:lnR w="9525" cap="flat" cmpd="sng" algn="ctr">
                      <a:solidFill>
                        <a:srgbClr val="A0F4FE"/>
                      </a:solidFill>
                      <a:prstDash val="solid"/>
                      <a:round/>
                      <a:headEnd type="none" w="med" len="med"/>
                      <a:tailEnd type="none" w="med" len="med"/>
                    </a:lnR>
                    <a:lnT w="12700" cap="flat" cmpd="sng" algn="ctr">
                      <a:solidFill>
                        <a:srgbClr val="A0F4FE"/>
                      </a:solidFill>
                      <a:prstDash val="solid"/>
                      <a:round/>
                      <a:headEnd type="none" w="med" len="med"/>
                      <a:tailEnd type="none" w="med" len="med"/>
                    </a:lnT>
                    <a:lnB w="12700" cap="flat" cmpd="sng" algn="ctr">
                      <a:solidFill>
                        <a:srgbClr val="A07EFF"/>
                      </a:solidFill>
                      <a:prstDash val="solid"/>
                      <a:round/>
                      <a:headEnd type="none" w="med" len="med"/>
                      <a:tailEnd type="none" w="med" len="med"/>
                    </a:lnB>
                    <a:solidFill>
                      <a:srgbClr val="FFFFFF"/>
                    </a:solidFill>
                  </a:tcPr>
                </a:tc>
                <a:extLst>
                  <a:ext uri="{0D108BD9-81ED-4DB2-BD59-A6C34878D82A}">
                    <a16:rowId xmlns:a16="http://schemas.microsoft.com/office/drawing/2014/main" xmlns="" val="10003"/>
                  </a:ext>
                </a:extLst>
              </a:tr>
              <a:tr h="0">
                <a:tc>
                  <a:txBody>
                    <a:bodyPr/>
                    <a:lstStyle/>
                    <a:p>
                      <a:pPr algn="l"/>
                      <a:r>
                        <a:rPr lang="en-US" sz="1600" b="0" i="0" dirty="0">
                          <a:solidFill>
                            <a:srgbClr val="000000"/>
                          </a:solidFill>
                          <a:effectLst/>
                          <a:latin typeface="Times New Roman" panose="02020603050405020304" pitchFamily="18" charset="0"/>
                          <a:cs typeface="Times New Roman" panose="02020603050405020304" pitchFamily="18" charset="0"/>
                        </a:rPr>
                        <a:t>Salmonella, </a:t>
                      </a:r>
                      <a:r>
                        <a:rPr lang="en-US" sz="1600" b="0" i="0" dirty="0" err="1">
                          <a:solidFill>
                            <a:srgbClr val="000000"/>
                          </a:solidFill>
                          <a:effectLst/>
                          <a:latin typeface="Times New Roman" panose="02020603050405020304" pitchFamily="18" charset="0"/>
                          <a:cs typeface="Times New Roman" panose="02020603050405020304" pitchFamily="18" charset="0"/>
                        </a:rPr>
                        <a:t>Shigella</a:t>
                      </a:r>
                      <a:endParaRPr lang="en-US" sz="1600" b="0" i="0" dirty="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0022FF"/>
                      </a:solidFill>
                      <a:prstDash val="solid"/>
                      <a:round/>
                      <a:headEnd type="none" w="med" len="med"/>
                      <a:tailEnd type="none" w="med" len="med"/>
                    </a:lnL>
                    <a:lnR w="12700" cap="flat" cmpd="sng" algn="ctr">
                      <a:solidFill>
                        <a:srgbClr val="A07EFF"/>
                      </a:solidFill>
                      <a:prstDash val="solid"/>
                      <a:round/>
                      <a:headEnd type="none" w="med" len="med"/>
                      <a:tailEnd type="none" w="med" len="med"/>
                    </a:lnR>
                    <a:lnT w="12700" cap="flat" cmpd="sng" algn="ctr">
                      <a:solidFill>
                        <a:srgbClr val="0022FF"/>
                      </a:solidFill>
                      <a:prstDash val="solid"/>
                      <a:round/>
                      <a:headEnd type="none" w="med" len="med"/>
                      <a:tailEnd type="none" w="med" len="med"/>
                    </a:lnT>
                    <a:lnB w="12700" cap="flat" cmpd="sng" algn="ctr">
                      <a:solidFill>
                        <a:srgbClr val="A084FF"/>
                      </a:solidFill>
                      <a:prstDash val="solid"/>
                      <a:round/>
                      <a:headEnd type="none" w="med" len="med"/>
                      <a:tailEnd type="none" w="med" len="med"/>
                    </a:lnB>
                    <a:solidFill>
                      <a:srgbClr val="FFFFFF"/>
                    </a:solidFill>
                  </a:tcPr>
                </a:tc>
                <a:tc>
                  <a:txBody>
                    <a:bodyPr/>
                    <a:lstStyle/>
                    <a:p>
                      <a:pPr algn="l"/>
                      <a:r>
                        <a:rPr lang="en-US" sz="1600" b="0" dirty="0">
                          <a:solidFill>
                            <a:srgbClr val="000000"/>
                          </a:solidFill>
                          <a:effectLst/>
                          <a:latin typeface="Times New Roman" panose="02020603050405020304" pitchFamily="18" charset="0"/>
                          <a:cs typeface="Times New Roman" panose="02020603050405020304" pitchFamily="18" charset="0"/>
                        </a:rPr>
                        <a:t>Colorless colonies, or sometime medium color:  orange to amber</a:t>
                      </a:r>
                      <a:endParaRPr lang="en-US" sz="1600" b="0" dirty="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A07EFF"/>
                      </a:solidFill>
                      <a:prstDash val="solid"/>
                      <a:round/>
                      <a:headEnd type="none" w="med" len="med"/>
                      <a:tailEnd type="none" w="med" len="med"/>
                    </a:lnL>
                    <a:lnR w="9525" cap="flat" cmpd="sng" algn="ctr">
                      <a:solidFill>
                        <a:srgbClr val="A07EFF"/>
                      </a:solidFill>
                      <a:prstDash val="solid"/>
                      <a:round/>
                      <a:headEnd type="none" w="med" len="med"/>
                      <a:tailEnd type="none" w="med" len="med"/>
                    </a:lnR>
                    <a:lnT w="12700" cap="flat" cmpd="sng" algn="ctr">
                      <a:solidFill>
                        <a:srgbClr val="A07EFF"/>
                      </a:solidFill>
                      <a:prstDash val="solid"/>
                      <a:round/>
                      <a:headEnd type="none" w="med" len="med"/>
                      <a:tailEnd type="none" w="med" len="med"/>
                    </a:lnT>
                    <a:lnB w="12700" cap="flat" cmpd="sng" algn="ctr">
                      <a:solidFill>
                        <a:srgbClr val="405AFF"/>
                      </a:solidFill>
                      <a:prstDash val="solid"/>
                      <a:round/>
                      <a:headEnd type="none" w="med" len="med"/>
                      <a:tailEnd type="none" w="med" len="med"/>
                    </a:lnB>
                    <a:solidFill>
                      <a:srgbClr val="FFFFFF"/>
                    </a:solidFill>
                  </a:tcPr>
                </a:tc>
                <a:extLst>
                  <a:ext uri="{0D108BD9-81ED-4DB2-BD59-A6C34878D82A}">
                    <a16:rowId xmlns:a16="http://schemas.microsoft.com/office/drawing/2014/main" xmlns="" val="10004"/>
                  </a:ext>
                </a:extLst>
              </a:tr>
              <a:tr h="0">
                <a:tc>
                  <a:txBody>
                    <a:bodyPr/>
                    <a:lstStyle/>
                    <a:p>
                      <a:pPr algn="l"/>
                      <a:r>
                        <a:rPr lang="en-US" sz="1600" b="0" i="0" dirty="0">
                          <a:solidFill>
                            <a:srgbClr val="000000"/>
                          </a:solidFill>
                          <a:effectLst/>
                          <a:latin typeface="Times New Roman" panose="02020603050405020304" pitchFamily="18" charset="0"/>
                          <a:cs typeface="Times New Roman" panose="02020603050405020304" pitchFamily="18" charset="0"/>
                        </a:rPr>
                        <a:t>Pseudomonas</a:t>
                      </a:r>
                      <a:endParaRPr lang="en-US" sz="1600" b="0" i="0" dirty="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A084FF"/>
                      </a:solidFill>
                      <a:prstDash val="solid"/>
                      <a:round/>
                      <a:headEnd type="none" w="med" len="med"/>
                      <a:tailEnd type="none" w="med" len="med"/>
                    </a:lnL>
                    <a:lnR w="12700" cap="flat" cmpd="sng" algn="ctr">
                      <a:solidFill>
                        <a:srgbClr val="405AFF"/>
                      </a:solidFill>
                      <a:prstDash val="solid"/>
                      <a:round/>
                      <a:headEnd type="none" w="med" len="med"/>
                      <a:tailEnd type="none" w="med" len="med"/>
                    </a:lnR>
                    <a:lnT w="12700" cap="flat" cmpd="sng" algn="ctr">
                      <a:solidFill>
                        <a:srgbClr val="A084FF"/>
                      </a:solidFill>
                      <a:prstDash val="solid"/>
                      <a:round/>
                      <a:headEnd type="none" w="med" len="med"/>
                      <a:tailEnd type="none" w="med" len="med"/>
                    </a:lnT>
                    <a:lnB w="9525" cap="flat" cmpd="sng" algn="ctr">
                      <a:solidFill>
                        <a:srgbClr val="A084FF"/>
                      </a:solidFill>
                      <a:prstDash val="solid"/>
                      <a:round/>
                      <a:headEnd type="none" w="med" len="med"/>
                      <a:tailEnd type="none" w="med" len="med"/>
                    </a:lnB>
                    <a:solidFill>
                      <a:srgbClr val="FFFFFF"/>
                    </a:solidFill>
                  </a:tcPr>
                </a:tc>
                <a:tc>
                  <a:txBody>
                    <a:bodyPr/>
                    <a:lstStyle/>
                    <a:p>
                      <a:pPr algn="l"/>
                      <a:r>
                        <a:rPr lang="en-US" sz="1600" b="0" dirty="0">
                          <a:solidFill>
                            <a:srgbClr val="000000"/>
                          </a:solidFill>
                          <a:effectLst/>
                          <a:latin typeface="Times New Roman" panose="02020603050405020304" pitchFamily="18" charset="0"/>
                          <a:cs typeface="Times New Roman" panose="02020603050405020304" pitchFamily="18" charset="0"/>
                        </a:rPr>
                        <a:t>Irregular, colorless to pink colonies</a:t>
                      </a:r>
                      <a:endParaRPr lang="en-US" sz="1600" b="0" dirty="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405AFF"/>
                      </a:solidFill>
                      <a:prstDash val="solid"/>
                      <a:round/>
                      <a:headEnd type="none" w="med" len="med"/>
                      <a:tailEnd type="none" w="med" len="med"/>
                    </a:lnL>
                    <a:lnR w="9525" cap="flat" cmpd="sng" algn="ctr">
                      <a:solidFill>
                        <a:srgbClr val="405AFF"/>
                      </a:solidFill>
                      <a:prstDash val="solid"/>
                      <a:round/>
                      <a:headEnd type="none" w="med" len="med"/>
                      <a:tailEnd type="none" w="med" len="med"/>
                    </a:lnR>
                    <a:lnT w="12700" cap="flat" cmpd="sng" algn="ctr">
                      <a:solidFill>
                        <a:srgbClr val="405AFF"/>
                      </a:solidFill>
                      <a:prstDash val="solid"/>
                      <a:round/>
                      <a:headEnd type="none" w="med" len="med"/>
                      <a:tailEnd type="none" w="med" len="med"/>
                    </a:lnT>
                    <a:lnB w="9525" cap="flat" cmpd="sng" algn="ctr">
                      <a:solidFill>
                        <a:srgbClr val="405AFF"/>
                      </a:solidFill>
                      <a:prstDash val="solid"/>
                      <a:round/>
                      <a:headEnd type="none" w="med" len="med"/>
                      <a:tailEnd type="none" w="med" len="med"/>
                    </a:lnB>
                    <a:solidFill>
                      <a:srgbClr val="FFFFFF"/>
                    </a:solidFill>
                  </a:tcPr>
                </a:tc>
                <a:extLst>
                  <a:ext uri="{0D108BD9-81ED-4DB2-BD59-A6C34878D82A}">
                    <a16:rowId xmlns:a16="http://schemas.microsoft.com/office/drawing/2014/main" xmlns="" val="10005"/>
                  </a:ext>
                </a:extLst>
              </a:tr>
            </a:tbl>
          </a:graphicData>
        </a:graphic>
      </p:graphicFrame>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59</a:t>
            </a:fld>
            <a:endParaRPr lang="en-IN"/>
          </a:p>
        </p:txBody>
      </p:sp>
    </p:spTree>
    <p:extLst>
      <p:ext uri="{BB962C8B-B14F-4D97-AF65-F5344CB8AC3E}">
        <p14:creationId xmlns:p14="http://schemas.microsoft.com/office/powerpoint/2010/main" val="17586360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807775" y="342771"/>
            <a:ext cx="8363519" cy="6494085"/>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(C) Eosin Methylene Blue (EMB) Agar</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Eosin Methylene Blue (EMB) agar is a differential microbiological medium, which slightly inhibits the growth of Gram-positive bacteria and provides a color indicator distinguishing between organisms that ferment lactose (e.g.,  E. coli) and those that do not (e.g., Salmonella, </a:t>
            </a:r>
            <a:r>
              <a:rPr lang="en-US" sz="1600" dirty="0" err="1">
                <a:latin typeface="Times New Roman" panose="02020603050405020304" pitchFamily="18" charset="0"/>
                <a:cs typeface="Times New Roman" panose="02020603050405020304" pitchFamily="18" charset="0"/>
              </a:rPr>
              <a:t>Shigella</a:t>
            </a:r>
            <a:r>
              <a:rPr lang="en-US" sz="1600" dirty="0">
                <a:latin typeface="Times New Roman" panose="02020603050405020304" pitchFamily="18" charset="0"/>
                <a:cs typeface="Times New Roman" panose="02020603050405020304" pitchFamily="18" charset="0"/>
              </a:rPr>
              <a:t>).The medium is important in medical laboratories to distinguish gram-negative pathogenic microbes in a short period of time.</a:t>
            </a:r>
          </a:p>
          <a:p>
            <a:endParaRPr lang="en-US" sz="1600" dirty="0">
              <a:latin typeface="Times New Roman" panose="02020603050405020304" pitchFamily="18" charset="0"/>
              <a:cs typeface="Times New Roman" panose="02020603050405020304" pitchFamily="18" charset="0"/>
            </a:endParaRPr>
          </a:p>
          <a:p>
            <a:pPr algn="just"/>
            <a:r>
              <a:rPr lang="en-US" sz="1600" b="1" dirty="0">
                <a:latin typeface="Times New Roman" panose="02020603050405020304" pitchFamily="18" charset="0"/>
                <a:cs typeface="Times New Roman" panose="02020603050405020304" pitchFamily="18" charset="0"/>
              </a:rPr>
              <a:t>EMB agar is characterized by the presence of a combination of the two dyes eosin and methylene blue in the ratio of 6:1</a:t>
            </a:r>
            <a:r>
              <a:rPr lang="en-US" sz="1600" dirty="0">
                <a:latin typeface="Times New Roman" panose="02020603050405020304" pitchFamily="18" charset="0"/>
                <a:cs typeface="Times New Roman" panose="02020603050405020304" pitchFamily="18" charset="0"/>
              </a:rPr>
              <a:t>. Gram-negative bacteria that ferment the lactose produce acid which lowers the </a:t>
            </a:r>
            <a:r>
              <a:rPr lang="en-US" sz="1600" dirty="0" err="1">
                <a:latin typeface="Times New Roman" panose="02020603050405020304" pitchFamily="18" charset="0"/>
                <a:cs typeface="Times New Roman" panose="02020603050405020304" pitchFamily="18" charset="0"/>
              </a:rPr>
              <a:t>pH.</a:t>
            </a:r>
            <a:r>
              <a:rPr lang="en-US" sz="1600" dirty="0">
                <a:latin typeface="Times New Roman" panose="02020603050405020304" pitchFamily="18" charset="0"/>
                <a:cs typeface="Times New Roman" panose="02020603050405020304" pitchFamily="18" charset="0"/>
              </a:rPr>
              <a:t> This encourages dye absorption by the colonies and turns the colonies dark purple as the acid acts upon the dyes.   In addition, certain lactose-fermenting bacteria produce flat, dark colonies with a green metallic sheen. Other lactose fermenters produce larger, </a:t>
            </a:r>
            <a:r>
              <a:rPr lang="en-US" sz="1600" dirty="0" err="1">
                <a:latin typeface="Times New Roman" panose="02020603050405020304" pitchFamily="18" charset="0"/>
                <a:cs typeface="Times New Roman" panose="02020603050405020304" pitchFamily="18" charset="0"/>
              </a:rPr>
              <a:t>mucoid</a:t>
            </a:r>
            <a:r>
              <a:rPr lang="en-US" sz="1600" dirty="0">
                <a:latin typeface="Times New Roman" panose="02020603050405020304" pitchFamily="18" charset="0"/>
                <a:cs typeface="Times New Roman" panose="02020603050405020304" pitchFamily="18" charset="0"/>
              </a:rPr>
              <a:t> colonies, often purple only in their center.  </a:t>
            </a:r>
          </a:p>
          <a:p>
            <a:pPr algn="just"/>
            <a:r>
              <a:rPr lang="en-US" sz="1600" i="1" dirty="0">
                <a:latin typeface="Times New Roman" panose="02020603050405020304" pitchFamily="18" charset="0"/>
                <a:cs typeface="Times New Roman" panose="02020603050405020304" pitchFamily="18" charset="0"/>
              </a:rPr>
              <a:t>In EMB agar, most of the strains of  E. coli colonies have a characteristic green sheen</a:t>
            </a:r>
            <a:r>
              <a:rPr lang="en-US" sz="1600" dirty="0">
                <a:latin typeface="Times New Roman" panose="02020603050405020304" pitchFamily="18" charset="0"/>
                <a:cs typeface="Times New Roman" panose="02020603050405020304" pitchFamily="18" charset="0"/>
              </a:rPr>
              <a:t>. Rapid fermentation of lactose &amp; production of strong acids, thus a rapid reduction in the pH of the EMB agar the critical factor in the formation of the green metallic sheen observed with E. coli, rapid fermentation of lactose and formation of strong acids.</a:t>
            </a:r>
          </a:p>
          <a:p>
            <a:pPr algn="just"/>
            <a:r>
              <a:rPr lang="en-US" sz="1600" dirty="0">
                <a:latin typeface="Times New Roman" panose="02020603050405020304" pitchFamily="18" charset="0"/>
                <a:cs typeface="Times New Roman" panose="02020603050405020304" pitchFamily="18" charset="0"/>
              </a:rPr>
              <a:t>Lactose non-fermenters, on the other hand, may increase the pH by deamination of proteins. This ensures that the dye is not absorbed. The colonies will be colorless.</a:t>
            </a:r>
          </a:p>
          <a:p>
            <a:pPr algn="just"/>
            <a:r>
              <a:rPr lang="en-US" sz="1600" dirty="0">
                <a:latin typeface="Times New Roman" panose="02020603050405020304" pitchFamily="18" charset="0"/>
                <a:cs typeface="Times New Roman" panose="02020603050405020304" pitchFamily="18" charset="0"/>
              </a:rPr>
              <a:t>Lactose non-fermenters are thus either colorless or light lavender.</a:t>
            </a:r>
          </a:p>
          <a:p>
            <a:pPr algn="just"/>
            <a:r>
              <a:rPr lang="en-US" sz="1600" dirty="0">
                <a:latin typeface="Times New Roman" panose="02020603050405020304" pitchFamily="18" charset="0"/>
                <a:cs typeface="Times New Roman" panose="02020603050405020304" pitchFamily="18" charset="0"/>
              </a:rPr>
              <a:t>Peptic digest of animal tissue serves as a source of carbon, nitrogen, and other essential growth nutrients.</a:t>
            </a:r>
          </a:p>
          <a:p>
            <a:pPr algn="just"/>
            <a:r>
              <a:rPr lang="en-US" sz="1600" dirty="0">
                <a:latin typeface="Times New Roman" panose="02020603050405020304" pitchFamily="18" charset="0"/>
                <a:cs typeface="Times New Roman" panose="02020603050405020304" pitchFamily="18" charset="0"/>
              </a:rPr>
              <a:t>Lactose and sucrose are the sources of energy by being fermentable carbohydrates.</a:t>
            </a:r>
          </a:p>
          <a:p>
            <a:pPr algn="just"/>
            <a:r>
              <a:rPr lang="en-US" sz="1600" dirty="0">
                <a:latin typeface="Times New Roman" panose="02020603050405020304" pitchFamily="18" charset="0"/>
                <a:cs typeface="Times New Roman" panose="02020603050405020304" pitchFamily="18" charset="0"/>
              </a:rPr>
              <a:t>Eosin-Y and methylene blue serve as differential indicators. Phosphate buffers the medium</a:t>
            </a:r>
            <a:r>
              <a:rPr lang="en-US" sz="1600" dirty="0" smtClean="0">
                <a:latin typeface="Times New Roman" panose="02020603050405020304" pitchFamily="18" charset="0"/>
                <a:cs typeface="Times New Roman" panose="02020603050405020304" pitchFamily="18" charset="0"/>
              </a:rPr>
              <a:t>.</a:t>
            </a:r>
          </a:p>
        </p:txBody>
      </p:sp>
      <p:graphicFrame>
        <p:nvGraphicFramePr>
          <p:cNvPr id="5" name="Table 4"/>
          <p:cNvGraphicFramePr>
            <a:graphicFrameLocks noGrp="1"/>
          </p:cNvGraphicFramePr>
          <p:nvPr>
            <p:extLst>
              <p:ext uri="{D42A27DB-BD31-4B8C-83A1-F6EECF244321}">
                <p14:modId xmlns:p14="http://schemas.microsoft.com/office/powerpoint/2010/main" val="1377296323"/>
              </p:ext>
            </p:extLst>
          </p:nvPr>
        </p:nvGraphicFramePr>
        <p:xfrm>
          <a:off x="9326183" y="258852"/>
          <a:ext cx="2856292" cy="4511040"/>
        </p:xfrm>
        <a:graphic>
          <a:graphicData uri="http://schemas.openxmlformats.org/drawingml/2006/table">
            <a:tbl>
              <a:tblPr/>
              <a:tblGrid>
                <a:gridCol w="1428146">
                  <a:extLst>
                    <a:ext uri="{9D8B030D-6E8A-4147-A177-3AD203B41FA5}">
                      <a16:colId xmlns:a16="http://schemas.microsoft.com/office/drawing/2014/main" xmlns="" val="20000"/>
                    </a:ext>
                  </a:extLst>
                </a:gridCol>
                <a:gridCol w="1428146">
                  <a:extLst>
                    <a:ext uri="{9D8B030D-6E8A-4147-A177-3AD203B41FA5}">
                      <a16:colId xmlns:a16="http://schemas.microsoft.com/office/drawing/2014/main" xmlns="" val="20001"/>
                    </a:ext>
                  </a:extLst>
                </a:gridCol>
              </a:tblGrid>
              <a:tr h="0">
                <a:tc>
                  <a:txBody>
                    <a:bodyPr/>
                    <a:lstStyle/>
                    <a:p>
                      <a:pPr algn="l"/>
                      <a:r>
                        <a:rPr lang="en-US" b="1" dirty="0">
                          <a:solidFill>
                            <a:srgbClr val="000000"/>
                          </a:solidFill>
                          <a:effectLst/>
                          <a:latin typeface="Times New Roman" panose="02020603050405020304" pitchFamily="18" charset="0"/>
                          <a:cs typeface="Times New Roman" panose="02020603050405020304" pitchFamily="18" charset="0"/>
                        </a:rPr>
                        <a:t>Ingredients</a:t>
                      </a:r>
                      <a:endParaRPr lang="en-US" b="0" dirty="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B0E54A"/>
                      </a:solidFill>
                      <a:prstDash val="solid"/>
                      <a:round/>
                      <a:headEnd type="none" w="med" len="med"/>
                      <a:tailEnd type="none" w="med" len="med"/>
                    </a:lnL>
                    <a:lnR w="12700" cap="flat" cmpd="sng" algn="ctr">
                      <a:solidFill>
                        <a:srgbClr val="80DF4A"/>
                      </a:solidFill>
                      <a:prstDash val="solid"/>
                      <a:round/>
                      <a:headEnd type="none" w="med" len="med"/>
                      <a:tailEnd type="none" w="med" len="med"/>
                    </a:lnR>
                    <a:lnT w="12700" cap="flat" cmpd="sng" algn="ctr">
                      <a:solidFill>
                        <a:srgbClr val="B0E54A"/>
                      </a:solidFill>
                      <a:prstDash val="solid"/>
                      <a:round/>
                      <a:headEnd type="none" w="med" len="med"/>
                      <a:tailEnd type="none" w="med" len="med"/>
                    </a:lnT>
                    <a:lnB w="12700" cap="flat" cmpd="sng" algn="ctr">
                      <a:solidFill>
                        <a:srgbClr val="D0EC4A"/>
                      </a:solidFill>
                      <a:prstDash val="solid"/>
                      <a:round/>
                      <a:headEnd type="none" w="med" len="med"/>
                      <a:tailEnd type="none" w="med" len="med"/>
                    </a:lnB>
                    <a:solidFill>
                      <a:srgbClr val="FFFFFF"/>
                    </a:solidFill>
                  </a:tcPr>
                </a:tc>
                <a:tc>
                  <a:txBody>
                    <a:bodyPr/>
                    <a:lstStyle/>
                    <a:p>
                      <a:pPr algn="l"/>
                      <a:r>
                        <a:rPr lang="en-US" b="1">
                          <a:solidFill>
                            <a:srgbClr val="000000"/>
                          </a:solidFill>
                          <a:effectLst/>
                          <a:latin typeface="Times New Roman" panose="02020603050405020304" pitchFamily="18" charset="0"/>
                          <a:cs typeface="Times New Roman" panose="02020603050405020304" pitchFamily="18" charset="0"/>
                        </a:rPr>
                        <a:t>Gms/litre</a:t>
                      </a:r>
                      <a:endParaRPr lang="en-US" b="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80DF4A"/>
                      </a:solidFill>
                      <a:prstDash val="solid"/>
                      <a:round/>
                      <a:headEnd type="none" w="med" len="med"/>
                      <a:tailEnd type="none" w="med" len="med"/>
                    </a:lnL>
                    <a:lnR w="9525" cap="flat" cmpd="sng" algn="ctr">
                      <a:solidFill>
                        <a:srgbClr val="80DF4A"/>
                      </a:solidFill>
                      <a:prstDash val="solid"/>
                      <a:round/>
                      <a:headEnd type="none" w="med" len="med"/>
                      <a:tailEnd type="none" w="med" len="med"/>
                    </a:lnR>
                    <a:lnT w="12700" cap="flat" cmpd="sng" algn="ctr">
                      <a:solidFill>
                        <a:srgbClr val="80DF4A"/>
                      </a:solidFill>
                      <a:prstDash val="solid"/>
                      <a:round/>
                      <a:headEnd type="none" w="med" len="med"/>
                      <a:tailEnd type="none" w="med" len="med"/>
                    </a:lnT>
                    <a:lnB w="12700" cap="flat" cmpd="sng" algn="ctr">
                      <a:solidFill>
                        <a:srgbClr val="50D04A"/>
                      </a:solidFill>
                      <a:prstDash val="solid"/>
                      <a:round/>
                      <a:headEnd type="none" w="med" len="med"/>
                      <a:tailEnd type="none" w="med" len="med"/>
                    </a:lnB>
                    <a:solidFill>
                      <a:srgbClr val="FFFFFF"/>
                    </a:solidFill>
                  </a:tcPr>
                </a:tc>
                <a:extLst>
                  <a:ext uri="{0D108BD9-81ED-4DB2-BD59-A6C34878D82A}">
                    <a16:rowId xmlns:a16="http://schemas.microsoft.com/office/drawing/2014/main" xmlns="" val="10000"/>
                  </a:ext>
                </a:extLst>
              </a:tr>
              <a:tr h="0">
                <a:tc>
                  <a:txBody>
                    <a:bodyPr/>
                    <a:lstStyle/>
                    <a:p>
                      <a:pPr algn="l"/>
                      <a:r>
                        <a:rPr lang="en-US" b="0" dirty="0">
                          <a:solidFill>
                            <a:srgbClr val="000000"/>
                          </a:solidFill>
                          <a:effectLst/>
                          <a:latin typeface="Times New Roman" panose="02020603050405020304" pitchFamily="18" charset="0"/>
                          <a:cs typeface="Times New Roman" panose="02020603050405020304" pitchFamily="18" charset="0"/>
                        </a:rPr>
                        <a:t>Peptic digest of animal tissue</a:t>
                      </a:r>
                      <a:endParaRPr lang="en-US" b="0" dirty="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D0EC4A"/>
                      </a:solidFill>
                      <a:prstDash val="solid"/>
                      <a:round/>
                      <a:headEnd type="none" w="med" len="med"/>
                      <a:tailEnd type="none" w="med" len="med"/>
                    </a:lnL>
                    <a:lnR w="12700" cap="flat" cmpd="sng" algn="ctr">
                      <a:solidFill>
                        <a:srgbClr val="50D04A"/>
                      </a:solidFill>
                      <a:prstDash val="solid"/>
                      <a:round/>
                      <a:headEnd type="none" w="med" len="med"/>
                      <a:tailEnd type="none" w="med" len="med"/>
                    </a:lnR>
                    <a:lnT w="12700" cap="flat" cmpd="sng" algn="ctr">
                      <a:solidFill>
                        <a:srgbClr val="D0EC4A"/>
                      </a:solidFill>
                      <a:prstDash val="solid"/>
                      <a:round/>
                      <a:headEnd type="none" w="med" len="med"/>
                      <a:tailEnd type="none" w="med" len="med"/>
                    </a:lnT>
                    <a:lnB w="12700" cap="flat" cmpd="sng" algn="ctr">
                      <a:solidFill>
                        <a:srgbClr val="B0DF4A"/>
                      </a:solidFill>
                      <a:prstDash val="solid"/>
                      <a:round/>
                      <a:headEnd type="none" w="med" len="med"/>
                      <a:tailEnd type="none" w="med" len="med"/>
                    </a:lnB>
                    <a:solidFill>
                      <a:srgbClr val="FFFFFF"/>
                    </a:solidFill>
                  </a:tcPr>
                </a:tc>
                <a:tc>
                  <a:txBody>
                    <a:bodyPr/>
                    <a:lstStyle/>
                    <a:p>
                      <a:pPr algn="l"/>
                      <a:r>
                        <a:rPr lang="en-US" b="0">
                          <a:solidFill>
                            <a:srgbClr val="000000"/>
                          </a:solidFill>
                          <a:effectLst/>
                          <a:latin typeface="Times New Roman" panose="02020603050405020304" pitchFamily="18" charset="0"/>
                          <a:cs typeface="Times New Roman" panose="02020603050405020304" pitchFamily="18" charset="0"/>
                        </a:rPr>
                        <a:t>10.000</a:t>
                      </a:r>
                      <a:endParaRPr lang="en-US" b="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50D04A"/>
                      </a:solidFill>
                      <a:prstDash val="solid"/>
                      <a:round/>
                      <a:headEnd type="none" w="med" len="med"/>
                      <a:tailEnd type="none" w="med" len="med"/>
                    </a:lnL>
                    <a:lnR w="9525" cap="flat" cmpd="sng" algn="ctr">
                      <a:solidFill>
                        <a:srgbClr val="50D04A"/>
                      </a:solidFill>
                      <a:prstDash val="solid"/>
                      <a:round/>
                      <a:headEnd type="none" w="med" len="med"/>
                      <a:tailEnd type="none" w="med" len="med"/>
                    </a:lnR>
                    <a:lnT w="12700" cap="flat" cmpd="sng" algn="ctr">
                      <a:solidFill>
                        <a:srgbClr val="50D04A"/>
                      </a:solidFill>
                      <a:prstDash val="solid"/>
                      <a:round/>
                      <a:headEnd type="none" w="med" len="med"/>
                      <a:tailEnd type="none" w="med" len="med"/>
                    </a:lnT>
                    <a:lnB w="12700" cap="flat" cmpd="sng" algn="ctr">
                      <a:solidFill>
                        <a:srgbClr val="90B74A"/>
                      </a:solidFill>
                      <a:prstDash val="solid"/>
                      <a:round/>
                      <a:headEnd type="none" w="med" len="med"/>
                      <a:tailEnd type="none" w="med" len="med"/>
                    </a:lnB>
                    <a:solidFill>
                      <a:srgbClr val="FFFFFF"/>
                    </a:solidFill>
                  </a:tcPr>
                </a:tc>
                <a:extLst>
                  <a:ext uri="{0D108BD9-81ED-4DB2-BD59-A6C34878D82A}">
                    <a16:rowId xmlns:a16="http://schemas.microsoft.com/office/drawing/2014/main" xmlns="" val="10001"/>
                  </a:ext>
                </a:extLst>
              </a:tr>
              <a:tr h="0">
                <a:tc>
                  <a:txBody>
                    <a:bodyPr/>
                    <a:lstStyle/>
                    <a:p>
                      <a:pPr algn="l"/>
                      <a:r>
                        <a:rPr lang="en-US" b="0">
                          <a:solidFill>
                            <a:srgbClr val="000000"/>
                          </a:solidFill>
                          <a:effectLst/>
                          <a:latin typeface="Times New Roman" panose="02020603050405020304" pitchFamily="18" charset="0"/>
                          <a:cs typeface="Times New Roman" panose="02020603050405020304" pitchFamily="18" charset="0"/>
                        </a:rPr>
                        <a:t>Dipotassium phosphate</a:t>
                      </a:r>
                      <a:endParaRPr lang="en-US" b="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B0DF4A"/>
                      </a:solidFill>
                      <a:prstDash val="solid"/>
                      <a:round/>
                      <a:headEnd type="none" w="med" len="med"/>
                      <a:tailEnd type="none" w="med" len="med"/>
                    </a:lnL>
                    <a:lnR w="12700" cap="flat" cmpd="sng" algn="ctr">
                      <a:solidFill>
                        <a:srgbClr val="90B74A"/>
                      </a:solidFill>
                      <a:prstDash val="solid"/>
                      <a:round/>
                      <a:headEnd type="none" w="med" len="med"/>
                      <a:tailEnd type="none" w="med" len="med"/>
                    </a:lnR>
                    <a:lnT w="12700" cap="flat" cmpd="sng" algn="ctr">
                      <a:solidFill>
                        <a:srgbClr val="B0DF4A"/>
                      </a:solidFill>
                      <a:prstDash val="solid"/>
                      <a:round/>
                      <a:headEnd type="none" w="med" len="med"/>
                      <a:tailEnd type="none" w="med" len="med"/>
                    </a:lnT>
                    <a:lnB w="12700" cap="flat" cmpd="sng" algn="ctr">
                      <a:solidFill>
                        <a:srgbClr val="20634B"/>
                      </a:solidFill>
                      <a:prstDash val="solid"/>
                      <a:round/>
                      <a:headEnd type="none" w="med" len="med"/>
                      <a:tailEnd type="none" w="med" len="med"/>
                    </a:lnB>
                    <a:solidFill>
                      <a:srgbClr val="FFFFFF"/>
                    </a:solidFill>
                  </a:tcPr>
                </a:tc>
                <a:tc>
                  <a:txBody>
                    <a:bodyPr/>
                    <a:lstStyle/>
                    <a:p>
                      <a:pPr algn="l"/>
                      <a:r>
                        <a:rPr lang="en-US" b="0" dirty="0">
                          <a:solidFill>
                            <a:srgbClr val="000000"/>
                          </a:solidFill>
                          <a:effectLst/>
                          <a:latin typeface="Times New Roman" panose="02020603050405020304" pitchFamily="18" charset="0"/>
                          <a:cs typeface="Times New Roman" panose="02020603050405020304" pitchFamily="18" charset="0"/>
                        </a:rPr>
                        <a:t>2.000</a:t>
                      </a:r>
                      <a:endParaRPr lang="en-US" b="0" dirty="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90B74A"/>
                      </a:solidFill>
                      <a:prstDash val="solid"/>
                      <a:round/>
                      <a:headEnd type="none" w="med" len="med"/>
                      <a:tailEnd type="none" w="med" len="med"/>
                    </a:lnL>
                    <a:lnR w="9525" cap="flat" cmpd="sng" algn="ctr">
                      <a:solidFill>
                        <a:srgbClr val="90B74A"/>
                      </a:solidFill>
                      <a:prstDash val="solid"/>
                      <a:round/>
                      <a:headEnd type="none" w="med" len="med"/>
                      <a:tailEnd type="none" w="med" len="med"/>
                    </a:lnR>
                    <a:lnT w="12700" cap="flat" cmpd="sng" algn="ctr">
                      <a:solidFill>
                        <a:srgbClr val="90B74A"/>
                      </a:solidFill>
                      <a:prstDash val="solid"/>
                      <a:round/>
                      <a:headEnd type="none" w="med" len="med"/>
                      <a:tailEnd type="none" w="med" len="med"/>
                    </a:lnT>
                    <a:lnB w="12700" cap="flat" cmpd="sng" algn="ctr">
                      <a:solidFill>
                        <a:srgbClr val="00774B"/>
                      </a:solidFill>
                      <a:prstDash val="solid"/>
                      <a:round/>
                      <a:headEnd type="none" w="med" len="med"/>
                      <a:tailEnd type="none" w="med" len="med"/>
                    </a:lnB>
                    <a:solidFill>
                      <a:srgbClr val="FFFFFF"/>
                    </a:solidFill>
                  </a:tcPr>
                </a:tc>
                <a:extLst>
                  <a:ext uri="{0D108BD9-81ED-4DB2-BD59-A6C34878D82A}">
                    <a16:rowId xmlns:a16="http://schemas.microsoft.com/office/drawing/2014/main" xmlns="" val="10002"/>
                  </a:ext>
                </a:extLst>
              </a:tr>
              <a:tr h="0">
                <a:tc>
                  <a:txBody>
                    <a:bodyPr/>
                    <a:lstStyle/>
                    <a:p>
                      <a:pPr algn="l"/>
                      <a:r>
                        <a:rPr lang="en-US" b="0">
                          <a:solidFill>
                            <a:srgbClr val="000000"/>
                          </a:solidFill>
                          <a:effectLst/>
                          <a:latin typeface="Times New Roman" panose="02020603050405020304" pitchFamily="18" charset="0"/>
                          <a:cs typeface="Times New Roman" panose="02020603050405020304" pitchFamily="18" charset="0"/>
                        </a:rPr>
                        <a:t>Lactose</a:t>
                      </a:r>
                      <a:endParaRPr lang="en-US" b="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20634B"/>
                      </a:solidFill>
                      <a:prstDash val="solid"/>
                      <a:round/>
                      <a:headEnd type="none" w="med" len="med"/>
                      <a:tailEnd type="none" w="med" len="med"/>
                    </a:lnL>
                    <a:lnR w="12700" cap="flat" cmpd="sng" algn="ctr">
                      <a:solidFill>
                        <a:srgbClr val="00774B"/>
                      </a:solidFill>
                      <a:prstDash val="solid"/>
                      <a:round/>
                      <a:headEnd type="none" w="med" len="med"/>
                      <a:tailEnd type="none" w="med" len="med"/>
                    </a:lnR>
                    <a:lnT w="12700" cap="flat" cmpd="sng" algn="ctr">
                      <a:solidFill>
                        <a:srgbClr val="20634B"/>
                      </a:solidFill>
                      <a:prstDash val="solid"/>
                      <a:round/>
                      <a:headEnd type="none" w="med" len="med"/>
                      <a:tailEnd type="none" w="med" len="med"/>
                    </a:lnT>
                    <a:lnB w="12700" cap="flat" cmpd="sng" algn="ctr">
                      <a:solidFill>
                        <a:srgbClr val="C05F4B"/>
                      </a:solidFill>
                      <a:prstDash val="solid"/>
                      <a:round/>
                      <a:headEnd type="none" w="med" len="med"/>
                      <a:tailEnd type="none" w="med" len="med"/>
                    </a:lnB>
                    <a:solidFill>
                      <a:srgbClr val="FFFFFF"/>
                    </a:solidFill>
                  </a:tcPr>
                </a:tc>
                <a:tc>
                  <a:txBody>
                    <a:bodyPr/>
                    <a:lstStyle/>
                    <a:p>
                      <a:pPr algn="l"/>
                      <a:r>
                        <a:rPr lang="en-US" b="0" dirty="0">
                          <a:solidFill>
                            <a:srgbClr val="000000"/>
                          </a:solidFill>
                          <a:effectLst/>
                          <a:latin typeface="Times New Roman" panose="02020603050405020304" pitchFamily="18" charset="0"/>
                          <a:cs typeface="Times New Roman" panose="02020603050405020304" pitchFamily="18" charset="0"/>
                        </a:rPr>
                        <a:t>5.000</a:t>
                      </a:r>
                      <a:endParaRPr lang="en-US" b="0" dirty="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00774B"/>
                      </a:solidFill>
                      <a:prstDash val="solid"/>
                      <a:round/>
                      <a:headEnd type="none" w="med" len="med"/>
                      <a:tailEnd type="none" w="med" len="med"/>
                    </a:lnL>
                    <a:lnR w="9525" cap="flat" cmpd="sng" algn="ctr">
                      <a:solidFill>
                        <a:srgbClr val="00774B"/>
                      </a:solidFill>
                      <a:prstDash val="solid"/>
                      <a:round/>
                      <a:headEnd type="none" w="med" len="med"/>
                      <a:tailEnd type="none" w="med" len="med"/>
                    </a:lnR>
                    <a:lnT w="12700" cap="flat" cmpd="sng" algn="ctr">
                      <a:solidFill>
                        <a:srgbClr val="00774B"/>
                      </a:solidFill>
                      <a:prstDash val="solid"/>
                      <a:round/>
                      <a:headEnd type="none" w="med" len="med"/>
                      <a:tailEnd type="none" w="med" len="med"/>
                    </a:lnT>
                    <a:lnB w="12700" cap="flat" cmpd="sng" algn="ctr">
                      <a:solidFill>
                        <a:srgbClr val="70B04A"/>
                      </a:solidFill>
                      <a:prstDash val="solid"/>
                      <a:round/>
                      <a:headEnd type="none" w="med" len="med"/>
                      <a:tailEnd type="none" w="med" len="med"/>
                    </a:lnB>
                    <a:solidFill>
                      <a:srgbClr val="FFFFFF"/>
                    </a:solidFill>
                  </a:tcPr>
                </a:tc>
                <a:extLst>
                  <a:ext uri="{0D108BD9-81ED-4DB2-BD59-A6C34878D82A}">
                    <a16:rowId xmlns:a16="http://schemas.microsoft.com/office/drawing/2014/main" xmlns="" val="10003"/>
                  </a:ext>
                </a:extLst>
              </a:tr>
              <a:tr h="0">
                <a:tc>
                  <a:txBody>
                    <a:bodyPr/>
                    <a:lstStyle/>
                    <a:p>
                      <a:pPr algn="l"/>
                      <a:r>
                        <a:rPr lang="en-US" b="0">
                          <a:solidFill>
                            <a:srgbClr val="000000"/>
                          </a:solidFill>
                          <a:effectLst/>
                          <a:latin typeface="Times New Roman" panose="02020603050405020304" pitchFamily="18" charset="0"/>
                          <a:cs typeface="Times New Roman" panose="02020603050405020304" pitchFamily="18" charset="0"/>
                        </a:rPr>
                        <a:t>Sucrose</a:t>
                      </a:r>
                      <a:endParaRPr lang="en-US" b="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C05F4B"/>
                      </a:solidFill>
                      <a:prstDash val="solid"/>
                      <a:round/>
                      <a:headEnd type="none" w="med" len="med"/>
                      <a:tailEnd type="none" w="med" len="med"/>
                    </a:lnL>
                    <a:lnR w="12700" cap="flat" cmpd="sng" algn="ctr">
                      <a:solidFill>
                        <a:srgbClr val="70B04A"/>
                      </a:solidFill>
                      <a:prstDash val="solid"/>
                      <a:round/>
                      <a:headEnd type="none" w="med" len="med"/>
                      <a:tailEnd type="none" w="med" len="med"/>
                    </a:lnR>
                    <a:lnT w="12700" cap="flat" cmpd="sng" algn="ctr">
                      <a:solidFill>
                        <a:srgbClr val="C05F4B"/>
                      </a:solidFill>
                      <a:prstDash val="solid"/>
                      <a:round/>
                      <a:headEnd type="none" w="med" len="med"/>
                      <a:tailEnd type="none" w="med" len="med"/>
                    </a:lnT>
                    <a:lnB w="12700" cap="flat" cmpd="sng" algn="ctr">
                      <a:solidFill>
                        <a:srgbClr val="20AC4A"/>
                      </a:solidFill>
                      <a:prstDash val="solid"/>
                      <a:round/>
                      <a:headEnd type="none" w="med" len="med"/>
                      <a:tailEnd type="none" w="med" len="med"/>
                    </a:lnB>
                    <a:solidFill>
                      <a:srgbClr val="FFFFFF"/>
                    </a:solidFill>
                  </a:tcPr>
                </a:tc>
                <a:tc>
                  <a:txBody>
                    <a:bodyPr/>
                    <a:lstStyle/>
                    <a:p>
                      <a:pPr algn="l"/>
                      <a:r>
                        <a:rPr lang="en-US" b="0" dirty="0">
                          <a:solidFill>
                            <a:srgbClr val="000000"/>
                          </a:solidFill>
                          <a:effectLst/>
                          <a:latin typeface="Times New Roman" panose="02020603050405020304" pitchFamily="18" charset="0"/>
                          <a:cs typeface="Times New Roman" panose="02020603050405020304" pitchFamily="18" charset="0"/>
                        </a:rPr>
                        <a:t>5.000</a:t>
                      </a:r>
                      <a:endParaRPr lang="en-US" b="0" dirty="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70B04A"/>
                      </a:solidFill>
                      <a:prstDash val="solid"/>
                      <a:round/>
                      <a:headEnd type="none" w="med" len="med"/>
                      <a:tailEnd type="none" w="med" len="med"/>
                    </a:lnL>
                    <a:lnR w="9525" cap="flat" cmpd="sng" algn="ctr">
                      <a:solidFill>
                        <a:srgbClr val="70B04A"/>
                      </a:solidFill>
                      <a:prstDash val="solid"/>
                      <a:round/>
                      <a:headEnd type="none" w="med" len="med"/>
                      <a:tailEnd type="none" w="med" len="med"/>
                    </a:lnR>
                    <a:lnT w="12700" cap="flat" cmpd="sng" algn="ctr">
                      <a:solidFill>
                        <a:srgbClr val="70B04A"/>
                      </a:solidFill>
                      <a:prstDash val="solid"/>
                      <a:round/>
                      <a:headEnd type="none" w="med" len="med"/>
                      <a:tailEnd type="none" w="med" len="med"/>
                    </a:lnT>
                    <a:lnB w="12700" cap="flat" cmpd="sng" algn="ctr">
                      <a:solidFill>
                        <a:srgbClr val="80A34A"/>
                      </a:solidFill>
                      <a:prstDash val="solid"/>
                      <a:round/>
                      <a:headEnd type="none" w="med" len="med"/>
                      <a:tailEnd type="none" w="med" len="med"/>
                    </a:lnB>
                    <a:solidFill>
                      <a:srgbClr val="FFFFFF"/>
                    </a:solidFill>
                  </a:tcPr>
                </a:tc>
                <a:extLst>
                  <a:ext uri="{0D108BD9-81ED-4DB2-BD59-A6C34878D82A}">
                    <a16:rowId xmlns:a16="http://schemas.microsoft.com/office/drawing/2014/main" xmlns="" val="10004"/>
                  </a:ext>
                </a:extLst>
              </a:tr>
              <a:tr h="0">
                <a:tc>
                  <a:txBody>
                    <a:bodyPr/>
                    <a:lstStyle/>
                    <a:p>
                      <a:pPr algn="l"/>
                      <a:r>
                        <a:rPr lang="en-US" b="0">
                          <a:solidFill>
                            <a:srgbClr val="000000"/>
                          </a:solidFill>
                          <a:effectLst/>
                          <a:latin typeface="Times New Roman" panose="02020603050405020304" pitchFamily="18" charset="0"/>
                          <a:cs typeface="Times New Roman" panose="02020603050405020304" pitchFamily="18" charset="0"/>
                        </a:rPr>
                        <a:t>Eosin – Y</a:t>
                      </a:r>
                      <a:endParaRPr lang="en-US" b="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20AC4A"/>
                      </a:solidFill>
                      <a:prstDash val="solid"/>
                      <a:round/>
                      <a:headEnd type="none" w="med" len="med"/>
                      <a:tailEnd type="none" w="med" len="med"/>
                    </a:lnL>
                    <a:lnR w="12700" cap="flat" cmpd="sng" algn="ctr">
                      <a:solidFill>
                        <a:srgbClr val="80A34A"/>
                      </a:solidFill>
                      <a:prstDash val="solid"/>
                      <a:round/>
                      <a:headEnd type="none" w="med" len="med"/>
                      <a:tailEnd type="none" w="med" len="med"/>
                    </a:lnR>
                    <a:lnT w="12700" cap="flat" cmpd="sng" algn="ctr">
                      <a:solidFill>
                        <a:srgbClr val="20AC4A"/>
                      </a:solidFill>
                      <a:prstDash val="solid"/>
                      <a:round/>
                      <a:headEnd type="none" w="med" len="med"/>
                      <a:tailEnd type="none" w="med" len="med"/>
                    </a:lnT>
                    <a:lnB w="12700" cap="flat" cmpd="sng" algn="ctr">
                      <a:solidFill>
                        <a:srgbClr val="30714B"/>
                      </a:solidFill>
                      <a:prstDash val="solid"/>
                      <a:round/>
                      <a:headEnd type="none" w="med" len="med"/>
                      <a:tailEnd type="none" w="med" len="med"/>
                    </a:lnB>
                    <a:solidFill>
                      <a:srgbClr val="FFFFFF"/>
                    </a:solidFill>
                  </a:tcPr>
                </a:tc>
                <a:tc>
                  <a:txBody>
                    <a:bodyPr/>
                    <a:lstStyle/>
                    <a:p>
                      <a:pPr algn="l"/>
                      <a:r>
                        <a:rPr lang="en-US" b="0" dirty="0">
                          <a:solidFill>
                            <a:srgbClr val="000000"/>
                          </a:solidFill>
                          <a:effectLst/>
                          <a:latin typeface="Times New Roman" panose="02020603050405020304" pitchFamily="18" charset="0"/>
                          <a:cs typeface="Times New Roman" panose="02020603050405020304" pitchFamily="18" charset="0"/>
                        </a:rPr>
                        <a:t>0.400</a:t>
                      </a:r>
                      <a:endParaRPr lang="en-US" b="0" dirty="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80A34A"/>
                      </a:solidFill>
                      <a:prstDash val="solid"/>
                      <a:round/>
                      <a:headEnd type="none" w="med" len="med"/>
                      <a:tailEnd type="none" w="med" len="med"/>
                    </a:lnL>
                    <a:lnR w="9525" cap="flat" cmpd="sng" algn="ctr">
                      <a:solidFill>
                        <a:srgbClr val="80A34A"/>
                      </a:solidFill>
                      <a:prstDash val="solid"/>
                      <a:round/>
                      <a:headEnd type="none" w="med" len="med"/>
                      <a:tailEnd type="none" w="med" len="med"/>
                    </a:lnR>
                    <a:lnT w="12700" cap="flat" cmpd="sng" algn="ctr">
                      <a:solidFill>
                        <a:srgbClr val="80A34A"/>
                      </a:solidFill>
                      <a:prstDash val="solid"/>
                      <a:round/>
                      <a:headEnd type="none" w="med" len="med"/>
                      <a:tailEnd type="none" w="med" len="med"/>
                    </a:lnT>
                    <a:lnB w="12700" cap="flat" cmpd="sng" algn="ctr">
                      <a:solidFill>
                        <a:srgbClr val="F0C94A"/>
                      </a:solidFill>
                      <a:prstDash val="solid"/>
                      <a:round/>
                      <a:headEnd type="none" w="med" len="med"/>
                      <a:tailEnd type="none" w="med" len="med"/>
                    </a:lnB>
                    <a:solidFill>
                      <a:srgbClr val="FFFFFF"/>
                    </a:solidFill>
                  </a:tcPr>
                </a:tc>
                <a:extLst>
                  <a:ext uri="{0D108BD9-81ED-4DB2-BD59-A6C34878D82A}">
                    <a16:rowId xmlns:a16="http://schemas.microsoft.com/office/drawing/2014/main" xmlns="" val="10005"/>
                  </a:ext>
                </a:extLst>
              </a:tr>
              <a:tr h="0">
                <a:tc>
                  <a:txBody>
                    <a:bodyPr/>
                    <a:lstStyle/>
                    <a:p>
                      <a:pPr algn="l"/>
                      <a:r>
                        <a:rPr lang="en-US" b="0">
                          <a:solidFill>
                            <a:srgbClr val="000000"/>
                          </a:solidFill>
                          <a:effectLst/>
                          <a:latin typeface="Times New Roman" panose="02020603050405020304" pitchFamily="18" charset="0"/>
                          <a:cs typeface="Times New Roman" panose="02020603050405020304" pitchFamily="18" charset="0"/>
                        </a:rPr>
                        <a:t>Methylene blue</a:t>
                      </a:r>
                      <a:endParaRPr lang="en-US" b="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30714B"/>
                      </a:solidFill>
                      <a:prstDash val="solid"/>
                      <a:round/>
                      <a:headEnd type="none" w="med" len="med"/>
                      <a:tailEnd type="none" w="med" len="med"/>
                    </a:lnL>
                    <a:lnR w="12700" cap="flat" cmpd="sng" algn="ctr">
                      <a:solidFill>
                        <a:srgbClr val="F0C94A"/>
                      </a:solidFill>
                      <a:prstDash val="solid"/>
                      <a:round/>
                      <a:headEnd type="none" w="med" len="med"/>
                      <a:tailEnd type="none" w="med" len="med"/>
                    </a:lnR>
                    <a:lnT w="12700" cap="flat" cmpd="sng" algn="ctr">
                      <a:solidFill>
                        <a:srgbClr val="30714B"/>
                      </a:solidFill>
                      <a:prstDash val="solid"/>
                      <a:round/>
                      <a:headEnd type="none" w="med" len="med"/>
                      <a:tailEnd type="none" w="med" len="med"/>
                    </a:lnT>
                    <a:lnB w="12700" cap="flat" cmpd="sng" algn="ctr">
                      <a:solidFill>
                        <a:srgbClr val="F07A4B"/>
                      </a:solidFill>
                      <a:prstDash val="solid"/>
                      <a:round/>
                      <a:headEnd type="none" w="med" len="med"/>
                      <a:tailEnd type="none" w="med" len="med"/>
                    </a:lnB>
                    <a:solidFill>
                      <a:srgbClr val="FFFFFF"/>
                    </a:solidFill>
                  </a:tcPr>
                </a:tc>
                <a:tc>
                  <a:txBody>
                    <a:bodyPr/>
                    <a:lstStyle/>
                    <a:p>
                      <a:pPr algn="l"/>
                      <a:r>
                        <a:rPr lang="en-US" b="0" dirty="0">
                          <a:solidFill>
                            <a:srgbClr val="000000"/>
                          </a:solidFill>
                          <a:effectLst/>
                          <a:latin typeface="Times New Roman" panose="02020603050405020304" pitchFamily="18" charset="0"/>
                          <a:cs typeface="Times New Roman" panose="02020603050405020304" pitchFamily="18" charset="0"/>
                        </a:rPr>
                        <a:t>0.065</a:t>
                      </a:r>
                      <a:endParaRPr lang="en-US" b="0" dirty="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F0C94A"/>
                      </a:solidFill>
                      <a:prstDash val="solid"/>
                      <a:round/>
                      <a:headEnd type="none" w="med" len="med"/>
                      <a:tailEnd type="none" w="med" len="med"/>
                    </a:lnL>
                    <a:lnR w="9525" cap="flat" cmpd="sng" algn="ctr">
                      <a:solidFill>
                        <a:srgbClr val="F0C94A"/>
                      </a:solidFill>
                      <a:prstDash val="solid"/>
                      <a:round/>
                      <a:headEnd type="none" w="med" len="med"/>
                      <a:tailEnd type="none" w="med" len="med"/>
                    </a:lnR>
                    <a:lnT w="12700" cap="flat" cmpd="sng" algn="ctr">
                      <a:solidFill>
                        <a:srgbClr val="F0C94A"/>
                      </a:solidFill>
                      <a:prstDash val="solid"/>
                      <a:round/>
                      <a:headEnd type="none" w="med" len="med"/>
                      <a:tailEnd type="none" w="med" len="med"/>
                    </a:lnT>
                    <a:lnB w="12700" cap="flat" cmpd="sng" algn="ctr">
                      <a:solidFill>
                        <a:srgbClr val="00C94A"/>
                      </a:solidFill>
                      <a:prstDash val="solid"/>
                      <a:round/>
                      <a:headEnd type="none" w="med" len="med"/>
                      <a:tailEnd type="none" w="med" len="med"/>
                    </a:lnB>
                    <a:solidFill>
                      <a:srgbClr val="FFFFFF"/>
                    </a:solidFill>
                  </a:tcPr>
                </a:tc>
                <a:extLst>
                  <a:ext uri="{0D108BD9-81ED-4DB2-BD59-A6C34878D82A}">
                    <a16:rowId xmlns:a16="http://schemas.microsoft.com/office/drawing/2014/main" xmlns="" val="10006"/>
                  </a:ext>
                </a:extLst>
              </a:tr>
              <a:tr h="0">
                <a:tc>
                  <a:txBody>
                    <a:bodyPr/>
                    <a:lstStyle/>
                    <a:p>
                      <a:pPr algn="l"/>
                      <a:r>
                        <a:rPr lang="en-US" b="0">
                          <a:solidFill>
                            <a:srgbClr val="000000"/>
                          </a:solidFill>
                          <a:effectLst/>
                          <a:latin typeface="Times New Roman" panose="02020603050405020304" pitchFamily="18" charset="0"/>
                          <a:cs typeface="Times New Roman" panose="02020603050405020304" pitchFamily="18" charset="0"/>
                        </a:rPr>
                        <a:t>Agar</a:t>
                      </a:r>
                      <a:endParaRPr lang="en-US" b="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F07A4B"/>
                      </a:solidFill>
                      <a:prstDash val="solid"/>
                      <a:round/>
                      <a:headEnd type="none" w="med" len="med"/>
                      <a:tailEnd type="none" w="med" len="med"/>
                    </a:lnL>
                    <a:lnR w="12700" cap="flat" cmpd="sng" algn="ctr">
                      <a:solidFill>
                        <a:srgbClr val="00C94A"/>
                      </a:solidFill>
                      <a:prstDash val="solid"/>
                      <a:round/>
                      <a:headEnd type="none" w="med" len="med"/>
                      <a:tailEnd type="none" w="med" len="med"/>
                    </a:lnR>
                    <a:lnT w="12700" cap="flat" cmpd="sng" algn="ctr">
                      <a:solidFill>
                        <a:srgbClr val="F07A4B"/>
                      </a:solidFill>
                      <a:prstDash val="solid"/>
                      <a:round/>
                      <a:headEnd type="none" w="med" len="med"/>
                      <a:tailEnd type="none" w="med" len="med"/>
                    </a:lnT>
                    <a:lnB w="9525" cap="flat" cmpd="sng" algn="ctr">
                      <a:solidFill>
                        <a:srgbClr val="F07A4B"/>
                      </a:solidFill>
                      <a:prstDash val="solid"/>
                      <a:round/>
                      <a:headEnd type="none" w="med" len="med"/>
                      <a:tailEnd type="none" w="med" len="med"/>
                    </a:lnB>
                    <a:solidFill>
                      <a:srgbClr val="FFFFFF"/>
                    </a:solidFill>
                  </a:tcPr>
                </a:tc>
                <a:tc>
                  <a:txBody>
                    <a:bodyPr/>
                    <a:lstStyle/>
                    <a:p>
                      <a:pPr algn="l"/>
                      <a:r>
                        <a:rPr lang="en-US" b="0" dirty="0">
                          <a:solidFill>
                            <a:srgbClr val="000000"/>
                          </a:solidFill>
                          <a:effectLst/>
                          <a:latin typeface="Times New Roman" panose="02020603050405020304" pitchFamily="18" charset="0"/>
                          <a:cs typeface="Times New Roman" panose="02020603050405020304" pitchFamily="18" charset="0"/>
                        </a:rPr>
                        <a:t>13.500</a:t>
                      </a:r>
                      <a:endParaRPr lang="en-US" b="0" dirty="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00C94A"/>
                      </a:solidFill>
                      <a:prstDash val="solid"/>
                      <a:round/>
                      <a:headEnd type="none" w="med" len="med"/>
                      <a:tailEnd type="none" w="med" len="med"/>
                    </a:lnL>
                    <a:lnR w="9525" cap="flat" cmpd="sng" algn="ctr">
                      <a:solidFill>
                        <a:srgbClr val="00C94A"/>
                      </a:solidFill>
                      <a:prstDash val="solid"/>
                      <a:round/>
                      <a:headEnd type="none" w="med" len="med"/>
                      <a:tailEnd type="none" w="med" len="med"/>
                    </a:lnR>
                    <a:lnT w="12700" cap="flat" cmpd="sng" algn="ctr">
                      <a:solidFill>
                        <a:srgbClr val="00C94A"/>
                      </a:solidFill>
                      <a:prstDash val="solid"/>
                      <a:round/>
                      <a:headEnd type="none" w="med" len="med"/>
                      <a:tailEnd type="none" w="med" len="med"/>
                    </a:lnT>
                    <a:lnB w="9525" cap="flat" cmpd="sng" algn="ctr">
                      <a:solidFill>
                        <a:srgbClr val="00C94A"/>
                      </a:solidFill>
                      <a:prstDash val="solid"/>
                      <a:round/>
                      <a:headEnd type="none" w="med" len="med"/>
                      <a:tailEnd type="none" w="med" len="med"/>
                    </a:lnB>
                    <a:solidFill>
                      <a:srgbClr val="FFFFFF"/>
                    </a:solidFill>
                  </a:tcPr>
                </a:tc>
                <a:extLst>
                  <a:ext uri="{0D108BD9-81ED-4DB2-BD59-A6C34878D82A}">
                    <a16:rowId xmlns:a16="http://schemas.microsoft.com/office/drawing/2014/main" xmlns="" val="10007"/>
                  </a:ext>
                </a:extLst>
              </a:tr>
            </a:tbl>
          </a:graphicData>
        </a:graphic>
      </p:graphicFrame>
      <p:sp>
        <p:nvSpPr>
          <p:cNvPr id="4" name="Footer Placeholder 3"/>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60</a:t>
            </a:fld>
            <a:endParaRPr lang="en-IN"/>
          </a:p>
        </p:txBody>
      </p:sp>
    </p:spTree>
    <p:extLst>
      <p:ext uri="{BB962C8B-B14F-4D97-AF65-F5344CB8AC3E}">
        <p14:creationId xmlns:p14="http://schemas.microsoft.com/office/powerpoint/2010/main" val="31458097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773583" y="321573"/>
            <a:ext cx="6794026" cy="6370975"/>
          </a:xfrm>
          <a:prstGeom prst="rect">
            <a:avLst/>
          </a:prstGeom>
          <a:noFill/>
        </p:spPr>
        <p:txBody>
          <a:bodyPr wrap="square" rtlCol="0">
            <a:spAutoFit/>
          </a:bodyPr>
          <a:lstStyle/>
          <a:p>
            <a:pPr marL="285750" indent="-285750">
              <a:lnSpc>
                <a:spcPct val="150000"/>
              </a:lnSpc>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Suspend 35.96 grams in 1000 ml distilled water.</a:t>
            </a:r>
          </a:p>
          <a:p>
            <a:pPr marL="285750" indent="-285750">
              <a:lnSpc>
                <a:spcPct val="150000"/>
              </a:lnSpc>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Mix until the suspension is uniform. Heat to boiling to dissolve the medium completely.</a:t>
            </a:r>
          </a:p>
          <a:p>
            <a:pPr marL="285750" indent="-285750">
              <a:lnSpc>
                <a:spcPct val="150000"/>
              </a:lnSpc>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Sterilize by autoclaving at 15 </a:t>
            </a:r>
            <a:r>
              <a:rPr lang="en-US" sz="1600" dirty="0" err="1">
                <a:latin typeface="Times New Roman" panose="02020603050405020304" pitchFamily="18" charset="0"/>
                <a:cs typeface="Times New Roman" panose="02020603050405020304" pitchFamily="18" charset="0"/>
              </a:rPr>
              <a:t>lbs</a:t>
            </a:r>
            <a:r>
              <a:rPr lang="en-US" sz="1600" dirty="0">
                <a:latin typeface="Times New Roman" panose="02020603050405020304" pitchFamily="18" charset="0"/>
                <a:cs typeface="Times New Roman" panose="02020603050405020304" pitchFamily="18" charset="0"/>
              </a:rPr>
              <a:t> pressure (121°C) for 15 minutes. AVOID OVERHEATING.</a:t>
            </a:r>
          </a:p>
          <a:p>
            <a:pPr marL="285750" indent="-285750">
              <a:lnSpc>
                <a:spcPct val="150000"/>
              </a:lnSpc>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Cool to 45-50°C and shake the medium in order to oxidize the methylene blue (i.e. to restore its blue color) and to suspend the flocculent precipitate.</a:t>
            </a:r>
          </a:p>
          <a:p>
            <a:pPr marL="285750" indent="-285750">
              <a:lnSpc>
                <a:spcPct val="150000"/>
              </a:lnSpc>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Pour into sterile Petri plates.</a:t>
            </a:r>
          </a:p>
          <a:p>
            <a:pPr marL="285750" indent="-285750">
              <a:lnSpc>
                <a:spcPct val="150000"/>
              </a:lnSpc>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Allow plates to warm to room temperature.</a:t>
            </a:r>
          </a:p>
          <a:p>
            <a:pPr marL="285750" indent="-285750">
              <a:lnSpc>
                <a:spcPct val="150000"/>
              </a:lnSpc>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The agar surface should be dry before inoculating.</a:t>
            </a:r>
          </a:p>
          <a:p>
            <a:pPr marL="285750" indent="-285750">
              <a:lnSpc>
                <a:spcPct val="150000"/>
              </a:lnSpc>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Inoculate and streak the specimen as soon as possible after collection.</a:t>
            </a:r>
          </a:p>
          <a:p>
            <a:pPr marL="285750" indent="-285750">
              <a:lnSpc>
                <a:spcPct val="150000"/>
              </a:lnSpc>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If the specimen to be cultured is on a swab, roll the swab over a small area of the agar surface and streak for isolation with a sterile loop.</a:t>
            </a:r>
          </a:p>
          <a:p>
            <a:pPr marL="285750" indent="-285750">
              <a:lnSpc>
                <a:spcPct val="150000"/>
              </a:lnSpc>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Incubate plates aerobically at 35-37°C for 18-24 hours and protect from light.</a:t>
            </a:r>
          </a:p>
          <a:p>
            <a:pPr marL="285750" indent="-285750">
              <a:lnSpc>
                <a:spcPct val="150000"/>
              </a:lnSpc>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Examine plates for colonial morphology. If negative after 24 hours, </a:t>
            </a:r>
            <a:r>
              <a:rPr lang="en-US" sz="1600" dirty="0" err="1">
                <a:latin typeface="Times New Roman" panose="02020603050405020304" pitchFamily="18" charset="0"/>
                <a:cs typeface="Times New Roman" panose="02020603050405020304" pitchFamily="18" charset="0"/>
              </a:rPr>
              <a:t>reincubate</a:t>
            </a:r>
            <a:r>
              <a:rPr lang="en-US" sz="1600" dirty="0">
                <a:latin typeface="Times New Roman" panose="02020603050405020304" pitchFamily="18" charset="0"/>
                <a:cs typeface="Times New Roman" panose="02020603050405020304" pitchFamily="18" charset="0"/>
              </a:rPr>
              <a:t> an additional 24 hours.</a:t>
            </a:r>
          </a:p>
        </p:txBody>
      </p:sp>
      <p:graphicFrame>
        <p:nvGraphicFramePr>
          <p:cNvPr id="4" name="Table 3"/>
          <p:cNvGraphicFramePr>
            <a:graphicFrameLocks noGrp="1"/>
          </p:cNvGraphicFramePr>
          <p:nvPr>
            <p:extLst>
              <p:ext uri="{D42A27DB-BD31-4B8C-83A1-F6EECF244321}">
                <p14:modId xmlns:p14="http://schemas.microsoft.com/office/powerpoint/2010/main" val="2188849182"/>
              </p:ext>
            </p:extLst>
          </p:nvPr>
        </p:nvGraphicFramePr>
        <p:xfrm>
          <a:off x="7397300" y="883009"/>
          <a:ext cx="4785175" cy="5244834"/>
        </p:xfrm>
        <a:graphic>
          <a:graphicData uri="http://schemas.openxmlformats.org/drawingml/2006/table">
            <a:tbl>
              <a:tblPr/>
              <a:tblGrid>
                <a:gridCol w="1885070">
                  <a:extLst>
                    <a:ext uri="{9D8B030D-6E8A-4147-A177-3AD203B41FA5}">
                      <a16:colId xmlns:a16="http://schemas.microsoft.com/office/drawing/2014/main" xmlns="" val="20000"/>
                    </a:ext>
                  </a:extLst>
                </a:gridCol>
                <a:gridCol w="2900105">
                  <a:extLst>
                    <a:ext uri="{9D8B030D-6E8A-4147-A177-3AD203B41FA5}">
                      <a16:colId xmlns:a16="http://schemas.microsoft.com/office/drawing/2014/main" xmlns="" val="20001"/>
                    </a:ext>
                  </a:extLst>
                </a:gridCol>
              </a:tblGrid>
              <a:tr h="490524">
                <a:tc>
                  <a:txBody>
                    <a:bodyPr/>
                    <a:lstStyle/>
                    <a:p>
                      <a:pPr algn="l"/>
                      <a:r>
                        <a:rPr lang="en-US" sz="1600" b="1" dirty="0">
                          <a:solidFill>
                            <a:srgbClr val="000000"/>
                          </a:solidFill>
                          <a:effectLst/>
                          <a:latin typeface="Times New Roman" panose="02020603050405020304" pitchFamily="18" charset="0"/>
                          <a:cs typeface="Times New Roman" panose="02020603050405020304" pitchFamily="18" charset="0"/>
                        </a:rPr>
                        <a:t>Organisms</a:t>
                      </a:r>
                      <a:endParaRPr lang="en-US" sz="1600" b="0" dirty="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207C0C"/>
                      </a:solidFill>
                      <a:prstDash val="solid"/>
                      <a:round/>
                      <a:headEnd type="none" w="med" len="med"/>
                      <a:tailEnd type="none" w="med" len="med"/>
                    </a:lnL>
                    <a:lnR w="12700" cap="flat" cmpd="sng" algn="ctr">
                      <a:solidFill>
                        <a:srgbClr val="607B0C"/>
                      </a:solidFill>
                      <a:prstDash val="solid"/>
                      <a:round/>
                      <a:headEnd type="none" w="med" len="med"/>
                      <a:tailEnd type="none" w="med" len="med"/>
                    </a:lnR>
                    <a:lnT w="12700" cap="flat" cmpd="sng" algn="ctr">
                      <a:solidFill>
                        <a:srgbClr val="207C0C"/>
                      </a:solidFill>
                      <a:prstDash val="solid"/>
                      <a:round/>
                      <a:headEnd type="none" w="med" len="med"/>
                      <a:tailEnd type="none" w="med" len="med"/>
                    </a:lnT>
                    <a:lnB w="12700" cap="flat" cmpd="sng" algn="ctr">
                      <a:solidFill>
                        <a:srgbClr val="30750C"/>
                      </a:solidFill>
                      <a:prstDash val="solid"/>
                      <a:round/>
                      <a:headEnd type="none" w="med" len="med"/>
                      <a:tailEnd type="none" w="med" len="med"/>
                    </a:lnB>
                    <a:solidFill>
                      <a:srgbClr val="FFFFFF"/>
                    </a:solidFill>
                  </a:tcPr>
                </a:tc>
                <a:tc>
                  <a:txBody>
                    <a:bodyPr/>
                    <a:lstStyle/>
                    <a:p>
                      <a:pPr algn="l"/>
                      <a:r>
                        <a:rPr lang="en-US" sz="1600" b="1">
                          <a:solidFill>
                            <a:srgbClr val="000000"/>
                          </a:solidFill>
                          <a:effectLst/>
                          <a:latin typeface="Times New Roman" panose="02020603050405020304" pitchFamily="18" charset="0"/>
                          <a:cs typeface="Times New Roman" panose="02020603050405020304" pitchFamily="18" charset="0"/>
                        </a:rPr>
                        <a:t>Growth</a:t>
                      </a:r>
                      <a:endParaRPr lang="en-US" sz="1600" b="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607B0C"/>
                      </a:solidFill>
                      <a:prstDash val="solid"/>
                      <a:round/>
                      <a:headEnd type="none" w="med" len="med"/>
                      <a:tailEnd type="none" w="med" len="med"/>
                    </a:lnL>
                    <a:lnR w="9525" cap="flat" cmpd="sng" algn="ctr">
                      <a:solidFill>
                        <a:srgbClr val="607B0C"/>
                      </a:solidFill>
                      <a:prstDash val="solid"/>
                      <a:round/>
                      <a:headEnd type="none" w="med" len="med"/>
                      <a:tailEnd type="none" w="med" len="med"/>
                    </a:lnR>
                    <a:lnT w="12700" cap="flat" cmpd="sng" algn="ctr">
                      <a:solidFill>
                        <a:srgbClr val="607B0C"/>
                      </a:solidFill>
                      <a:prstDash val="solid"/>
                      <a:round/>
                      <a:headEnd type="none" w="med" len="med"/>
                      <a:tailEnd type="none" w="med" len="med"/>
                    </a:lnT>
                    <a:lnB w="12700" cap="flat" cmpd="sng" algn="ctr">
                      <a:solidFill>
                        <a:srgbClr val="40770C"/>
                      </a:solidFill>
                      <a:prstDash val="solid"/>
                      <a:round/>
                      <a:headEnd type="none" w="med" len="med"/>
                      <a:tailEnd type="none" w="med" len="med"/>
                    </a:lnB>
                    <a:solidFill>
                      <a:srgbClr val="FFFFFF"/>
                    </a:solidFill>
                  </a:tcPr>
                </a:tc>
                <a:extLst>
                  <a:ext uri="{0D108BD9-81ED-4DB2-BD59-A6C34878D82A}">
                    <a16:rowId xmlns:a16="http://schemas.microsoft.com/office/drawing/2014/main" xmlns="" val="10000"/>
                  </a:ext>
                </a:extLst>
              </a:tr>
              <a:tr h="792385">
                <a:tc>
                  <a:txBody>
                    <a:bodyPr/>
                    <a:lstStyle/>
                    <a:p>
                      <a:pPr algn="l"/>
                      <a:r>
                        <a:rPr lang="en-US" sz="1600" b="0" i="0" dirty="0">
                          <a:solidFill>
                            <a:srgbClr val="000000"/>
                          </a:solidFill>
                          <a:effectLst/>
                          <a:latin typeface="Times New Roman" panose="02020603050405020304" pitchFamily="18" charset="0"/>
                          <a:cs typeface="Times New Roman" panose="02020603050405020304" pitchFamily="18" charset="0"/>
                        </a:rPr>
                        <a:t>Escherichia coli</a:t>
                      </a:r>
                      <a:endParaRPr lang="en-US" sz="1600" b="0" i="0" dirty="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30750C"/>
                      </a:solidFill>
                      <a:prstDash val="solid"/>
                      <a:round/>
                      <a:headEnd type="none" w="med" len="med"/>
                      <a:tailEnd type="none" w="med" len="med"/>
                    </a:lnL>
                    <a:lnR w="12700" cap="flat" cmpd="sng" algn="ctr">
                      <a:solidFill>
                        <a:srgbClr val="40770C"/>
                      </a:solidFill>
                      <a:prstDash val="solid"/>
                      <a:round/>
                      <a:headEnd type="none" w="med" len="med"/>
                      <a:tailEnd type="none" w="med" len="med"/>
                    </a:lnR>
                    <a:lnT w="12700" cap="flat" cmpd="sng" algn="ctr">
                      <a:solidFill>
                        <a:srgbClr val="30750C"/>
                      </a:solidFill>
                      <a:prstDash val="solid"/>
                      <a:round/>
                      <a:headEnd type="none" w="med" len="med"/>
                      <a:tailEnd type="none" w="med" len="med"/>
                    </a:lnT>
                    <a:lnB w="12700" cap="flat" cmpd="sng" algn="ctr">
                      <a:solidFill>
                        <a:srgbClr val="F0870C"/>
                      </a:solidFill>
                      <a:prstDash val="solid"/>
                      <a:round/>
                      <a:headEnd type="none" w="med" len="med"/>
                      <a:tailEnd type="none" w="med" len="med"/>
                    </a:lnB>
                    <a:solidFill>
                      <a:srgbClr val="FFFFFF"/>
                    </a:solidFill>
                  </a:tcPr>
                </a:tc>
                <a:tc>
                  <a:txBody>
                    <a:bodyPr/>
                    <a:lstStyle/>
                    <a:p>
                      <a:pPr algn="l"/>
                      <a:r>
                        <a:rPr lang="en-US" sz="1600" b="0">
                          <a:solidFill>
                            <a:srgbClr val="000000"/>
                          </a:solidFill>
                          <a:effectLst/>
                          <a:latin typeface="Times New Roman" panose="02020603050405020304" pitchFamily="18" charset="0"/>
                          <a:cs typeface="Times New Roman" panose="02020603050405020304" pitchFamily="18" charset="0"/>
                        </a:rPr>
                        <a:t>Blue-black bulls eye; may have green metallic sheen</a:t>
                      </a:r>
                      <a:endParaRPr lang="en-US" sz="1600" b="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40770C"/>
                      </a:solidFill>
                      <a:prstDash val="solid"/>
                      <a:round/>
                      <a:headEnd type="none" w="med" len="med"/>
                      <a:tailEnd type="none" w="med" len="med"/>
                    </a:lnL>
                    <a:lnR w="9525" cap="flat" cmpd="sng" algn="ctr">
                      <a:solidFill>
                        <a:srgbClr val="40770C"/>
                      </a:solidFill>
                      <a:prstDash val="solid"/>
                      <a:round/>
                      <a:headEnd type="none" w="med" len="med"/>
                      <a:tailEnd type="none" w="med" len="med"/>
                    </a:lnR>
                    <a:lnT w="12700" cap="flat" cmpd="sng" algn="ctr">
                      <a:solidFill>
                        <a:srgbClr val="40770C"/>
                      </a:solidFill>
                      <a:prstDash val="solid"/>
                      <a:round/>
                      <a:headEnd type="none" w="med" len="med"/>
                      <a:tailEnd type="none" w="med" len="med"/>
                    </a:lnT>
                    <a:lnB w="12700" cap="flat" cmpd="sng" algn="ctr">
                      <a:solidFill>
                        <a:srgbClr val="D0740C"/>
                      </a:solidFill>
                      <a:prstDash val="solid"/>
                      <a:round/>
                      <a:headEnd type="none" w="med" len="med"/>
                      <a:tailEnd type="none" w="med" len="med"/>
                    </a:lnB>
                    <a:solidFill>
                      <a:srgbClr val="FFFFFF"/>
                    </a:solidFill>
                  </a:tcPr>
                </a:tc>
                <a:extLst>
                  <a:ext uri="{0D108BD9-81ED-4DB2-BD59-A6C34878D82A}">
                    <a16:rowId xmlns:a16="http://schemas.microsoft.com/office/drawing/2014/main" xmlns="" val="10001"/>
                  </a:ext>
                </a:extLst>
              </a:tr>
              <a:tr h="792385">
                <a:tc>
                  <a:txBody>
                    <a:bodyPr/>
                    <a:lstStyle/>
                    <a:p>
                      <a:pPr algn="l"/>
                      <a:r>
                        <a:rPr lang="en-US" sz="1600" b="0" i="0" dirty="0">
                          <a:solidFill>
                            <a:srgbClr val="000000"/>
                          </a:solidFill>
                          <a:effectLst/>
                          <a:latin typeface="Times New Roman" panose="02020603050405020304" pitchFamily="18" charset="0"/>
                          <a:cs typeface="Times New Roman" panose="02020603050405020304" pitchFamily="18" charset="0"/>
                        </a:rPr>
                        <a:t>Pseudomonas </a:t>
                      </a:r>
                      <a:r>
                        <a:rPr lang="en-US" sz="1600" b="0" i="0" dirty="0" err="1">
                          <a:solidFill>
                            <a:srgbClr val="000000"/>
                          </a:solidFill>
                          <a:effectLst/>
                          <a:latin typeface="Times New Roman" panose="02020603050405020304" pitchFamily="18" charset="0"/>
                          <a:cs typeface="Times New Roman" panose="02020603050405020304" pitchFamily="18" charset="0"/>
                        </a:rPr>
                        <a:t>aeruginosa</a:t>
                      </a:r>
                      <a:endParaRPr lang="en-US" sz="1600" b="0" i="0" dirty="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F0870C"/>
                      </a:solidFill>
                      <a:prstDash val="solid"/>
                      <a:round/>
                      <a:headEnd type="none" w="med" len="med"/>
                      <a:tailEnd type="none" w="med" len="med"/>
                    </a:lnL>
                    <a:lnR w="12700" cap="flat" cmpd="sng" algn="ctr">
                      <a:solidFill>
                        <a:srgbClr val="D0740C"/>
                      </a:solidFill>
                      <a:prstDash val="solid"/>
                      <a:round/>
                      <a:headEnd type="none" w="med" len="med"/>
                      <a:tailEnd type="none" w="med" len="med"/>
                    </a:lnR>
                    <a:lnT w="12700" cap="flat" cmpd="sng" algn="ctr">
                      <a:solidFill>
                        <a:srgbClr val="F0870C"/>
                      </a:solidFill>
                      <a:prstDash val="solid"/>
                      <a:round/>
                      <a:headEnd type="none" w="med" len="med"/>
                      <a:tailEnd type="none" w="med" len="med"/>
                    </a:lnT>
                    <a:lnB w="12700" cap="flat" cmpd="sng" algn="ctr">
                      <a:solidFill>
                        <a:srgbClr val="C08A0C"/>
                      </a:solidFill>
                      <a:prstDash val="solid"/>
                      <a:round/>
                      <a:headEnd type="none" w="med" len="med"/>
                      <a:tailEnd type="none" w="med" len="med"/>
                    </a:lnB>
                    <a:solidFill>
                      <a:srgbClr val="FFFFFF"/>
                    </a:solidFill>
                  </a:tcPr>
                </a:tc>
                <a:tc>
                  <a:txBody>
                    <a:bodyPr/>
                    <a:lstStyle/>
                    <a:p>
                      <a:pPr algn="l"/>
                      <a:r>
                        <a:rPr lang="en-US" sz="1600" b="0">
                          <a:solidFill>
                            <a:srgbClr val="000000"/>
                          </a:solidFill>
                          <a:effectLst/>
                          <a:latin typeface="Times New Roman" panose="02020603050405020304" pitchFamily="18" charset="0"/>
                          <a:cs typeface="Times New Roman" panose="02020603050405020304" pitchFamily="18" charset="0"/>
                        </a:rPr>
                        <a:t>Colorless</a:t>
                      </a:r>
                      <a:endParaRPr lang="en-US" sz="1600" b="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D0740C"/>
                      </a:solidFill>
                      <a:prstDash val="solid"/>
                      <a:round/>
                      <a:headEnd type="none" w="med" len="med"/>
                      <a:tailEnd type="none" w="med" len="med"/>
                    </a:lnL>
                    <a:lnR w="9525" cap="flat" cmpd="sng" algn="ctr">
                      <a:solidFill>
                        <a:srgbClr val="D0740C"/>
                      </a:solidFill>
                      <a:prstDash val="solid"/>
                      <a:round/>
                      <a:headEnd type="none" w="med" len="med"/>
                      <a:tailEnd type="none" w="med" len="med"/>
                    </a:lnR>
                    <a:lnT w="12700" cap="flat" cmpd="sng" algn="ctr">
                      <a:solidFill>
                        <a:srgbClr val="D0740C"/>
                      </a:solidFill>
                      <a:prstDash val="solid"/>
                      <a:round/>
                      <a:headEnd type="none" w="med" len="med"/>
                      <a:tailEnd type="none" w="med" len="med"/>
                    </a:lnT>
                    <a:lnB w="12700" cap="flat" cmpd="sng" algn="ctr">
                      <a:solidFill>
                        <a:srgbClr val="108C0C"/>
                      </a:solidFill>
                      <a:prstDash val="solid"/>
                      <a:round/>
                      <a:headEnd type="none" w="med" len="med"/>
                      <a:tailEnd type="none" w="med" len="med"/>
                    </a:lnB>
                    <a:solidFill>
                      <a:srgbClr val="FFFFFF"/>
                    </a:solidFill>
                  </a:tcPr>
                </a:tc>
                <a:extLst>
                  <a:ext uri="{0D108BD9-81ED-4DB2-BD59-A6C34878D82A}">
                    <a16:rowId xmlns:a16="http://schemas.microsoft.com/office/drawing/2014/main" xmlns="" val="10002"/>
                  </a:ext>
                </a:extLst>
              </a:tr>
              <a:tr h="792385">
                <a:tc>
                  <a:txBody>
                    <a:bodyPr/>
                    <a:lstStyle/>
                    <a:p>
                      <a:pPr algn="l"/>
                      <a:r>
                        <a:rPr lang="en-US" sz="1600" b="0" i="0" dirty="0" err="1">
                          <a:solidFill>
                            <a:srgbClr val="000000"/>
                          </a:solidFill>
                          <a:effectLst/>
                          <a:latin typeface="Times New Roman" panose="02020603050405020304" pitchFamily="18" charset="0"/>
                          <a:cs typeface="Times New Roman" panose="02020603050405020304" pitchFamily="18" charset="0"/>
                        </a:rPr>
                        <a:t>Enterobacter</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aerogenes</a:t>
                      </a:r>
                      <a:endParaRPr lang="en-US" sz="1600" b="0" i="0" dirty="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C08A0C"/>
                      </a:solidFill>
                      <a:prstDash val="solid"/>
                      <a:round/>
                      <a:headEnd type="none" w="med" len="med"/>
                      <a:tailEnd type="none" w="med" len="med"/>
                    </a:lnL>
                    <a:lnR w="12700" cap="flat" cmpd="sng" algn="ctr">
                      <a:solidFill>
                        <a:srgbClr val="108C0C"/>
                      </a:solidFill>
                      <a:prstDash val="solid"/>
                      <a:round/>
                      <a:headEnd type="none" w="med" len="med"/>
                      <a:tailEnd type="none" w="med" len="med"/>
                    </a:lnR>
                    <a:lnT w="12700" cap="flat" cmpd="sng" algn="ctr">
                      <a:solidFill>
                        <a:srgbClr val="C08A0C"/>
                      </a:solidFill>
                      <a:prstDash val="solid"/>
                      <a:round/>
                      <a:headEnd type="none" w="med" len="med"/>
                      <a:tailEnd type="none" w="med" len="med"/>
                    </a:lnT>
                    <a:lnB w="12700" cap="flat" cmpd="sng" algn="ctr">
                      <a:solidFill>
                        <a:srgbClr val="608D0C"/>
                      </a:solidFill>
                      <a:prstDash val="solid"/>
                      <a:round/>
                      <a:headEnd type="none" w="med" len="med"/>
                      <a:tailEnd type="none" w="med" len="med"/>
                    </a:lnB>
                    <a:solidFill>
                      <a:srgbClr val="FFFFFF"/>
                    </a:solidFill>
                  </a:tcPr>
                </a:tc>
                <a:tc>
                  <a:txBody>
                    <a:bodyPr/>
                    <a:lstStyle/>
                    <a:p>
                      <a:pPr algn="l"/>
                      <a:r>
                        <a:rPr lang="en-US" sz="1600" b="0">
                          <a:solidFill>
                            <a:srgbClr val="000000"/>
                          </a:solidFill>
                          <a:effectLst/>
                          <a:latin typeface="Times New Roman" panose="02020603050405020304" pitchFamily="18" charset="0"/>
                          <a:cs typeface="Times New Roman" panose="02020603050405020304" pitchFamily="18" charset="0"/>
                        </a:rPr>
                        <a:t>Good growth; pink, without sheen</a:t>
                      </a:r>
                      <a:endParaRPr lang="en-US" sz="1600" b="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108C0C"/>
                      </a:solidFill>
                      <a:prstDash val="solid"/>
                      <a:round/>
                      <a:headEnd type="none" w="med" len="med"/>
                      <a:tailEnd type="none" w="med" len="med"/>
                    </a:lnL>
                    <a:lnR w="9525" cap="flat" cmpd="sng" algn="ctr">
                      <a:solidFill>
                        <a:srgbClr val="108C0C"/>
                      </a:solidFill>
                      <a:prstDash val="solid"/>
                      <a:round/>
                      <a:headEnd type="none" w="med" len="med"/>
                      <a:tailEnd type="none" w="med" len="med"/>
                    </a:lnR>
                    <a:lnT w="12700" cap="flat" cmpd="sng" algn="ctr">
                      <a:solidFill>
                        <a:srgbClr val="108C0C"/>
                      </a:solidFill>
                      <a:prstDash val="solid"/>
                      <a:round/>
                      <a:headEnd type="none" w="med" len="med"/>
                      <a:tailEnd type="none" w="med" len="med"/>
                    </a:lnT>
                    <a:lnB w="12700" cap="flat" cmpd="sng" algn="ctr">
                      <a:solidFill>
                        <a:srgbClr val="F08A0C"/>
                      </a:solidFill>
                      <a:prstDash val="solid"/>
                      <a:round/>
                      <a:headEnd type="none" w="med" len="med"/>
                      <a:tailEnd type="none" w="med" len="med"/>
                    </a:lnB>
                    <a:solidFill>
                      <a:srgbClr val="FFFFFF"/>
                    </a:solidFill>
                  </a:tcPr>
                </a:tc>
                <a:extLst>
                  <a:ext uri="{0D108BD9-81ED-4DB2-BD59-A6C34878D82A}">
                    <a16:rowId xmlns:a16="http://schemas.microsoft.com/office/drawing/2014/main" xmlns="" val="10003"/>
                  </a:ext>
                </a:extLst>
              </a:tr>
              <a:tr h="792385">
                <a:tc>
                  <a:txBody>
                    <a:bodyPr/>
                    <a:lstStyle/>
                    <a:p>
                      <a:pPr algn="l"/>
                      <a:r>
                        <a:rPr lang="en-US" sz="1600" b="0" i="0" dirty="0" err="1">
                          <a:solidFill>
                            <a:srgbClr val="000000"/>
                          </a:solidFill>
                          <a:effectLst/>
                          <a:latin typeface="Times New Roman" panose="02020603050405020304" pitchFamily="18" charset="0"/>
                          <a:cs typeface="Times New Roman" panose="02020603050405020304" pitchFamily="18" charset="0"/>
                        </a:rPr>
                        <a:t>Klebsiella</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pneumoniae</a:t>
                      </a:r>
                      <a:endParaRPr lang="en-US" sz="1600" b="0" i="0" dirty="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608D0C"/>
                      </a:solidFill>
                      <a:prstDash val="solid"/>
                      <a:round/>
                      <a:headEnd type="none" w="med" len="med"/>
                      <a:tailEnd type="none" w="med" len="med"/>
                    </a:lnL>
                    <a:lnR w="12700" cap="flat" cmpd="sng" algn="ctr">
                      <a:solidFill>
                        <a:srgbClr val="F08A0C"/>
                      </a:solidFill>
                      <a:prstDash val="solid"/>
                      <a:round/>
                      <a:headEnd type="none" w="med" len="med"/>
                      <a:tailEnd type="none" w="med" len="med"/>
                    </a:lnR>
                    <a:lnT w="12700" cap="flat" cmpd="sng" algn="ctr">
                      <a:solidFill>
                        <a:srgbClr val="608D0C"/>
                      </a:solidFill>
                      <a:prstDash val="solid"/>
                      <a:round/>
                      <a:headEnd type="none" w="med" len="med"/>
                      <a:tailEnd type="none" w="med" len="med"/>
                    </a:lnT>
                    <a:lnB w="12700" cap="flat" cmpd="sng" algn="ctr">
                      <a:solidFill>
                        <a:srgbClr val="00900C"/>
                      </a:solidFill>
                      <a:prstDash val="solid"/>
                      <a:round/>
                      <a:headEnd type="none" w="med" len="med"/>
                      <a:tailEnd type="none" w="med" len="med"/>
                    </a:lnB>
                    <a:solidFill>
                      <a:srgbClr val="FFFFFF"/>
                    </a:solidFill>
                  </a:tcPr>
                </a:tc>
                <a:tc>
                  <a:txBody>
                    <a:bodyPr/>
                    <a:lstStyle/>
                    <a:p>
                      <a:pPr algn="l"/>
                      <a:r>
                        <a:rPr lang="en-US" sz="1600" b="0">
                          <a:solidFill>
                            <a:srgbClr val="000000"/>
                          </a:solidFill>
                          <a:effectLst/>
                          <a:latin typeface="Times New Roman" panose="02020603050405020304" pitchFamily="18" charset="0"/>
                          <a:cs typeface="Times New Roman" panose="02020603050405020304" pitchFamily="18" charset="0"/>
                        </a:rPr>
                        <a:t>Pink, mucoid colonies</a:t>
                      </a:r>
                      <a:endParaRPr lang="en-US" sz="1600" b="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F08A0C"/>
                      </a:solidFill>
                      <a:prstDash val="solid"/>
                      <a:round/>
                      <a:headEnd type="none" w="med" len="med"/>
                      <a:tailEnd type="none" w="med" len="med"/>
                    </a:lnL>
                    <a:lnR w="9525" cap="flat" cmpd="sng" algn="ctr">
                      <a:solidFill>
                        <a:srgbClr val="F08A0C"/>
                      </a:solidFill>
                      <a:prstDash val="solid"/>
                      <a:round/>
                      <a:headEnd type="none" w="med" len="med"/>
                      <a:tailEnd type="none" w="med" len="med"/>
                    </a:lnR>
                    <a:lnT w="12700" cap="flat" cmpd="sng" algn="ctr">
                      <a:solidFill>
                        <a:srgbClr val="F08A0C"/>
                      </a:solidFill>
                      <a:prstDash val="solid"/>
                      <a:round/>
                      <a:headEnd type="none" w="med" len="med"/>
                      <a:tailEnd type="none" w="med" len="med"/>
                    </a:lnT>
                    <a:lnB w="12700" cap="flat" cmpd="sng" algn="ctr">
                      <a:solidFill>
                        <a:srgbClr val="908D0C"/>
                      </a:solidFill>
                      <a:prstDash val="solid"/>
                      <a:round/>
                      <a:headEnd type="none" w="med" len="med"/>
                      <a:tailEnd type="none" w="med" len="med"/>
                    </a:lnB>
                    <a:solidFill>
                      <a:srgbClr val="FFFFFF"/>
                    </a:solidFill>
                  </a:tcPr>
                </a:tc>
                <a:extLst>
                  <a:ext uri="{0D108BD9-81ED-4DB2-BD59-A6C34878D82A}">
                    <a16:rowId xmlns:a16="http://schemas.microsoft.com/office/drawing/2014/main" xmlns="" val="10004"/>
                  </a:ext>
                </a:extLst>
              </a:tr>
              <a:tr h="792385">
                <a:tc>
                  <a:txBody>
                    <a:bodyPr/>
                    <a:lstStyle/>
                    <a:p>
                      <a:pPr algn="l"/>
                      <a:r>
                        <a:rPr lang="en-US" sz="1600" b="0" i="0" dirty="0">
                          <a:solidFill>
                            <a:srgbClr val="000000"/>
                          </a:solidFill>
                          <a:effectLst/>
                          <a:latin typeface="Times New Roman" panose="02020603050405020304" pitchFamily="18" charset="0"/>
                          <a:cs typeface="Times New Roman" panose="02020603050405020304" pitchFamily="18" charset="0"/>
                        </a:rPr>
                        <a:t>Proteus mirabilis</a:t>
                      </a:r>
                      <a:endParaRPr lang="en-US" sz="1600" b="0" i="0" dirty="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00900C"/>
                      </a:solidFill>
                      <a:prstDash val="solid"/>
                      <a:round/>
                      <a:headEnd type="none" w="med" len="med"/>
                      <a:tailEnd type="none" w="med" len="med"/>
                    </a:lnL>
                    <a:lnR w="12700" cap="flat" cmpd="sng" algn="ctr">
                      <a:solidFill>
                        <a:srgbClr val="908D0C"/>
                      </a:solidFill>
                      <a:prstDash val="solid"/>
                      <a:round/>
                      <a:headEnd type="none" w="med" len="med"/>
                      <a:tailEnd type="none" w="med" len="med"/>
                    </a:lnR>
                    <a:lnT w="12700" cap="flat" cmpd="sng" algn="ctr">
                      <a:solidFill>
                        <a:srgbClr val="00900C"/>
                      </a:solidFill>
                      <a:prstDash val="solid"/>
                      <a:round/>
                      <a:headEnd type="none" w="med" len="med"/>
                      <a:tailEnd type="none" w="med" len="med"/>
                    </a:lnT>
                    <a:lnB w="12700" cap="flat" cmpd="sng" algn="ctr">
                      <a:solidFill>
                        <a:srgbClr val="A0920C"/>
                      </a:solidFill>
                      <a:prstDash val="solid"/>
                      <a:round/>
                      <a:headEnd type="none" w="med" len="med"/>
                      <a:tailEnd type="none" w="med" len="med"/>
                    </a:lnB>
                    <a:solidFill>
                      <a:srgbClr val="FFFFFF"/>
                    </a:solidFill>
                  </a:tcPr>
                </a:tc>
                <a:tc>
                  <a:txBody>
                    <a:bodyPr/>
                    <a:lstStyle/>
                    <a:p>
                      <a:pPr algn="l"/>
                      <a:r>
                        <a:rPr lang="en-US" sz="1600" b="0">
                          <a:solidFill>
                            <a:srgbClr val="000000"/>
                          </a:solidFill>
                          <a:effectLst/>
                          <a:latin typeface="Times New Roman" panose="02020603050405020304" pitchFamily="18" charset="0"/>
                          <a:cs typeface="Times New Roman" panose="02020603050405020304" pitchFamily="18" charset="0"/>
                        </a:rPr>
                        <a:t>Luxuriant growth; colorless colonies</a:t>
                      </a:r>
                      <a:endParaRPr lang="en-US" sz="1600" b="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908D0C"/>
                      </a:solidFill>
                      <a:prstDash val="solid"/>
                      <a:round/>
                      <a:headEnd type="none" w="med" len="med"/>
                      <a:tailEnd type="none" w="med" len="med"/>
                    </a:lnL>
                    <a:lnR w="9525" cap="flat" cmpd="sng" algn="ctr">
                      <a:solidFill>
                        <a:srgbClr val="908D0C"/>
                      </a:solidFill>
                      <a:prstDash val="solid"/>
                      <a:round/>
                      <a:headEnd type="none" w="med" len="med"/>
                      <a:tailEnd type="none" w="med" len="med"/>
                    </a:lnR>
                    <a:lnT w="12700" cap="flat" cmpd="sng" algn="ctr">
                      <a:solidFill>
                        <a:srgbClr val="908D0C"/>
                      </a:solidFill>
                      <a:prstDash val="solid"/>
                      <a:round/>
                      <a:headEnd type="none" w="med" len="med"/>
                      <a:tailEnd type="none" w="med" len="med"/>
                    </a:lnT>
                    <a:lnB w="12700" cap="flat" cmpd="sng" algn="ctr">
                      <a:solidFill>
                        <a:srgbClr val="30900C"/>
                      </a:solidFill>
                      <a:prstDash val="solid"/>
                      <a:round/>
                      <a:headEnd type="none" w="med" len="med"/>
                      <a:tailEnd type="none" w="med" len="med"/>
                    </a:lnB>
                    <a:solidFill>
                      <a:srgbClr val="FFFFFF"/>
                    </a:solidFill>
                  </a:tcPr>
                </a:tc>
                <a:extLst>
                  <a:ext uri="{0D108BD9-81ED-4DB2-BD59-A6C34878D82A}">
                    <a16:rowId xmlns:a16="http://schemas.microsoft.com/office/drawing/2014/main" xmlns="" val="10005"/>
                  </a:ext>
                </a:extLst>
              </a:tr>
              <a:tr h="792385">
                <a:tc>
                  <a:txBody>
                    <a:bodyPr/>
                    <a:lstStyle/>
                    <a:p>
                      <a:pPr algn="l"/>
                      <a:r>
                        <a:rPr lang="en-US" sz="1600" b="0" i="0" dirty="0">
                          <a:solidFill>
                            <a:srgbClr val="000000"/>
                          </a:solidFill>
                          <a:effectLst/>
                          <a:latin typeface="Times New Roman" panose="02020603050405020304" pitchFamily="18" charset="0"/>
                          <a:cs typeface="Times New Roman" panose="02020603050405020304" pitchFamily="18" charset="0"/>
                        </a:rPr>
                        <a:t>Salmonella </a:t>
                      </a:r>
                      <a:r>
                        <a:rPr lang="en-US" sz="1600" b="0" i="0" dirty="0" err="1">
                          <a:solidFill>
                            <a:srgbClr val="000000"/>
                          </a:solidFill>
                          <a:effectLst/>
                          <a:latin typeface="Times New Roman" panose="02020603050405020304" pitchFamily="18" charset="0"/>
                          <a:cs typeface="Times New Roman" panose="02020603050405020304" pitchFamily="18" charset="0"/>
                        </a:rPr>
                        <a:t>Typhimurium</a:t>
                      </a:r>
                      <a:endParaRPr lang="en-US" sz="1600" b="0" i="0" dirty="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A0920C"/>
                      </a:solidFill>
                      <a:prstDash val="solid"/>
                      <a:round/>
                      <a:headEnd type="none" w="med" len="med"/>
                      <a:tailEnd type="none" w="med" len="med"/>
                    </a:lnL>
                    <a:lnR w="12700" cap="flat" cmpd="sng" algn="ctr">
                      <a:solidFill>
                        <a:srgbClr val="30900C"/>
                      </a:solidFill>
                      <a:prstDash val="solid"/>
                      <a:round/>
                      <a:headEnd type="none" w="med" len="med"/>
                      <a:tailEnd type="none" w="med" len="med"/>
                    </a:lnR>
                    <a:lnT w="12700" cap="flat" cmpd="sng" algn="ctr">
                      <a:solidFill>
                        <a:srgbClr val="A0920C"/>
                      </a:solidFill>
                      <a:prstDash val="solid"/>
                      <a:round/>
                      <a:headEnd type="none" w="med" len="med"/>
                      <a:tailEnd type="none" w="med" len="med"/>
                    </a:lnT>
                    <a:lnB w="9525" cap="flat" cmpd="sng" algn="ctr">
                      <a:solidFill>
                        <a:srgbClr val="A0920C"/>
                      </a:solidFill>
                      <a:prstDash val="solid"/>
                      <a:round/>
                      <a:headEnd type="none" w="med" len="med"/>
                      <a:tailEnd type="none" w="med" len="med"/>
                    </a:lnB>
                    <a:solidFill>
                      <a:srgbClr val="FFFFFF"/>
                    </a:solidFill>
                  </a:tcPr>
                </a:tc>
                <a:tc>
                  <a:txBody>
                    <a:bodyPr/>
                    <a:lstStyle/>
                    <a:p>
                      <a:pPr algn="l"/>
                      <a:r>
                        <a:rPr lang="en-US" sz="1600" b="0" dirty="0">
                          <a:solidFill>
                            <a:srgbClr val="000000"/>
                          </a:solidFill>
                          <a:effectLst/>
                          <a:latin typeface="Times New Roman" panose="02020603050405020304" pitchFamily="18" charset="0"/>
                          <a:cs typeface="Times New Roman" panose="02020603050405020304" pitchFamily="18" charset="0"/>
                        </a:rPr>
                        <a:t>Luxuriant growth; colorless colonies</a:t>
                      </a:r>
                      <a:endParaRPr lang="en-US" sz="1600" b="0" dirty="0">
                        <a:effectLst/>
                        <a:latin typeface="Times New Roman" panose="02020603050405020304" pitchFamily="18" charset="0"/>
                        <a:cs typeface="Times New Roman" panose="02020603050405020304" pitchFamily="18" charset="0"/>
                      </a:endParaRPr>
                    </a:p>
                  </a:txBody>
                  <a:tcPr marL="76200" marR="76200" marT="76200" marB="76200" anchor="ctr">
                    <a:lnL w="12700" cap="flat" cmpd="sng" algn="ctr">
                      <a:solidFill>
                        <a:srgbClr val="30900C"/>
                      </a:solidFill>
                      <a:prstDash val="solid"/>
                      <a:round/>
                      <a:headEnd type="none" w="med" len="med"/>
                      <a:tailEnd type="none" w="med" len="med"/>
                    </a:lnL>
                    <a:lnR w="9525" cap="flat" cmpd="sng" algn="ctr">
                      <a:solidFill>
                        <a:srgbClr val="30900C"/>
                      </a:solidFill>
                      <a:prstDash val="solid"/>
                      <a:round/>
                      <a:headEnd type="none" w="med" len="med"/>
                      <a:tailEnd type="none" w="med" len="med"/>
                    </a:lnR>
                    <a:lnT w="12700" cap="flat" cmpd="sng" algn="ctr">
                      <a:solidFill>
                        <a:srgbClr val="30900C"/>
                      </a:solidFill>
                      <a:prstDash val="solid"/>
                      <a:round/>
                      <a:headEnd type="none" w="med" len="med"/>
                      <a:tailEnd type="none" w="med" len="med"/>
                    </a:lnT>
                    <a:lnB w="9525" cap="flat" cmpd="sng" algn="ctr">
                      <a:solidFill>
                        <a:srgbClr val="30900C"/>
                      </a:solidFill>
                      <a:prstDash val="solid"/>
                      <a:round/>
                      <a:headEnd type="none" w="med" len="med"/>
                      <a:tailEnd type="none" w="med" len="med"/>
                    </a:lnB>
                    <a:solidFill>
                      <a:srgbClr val="FFFFFF"/>
                    </a:solidFill>
                  </a:tcPr>
                </a:tc>
                <a:extLst>
                  <a:ext uri="{0D108BD9-81ED-4DB2-BD59-A6C34878D82A}">
                    <a16:rowId xmlns:a16="http://schemas.microsoft.com/office/drawing/2014/main" xmlns="" val="10006"/>
                  </a:ext>
                </a:extLst>
              </a:tr>
            </a:tbl>
          </a:graphicData>
        </a:graphic>
      </p:graphicFrame>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61</a:t>
            </a:fld>
            <a:endParaRPr lang="en-IN"/>
          </a:p>
        </p:txBody>
      </p:sp>
    </p:spTree>
    <p:extLst>
      <p:ext uri="{BB962C8B-B14F-4D97-AF65-F5344CB8AC3E}">
        <p14:creationId xmlns:p14="http://schemas.microsoft.com/office/powerpoint/2010/main" val="45246833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p:cNvPicPr>
            <a:picLocks noChangeAspect="1"/>
          </p:cNvPicPr>
          <p:nvPr/>
        </p:nvPicPr>
        <p:blipFill>
          <a:blip r:embed="rId2"/>
          <a:stretch>
            <a:fillRect/>
          </a:stretch>
        </p:blipFill>
        <p:spPr>
          <a:xfrm>
            <a:off x="1091821" y="411462"/>
            <a:ext cx="10331355" cy="5846162"/>
          </a:xfrm>
          <a:prstGeom prst="rect">
            <a:avLst/>
          </a:prstGeom>
        </p:spPr>
      </p:pic>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62</a:t>
            </a:fld>
            <a:endParaRPr lang="en-IN"/>
          </a:p>
        </p:txBody>
      </p:sp>
    </p:spTree>
    <p:extLst>
      <p:ext uri="{BB962C8B-B14F-4D97-AF65-F5344CB8AC3E}">
        <p14:creationId xmlns:p14="http://schemas.microsoft.com/office/powerpoint/2010/main" val="20516598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6" name="Picture 5"/>
          <p:cNvPicPr>
            <a:picLocks noChangeAspect="1"/>
          </p:cNvPicPr>
          <p:nvPr/>
        </p:nvPicPr>
        <p:blipFill rotWithShape="1">
          <a:blip r:embed="rId2"/>
          <a:srcRect l="14828" t="22139" r="39540" b="19059"/>
          <a:stretch/>
        </p:blipFill>
        <p:spPr>
          <a:xfrm>
            <a:off x="1673783" y="172841"/>
            <a:ext cx="8834908" cy="6400996"/>
          </a:xfrm>
          <a:prstGeom prst="rect">
            <a:avLst/>
          </a:prstGeom>
        </p:spPr>
      </p:pic>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28B54A7E-2395-4D35-824E-25842394C6F0}" type="slidenum">
              <a:rPr lang="en-IN" smtClean="0"/>
              <a:t>63</a:t>
            </a:fld>
            <a:endParaRPr lang="en-IN"/>
          </a:p>
        </p:txBody>
      </p:sp>
    </p:spTree>
    <p:extLst>
      <p:ext uri="{BB962C8B-B14F-4D97-AF65-F5344CB8AC3E}">
        <p14:creationId xmlns:p14="http://schemas.microsoft.com/office/powerpoint/2010/main" val="2947490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971550" y="491319"/>
            <a:ext cx="10929298" cy="5016758"/>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Transport media</a:t>
            </a:r>
          </a:p>
          <a:p>
            <a:endParaRPr lang="en-US" sz="1600" b="1"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Clinical specimens must be transported to the laboratory immediately after collection to prevent overgrowth of contaminating organisms or commensals. This can be achieved by using transport media. Such media prevent drying (desiccation) of a specimen, maintain the pathogen to commensal ratio, and inhibit the overgrowth of unwanted bacteria. Some of these media (Stuart’s &amp; Amie’s) are semi-solid in consistency. Addition of charcoal serves to neutralize inhibitory factors.</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Cary Blair transport medium and </a:t>
            </a:r>
            <a:r>
              <a:rPr lang="en-US" sz="1600" dirty="0" err="1">
                <a:latin typeface="Times New Roman" panose="02020603050405020304" pitchFamily="18" charset="0"/>
                <a:cs typeface="Times New Roman" panose="02020603050405020304" pitchFamily="18" charset="0"/>
              </a:rPr>
              <a:t>Venkatraman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Ramakrishnan</a:t>
            </a:r>
            <a:r>
              <a:rPr lang="en-US" sz="1600" dirty="0">
                <a:latin typeface="Times New Roman" panose="02020603050405020304" pitchFamily="18" charset="0"/>
                <a:cs typeface="Times New Roman" panose="02020603050405020304" pitchFamily="18" charset="0"/>
              </a:rPr>
              <a:t> (VR) medium are used to transport feces from suspected cholera patients.</a:t>
            </a:r>
          </a:p>
          <a:p>
            <a:r>
              <a:rPr lang="en-US" sz="1600" dirty="0" err="1">
                <a:latin typeface="Times New Roman" panose="02020603050405020304" pitchFamily="18" charset="0"/>
                <a:cs typeface="Times New Roman" panose="02020603050405020304" pitchFamily="18" charset="0"/>
              </a:rPr>
              <a:t>Sach’s</a:t>
            </a:r>
            <a:r>
              <a:rPr lang="en-US" sz="1600" dirty="0">
                <a:latin typeface="Times New Roman" panose="02020603050405020304" pitchFamily="18" charset="0"/>
                <a:cs typeface="Times New Roman" panose="02020603050405020304" pitchFamily="18" charset="0"/>
              </a:rPr>
              <a:t> buffered glycerol saline is used to transport feces from patients suspected to be suffering from bacillary dysentery.</a:t>
            </a:r>
          </a:p>
          <a:p>
            <a:r>
              <a:rPr lang="en-US" sz="1600" dirty="0">
                <a:latin typeface="Times New Roman" panose="02020603050405020304" pitchFamily="18" charset="0"/>
                <a:cs typeface="Times New Roman" panose="02020603050405020304" pitchFamily="18" charset="0"/>
              </a:rPr>
              <a:t>Pike’s medium is used to transport streptococci from throat specimens.</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Assay media</a:t>
            </a:r>
          </a:p>
          <a:p>
            <a:r>
              <a:rPr lang="en-US" sz="1600" dirty="0">
                <a:latin typeface="Times New Roman" panose="02020603050405020304" pitchFamily="18" charset="0"/>
                <a:cs typeface="Times New Roman" panose="02020603050405020304" pitchFamily="18" charset="0"/>
              </a:rPr>
              <a:t>These media are used for the assay of vitamins, amino acids, and antibiotics. E.g. antibiotic assay media are used for determining antibiotic potency by the microbiological assay technique.</a:t>
            </a:r>
          </a:p>
          <a:p>
            <a:r>
              <a:rPr lang="en-US" sz="1600" dirty="0">
                <a:latin typeface="Times New Roman" panose="02020603050405020304" pitchFamily="18" charset="0"/>
                <a:cs typeface="Times New Roman" panose="02020603050405020304" pitchFamily="18" charset="0"/>
              </a:rPr>
              <a:t>Other types of medium include;</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Media for enumeration of bacteria,</a:t>
            </a:r>
          </a:p>
          <a:p>
            <a:r>
              <a:rPr lang="en-US" sz="1600" dirty="0">
                <a:latin typeface="Times New Roman" panose="02020603050405020304" pitchFamily="18" charset="0"/>
                <a:cs typeface="Times New Roman" panose="02020603050405020304" pitchFamily="18" charset="0"/>
              </a:rPr>
              <a:t>Media for characterization of bacteria,</a:t>
            </a:r>
          </a:p>
          <a:p>
            <a:r>
              <a:rPr lang="en-US" sz="1600" dirty="0">
                <a:latin typeface="Times New Roman" panose="02020603050405020304" pitchFamily="18" charset="0"/>
                <a:cs typeface="Times New Roman" panose="02020603050405020304" pitchFamily="18" charset="0"/>
              </a:rPr>
              <a:t>Maintenance media etc.</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64</a:t>
            </a:fld>
            <a:endParaRPr lang="en-IN"/>
          </a:p>
        </p:txBody>
      </p:sp>
    </p:spTree>
    <p:extLst>
      <p:ext uri="{BB962C8B-B14F-4D97-AF65-F5344CB8AC3E}">
        <p14:creationId xmlns:p14="http://schemas.microsoft.com/office/powerpoint/2010/main" val="248316489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Rectangle 2"/>
          <p:cNvSpPr/>
          <p:nvPr/>
        </p:nvSpPr>
        <p:spPr>
          <a:xfrm>
            <a:off x="971550" y="682457"/>
            <a:ext cx="6096000" cy="3293209"/>
          </a:xfrm>
          <a:prstGeom prst="rect">
            <a:avLst/>
          </a:prstGeom>
        </p:spPr>
        <p:txBody>
          <a:bodyPr>
            <a:spAutoFit/>
          </a:bodyPr>
          <a:lstStyle/>
          <a:p>
            <a:r>
              <a:rPr lang="en-US" sz="1600" b="1" dirty="0">
                <a:latin typeface="Times New Roman" panose="02020603050405020304" pitchFamily="18" charset="0"/>
                <a:cs typeface="Times New Roman" panose="02020603050405020304" pitchFamily="18" charset="0"/>
              </a:rPr>
              <a:t>Differential/ indicator medium</a:t>
            </a:r>
            <a:r>
              <a:rPr lang="en-US" sz="1600" dirty="0">
                <a:latin typeface="Times New Roman" panose="02020603050405020304" pitchFamily="18" charset="0"/>
                <a:cs typeface="Times New Roman" panose="02020603050405020304" pitchFamily="18" charset="0"/>
              </a:rPr>
              <a:t>: differential appearance:</a:t>
            </a:r>
          </a:p>
          <a:p>
            <a:r>
              <a:rPr lang="en-US" sz="1600" dirty="0">
                <a:latin typeface="Times New Roman" panose="02020603050405020304" pitchFamily="18" charset="0"/>
                <a:cs typeface="Times New Roman" panose="02020603050405020304" pitchFamily="18" charset="0"/>
              </a:rPr>
              <a:t>Certain media are designed in such a way that different bacteria can be recognized on the basis of their colony color. Various approaches include incorporation of dyes, metabolic substrates, </a:t>
            </a:r>
            <a:r>
              <a:rPr lang="en-US" sz="1600" dirty="0" err="1">
                <a:latin typeface="Times New Roman" panose="02020603050405020304" pitchFamily="18" charset="0"/>
                <a:cs typeface="Times New Roman" panose="02020603050405020304" pitchFamily="18" charset="0"/>
              </a:rPr>
              <a:t>etc</a:t>
            </a:r>
            <a:r>
              <a:rPr lang="en-US" sz="1600" dirty="0">
                <a:latin typeface="Times New Roman" panose="02020603050405020304" pitchFamily="18" charset="0"/>
                <a:cs typeface="Times New Roman" panose="02020603050405020304" pitchFamily="18" charset="0"/>
              </a:rPr>
              <a:t>, so that those bacteria that utilize them appear as differently colored colonies. Such media are called differential media or indicator media. Differential media allow the growth of more than one microorganism of interest but with morphologically distinguishable colonies.</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STORAGE MEDIA</a:t>
            </a:r>
            <a:r>
              <a:rPr lang="en-US" sz="1600" dirty="0">
                <a:latin typeface="Times New Roman" panose="02020603050405020304" pitchFamily="18" charset="0"/>
                <a:cs typeface="Times New Roman" panose="02020603050405020304" pitchFamily="18" charset="0"/>
              </a:rPr>
              <a:t>. Media used for storing the bacteria for a long period of time. Examples: Egg saline medium, chalk cooked meat broth</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a:t>
            </a:r>
          </a:p>
        </p:txBody>
      </p:sp>
      <p:pic>
        <p:nvPicPr>
          <p:cNvPr id="4" name="Picture 3"/>
          <p:cNvPicPr>
            <a:picLocks noChangeAspect="1"/>
          </p:cNvPicPr>
          <p:nvPr/>
        </p:nvPicPr>
        <p:blipFill>
          <a:blip r:embed="rId2"/>
          <a:stretch>
            <a:fillRect/>
          </a:stretch>
        </p:blipFill>
        <p:spPr>
          <a:xfrm>
            <a:off x="7067550" y="2744560"/>
            <a:ext cx="3048000" cy="3048000"/>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65</a:t>
            </a:fld>
            <a:endParaRPr lang="en-IN"/>
          </a:p>
        </p:txBody>
      </p:sp>
    </p:spTree>
    <p:extLst>
      <p:ext uri="{BB962C8B-B14F-4D97-AF65-F5344CB8AC3E}">
        <p14:creationId xmlns:p14="http://schemas.microsoft.com/office/powerpoint/2010/main" val="23211586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Rectangle 2"/>
          <p:cNvSpPr/>
          <p:nvPr/>
        </p:nvSpPr>
        <p:spPr>
          <a:xfrm>
            <a:off x="971550" y="433907"/>
            <a:ext cx="8975678" cy="2554545"/>
          </a:xfrm>
          <a:prstGeom prst="rect">
            <a:avLst/>
          </a:prstGeom>
        </p:spPr>
        <p:txBody>
          <a:bodyPr wrap="square">
            <a:spAutoFit/>
          </a:bodyPr>
          <a:lstStyle/>
          <a:p>
            <a:r>
              <a:rPr lang="en-US" sz="1600" b="1" dirty="0">
                <a:latin typeface="Times New Roman" panose="02020603050405020304" pitchFamily="18" charset="0"/>
                <a:cs typeface="Times New Roman" panose="02020603050405020304" pitchFamily="18" charset="0"/>
              </a:rPr>
              <a:t> assay culture medium.</a:t>
            </a:r>
          </a:p>
          <a:p>
            <a:endParaRPr lang="en-US" sz="1600" b="1"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A microbiological assay culture medium is a device that consists primarily of liquid or solid biological materials intended for medical purposes to cultivate selected test microorganisms in order to measure by microbiological procedures the concentration in a patient's serum of certain substances, such as amino acids, antimicrobial agents, and vitamins. The concentration of these substances is measured by their ability to promote or inhibit the growth of the test organism in the </a:t>
            </a:r>
            <a:r>
              <a:rPr lang="en-US" sz="1600" dirty="0" err="1">
                <a:latin typeface="Times New Roman" panose="02020603050405020304" pitchFamily="18" charset="0"/>
                <a:cs typeface="Times New Roman" panose="02020603050405020304" pitchFamily="18" charset="0"/>
              </a:rPr>
              <a:t>innoculated</a:t>
            </a:r>
            <a:r>
              <a:rPr lang="en-US" sz="1600" dirty="0">
                <a:latin typeface="Times New Roman" panose="02020603050405020304" pitchFamily="18" charset="0"/>
                <a:cs typeface="Times New Roman" panose="02020603050405020304" pitchFamily="18" charset="0"/>
              </a:rPr>
              <a:t> medium. Test results aid in the diagnosis of disease resulting from either deficient or excessive amounts of these substances in a patient's serum. Tests results may also be used to monitor the effects of the administration of certain antimicrobial drugs.</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66</a:t>
            </a:fld>
            <a:endParaRPr lang="en-IN"/>
          </a:p>
        </p:txBody>
      </p:sp>
    </p:spTree>
    <p:extLst>
      <p:ext uri="{BB962C8B-B14F-4D97-AF65-F5344CB8AC3E}">
        <p14:creationId xmlns:p14="http://schemas.microsoft.com/office/powerpoint/2010/main" val="226014384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extBox 3"/>
          <p:cNvSpPr txBox="1"/>
          <p:nvPr/>
        </p:nvSpPr>
        <p:spPr>
          <a:xfrm>
            <a:off x="1214650" y="450376"/>
            <a:ext cx="10699845" cy="400110"/>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MAINTENANCE AND PRESERVATION OF LAB CULTURES AND PURE CULTURES</a:t>
            </a:r>
          </a:p>
        </p:txBody>
      </p:sp>
      <p:sp>
        <p:nvSpPr>
          <p:cNvPr id="5" name="TextBox 4"/>
          <p:cNvSpPr txBox="1"/>
          <p:nvPr/>
        </p:nvSpPr>
        <p:spPr>
          <a:xfrm>
            <a:off x="805218" y="1187355"/>
            <a:ext cx="11134369" cy="4278094"/>
          </a:xfrm>
          <a:prstGeom prst="rect">
            <a:avLst/>
          </a:prstGeom>
          <a:noFill/>
        </p:spPr>
        <p:txBody>
          <a:bodyPr wrap="square" rtlCol="0">
            <a:spAutoFit/>
          </a:bodyPr>
          <a:lstStyle/>
          <a:p>
            <a:pPr marL="285750" indent="-285750">
              <a:buFont typeface="Wingdings" panose="05000000000000000000" pitchFamily="2" charset="2"/>
              <a:buChar char="Ø"/>
            </a:pPr>
            <a:r>
              <a:rPr lang="en-US" sz="1600" dirty="0">
                <a:latin typeface="Times New Roman" panose="02020603050405020304" pitchFamily="18" charset="0"/>
                <a:cs typeface="Times New Roman" panose="02020603050405020304" pitchFamily="18" charset="0"/>
              </a:rPr>
              <a:t>Once a microorganism has been isolated and grown in pure culture, it becomes necessary to maintain the viability and purity of the microorganism by keeping the pure culture free from contamination. </a:t>
            </a:r>
          </a:p>
          <a:p>
            <a:pPr marL="285750" indent="-285750">
              <a:buFont typeface="Wingdings" panose="05000000000000000000" pitchFamily="2" charset="2"/>
              <a:buChar char="Ø"/>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n-US" sz="1600" dirty="0">
                <a:latin typeface="Times New Roman" panose="02020603050405020304" pitchFamily="18" charset="0"/>
                <a:cs typeface="Times New Roman" panose="02020603050405020304" pitchFamily="18" charset="0"/>
              </a:rPr>
              <a:t>Normally in laboratories, the pure cultures are transferred periodically onto or into a fresh medium (</a:t>
            </a:r>
            <a:r>
              <a:rPr lang="en-US" sz="1600" dirty="0" err="1">
                <a:latin typeface="Times New Roman" panose="02020603050405020304" pitchFamily="18" charset="0"/>
                <a:cs typeface="Times New Roman" panose="02020603050405020304" pitchFamily="18" charset="0"/>
              </a:rPr>
              <a:t>subculturing</a:t>
            </a:r>
            <a:r>
              <a:rPr lang="en-US" sz="1600" dirty="0">
                <a:latin typeface="Times New Roman" panose="02020603050405020304" pitchFamily="18" charset="0"/>
                <a:cs typeface="Times New Roman" panose="02020603050405020304" pitchFamily="18" charset="0"/>
              </a:rPr>
              <a:t>) to allow continuous growth and viability of microorganisms. The transfer is always subject to aseptic conditions to avoid contamination.</a:t>
            </a:r>
          </a:p>
          <a:p>
            <a:pPr marL="285750" indent="-285750">
              <a:buFont typeface="Wingdings" panose="05000000000000000000" pitchFamily="2" charset="2"/>
              <a:buChar char="Ø"/>
            </a:pPr>
            <a:r>
              <a:rPr lang="en-US" sz="1600" dirty="0">
                <a:latin typeface="Times New Roman" panose="02020603050405020304" pitchFamily="18" charset="0"/>
                <a:cs typeface="Times New Roman" panose="02020603050405020304" pitchFamily="18" charset="0"/>
              </a:rPr>
              <a:t>To maintain pure culture for extended periods in a viable conditions, without any genetic change (Mutations) as well as avoiding its contamination is referred as Preservation. During preservation most important factor is to stop microbial growth or at least lower the growth rate.</a:t>
            </a:r>
          </a:p>
          <a:p>
            <a:pPr marL="285750" indent="-285750">
              <a:buFont typeface="Wingdings" panose="05000000000000000000" pitchFamily="2" charset="2"/>
              <a:buChar char="Ø"/>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n-US" sz="1600" dirty="0">
                <a:latin typeface="Times New Roman" panose="02020603050405020304" pitchFamily="18" charset="0"/>
                <a:cs typeface="Times New Roman" panose="02020603050405020304" pitchFamily="18" charset="0"/>
              </a:rPr>
              <a:t>Due to this toxic chemicals are not accumulated and hence viability of microorganism is not affected.</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Application of Preservation</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1. Academic Use</a:t>
            </a:r>
          </a:p>
          <a:p>
            <a:r>
              <a:rPr lang="en-US" sz="1600" dirty="0">
                <a:latin typeface="Times New Roman" panose="02020603050405020304" pitchFamily="18" charset="0"/>
                <a:cs typeface="Times New Roman" panose="02020603050405020304" pitchFamily="18" charset="0"/>
              </a:rPr>
              <a:t>2. Research Purpose</a:t>
            </a:r>
          </a:p>
          <a:p>
            <a:r>
              <a:rPr lang="en-US" sz="1600" dirty="0">
                <a:latin typeface="Times New Roman" panose="02020603050405020304" pitchFamily="18" charset="0"/>
                <a:cs typeface="Times New Roman" panose="02020603050405020304" pitchFamily="18" charset="0"/>
              </a:rPr>
              <a:t>3. Fermentation Industry</a:t>
            </a:r>
          </a:p>
          <a:p>
            <a:r>
              <a:rPr lang="en-US" sz="1600" dirty="0">
                <a:latin typeface="Times New Roman" panose="02020603050405020304" pitchFamily="18" charset="0"/>
                <a:cs typeface="Times New Roman" panose="02020603050405020304" pitchFamily="18" charset="0"/>
              </a:rPr>
              <a:t>4. Biotechnological Field</a:t>
            </a:r>
          </a:p>
        </p:txBody>
      </p:sp>
      <p:sp>
        <p:nvSpPr>
          <p:cNvPr id="3" name="Footer Placeholder 2"/>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67</a:t>
            </a:fld>
            <a:endParaRPr lang="en-IN"/>
          </a:p>
        </p:txBody>
      </p:sp>
    </p:spTree>
    <p:extLst>
      <p:ext uri="{BB962C8B-B14F-4D97-AF65-F5344CB8AC3E}">
        <p14:creationId xmlns:p14="http://schemas.microsoft.com/office/powerpoint/2010/main" val="158696386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771525" y="325973"/>
            <a:ext cx="10915650" cy="6247864"/>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Techniques for the Preservation of microbes broadly divided into two</a:t>
            </a:r>
          </a:p>
          <a:p>
            <a:r>
              <a:rPr lang="en-US" sz="1600" dirty="0">
                <a:latin typeface="Times New Roman" panose="02020603050405020304" pitchFamily="18" charset="0"/>
                <a:cs typeface="Times New Roman" panose="02020603050405020304" pitchFamily="18" charset="0"/>
              </a:rPr>
              <a:t>1. Methods where organisms are in Continuous metabolic active state</a:t>
            </a:r>
          </a:p>
          <a:p>
            <a:r>
              <a:rPr lang="en-US" sz="1600" dirty="0">
                <a:latin typeface="Times New Roman" panose="02020603050405020304" pitchFamily="18" charset="0"/>
                <a:cs typeface="Times New Roman" panose="02020603050405020304" pitchFamily="18" charset="0"/>
              </a:rPr>
              <a:t>2. Methods where organisms are in Suspended metabolic state.</a:t>
            </a: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1</a:t>
            </a:r>
            <a:r>
              <a:rPr lang="en-US" sz="1600" b="1" dirty="0">
                <a:latin typeface="Times New Roman" panose="02020603050405020304" pitchFamily="18" charset="0"/>
                <a:cs typeface="Times New Roman" panose="02020603050405020304" pitchFamily="18" charset="0"/>
              </a:rPr>
              <a:t>. Continuous metabolic active state preservation technique</a:t>
            </a:r>
            <a:r>
              <a:rPr lang="en-US" sz="1600" dirty="0">
                <a:latin typeface="Times New Roman" panose="02020603050405020304" pitchFamily="18" charset="0"/>
                <a:cs typeface="Times New Roman" panose="02020603050405020304" pitchFamily="18" charset="0"/>
              </a:rPr>
              <a:t>: In this technique, organisms preserved on nutrient medium by repeated sub-culturing. In this technique, any organisms are stored by using general nutrient medium. Here repeated </a:t>
            </a:r>
            <a:r>
              <a:rPr lang="en-US" sz="1600" dirty="0" err="1">
                <a:latin typeface="Times New Roman" panose="02020603050405020304" pitchFamily="18" charset="0"/>
                <a:cs typeface="Times New Roman" panose="02020603050405020304" pitchFamily="18" charset="0"/>
              </a:rPr>
              <a:t>subculturing</a:t>
            </a:r>
            <a:r>
              <a:rPr lang="en-US" sz="1600" dirty="0">
                <a:latin typeface="Times New Roman" panose="02020603050405020304" pitchFamily="18" charset="0"/>
                <a:cs typeface="Times New Roman" panose="02020603050405020304" pitchFamily="18" charset="0"/>
              </a:rPr>
              <a:t> is required due to depletion or drying of nutrient medium. This technique includes preservation by following methods.</a:t>
            </a: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a. </a:t>
            </a:r>
            <a:r>
              <a:rPr lang="en-US" sz="1600" u="sng" dirty="0">
                <a:latin typeface="Times New Roman" panose="02020603050405020304" pitchFamily="18" charset="0"/>
                <a:cs typeface="Times New Roman" panose="02020603050405020304" pitchFamily="18" charset="0"/>
              </a:rPr>
              <a:t>Periodic transfer to fresh media</a:t>
            </a:r>
            <a:r>
              <a:rPr lang="en-US" sz="1600" dirty="0">
                <a:latin typeface="Times New Roman" panose="02020603050405020304" pitchFamily="18" charset="0"/>
                <a:cs typeface="Times New Roman" panose="02020603050405020304" pitchFamily="18" charset="0"/>
              </a:rPr>
              <a:t>: Organisms grown in general media on slant, incubated for particular period at particular temperature depending on the characteristics of the selected organisms, then it is stored in refrigerator. These cultures can be stored for certain interval of time depending on the organism and its growth conditions. After that time interval, again these organisms transferred to new fresh medium and stored in refrigerator.</a:t>
            </a:r>
          </a:p>
          <a:p>
            <a:pPr marL="342900" indent="-342900">
              <a:buAutoNum type="alphaLcPeriod"/>
            </a:pPr>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b. </a:t>
            </a:r>
            <a:r>
              <a:rPr lang="en-US" sz="1600" u="sng" dirty="0">
                <a:latin typeface="Times New Roman" panose="02020603050405020304" pitchFamily="18" charset="0"/>
                <a:cs typeface="Times New Roman" panose="02020603050405020304" pitchFamily="18" charset="0"/>
              </a:rPr>
              <a:t>Overlaying culture with mineral oil</a:t>
            </a:r>
            <a:r>
              <a:rPr lang="en-US" sz="1600" dirty="0">
                <a:latin typeface="Times New Roman" panose="02020603050405020304" pitchFamily="18" charset="0"/>
                <a:cs typeface="Times New Roman" panose="02020603050405020304" pitchFamily="18" charset="0"/>
              </a:rPr>
              <a:t>: Organisms are grown on agar slant then they are covered with sterile mineral oil to a depth of 1 cm. above the tip of the surface. This method is simple; one can remove some organisms in aseptic condition with the help of</a:t>
            </a:r>
          </a:p>
          <a:p>
            <a:r>
              <a:rPr lang="en-US" sz="1600" dirty="0">
                <a:latin typeface="Times New Roman" panose="02020603050405020304" pitchFamily="18" charset="0"/>
                <a:cs typeface="Times New Roman" panose="02020603050405020304" pitchFamily="18" charset="0"/>
              </a:rPr>
              <a:t>sterile wire loop and still preserving the initial culture. Some species preserved satisfactorily for 15 – 20 years by this method.</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c. </a:t>
            </a:r>
            <a:r>
              <a:rPr lang="en-US" sz="1600" i="1" u="sng" dirty="0">
                <a:latin typeface="Times New Roman" panose="02020603050405020304" pitchFamily="18" charset="0"/>
                <a:cs typeface="Times New Roman" panose="02020603050405020304" pitchFamily="18" charset="0"/>
              </a:rPr>
              <a:t>Storage in sterile soil</a:t>
            </a:r>
            <a:r>
              <a:rPr lang="en-US" sz="1600" i="1" dirty="0">
                <a:latin typeface="Times New Roman" panose="02020603050405020304" pitchFamily="18" charset="0"/>
                <a:cs typeface="Times New Roman" panose="02020603050405020304" pitchFamily="18" charset="0"/>
              </a:rPr>
              <a:t>:</a:t>
            </a:r>
            <a:r>
              <a:rPr lang="en-US" sz="1600" dirty="0">
                <a:latin typeface="Times New Roman" panose="02020603050405020304" pitchFamily="18" charset="0"/>
                <a:cs typeface="Times New Roman" panose="02020603050405020304" pitchFamily="18" charset="0"/>
              </a:rPr>
              <a:t> This method is widely used for preserving spore forming bacteria and fungi. In this method, organisms will remain in dormant stage in sterile soil. Soil sterilized then spore suspension added to it aseptically, this mixture dried at room</a:t>
            </a:r>
          </a:p>
          <a:p>
            <a:r>
              <a:rPr lang="en-US" sz="1600" dirty="0">
                <a:latin typeface="Times New Roman" panose="02020603050405020304" pitchFamily="18" charset="0"/>
                <a:cs typeface="Times New Roman" panose="02020603050405020304" pitchFamily="18" charset="0"/>
              </a:rPr>
              <a:t>temperature and stored in refrigerator. Viability of organisms found around 70 – 80 years.</a:t>
            </a:r>
          </a:p>
          <a:p>
            <a:r>
              <a:rPr lang="en-US" sz="1600" dirty="0">
                <a:latin typeface="Times New Roman" panose="02020603050405020304" pitchFamily="18" charset="0"/>
                <a:cs typeface="Times New Roman" panose="02020603050405020304" pitchFamily="18" charset="0"/>
              </a:rPr>
              <a:t>d</a:t>
            </a:r>
            <a:r>
              <a:rPr lang="en-US" sz="1600" u="sng" dirty="0">
                <a:latin typeface="Times New Roman" panose="02020603050405020304" pitchFamily="18" charset="0"/>
                <a:cs typeface="Times New Roman" panose="02020603050405020304" pitchFamily="18" charset="0"/>
              </a:rPr>
              <a:t>. Saline suspension</a:t>
            </a:r>
            <a:r>
              <a:rPr lang="en-US" sz="1600" dirty="0">
                <a:latin typeface="Times New Roman" panose="02020603050405020304" pitchFamily="18" charset="0"/>
                <a:cs typeface="Times New Roman" panose="02020603050405020304" pitchFamily="18" charset="0"/>
              </a:rPr>
              <a:t>: Normal Saline used to provide proper osmotic pressure to organism’s</a:t>
            </a:r>
          </a:p>
          <a:p>
            <a:r>
              <a:rPr lang="en-US" sz="1600" dirty="0">
                <a:latin typeface="Times New Roman" panose="02020603050405020304" pitchFamily="18" charset="0"/>
                <a:cs typeface="Times New Roman" panose="02020603050405020304" pitchFamily="18" charset="0"/>
              </a:rPr>
              <a:t>otherwise high salt concentration is inhibitory for organisms. Organisms kept in screw cap bottles in normal saline, stored at room temperature, wherever required transfer made on agar slats, and incubated</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68</a:t>
            </a:fld>
            <a:endParaRPr lang="en-IN"/>
          </a:p>
        </p:txBody>
      </p:sp>
    </p:spTree>
    <p:extLst>
      <p:ext uri="{BB962C8B-B14F-4D97-AF65-F5344CB8AC3E}">
        <p14:creationId xmlns:p14="http://schemas.microsoft.com/office/powerpoint/2010/main" val="246629529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extBox 3"/>
          <p:cNvSpPr txBox="1"/>
          <p:nvPr/>
        </p:nvSpPr>
        <p:spPr>
          <a:xfrm>
            <a:off x="971550" y="662338"/>
            <a:ext cx="9553433" cy="2800767"/>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2. Methods where organisms are in Suspended metabolic state: Organisms preserved in suspended metabolic state by either drying or storing at low temperature. Microbes are dried or kept at low temperature carefully so that their revival is possible.</a:t>
            </a:r>
          </a:p>
          <a:p>
            <a:endParaRPr lang="en-US" sz="1600" dirty="0">
              <a:latin typeface="Times New Roman" panose="02020603050405020304" pitchFamily="18" charset="0"/>
              <a:cs typeface="Times New Roman" panose="02020603050405020304" pitchFamily="18" charset="0"/>
            </a:endParaRPr>
          </a:p>
          <a:p>
            <a:pPr marL="342900" indent="-342900">
              <a:buAutoNum type="alphaLcPeriod"/>
            </a:pPr>
            <a:r>
              <a:rPr lang="en-US" sz="1600" dirty="0">
                <a:latin typeface="Times New Roman" panose="02020603050405020304" pitchFamily="18" charset="0"/>
                <a:cs typeface="Times New Roman" panose="02020603050405020304" pitchFamily="18" charset="0"/>
              </a:rPr>
              <a:t>Drying in vacuum: In this technique, organisms dried over chemical instead of air dry. Cells passed over CaCl2 in a vacuum and then stored in refrigerator. Organisms survive for longer period.</a:t>
            </a:r>
          </a:p>
          <a:p>
            <a:pPr marL="342900" indent="-342900">
              <a:buAutoNum type="alphaLcPeriod"/>
            </a:pPr>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b. </a:t>
            </a:r>
            <a:r>
              <a:rPr lang="en-US" sz="1600" dirty="0" err="1">
                <a:latin typeface="Times New Roman" panose="02020603050405020304" pitchFamily="18" charset="0"/>
                <a:cs typeface="Times New Roman" panose="02020603050405020304" pitchFamily="18" charset="0"/>
              </a:rPr>
              <a:t>Lyophilization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Lyophilization</a:t>
            </a:r>
            <a:r>
              <a:rPr lang="en-US" sz="1600" dirty="0">
                <a:latin typeface="Times New Roman" panose="02020603050405020304" pitchFamily="18" charset="0"/>
                <a:cs typeface="Times New Roman" panose="02020603050405020304" pitchFamily="18" charset="0"/>
              </a:rPr>
              <a:t> is vacuum sublimation technique. Cells grown in nutritive media and then this culture distributed in small vials. These vials culture then immersed in a mixture of dry ice and alcohol at -78 °C. These vials immediately connected to a high- vacuum line, and when they are completely dried, each vial sealed under vacuum. This is most effective and widely</a:t>
            </a:r>
          </a:p>
        </p:txBody>
      </p:sp>
      <p:sp>
        <p:nvSpPr>
          <p:cNvPr id="3" name="Footer Placeholder 2"/>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69</a:t>
            </a:fld>
            <a:endParaRPr lang="en-IN"/>
          </a:p>
        </p:txBody>
      </p:sp>
    </p:spTree>
    <p:extLst>
      <p:ext uri="{BB962C8B-B14F-4D97-AF65-F5344CB8AC3E}">
        <p14:creationId xmlns:p14="http://schemas.microsoft.com/office/powerpoint/2010/main" val="351476147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1091821" y="614149"/>
            <a:ext cx="10754436" cy="6001643"/>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Since repeated </a:t>
            </a:r>
            <a:r>
              <a:rPr lang="en-US" sz="1600" dirty="0" err="1">
                <a:latin typeface="Times New Roman" panose="02020603050405020304" pitchFamily="18" charset="0"/>
                <a:cs typeface="Times New Roman" panose="02020603050405020304" pitchFamily="18" charset="0"/>
              </a:rPr>
              <a:t>subculturing</a:t>
            </a:r>
            <a:r>
              <a:rPr lang="en-US" sz="1600" dirty="0">
                <a:latin typeface="Times New Roman" panose="02020603050405020304" pitchFamily="18" charset="0"/>
                <a:cs typeface="Times New Roman" panose="02020603050405020304" pitchFamily="18" charset="0"/>
              </a:rPr>
              <a:t> is time consuming, it becomes difficult to maintain a large number of pure cultures successfully for a long time. In addition, there is a risk of genetic changes as well as contamination. Therefore, it is now being replaced by some modern methods that do not need frequent </a:t>
            </a:r>
            <a:r>
              <a:rPr lang="en-US" sz="1600" dirty="0" err="1">
                <a:latin typeface="Times New Roman" panose="02020603050405020304" pitchFamily="18" charset="0"/>
                <a:cs typeface="Times New Roman" panose="02020603050405020304" pitchFamily="18" charset="0"/>
              </a:rPr>
              <a:t>subculturing</a:t>
            </a:r>
            <a:r>
              <a:rPr lang="en-US" sz="1600" dirty="0">
                <a:latin typeface="Times New Roman" panose="02020603050405020304" pitchFamily="18" charset="0"/>
                <a:cs typeface="Times New Roman" panose="02020603050405020304" pitchFamily="18" charset="0"/>
              </a:rPr>
              <a:t>. These methods include,</a:t>
            </a:r>
          </a:p>
          <a:p>
            <a:endParaRPr lang="en-US" sz="1600" dirty="0">
              <a:latin typeface="Times New Roman" panose="02020603050405020304" pitchFamily="18" charset="0"/>
              <a:cs typeface="Times New Roman" panose="02020603050405020304" pitchFamily="18" charset="0"/>
            </a:endParaRPr>
          </a:p>
          <a:p>
            <a:pPr>
              <a:lnSpc>
                <a:spcPct val="250000"/>
              </a:lnSpc>
            </a:pPr>
            <a:r>
              <a:rPr lang="en-US" sz="1600" dirty="0">
                <a:latin typeface="Times New Roman" panose="02020603050405020304" pitchFamily="18" charset="0"/>
                <a:cs typeface="Times New Roman" panose="02020603050405020304" pitchFamily="18" charset="0"/>
              </a:rPr>
              <a:t>1. Periodic transfer to fresh media (</a:t>
            </a:r>
            <a:r>
              <a:rPr lang="en-US" sz="1600" dirty="0" err="1">
                <a:latin typeface="Times New Roman" panose="02020603050405020304" pitchFamily="18" charset="0"/>
                <a:cs typeface="Times New Roman" panose="02020603050405020304" pitchFamily="18" charset="0"/>
              </a:rPr>
              <a:t>Subculturing</a:t>
            </a:r>
            <a:r>
              <a:rPr lang="en-US" sz="1600" dirty="0">
                <a:latin typeface="Times New Roman" panose="02020603050405020304" pitchFamily="18" charset="0"/>
                <a:cs typeface="Times New Roman" panose="02020603050405020304" pitchFamily="18" charset="0"/>
              </a:rPr>
              <a:t>)</a:t>
            </a:r>
          </a:p>
          <a:p>
            <a:pPr>
              <a:lnSpc>
                <a:spcPct val="250000"/>
              </a:lnSpc>
            </a:pPr>
            <a:r>
              <a:rPr lang="en-US" sz="1600" dirty="0">
                <a:latin typeface="Times New Roman" panose="02020603050405020304" pitchFamily="18" charset="0"/>
                <a:cs typeface="Times New Roman" panose="02020603050405020304" pitchFamily="18" charset="0"/>
              </a:rPr>
              <a:t>2. Oil overlay (Paraffin method)</a:t>
            </a:r>
          </a:p>
          <a:p>
            <a:pPr>
              <a:lnSpc>
                <a:spcPct val="250000"/>
              </a:lnSpc>
            </a:pPr>
            <a:r>
              <a:rPr lang="en-US" sz="1600" dirty="0">
                <a:latin typeface="Times New Roman" panose="02020603050405020304" pitchFamily="18" charset="0"/>
                <a:cs typeface="Times New Roman" panose="02020603050405020304" pitchFamily="18" charset="0"/>
              </a:rPr>
              <a:t>3. Storage at low temperature</a:t>
            </a:r>
          </a:p>
          <a:p>
            <a:pPr>
              <a:lnSpc>
                <a:spcPct val="250000"/>
              </a:lnSpc>
            </a:pPr>
            <a:r>
              <a:rPr lang="en-US" sz="1600" dirty="0">
                <a:latin typeface="Times New Roman" panose="02020603050405020304" pitchFamily="18" charset="0"/>
                <a:cs typeface="Times New Roman" panose="02020603050405020304" pitchFamily="18" charset="0"/>
              </a:rPr>
              <a:t>a. Refrigeration</a:t>
            </a:r>
          </a:p>
          <a:p>
            <a:pPr>
              <a:lnSpc>
                <a:spcPct val="250000"/>
              </a:lnSpc>
            </a:pPr>
            <a:r>
              <a:rPr lang="en-US" sz="1600" dirty="0">
                <a:latin typeface="Times New Roman" panose="02020603050405020304" pitchFamily="18" charset="0"/>
                <a:cs typeface="Times New Roman" panose="02020603050405020304" pitchFamily="18" charset="0"/>
              </a:rPr>
              <a:t>b. Cryopreservation</a:t>
            </a:r>
          </a:p>
          <a:p>
            <a:pPr>
              <a:lnSpc>
                <a:spcPct val="250000"/>
              </a:lnSpc>
            </a:pPr>
            <a:r>
              <a:rPr lang="en-US" sz="1600" dirty="0">
                <a:latin typeface="Times New Roman" panose="02020603050405020304" pitchFamily="18" charset="0"/>
                <a:cs typeface="Times New Roman" panose="02020603050405020304" pitchFamily="18" charset="0"/>
              </a:rPr>
              <a:t>4. </a:t>
            </a:r>
            <a:r>
              <a:rPr lang="en-US" sz="1600" dirty="0" err="1">
                <a:latin typeface="Times New Roman" panose="02020603050405020304" pitchFamily="18" charset="0"/>
                <a:cs typeface="Times New Roman" panose="02020603050405020304" pitchFamily="18" charset="0"/>
              </a:rPr>
              <a:t>Freez</a:t>
            </a:r>
            <a:r>
              <a:rPr lang="en-US" sz="1600" dirty="0">
                <a:latin typeface="Times New Roman" panose="02020603050405020304" pitchFamily="18" charset="0"/>
                <a:cs typeface="Times New Roman" panose="02020603050405020304" pitchFamily="18" charset="0"/>
              </a:rPr>
              <a:t> dying (</a:t>
            </a:r>
            <a:r>
              <a:rPr lang="en-US" sz="1600" dirty="0" err="1">
                <a:latin typeface="Times New Roman" panose="02020603050405020304" pitchFamily="18" charset="0"/>
                <a:cs typeface="Times New Roman" panose="02020603050405020304" pitchFamily="18" charset="0"/>
              </a:rPr>
              <a:t>Lyophilization</a:t>
            </a:r>
            <a:r>
              <a:rPr lang="en-US" sz="1600" dirty="0">
                <a:latin typeface="Times New Roman" panose="02020603050405020304" pitchFamily="18" charset="0"/>
                <a:cs typeface="Times New Roman" panose="02020603050405020304" pitchFamily="18" charset="0"/>
              </a:rPr>
              <a:t>)</a:t>
            </a:r>
          </a:p>
          <a:p>
            <a:pPr>
              <a:lnSpc>
                <a:spcPct val="250000"/>
              </a:lnSpc>
            </a:pPr>
            <a:r>
              <a:rPr lang="en-US" sz="1600" dirty="0">
                <a:latin typeface="Times New Roman" panose="02020603050405020304" pitchFamily="18" charset="0"/>
                <a:cs typeface="Times New Roman" panose="02020603050405020304" pitchFamily="18" charset="0"/>
              </a:rPr>
              <a:t>5. Storage in sterile soil</a:t>
            </a:r>
          </a:p>
          <a:p>
            <a:pPr>
              <a:lnSpc>
                <a:spcPct val="250000"/>
              </a:lnSpc>
            </a:pPr>
            <a:r>
              <a:rPr lang="en-US" sz="1600" dirty="0">
                <a:latin typeface="Times New Roman" panose="02020603050405020304" pitchFamily="18" charset="0"/>
                <a:cs typeface="Times New Roman" panose="02020603050405020304" pitchFamily="18" charset="0"/>
              </a:rPr>
              <a:t>6. Saline suspension</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70</a:t>
            </a:fld>
            <a:endParaRPr lang="en-IN"/>
          </a:p>
        </p:txBody>
      </p:sp>
    </p:spTree>
    <p:extLst>
      <p:ext uri="{BB962C8B-B14F-4D97-AF65-F5344CB8AC3E}">
        <p14:creationId xmlns:p14="http://schemas.microsoft.com/office/powerpoint/2010/main" val="162322551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971550" y="559558"/>
            <a:ext cx="10929298" cy="4524315"/>
          </a:xfrm>
          <a:prstGeom prst="rect">
            <a:avLst/>
          </a:prstGeom>
          <a:noFill/>
        </p:spPr>
        <p:txBody>
          <a:bodyPr wrap="square" rtlCol="0">
            <a:spAutoFit/>
          </a:bodyPr>
          <a:lstStyle/>
          <a:p>
            <a:r>
              <a:rPr lang="en-US" sz="1600" b="1" dirty="0">
                <a:latin typeface="Times New Roman" panose="02020603050405020304" pitchFamily="18" charset="0"/>
              </a:rPr>
              <a:t>Periodic transfer to fresh media (</a:t>
            </a:r>
            <a:r>
              <a:rPr lang="en-US" sz="1600" b="1" dirty="0" err="1">
                <a:latin typeface="Times New Roman" panose="02020603050405020304" pitchFamily="18" charset="0"/>
              </a:rPr>
              <a:t>Subculturing</a:t>
            </a:r>
            <a:r>
              <a:rPr lang="en-US" sz="1600" b="1" dirty="0">
                <a:latin typeface="Times New Roman" panose="02020603050405020304" pitchFamily="18" charset="0"/>
              </a:rPr>
              <a:t>)</a:t>
            </a:r>
          </a:p>
          <a:p>
            <a:endParaRPr lang="en-US" sz="1600" b="1" dirty="0">
              <a:latin typeface="Times New Roman" panose="02020603050405020304" pitchFamily="18" charset="0"/>
            </a:endParaRPr>
          </a:p>
          <a:p>
            <a:r>
              <a:rPr lang="en-US" sz="1600" dirty="0">
                <a:latin typeface="Times New Roman" panose="02020603050405020304" pitchFamily="18" charset="0"/>
              </a:rPr>
              <a:t>Strains can be maintained by periodically preparing a fresh culture from the previous stock culture. The culture medium, the storage temperature, and the time interval at which the transfers are made vary with the species and must be ascertained beforehand. The temperature and the type of medium chosen should support a slow rather than a rapid rate of growth so that the time interval between transfers can be as long as possible. Many of the more common heterotrophs remain viable for several weeks or months on a medium like </a:t>
            </a:r>
            <a:r>
              <a:rPr lang="en-US" sz="1600" b="1" dirty="0">
                <a:latin typeface="Times New Roman" panose="02020603050405020304" pitchFamily="18" charset="0"/>
              </a:rPr>
              <a:t>Nutrient Agar</a:t>
            </a:r>
            <a:r>
              <a:rPr lang="en-US" sz="1600" dirty="0">
                <a:latin typeface="Times New Roman" panose="02020603050405020304" pitchFamily="18" charset="0"/>
              </a:rPr>
              <a:t>.</a:t>
            </a:r>
          </a:p>
          <a:p>
            <a:endParaRPr lang="en-US" sz="1600" dirty="0">
              <a:latin typeface="Times New Roman" panose="02020603050405020304" pitchFamily="18" charset="0"/>
            </a:endParaRPr>
          </a:p>
          <a:p>
            <a:r>
              <a:rPr lang="en-US" sz="1600" b="1" dirty="0">
                <a:latin typeface="Times New Roman" panose="02020603050405020304" pitchFamily="18" charset="0"/>
              </a:rPr>
              <a:t>Advantages</a:t>
            </a:r>
          </a:p>
          <a:p>
            <a:r>
              <a:rPr lang="en-US" sz="1600" dirty="0">
                <a:latin typeface="Times New Roman" panose="02020603050405020304" pitchFamily="18" charset="0"/>
              </a:rPr>
              <a:t>1. It is a simple method, any special apparatus are not required.</a:t>
            </a:r>
          </a:p>
          <a:p>
            <a:r>
              <a:rPr lang="en-US" sz="1600" dirty="0">
                <a:latin typeface="Times New Roman" panose="02020603050405020304" pitchFamily="18" charset="0"/>
              </a:rPr>
              <a:t>2. Easy to recover the culture</a:t>
            </a:r>
          </a:p>
          <a:p>
            <a:endParaRPr lang="en-US" sz="1600" dirty="0">
              <a:latin typeface="Times New Roman" panose="02020603050405020304" pitchFamily="18" charset="0"/>
            </a:endParaRPr>
          </a:p>
          <a:p>
            <a:r>
              <a:rPr lang="en-US" sz="1600" b="1" dirty="0">
                <a:latin typeface="Times New Roman" panose="02020603050405020304" pitchFamily="18" charset="0"/>
              </a:rPr>
              <a:t>Disadvantages:</a:t>
            </a:r>
          </a:p>
          <a:p>
            <a:r>
              <a:rPr lang="en-US" sz="1600" dirty="0">
                <a:latin typeface="Times New Roman" panose="02020603050405020304" pitchFamily="18" charset="0"/>
              </a:rPr>
              <a:t>1. Since repeated </a:t>
            </a:r>
            <a:r>
              <a:rPr lang="en-US" sz="1600" dirty="0" err="1">
                <a:latin typeface="Times New Roman" panose="02020603050405020304" pitchFamily="18" charset="0"/>
              </a:rPr>
              <a:t>subculturing</a:t>
            </a:r>
            <a:r>
              <a:rPr lang="en-US" sz="1600" dirty="0">
                <a:latin typeface="Times New Roman" panose="02020603050405020304" pitchFamily="18" charset="0"/>
              </a:rPr>
              <a:t> is time consuming, it becomes difficult to maintain a large number of pure cultures successfully for a long time.</a:t>
            </a:r>
          </a:p>
          <a:p>
            <a:r>
              <a:rPr lang="en-US" sz="1600" dirty="0">
                <a:latin typeface="Times New Roman" panose="02020603050405020304" pitchFamily="18" charset="0"/>
              </a:rPr>
              <a:t>2. Risk of contamination is more</a:t>
            </a:r>
          </a:p>
          <a:p>
            <a:r>
              <a:rPr lang="en-US" sz="1600" dirty="0">
                <a:latin typeface="Times New Roman" panose="02020603050405020304" pitchFamily="18" charset="0"/>
              </a:rPr>
              <a:t>3. Possibility of genetic changes due to the development of variants and mutants and changes in biochemical characteristics Therefore, it is now being replaced by some modern methods that do not need frequent </a:t>
            </a:r>
            <a:r>
              <a:rPr lang="en-US" sz="1600" dirty="0" err="1">
                <a:latin typeface="Times New Roman" panose="02020603050405020304" pitchFamily="18" charset="0"/>
              </a:rPr>
              <a:t>subculturing</a:t>
            </a:r>
            <a:r>
              <a:rPr lang="en-US" sz="1600" dirty="0">
                <a:latin typeface="Times New Roman" panose="02020603050405020304" pitchFamily="18" charset="0"/>
              </a:rPr>
              <a:t>.</a:t>
            </a:r>
            <a:endParaRPr lang="en-US" sz="1600"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71</a:t>
            </a:fld>
            <a:endParaRPr lang="en-IN"/>
          </a:p>
        </p:txBody>
      </p:sp>
    </p:spTree>
    <p:extLst>
      <p:ext uri="{BB962C8B-B14F-4D97-AF65-F5344CB8AC3E}">
        <p14:creationId xmlns:p14="http://schemas.microsoft.com/office/powerpoint/2010/main" val="65924103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971550" y="532263"/>
            <a:ext cx="10833763" cy="2800767"/>
          </a:xfrm>
          <a:prstGeom prst="rect">
            <a:avLst/>
          </a:prstGeom>
          <a:noFill/>
        </p:spPr>
        <p:txBody>
          <a:bodyPr wrap="square" rtlCol="0">
            <a:spAutoFit/>
          </a:bodyPr>
          <a:lstStyle/>
          <a:p>
            <a:r>
              <a:rPr lang="en-US" sz="1600" b="1" dirty="0">
                <a:latin typeface="Times New Roman" panose="02020603050405020304" pitchFamily="18" charset="0"/>
              </a:rPr>
              <a:t>Oil overlay (Paraffin method)</a:t>
            </a:r>
          </a:p>
          <a:p>
            <a:endParaRPr lang="en-US" sz="1600" b="1" dirty="0">
              <a:latin typeface="Times New Roman" panose="02020603050405020304" pitchFamily="18" charset="0"/>
            </a:endParaRPr>
          </a:p>
          <a:p>
            <a:r>
              <a:rPr lang="en-US" sz="1600" dirty="0">
                <a:latin typeface="Times New Roman" panose="02020603050405020304" pitchFamily="18" charset="0"/>
              </a:rPr>
              <a:t>The agar slants are inoculated and incubated until good growth appears. Many bacterial species can be preserved by covering the growth on the agar slants with sterile mineral oil. They are then covered with sterile mineral oil to a depth of 1 cm above the tip of slant surface. Oil must cover the slants completely. Oil reduces the loss of water and also slow down the exchange of gas within organism and surrounding. This is a simple and most economical method of preserving bacteria and fungi where they remain viable for several years at room temperature. The layer of paraffin prevents dehydration of the medium and by ensuring an aerobic condition, the microorganism remain in dormant state.</a:t>
            </a:r>
          </a:p>
          <a:p>
            <a:endParaRPr lang="en-US" sz="1600" dirty="0">
              <a:latin typeface="Times New Roman" panose="02020603050405020304" pitchFamily="18" charset="0"/>
            </a:endParaRPr>
          </a:p>
          <a:p>
            <a:endParaRPr lang="en-US" sz="1600" dirty="0">
              <a:latin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72</a:t>
            </a:fld>
            <a:endParaRPr lang="en-IN"/>
          </a:p>
        </p:txBody>
      </p:sp>
    </p:spTree>
    <p:extLst>
      <p:ext uri="{BB962C8B-B14F-4D97-AF65-F5344CB8AC3E}">
        <p14:creationId xmlns:p14="http://schemas.microsoft.com/office/powerpoint/2010/main" val="206172821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Rectangle 2"/>
          <p:cNvSpPr/>
          <p:nvPr/>
        </p:nvSpPr>
        <p:spPr>
          <a:xfrm>
            <a:off x="980222" y="550166"/>
            <a:ext cx="10811444" cy="4031873"/>
          </a:xfrm>
          <a:prstGeom prst="rect">
            <a:avLst/>
          </a:prstGeom>
        </p:spPr>
        <p:txBody>
          <a:bodyPr wrap="square">
            <a:spAutoFit/>
          </a:bodyPr>
          <a:lstStyle/>
          <a:p>
            <a:pPr lvl="0"/>
            <a:r>
              <a:rPr lang="en-US" sz="1600" b="1" dirty="0">
                <a:solidFill>
                  <a:prstClr val="black"/>
                </a:solidFill>
                <a:latin typeface="Times New Roman" panose="02020603050405020304" pitchFamily="18" charset="0"/>
                <a:cs typeface="Times New Roman" panose="02020603050405020304" pitchFamily="18" charset="0"/>
              </a:rPr>
              <a:t>Refrigeration</a:t>
            </a:r>
          </a:p>
          <a:p>
            <a:pPr lvl="0"/>
            <a:r>
              <a:rPr lang="en-US" sz="1600" dirty="0">
                <a:solidFill>
                  <a:prstClr val="black"/>
                </a:solidFill>
                <a:latin typeface="Times New Roman" panose="02020603050405020304" pitchFamily="18" charset="0"/>
                <a:cs typeface="Times New Roman" panose="02020603050405020304" pitchFamily="18" charset="0"/>
              </a:rPr>
              <a:t>Pure cultures can be successfully stored at 0-4°C either in refrigerators or in cold-rooms.</a:t>
            </a:r>
          </a:p>
          <a:p>
            <a:pPr lvl="0"/>
            <a:r>
              <a:rPr lang="en-US" sz="1600" dirty="0">
                <a:solidFill>
                  <a:prstClr val="black"/>
                </a:solidFill>
                <a:latin typeface="Times New Roman" panose="02020603050405020304" pitchFamily="18" charset="0"/>
                <a:cs typeface="Times New Roman" panose="02020603050405020304" pitchFamily="18" charset="0"/>
              </a:rPr>
              <a:t>This method is applied for short duration (2-3 weeks for bacteria and 3-4 months for fungi)</a:t>
            </a:r>
          </a:p>
          <a:p>
            <a:pPr lvl="0"/>
            <a:r>
              <a:rPr lang="en-US" sz="1600" dirty="0">
                <a:solidFill>
                  <a:prstClr val="black"/>
                </a:solidFill>
                <a:latin typeface="Times New Roman" panose="02020603050405020304" pitchFamily="18" charset="0"/>
                <a:cs typeface="Times New Roman" panose="02020603050405020304" pitchFamily="18" charset="0"/>
              </a:rPr>
              <a:t>because the metabolic activities of the microorganisms are greatly slowed down but not stopped.</a:t>
            </a:r>
          </a:p>
          <a:p>
            <a:pPr lvl="0"/>
            <a:r>
              <a:rPr lang="en-US" sz="1600" dirty="0">
                <a:solidFill>
                  <a:prstClr val="black"/>
                </a:solidFill>
                <a:latin typeface="Times New Roman" panose="02020603050405020304" pitchFamily="18" charset="0"/>
                <a:cs typeface="Times New Roman" panose="02020603050405020304" pitchFamily="18" charset="0"/>
              </a:rPr>
              <a:t>Thus their growth continues slowly, nutrients are utilized and waste products released in</a:t>
            </a:r>
          </a:p>
          <a:p>
            <a:pPr lvl="0"/>
            <a:r>
              <a:rPr lang="en-US" sz="1600" dirty="0">
                <a:solidFill>
                  <a:prstClr val="black"/>
                </a:solidFill>
                <a:latin typeface="Times New Roman" panose="02020603050405020304" pitchFamily="18" charset="0"/>
                <a:cs typeface="Times New Roman" panose="02020603050405020304" pitchFamily="18" charset="0"/>
              </a:rPr>
              <a:t>medium. This results in, finally, the death of the microbes after sometime.</a:t>
            </a: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r>
              <a:rPr lang="en-US" sz="1600" b="1" dirty="0">
                <a:solidFill>
                  <a:prstClr val="black"/>
                </a:solidFill>
                <a:latin typeface="Times New Roman" panose="02020603050405020304" pitchFamily="18" charset="0"/>
                <a:cs typeface="Times New Roman" panose="02020603050405020304" pitchFamily="18" charset="0"/>
              </a:rPr>
              <a:t>Cryopreservation</a:t>
            </a:r>
          </a:p>
          <a:p>
            <a:pPr lvl="0"/>
            <a:r>
              <a:rPr lang="en-US" sz="1600" dirty="0">
                <a:solidFill>
                  <a:prstClr val="black"/>
                </a:solidFill>
                <a:latin typeface="Times New Roman" panose="02020603050405020304" pitchFamily="18" charset="0"/>
                <a:cs typeface="Times New Roman" panose="02020603050405020304" pitchFamily="18" charset="0"/>
              </a:rPr>
              <a:t>Cryopreservation (i.e., freezing in liquid nitrogen at -196°C or in the gas phase above the</a:t>
            </a:r>
          </a:p>
          <a:p>
            <a:pPr lvl="0"/>
            <a:r>
              <a:rPr lang="en-US" sz="1600" dirty="0">
                <a:solidFill>
                  <a:prstClr val="black"/>
                </a:solidFill>
                <a:latin typeface="Times New Roman" panose="02020603050405020304" pitchFamily="18" charset="0"/>
                <a:cs typeface="Times New Roman" panose="02020603050405020304" pitchFamily="18" charset="0"/>
              </a:rPr>
              <a:t>liquid nitrogen at -150°C) helps survival of pure cultures for long storage times. In this method,</a:t>
            </a:r>
          </a:p>
          <a:p>
            <a:pPr lvl="0"/>
            <a:r>
              <a:rPr lang="en-US" sz="1600" dirty="0">
                <a:solidFill>
                  <a:prstClr val="black"/>
                </a:solidFill>
                <a:latin typeface="Times New Roman" panose="02020603050405020304" pitchFamily="18" charset="0"/>
                <a:cs typeface="Times New Roman" panose="02020603050405020304" pitchFamily="18" charset="0"/>
              </a:rPr>
              <a:t>the microorganisms of culture are rapidly frozen in liquid nitrogen at -196°C in the presence of</a:t>
            </a:r>
          </a:p>
          <a:p>
            <a:pPr lvl="0"/>
            <a:r>
              <a:rPr lang="en-US" sz="1600" dirty="0">
                <a:solidFill>
                  <a:prstClr val="black"/>
                </a:solidFill>
                <a:latin typeface="Times New Roman" panose="02020603050405020304" pitchFamily="18" charset="0"/>
                <a:cs typeface="Times New Roman" panose="02020603050405020304" pitchFamily="18" charset="0"/>
              </a:rPr>
              <a:t>stabilizing agents such as glycerol or Dimethyl </a:t>
            </a:r>
            <a:r>
              <a:rPr lang="en-US" sz="1600" dirty="0" err="1">
                <a:solidFill>
                  <a:prstClr val="black"/>
                </a:solidFill>
                <a:latin typeface="Times New Roman" panose="02020603050405020304" pitchFamily="18" charset="0"/>
                <a:cs typeface="Times New Roman" panose="02020603050405020304" pitchFamily="18" charset="0"/>
              </a:rPr>
              <a:t>Sulfoxide</a:t>
            </a:r>
            <a:r>
              <a:rPr lang="en-US" sz="1600" dirty="0">
                <a:solidFill>
                  <a:prstClr val="black"/>
                </a:solidFill>
                <a:latin typeface="Times New Roman" panose="02020603050405020304" pitchFamily="18" charset="0"/>
                <a:cs typeface="Times New Roman" panose="02020603050405020304" pitchFamily="18" charset="0"/>
              </a:rPr>
              <a:t> (DMSO) that prevent the cell damage</a:t>
            </a:r>
          </a:p>
          <a:p>
            <a:pPr lvl="0"/>
            <a:r>
              <a:rPr lang="en-US" sz="1600" dirty="0">
                <a:solidFill>
                  <a:prstClr val="black"/>
                </a:solidFill>
                <a:latin typeface="Times New Roman" panose="02020603050405020304" pitchFamily="18" charset="0"/>
                <a:cs typeface="Times New Roman" panose="02020603050405020304" pitchFamily="18" charset="0"/>
              </a:rPr>
              <a:t>due to formation of ice crystals and promote cell survival. This liquid nitrogen method has been</a:t>
            </a:r>
          </a:p>
          <a:p>
            <a:pPr lvl="0"/>
            <a:r>
              <a:rPr lang="en-US" sz="1600" dirty="0">
                <a:solidFill>
                  <a:prstClr val="black"/>
                </a:solidFill>
                <a:latin typeface="Times New Roman" panose="02020603050405020304" pitchFamily="18" charset="0"/>
                <a:cs typeface="Times New Roman" panose="02020603050405020304" pitchFamily="18" charset="0"/>
              </a:rPr>
              <a:t>successful with many species that cannot be preserved by </a:t>
            </a:r>
            <a:r>
              <a:rPr lang="en-US" sz="1600" dirty="0" err="1">
                <a:solidFill>
                  <a:prstClr val="black"/>
                </a:solidFill>
                <a:latin typeface="Times New Roman" panose="02020603050405020304" pitchFamily="18" charset="0"/>
                <a:cs typeface="Times New Roman" panose="02020603050405020304" pitchFamily="18" charset="0"/>
              </a:rPr>
              <a:t>lyophilization</a:t>
            </a:r>
            <a:r>
              <a:rPr lang="en-US" sz="1600" dirty="0">
                <a:solidFill>
                  <a:prstClr val="black"/>
                </a:solidFill>
                <a:latin typeface="Times New Roman" panose="02020603050405020304" pitchFamily="18" charset="0"/>
                <a:cs typeface="Times New Roman" panose="02020603050405020304" pitchFamily="18" charset="0"/>
              </a:rPr>
              <a:t> and most species can</a:t>
            </a:r>
          </a:p>
          <a:p>
            <a:pPr lvl="0"/>
            <a:r>
              <a:rPr lang="en-US" sz="1600" dirty="0">
                <a:solidFill>
                  <a:prstClr val="black"/>
                </a:solidFill>
                <a:latin typeface="Times New Roman" panose="02020603050405020304" pitchFamily="18" charset="0"/>
                <a:cs typeface="Times New Roman" panose="02020603050405020304" pitchFamily="18" charset="0"/>
              </a:rPr>
              <a:t>remain viable under these conditions for 10 to 30 years without undergoing change in their</a:t>
            </a:r>
          </a:p>
          <a:p>
            <a:pPr lvl="0"/>
            <a:r>
              <a:rPr lang="en-US" sz="1600" dirty="0">
                <a:solidFill>
                  <a:prstClr val="black"/>
                </a:solidFill>
                <a:latin typeface="Times New Roman" panose="02020603050405020304" pitchFamily="18" charset="0"/>
                <a:cs typeface="Times New Roman" panose="02020603050405020304" pitchFamily="18" charset="0"/>
              </a:rPr>
              <a:t>characteristics, however this method is expensive.</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73</a:t>
            </a:fld>
            <a:endParaRPr lang="en-IN"/>
          </a:p>
        </p:txBody>
      </p:sp>
    </p:spTree>
    <p:extLst>
      <p:ext uri="{BB962C8B-B14F-4D97-AF65-F5344CB8AC3E}">
        <p14:creationId xmlns:p14="http://schemas.microsoft.com/office/powerpoint/2010/main" val="249107771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Rectangle 2"/>
          <p:cNvSpPr/>
          <p:nvPr/>
        </p:nvSpPr>
        <p:spPr>
          <a:xfrm>
            <a:off x="712241" y="1052098"/>
            <a:ext cx="11079423" cy="4770537"/>
          </a:xfrm>
          <a:prstGeom prst="rect">
            <a:avLst/>
          </a:prstGeom>
        </p:spPr>
        <p:txBody>
          <a:bodyPr wrap="square">
            <a:spAutoFit/>
          </a:bodyPr>
          <a:lstStyle/>
          <a:p>
            <a:r>
              <a:rPr lang="en-US" sz="1600" b="1" dirty="0">
                <a:latin typeface="Times New Roman" panose="02020603050405020304" pitchFamily="18" charset="0"/>
              </a:rPr>
              <a:t>Freeze dying (</a:t>
            </a:r>
            <a:r>
              <a:rPr lang="en-US" sz="1600" b="1" dirty="0" err="1">
                <a:latin typeface="Times New Roman" panose="02020603050405020304" pitchFamily="18" charset="0"/>
              </a:rPr>
              <a:t>Lyophilization</a:t>
            </a:r>
            <a:r>
              <a:rPr lang="en-US" sz="1600" b="1" dirty="0">
                <a:latin typeface="Times New Roman" panose="02020603050405020304" pitchFamily="18" charset="0"/>
              </a:rPr>
              <a:t>)</a:t>
            </a:r>
          </a:p>
          <a:p>
            <a:endParaRPr lang="en-US" sz="1600" dirty="0">
              <a:latin typeface="Times New Roman" panose="02020603050405020304" pitchFamily="18" charset="0"/>
            </a:endParaRPr>
          </a:p>
          <a:p>
            <a:r>
              <a:rPr lang="en-US" sz="1600" dirty="0">
                <a:latin typeface="Times New Roman" panose="02020603050405020304" pitchFamily="18" charset="0"/>
              </a:rPr>
              <a:t>Freeze-drying is a process where water  and other solvents are removed from a frozen product </a:t>
            </a:r>
            <a:r>
              <a:rPr lang="en-US" sz="1600" b="1" dirty="0">
                <a:latin typeface="Times New Roman" panose="02020603050405020304" pitchFamily="18" charset="0"/>
              </a:rPr>
              <a:t>via sublimation. </a:t>
            </a:r>
            <a:r>
              <a:rPr lang="en-US" sz="1600" dirty="0">
                <a:latin typeface="Times New Roman" panose="02020603050405020304" pitchFamily="18" charset="0"/>
              </a:rPr>
              <a:t>Sublimation occurs when a frozen liquid goes directly to a gaseous state without entering a liquid phase. It is recommended using slow rates of cooling, as this will result in the formation of vertical ice crystal structures, thus allowing for more efficient water sublimation from the frozen product. Freeze-dried products are hygroscopic and must be protected from moisture during storage. Under these conditions, the microbial cells are dehydrated and their metabolic activities are stopped; as a result, the microbes go into dormant state and retain viability for years. Lyophilized or freeze-dried pure cultures and then sealed and stored in the dark at 4°C in refrigerators. Freeze-drying method is the most frequently used</a:t>
            </a:r>
          </a:p>
          <a:p>
            <a:r>
              <a:rPr lang="en-US" sz="1600" dirty="0">
                <a:latin typeface="Times New Roman" panose="02020603050405020304" pitchFamily="18" charset="0"/>
              </a:rPr>
              <a:t>technique by culture collection centers. Many species of bacteria preserved by this method have remained viable and unchanged in their characteristics for more than 30 years.</a:t>
            </a:r>
          </a:p>
          <a:p>
            <a:endParaRPr lang="en-US" sz="1600" b="1" dirty="0">
              <a:latin typeface="Times New Roman" panose="02020603050405020304" pitchFamily="18" charset="0"/>
            </a:endParaRPr>
          </a:p>
          <a:p>
            <a:r>
              <a:rPr lang="en-US" sz="1600" dirty="0">
                <a:latin typeface="Times New Roman" panose="02020603050405020304" pitchFamily="18" charset="0"/>
              </a:rPr>
              <a:t>Advantage of </a:t>
            </a:r>
            <a:r>
              <a:rPr lang="en-US" sz="1600" dirty="0" err="1">
                <a:latin typeface="Times New Roman" panose="02020603050405020304" pitchFamily="18" charset="0"/>
              </a:rPr>
              <a:t>Lyophilization</a:t>
            </a:r>
            <a:endParaRPr lang="en-US" sz="1600" dirty="0">
              <a:latin typeface="Times New Roman" panose="02020603050405020304" pitchFamily="18" charset="0"/>
            </a:endParaRPr>
          </a:p>
          <a:p>
            <a:r>
              <a:rPr lang="en-US" sz="1600" dirty="0">
                <a:latin typeface="Times New Roman" panose="02020603050405020304" pitchFamily="18" charset="0"/>
              </a:rPr>
              <a:t>1. Only minimal storage space is required; hundreds of lyophilized cultures can be stored in</a:t>
            </a:r>
          </a:p>
          <a:p>
            <a:r>
              <a:rPr lang="en-US" sz="1600" dirty="0">
                <a:latin typeface="Times New Roman" panose="02020603050405020304" pitchFamily="18" charset="0"/>
              </a:rPr>
              <a:t>a small area.</a:t>
            </a:r>
          </a:p>
          <a:p>
            <a:r>
              <a:rPr lang="en-US" sz="1600" dirty="0">
                <a:latin typeface="Times New Roman" panose="02020603050405020304" pitchFamily="18" charset="0"/>
              </a:rPr>
              <a:t>2. Small vials can be sent conveniently through the mail to other microbiology laboratories</a:t>
            </a:r>
          </a:p>
          <a:p>
            <a:r>
              <a:rPr lang="en-US" sz="1600" dirty="0">
                <a:latin typeface="Times New Roman" panose="02020603050405020304" pitchFamily="18" charset="0"/>
              </a:rPr>
              <a:t>when packaged in a special sealed mailing containers.</a:t>
            </a:r>
          </a:p>
          <a:p>
            <a:r>
              <a:rPr lang="en-US" sz="1600" dirty="0">
                <a:latin typeface="Times New Roman" panose="02020603050405020304" pitchFamily="18" charset="0"/>
              </a:rPr>
              <a:t>3. Lyophilized cultures can be revived by opening the vials, adding liquid medium, and</a:t>
            </a:r>
          </a:p>
          <a:p>
            <a:r>
              <a:rPr lang="en-US" sz="1600" dirty="0">
                <a:latin typeface="Times New Roman" panose="02020603050405020304" pitchFamily="18" charset="0"/>
              </a:rPr>
              <a:t>transferring the rehydrated culture to a suitable growth medium.</a:t>
            </a:r>
            <a:endParaRPr lang="en-US" sz="1600" dirty="0"/>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74</a:t>
            </a:fld>
            <a:endParaRPr lang="en-IN"/>
          </a:p>
        </p:txBody>
      </p:sp>
    </p:spTree>
    <p:extLst>
      <p:ext uri="{BB962C8B-B14F-4D97-AF65-F5344CB8AC3E}">
        <p14:creationId xmlns:p14="http://schemas.microsoft.com/office/powerpoint/2010/main" val="66786210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Rectangle 3"/>
          <p:cNvSpPr/>
          <p:nvPr/>
        </p:nvSpPr>
        <p:spPr>
          <a:xfrm>
            <a:off x="864359" y="713235"/>
            <a:ext cx="10822816" cy="5324535"/>
          </a:xfrm>
          <a:prstGeom prst="rect">
            <a:avLst/>
          </a:prstGeom>
        </p:spPr>
        <p:txBody>
          <a:bodyPr wrap="square">
            <a:spAutoFit/>
          </a:bodyPr>
          <a:lstStyle/>
          <a:p>
            <a:r>
              <a:rPr lang="en-US" sz="1600" b="1" dirty="0">
                <a:latin typeface="Times New Roman" panose="02020603050405020304" pitchFamily="18" charset="0"/>
              </a:rPr>
              <a:t>Storage in sterile soil</a:t>
            </a:r>
          </a:p>
          <a:p>
            <a:r>
              <a:rPr lang="en-US" sz="1600" dirty="0">
                <a:latin typeface="Times New Roman" panose="02020603050405020304" pitchFamily="18" charset="0"/>
              </a:rPr>
              <a:t>This method is widely used for preserving spore forming bacteria and fungi. In this method, organisms will remain in dormant stage in sterile soil. Soil sterilized then spore suspension added to it aseptically, this mixture dried at room temperature and stored in refrigerator. Viability of organisms found around 70 – 80 years.</a:t>
            </a:r>
          </a:p>
          <a:p>
            <a:endParaRPr lang="en-US" sz="1600" dirty="0">
              <a:latin typeface="Times New Roman" panose="02020603050405020304" pitchFamily="18" charset="0"/>
            </a:endParaRPr>
          </a:p>
          <a:p>
            <a:endParaRPr lang="en-US" sz="1600" dirty="0">
              <a:latin typeface="Times New Roman" panose="02020603050405020304" pitchFamily="18" charset="0"/>
            </a:endParaRPr>
          </a:p>
          <a:p>
            <a:r>
              <a:rPr lang="en-US" sz="1600" b="1" dirty="0">
                <a:latin typeface="Times New Roman" panose="02020603050405020304" pitchFamily="18" charset="0"/>
              </a:rPr>
              <a:t>Saline suspension</a:t>
            </a:r>
          </a:p>
          <a:p>
            <a:r>
              <a:rPr lang="en-US" sz="1600" dirty="0">
                <a:latin typeface="Times New Roman" panose="02020603050405020304" pitchFamily="18" charset="0"/>
              </a:rPr>
              <a:t>Sodium chloride in high concentration is frequently an inhibitor of bacterial growth. Bacteria are suspended in 1% salt solution (</a:t>
            </a:r>
            <a:r>
              <a:rPr lang="en-US" sz="1600" dirty="0" err="1">
                <a:latin typeface="Times New Roman" panose="02020603050405020304" pitchFamily="18" charset="0"/>
              </a:rPr>
              <a:t>sublethal</a:t>
            </a:r>
            <a:r>
              <a:rPr lang="en-US" sz="1600" dirty="0">
                <a:latin typeface="Times New Roman" panose="02020603050405020304" pitchFamily="18" charset="0"/>
              </a:rPr>
              <a:t> concentration in screw cap tubes to prevent evaporation). The tubes are stored at room temperature. Whenever needed the transfer is made on agar slant.</a:t>
            </a:r>
          </a:p>
          <a:p>
            <a:endParaRPr lang="en-US" sz="1600" dirty="0">
              <a:latin typeface="Times New Roman" panose="02020603050405020304" pitchFamily="18" charset="0"/>
            </a:endParaRPr>
          </a:p>
          <a:p>
            <a:r>
              <a:rPr lang="en-US" sz="2000" b="1" dirty="0">
                <a:latin typeface="Times New Roman" panose="02020603050405020304" pitchFamily="18" charset="0"/>
              </a:rPr>
              <a:t>CULTIVATION OF AEROBIC BACTERIA</a:t>
            </a:r>
          </a:p>
          <a:p>
            <a:endParaRPr lang="en-US" sz="1600" dirty="0">
              <a:latin typeface="Times New Roman" panose="02020603050405020304" pitchFamily="18" charset="0"/>
            </a:endParaRPr>
          </a:p>
          <a:p>
            <a:r>
              <a:rPr lang="en-US" sz="1600" dirty="0">
                <a:latin typeface="Times New Roman" panose="02020603050405020304" pitchFamily="18" charset="0"/>
              </a:rPr>
              <a:t>Main Principle: Provide Oxygen</a:t>
            </a:r>
          </a:p>
          <a:p>
            <a:endParaRPr lang="en-US" sz="1600" dirty="0">
              <a:latin typeface="Times New Roman" panose="02020603050405020304" pitchFamily="18" charset="0"/>
            </a:endParaRPr>
          </a:p>
          <a:p>
            <a:r>
              <a:rPr lang="en-US" sz="1600" dirty="0">
                <a:latin typeface="Times New Roman" panose="02020603050405020304" pitchFamily="18" charset="0"/>
              </a:rPr>
              <a:t>Atmospheric condition is generally satisfactory for culture of aerobes or facultative anaerobes but for the growth of many aerobes, it is necessary to provide extensive aeration. Forced aeration of cultures is therefore frequently desirable and can be achieved either by vigorously shaking the flask or tube on a shaker or by bubbling sterilized air into the medium. When aerobic organisms are to be grown in large quantities, it is advantageous to increase the exposure of the medium to the atmosphere. This can be accomplished by dispensing the medium in shallow layers or by providing aeration by constantly shaking the inoculated liquid cultures.</a:t>
            </a:r>
          </a:p>
        </p:txBody>
      </p:sp>
      <p:sp>
        <p:nvSpPr>
          <p:cNvPr id="3" name="Footer Placeholder 2"/>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75</a:t>
            </a:fld>
            <a:endParaRPr lang="en-IN"/>
          </a:p>
        </p:txBody>
      </p:sp>
    </p:spTree>
    <p:extLst>
      <p:ext uri="{BB962C8B-B14F-4D97-AF65-F5344CB8AC3E}">
        <p14:creationId xmlns:p14="http://schemas.microsoft.com/office/powerpoint/2010/main" val="352368874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76</a:t>
            </a:fld>
            <a:endParaRPr lang="en-IN"/>
          </a:p>
        </p:txBody>
      </p:sp>
      <p:pic>
        <p:nvPicPr>
          <p:cNvPr id="7" name="Picture 6"/>
          <p:cNvPicPr>
            <a:picLocks noChangeAspect="1"/>
          </p:cNvPicPr>
          <p:nvPr/>
        </p:nvPicPr>
        <p:blipFill>
          <a:blip r:embed="rId2"/>
          <a:stretch>
            <a:fillRect/>
          </a:stretch>
        </p:blipFill>
        <p:spPr>
          <a:xfrm>
            <a:off x="1256021" y="109182"/>
            <a:ext cx="4170056" cy="3130810"/>
          </a:xfrm>
          <a:prstGeom prst="rect">
            <a:avLst/>
          </a:prstGeom>
        </p:spPr>
      </p:pic>
      <p:pic>
        <p:nvPicPr>
          <p:cNvPr id="8" name="Picture 7"/>
          <p:cNvPicPr>
            <a:picLocks noChangeAspect="1"/>
          </p:cNvPicPr>
          <p:nvPr/>
        </p:nvPicPr>
        <p:blipFill>
          <a:blip r:embed="rId3"/>
          <a:stretch>
            <a:fillRect/>
          </a:stretch>
        </p:blipFill>
        <p:spPr>
          <a:xfrm>
            <a:off x="6232477" y="54591"/>
            <a:ext cx="3453824" cy="2593075"/>
          </a:xfrm>
          <a:prstGeom prst="rect">
            <a:avLst/>
          </a:prstGeom>
        </p:spPr>
      </p:pic>
      <p:pic>
        <p:nvPicPr>
          <p:cNvPr id="9" name="Picture 8"/>
          <p:cNvPicPr>
            <a:picLocks noChangeAspect="1"/>
          </p:cNvPicPr>
          <p:nvPr/>
        </p:nvPicPr>
        <p:blipFill>
          <a:blip r:embed="rId4"/>
          <a:stretch>
            <a:fillRect/>
          </a:stretch>
        </p:blipFill>
        <p:spPr>
          <a:xfrm>
            <a:off x="1256021" y="3130408"/>
            <a:ext cx="4442727" cy="3335527"/>
          </a:xfrm>
          <a:prstGeom prst="rect">
            <a:avLst/>
          </a:prstGeom>
        </p:spPr>
      </p:pic>
      <p:pic>
        <p:nvPicPr>
          <p:cNvPr id="10" name="Picture 9"/>
          <p:cNvPicPr>
            <a:picLocks noChangeAspect="1"/>
          </p:cNvPicPr>
          <p:nvPr/>
        </p:nvPicPr>
        <p:blipFill>
          <a:blip r:embed="rId5"/>
          <a:stretch>
            <a:fillRect/>
          </a:stretch>
        </p:blipFill>
        <p:spPr>
          <a:xfrm>
            <a:off x="6646886" y="3169598"/>
            <a:ext cx="4569973" cy="3431061"/>
          </a:xfrm>
          <a:prstGeom prst="rect">
            <a:avLst/>
          </a:prstGeom>
        </p:spPr>
      </p:pic>
    </p:spTree>
    <p:extLst>
      <p:ext uri="{BB962C8B-B14F-4D97-AF65-F5344CB8AC3E}">
        <p14:creationId xmlns:p14="http://schemas.microsoft.com/office/powerpoint/2010/main" val="409993709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77</a:t>
            </a:fld>
            <a:endParaRPr lang="en-IN"/>
          </a:p>
        </p:txBody>
      </p:sp>
      <p:pic>
        <p:nvPicPr>
          <p:cNvPr id="11" name="Content Placeholder 10"/>
          <p:cNvPicPr>
            <a:picLocks noGrp="1" noChangeAspect="1"/>
          </p:cNvPicPr>
          <p:nvPr>
            <p:ph idx="1"/>
          </p:nvPr>
        </p:nvPicPr>
        <p:blipFill>
          <a:blip r:embed="rId2"/>
          <a:stretch>
            <a:fillRect/>
          </a:stretch>
        </p:blipFill>
        <p:spPr>
          <a:xfrm>
            <a:off x="838200" y="529088"/>
            <a:ext cx="4351338" cy="4351338"/>
          </a:xfrm>
          <a:prstGeom prst="rect">
            <a:avLst/>
          </a:prstGeom>
        </p:spPr>
      </p:pic>
      <p:pic>
        <p:nvPicPr>
          <p:cNvPr id="12" name="Picture 11"/>
          <p:cNvPicPr>
            <a:picLocks noChangeAspect="1"/>
          </p:cNvPicPr>
          <p:nvPr/>
        </p:nvPicPr>
        <p:blipFill>
          <a:blip r:embed="rId3"/>
          <a:stretch>
            <a:fillRect/>
          </a:stretch>
        </p:blipFill>
        <p:spPr>
          <a:xfrm>
            <a:off x="5962649" y="277956"/>
            <a:ext cx="4941911" cy="3706433"/>
          </a:xfrm>
          <a:prstGeom prst="rect">
            <a:avLst/>
          </a:prstGeom>
        </p:spPr>
      </p:pic>
      <p:sp>
        <p:nvSpPr>
          <p:cNvPr id="13" name="TextBox 12"/>
          <p:cNvSpPr txBox="1"/>
          <p:nvPr/>
        </p:nvSpPr>
        <p:spPr>
          <a:xfrm>
            <a:off x="1787857" y="4880426"/>
            <a:ext cx="3401681" cy="369332"/>
          </a:xfrm>
          <a:prstGeom prst="rect">
            <a:avLst/>
          </a:prstGeom>
          <a:noFill/>
        </p:spPr>
        <p:txBody>
          <a:bodyPr wrap="square" rtlCol="0">
            <a:spAutoFit/>
          </a:bodyPr>
          <a:lstStyle/>
          <a:p>
            <a:pPr algn="l"/>
            <a:r>
              <a:rPr lang="en-US" dirty="0"/>
              <a:t>FERNBACK FLASK </a:t>
            </a:r>
          </a:p>
        </p:txBody>
      </p:sp>
      <p:sp>
        <p:nvSpPr>
          <p:cNvPr id="14" name="TextBox 13"/>
          <p:cNvSpPr txBox="1"/>
          <p:nvPr/>
        </p:nvSpPr>
        <p:spPr>
          <a:xfrm>
            <a:off x="6851176" y="4312693"/>
            <a:ext cx="4502624" cy="369332"/>
          </a:xfrm>
          <a:prstGeom prst="rect">
            <a:avLst/>
          </a:prstGeom>
          <a:noFill/>
        </p:spPr>
        <p:txBody>
          <a:bodyPr wrap="square" rtlCol="0">
            <a:spAutoFit/>
          </a:bodyPr>
          <a:lstStyle/>
          <a:p>
            <a:pPr algn="l"/>
            <a:r>
              <a:rPr lang="en-US" dirty="0"/>
              <a:t>ROUX BOTTLE</a:t>
            </a:r>
          </a:p>
        </p:txBody>
      </p:sp>
    </p:spTree>
    <p:extLst>
      <p:ext uri="{BB962C8B-B14F-4D97-AF65-F5344CB8AC3E}">
        <p14:creationId xmlns:p14="http://schemas.microsoft.com/office/powerpoint/2010/main" val="206002359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Rectangle 2"/>
          <p:cNvSpPr/>
          <p:nvPr/>
        </p:nvSpPr>
        <p:spPr>
          <a:xfrm>
            <a:off x="1409588" y="579483"/>
            <a:ext cx="9439701" cy="5755422"/>
          </a:xfrm>
          <a:prstGeom prst="rect">
            <a:avLst/>
          </a:prstGeom>
        </p:spPr>
        <p:txBody>
          <a:bodyPr wrap="square">
            <a:spAutoFit/>
          </a:bodyPr>
          <a:lstStyle/>
          <a:p>
            <a:r>
              <a:rPr lang="en-US" sz="1600" b="1" dirty="0">
                <a:latin typeface="Times New Roman" panose="02020603050405020304" pitchFamily="18" charset="0"/>
                <a:cs typeface="Times New Roman" panose="02020603050405020304" pitchFamily="18" charset="0"/>
              </a:rPr>
              <a:t>B. Cultivation of Anaerobic Bacteria</a:t>
            </a:r>
          </a:p>
          <a:p>
            <a:endParaRPr lang="en-US" sz="1600" b="1" dirty="0">
              <a:latin typeface="Times New Roman" panose="02020603050405020304" pitchFamily="18" charset="0"/>
              <a:cs typeface="Times New Roman" panose="02020603050405020304" pitchFamily="18" charset="0"/>
            </a:endParaRPr>
          </a:p>
          <a:p>
            <a:pPr marL="285750" indent="-285750">
              <a:lnSpc>
                <a:spcPct val="150000"/>
              </a:lnSpc>
              <a:buFont typeface="Wingdings" panose="05000000000000000000" pitchFamily="2" charset="2"/>
              <a:buChar char="ü"/>
            </a:pPr>
            <a:r>
              <a:rPr lang="en-US" sz="1600" dirty="0">
                <a:latin typeface="Times New Roman" panose="02020603050405020304" pitchFamily="18" charset="0"/>
                <a:cs typeface="Times New Roman" panose="02020603050405020304" pitchFamily="18" charset="0"/>
              </a:rPr>
              <a:t>Main Principle: reduce the O2 content of culture medium and remove any oxygen already present inside the system or in the medium .</a:t>
            </a:r>
          </a:p>
          <a:p>
            <a:pPr marL="285750" indent="-285750">
              <a:lnSpc>
                <a:spcPct val="150000"/>
              </a:lnSpc>
              <a:buFont typeface="Wingdings" panose="05000000000000000000" pitchFamily="2" charset="2"/>
              <a:buChar char="ü"/>
            </a:pPr>
            <a:r>
              <a:rPr lang="en-US" sz="1600" dirty="0">
                <a:latin typeface="Times New Roman" panose="02020603050405020304" pitchFamily="18" charset="0"/>
                <a:cs typeface="Times New Roman" panose="02020603050405020304" pitchFamily="18" charset="0"/>
              </a:rPr>
              <a:t>Oxygen is ubiquitous in the air so special methods are needed to culture anaerobic microorganisms. A number of procedure are available for reducing the O2 content of cultures;  some simple but suitable mainly for less sensitive organisms, others more complex but necessary for growth of strict anaerobes.</a:t>
            </a:r>
          </a:p>
          <a:p>
            <a:pPr marL="285750" indent="-285750">
              <a:lnSpc>
                <a:spcPct val="150000"/>
              </a:lnSpc>
              <a:buFont typeface="Wingdings" panose="05000000000000000000" pitchFamily="2" charset="2"/>
              <a:buChar char="ü"/>
            </a:pPr>
            <a:r>
              <a:rPr lang="en-US" sz="1600" dirty="0">
                <a:latin typeface="Times New Roman" panose="02020603050405020304" pitchFamily="18" charset="0"/>
                <a:cs typeface="Times New Roman" panose="02020603050405020304" pitchFamily="18" charset="0"/>
              </a:rPr>
              <a:t>Bottles or tubes filled completely to the top with culture medium and provided with tightly fitting stopper. Suitable for organisms not too sensitive to small amounts of oxygen.</a:t>
            </a:r>
          </a:p>
          <a:p>
            <a:pPr marL="285750" indent="-285750">
              <a:lnSpc>
                <a:spcPct val="150000"/>
              </a:lnSpc>
              <a:buFont typeface="Wingdings" panose="05000000000000000000" pitchFamily="2" charset="2"/>
              <a:buChar char="ü"/>
            </a:pPr>
            <a:r>
              <a:rPr lang="en-US" sz="1600" dirty="0">
                <a:latin typeface="Times New Roman" panose="02020603050405020304" pitchFamily="18" charset="0"/>
                <a:cs typeface="Times New Roman" panose="02020603050405020304" pitchFamily="18" charset="0"/>
              </a:rPr>
              <a:t>Addition of a reducing agent that reacts with oxygen and reduces it to water e.g., </a:t>
            </a:r>
            <a:r>
              <a:rPr lang="en-US" sz="1600" dirty="0" err="1">
                <a:latin typeface="Times New Roman" panose="02020603050405020304" pitchFamily="18" charset="0"/>
                <a:cs typeface="Times New Roman" panose="02020603050405020304" pitchFamily="18" charset="0"/>
              </a:rPr>
              <a:t>Thioglycolate</a:t>
            </a:r>
            <a:r>
              <a:rPr lang="en-US" sz="1600" dirty="0">
                <a:latin typeface="Times New Roman" panose="02020603050405020304" pitchFamily="18" charset="0"/>
                <a:cs typeface="Times New Roman" panose="02020603050405020304" pitchFamily="18" charset="0"/>
              </a:rPr>
              <a:t> in </a:t>
            </a:r>
            <a:r>
              <a:rPr lang="en-US" sz="1600" dirty="0" err="1">
                <a:latin typeface="Times New Roman" panose="02020603050405020304" pitchFamily="18" charset="0"/>
                <a:cs typeface="Times New Roman" panose="02020603050405020304" pitchFamily="18" charset="0"/>
              </a:rPr>
              <a:t>thioglycolate</a:t>
            </a:r>
            <a:r>
              <a:rPr lang="en-US" sz="1600" dirty="0">
                <a:latin typeface="Times New Roman" panose="02020603050405020304" pitchFamily="18" charset="0"/>
                <a:cs typeface="Times New Roman" panose="02020603050405020304" pitchFamily="18" charset="0"/>
              </a:rPr>
              <a:t> broth. After </a:t>
            </a:r>
            <a:r>
              <a:rPr lang="en-US" sz="1600" dirty="0" err="1">
                <a:latin typeface="Times New Roman" panose="02020603050405020304" pitchFamily="18" charset="0"/>
                <a:cs typeface="Times New Roman" panose="02020603050405020304" pitchFamily="18" charset="0"/>
              </a:rPr>
              <a:t>thioglycolate</a:t>
            </a:r>
            <a:r>
              <a:rPr lang="en-US" sz="1600" dirty="0">
                <a:latin typeface="Times New Roman" panose="02020603050405020304" pitchFamily="18" charset="0"/>
                <a:cs typeface="Times New Roman" panose="02020603050405020304" pitchFamily="18" charset="0"/>
              </a:rPr>
              <a:t> reacts with oxygen throughout the tube, oxygen can penetrate only near the top of the tube where the medium contacts air.</a:t>
            </a:r>
          </a:p>
          <a:p>
            <a:pPr marL="285750" indent="-285750">
              <a:lnSpc>
                <a:spcPct val="150000"/>
              </a:lnSpc>
              <a:buFont typeface="Wingdings" panose="05000000000000000000" pitchFamily="2" charset="2"/>
              <a:buChar char="ü"/>
            </a:pPr>
            <a:r>
              <a:rPr lang="en-US" sz="1600" dirty="0">
                <a:latin typeface="Times New Roman" panose="02020603050405020304" pitchFamily="18" charset="0"/>
                <a:cs typeface="Times New Roman" panose="02020603050405020304" pitchFamily="18" charset="0"/>
              </a:rPr>
              <a:t>Obligate aerobes grow only at the top of such tubes.</a:t>
            </a:r>
          </a:p>
          <a:p>
            <a:pPr marL="285750" indent="-285750">
              <a:lnSpc>
                <a:spcPct val="150000"/>
              </a:lnSpc>
              <a:buFont typeface="Wingdings" panose="05000000000000000000" pitchFamily="2" charset="2"/>
              <a:buChar char="ü"/>
            </a:pPr>
            <a:r>
              <a:rPr lang="en-US" sz="1600" dirty="0">
                <a:latin typeface="Times New Roman" panose="02020603050405020304" pitchFamily="18" charset="0"/>
                <a:cs typeface="Times New Roman" panose="02020603050405020304" pitchFamily="18" charset="0"/>
              </a:rPr>
              <a:t>Facultative organisms grow throughout the tube but best near the top.</a:t>
            </a:r>
          </a:p>
          <a:p>
            <a:pPr marL="285750" indent="-285750">
              <a:lnSpc>
                <a:spcPct val="150000"/>
              </a:lnSpc>
              <a:buFont typeface="Wingdings" panose="05000000000000000000" pitchFamily="2" charset="2"/>
              <a:buChar char="ü"/>
            </a:pPr>
            <a:r>
              <a:rPr lang="en-US" sz="1600" dirty="0" err="1">
                <a:latin typeface="Times New Roman" panose="02020603050405020304" pitchFamily="18" charset="0"/>
                <a:cs typeface="Times New Roman" panose="02020603050405020304" pitchFamily="18" charset="0"/>
              </a:rPr>
              <a:t>Microaerophiles</a:t>
            </a:r>
            <a:r>
              <a:rPr lang="en-US" sz="1600" dirty="0">
                <a:latin typeface="Times New Roman" panose="02020603050405020304" pitchFamily="18" charset="0"/>
                <a:cs typeface="Times New Roman" panose="02020603050405020304" pitchFamily="18" charset="0"/>
              </a:rPr>
              <a:t> grow near the top but not right at the top.</a:t>
            </a:r>
          </a:p>
          <a:p>
            <a:pPr marL="285750" indent="-285750">
              <a:lnSpc>
                <a:spcPct val="150000"/>
              </a:lnSpc>
              <a:buFont typeface="Wingdings" panose="05000000000000000000" pitchFamily="2" charset="2"/>
              <a:buChar char="ü"/>
            </a:pPr>
            <a:r>
              <a:rPr lang="en-US" sz="1600" dirty="0">
                <a:latin typeface="Times New Roman" panose="02020603050405020304" pitchFamily="18" charset="0"/>
                <a:cs typeface="Times New Roman" panose="02020603050405020304" pitchFamily="18" charset="0"/>
              </a:rPr>
              <a:t>Anaerobes grow only near the bottom of the tube, where oxygen cannot penetrate.</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78</a:t>
            </a:fld>
            <a:endParaRPr lang="en-IN"/>
          </a:p>
        </p:txBody>
      </p:sp>
    </p:spTree>
    <p:extLst>
      <p:ext uri="{BB962C8B-B14F-4D97-AF65-F5344CB8AC3E}">
        <p14:creationId xmlns:p14="http://schemas.microsoft.com/office/powerpoint/2010/main" val="384082542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4" name="Picture 3"/>
          <p:cNvPicPr>
            <a:picLocks noChangeAspect="1"/>
          </p:cNvPicPr>
          <p:nvPr/>
        </p:nvPicPr>
        <p:blipFill rotWithShape="1">
          <a:blip r:embed="rId2"/>
          <a:srcRect l="9756" t="34095" r="37273" b="14413"/>
          <a:stretch/>
        </p:blipFill>
        <p:spPr>
          <a:xfrm>
            <a:off x="1108028" y="666406"/>
            <a:ext cx="9763836" cy="5336275"/>
          </a:xfrm>
          <a:prstGeom prst="rect">
            <a:avLst/>
          </a:prstGeom>
        </p:spPr>
      </p:pic>
      <p:sp>
        <p:nvSpPr>
          <p:cNvPr id="3" name="Footer Placeholder 2"/>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79</a:t>
            </a:fld>
            <a:endParaRPr lang="en-IN"/>
          </a:p>
        </p:txBody>
      </p:sp>
    </p:spTree>
    <p:extLst>
      <p:ext uri="{BB962C8B-B14F-4D97-AF65-F5344CB8AC3E}">
        <p14:creationId xmlns:p14="http://schemas.microsoft.com/office/powerpoint/2010/main" val="425495829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1078173" y="545910"/>
            <a:ext cx="10727140" cy="2062103"/>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Pre-reduced media</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During preparation, the culture medium is boiled for several minutes to drive off most of the dissolved oxygen.  A reducing agent e.g., cysteine, is added to further lower the oxygen content. Oxygen free N2 is bubbled through the medium to keep it anaerobic. The medium is then dispensed into tubes which are being flushed with oxygen – free nitrogen, stoppered tightly, and sterilized by autoclaving. Such tubes are continuously flushed with oxygen free CO2 by means of a cannula, </a:t>
            </a:r>
            <a:r>
              <a:rPr lang="en-US" sz="1600" dirty="0" err="1">
                <a:latin typeface="Times New Roman" panose="02020603050405020304" pitchFamily="18" charset="0"/>
                <a:cs typeface="Times New Roman" panose="02020603050405020304" pitchFamily="18" charset="0"/>
              </a:rPr>
              <a:t>restoppered</a:t>
            </a:r>
            <a:r>
              <a:rPr lang="en-US" sz="1600" dirty="0">
                <a:latin typeface="Times New Roman" panose="02020603050405020304" pitchFamily="18" charset="0"/>
                <a:cs typeface="Times New Roman" panose="02020603050405020304" pitchFamily="18" charset="0"/>
              </a:rPr>
              <a:t>, and incubated.’</a:t>
            </a: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2393760" y="2395418"/>
            <a:ext cx="6204330" cy="4139174"/>
          </a:xfrm>
          <a:prstGeom prst="rect">
            <a:avLst/>
          </a:prstGeom>
        </p:spPr>
      </p:pic>
      <p:sp>
        <p:nvSpPr>
          <p:cNvPr id="4" name="Footer Placeholder 3"/>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80</a:t>
            </a:fld>
            <a:endParaRPr lang="en-IN"/>
          </a:p>
        </p:txBody>
      </p:sp>
    </p:spTree>
    <p:extLst>
      <p:ext uri="{BB962C8B-B14F-4D97-AF65-F5344CB8AC3E}">
        <p14:creationId xmlns:p14="http://schemas.microsoft.com/office/powerpoint/2010/main" val="265092938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971550" y="532263"/>
            <a:ext cx="10956593" cy="2062103"/>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Anaerobic Chamber – GAS PAK METHOD</a:t>
            </a:r>
          </a:p>
          <a:p>
            <a:r>
              <a:rPr lang="en-US" sz="1600" dirty="0">
                <a:latin typeface="Times New Roman" panose="02020603050405020304" pitchFamily="18" charset="0"/>
                <a:cs typeface="Times New Roman" panose="02020603050405020304" pitchFamily="18" charset="0"/>
              </a:rPr>
              <a:t>This refers to a plastic anaerobic glove box that contains an atmosphere of H2, CO2, and N2. Culture media are placed within the chamber by means of an air lock which can be evacuated and refilled with N2. Any oxygen in the media is slowly removed by reaction with </a:t>
            </a:r>
            <a:r>
              <a:rPr lang="en-US" sz="1600" dirty="0" err="1">
                <a:latin typeface="Times New Roman" panose="02020603050405020304" pitchFamily="18" charset="0"/>
                <a:cs typeface="Times New Roman" panose="02020603050405020304" pitchFamily="18" charset="0"/>
              </a:rPr>
              <a:t>hydrogren</a:t>
            </a:r>
            <a:r>
              <a:rPr lang="en-US" sz="1600" dirty="0">
                <a:latin typeface="Times New Roman" panose="02020603050405020304" pitchFamily="18" charset="0"/>
                <a:cs typeface="Times New Roman" panose="02020603050405020304" pitchFamily="18" charset="0"/>
              </a:rPr>
              <a:t>, forming water; this reaction is aided by a palladium catalyst. After being rendered oxygen free, the media are inoculated within the chamber (by means of the glove ports) and incubated (also within the chamber).</a:t>
            </a: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4013488" y="2046461"/>
            <a:ext cx="4155497" cy="4804043"/>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81</a:t>
            </a:fld>
            <a:endParaRPr lang="en-IN"/>
          </a:p>
        </p:txBody>
      </p:sp>
    </p:spTree>
    <p:extLst>
      <p:ext uri="{BB962C8B-B14F-4D97-AF65-F5344CB8AC3E}">
        <p14:creationId xmlns:p14="http://schemas.microsoft.com/office/powerpoint/2010/main" val="114286809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971550" y="518615"/>
            <a:ext cx="10970241" cy="1323439"/>
          </a:xfrm>
          <a:prstGeom prst="rect">
            <a:avLst/>
          </a:prstGeom>
          <a:noFill/>
        </p:spPr>
        <p:txBody>
          <a:bodyPr wrap="square" rtlCol="0">
            <a:spAutoFit/>
          </a:bodyPr>
          <a:lstStyle/>
          <a:p>
            <a:r>
              <a:rPr lang="en-US" sz="1600">
                <a:latin typeface="Times New Roman" panose="02020603050405020304" pitchFamily="18" charset="0"/>
                <a:cs typeface="Times New Roman" panose="02020603050405020304" pitchFamily="18" charset="0"/>
              </a:rPr>
              <a:t>Anaerobic Jar: GasPak system</a:t>
            </a:r>
          </a:p>
          <a:p>
            <a:r>
              <a:rPr lang="en-US" sz="1600">
                <a:latin typeface="Times New Roman" panose="02020603050405020304" pitchFamily="18" charset="0"/>
                <a:cs typeface="Times New Roman" panose="02020603050405020304" pitchFamily="18" charset="0"/>
              </a:rPr>
              <a:t>Anaerobic jar is a heavy- walled jar with a gas tight seal within which tubes, plates, or other containers to be incubated are placed along with H2 and CO2 generating system (GasPak system) . After the jar is sealed oxygen present in the atmosphere inside jar and dissolved in the culture medium, is gradually used up through reaction with the hydrogen in the presence of catalyst. The air in the jar is replaced with a mixture of H2 and CO2, thus leading to anoxic conditions.</a:t>
            </a:r>
            <a:endParaRPr lang="en-US" sz="16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3090319" y="2007537"/>
            <a:ext cx="6078239" cy="4566300"/>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82</a:t>
            </a:fld>
            <a:endParaRPr lang="en-IN"/>
          </a:p>
        </p:txBody>
      </p:sp>
    </p:spTree>
    <p:extLst>
      <p:ext uri="{BB962C8B-B14F-4D97-AF65-F5344CB8AC3E}">
        <p14:creationId xmlns:p14="http://schemas.microsoft.com/office/powerpoint/2010/main" val="3861546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83</a:t>
            </a:fld>
            <a:endParaRPr lang="en-IN"/>
          </a:p>
        </p:txBody>
      </p:sp>
      <p:sp>
        <p:nvSpPr>
          <p:cNvPr id="2" name="TextBox 1"/>
          <p:cNvSpPr txBox="1"/>
          <p:nvPr/>
        </p:nvSpPr>
        <p:spPr>
          <a:xfrm>
            <a:off x="1037230" y="436728"/>
            <a:ext cx="10454185" cy="400110"/>
          </a:xfrm>
          <a:prstGeom prst="rect">
            <a:avLst/>
          </a:prstGeom>
          <a:noFill/>
        </p:spPr>
        <p:txBody>
          <a:bodyPr wrap="square" rtlCol="0">
            <a:spAutoFit/>
          </a:bodyPr>
          <a:lstStyle/>
          <a:p>
            <a:pPr algn="l"/>
            <a:r>
              <a:rPr lang="en-US" sz="2000" b="1" dirty="0">
                <a:latin typeface="Times New Roman" panose="02020603050405020304" pitchFamily="18" charset="0"/>
                <a:cs typeface="Times New Roman" panose="02020603050405020304" pitchFamily="18" charset="0"/>
              </a:rPr>
              <a:t>CULTIVATION OF VIRUS </a:t>
            </a:r>
          </a:p>
        </p:txBody>
      </p:sp>
      <p:pic>
        <p:nvPicPr>
          <p:cNvPr id="7" name="Picture 6"/>
          <p:cNvPicPr>
            <a:picLocks noChangeAspect="1"/>
          </p:cNvPicPr>
          <p:nvPr/>
        </p:nvPicPr>
        <p:blipFill>
          <a:blip r:embed="rId2"/>
          <a:stretch>
            <a:fillRect/>
          </a:stretch>
        </p:blipFill>
        <p:spPr>
          <a:xfrm>
            <a:off x="2148161" y="836838"/>
            <a:ext cx="7834039" cy="5883150"/>
          </a:xfrm>
          <a:prstGeom prst="rect">
            <a:avLst/>
          </a:prstGeom>
        </p:spPr>
      </p:pic>
    </p:spTree>
    <p:extLst>
      <p:ext uri="{BB962C8B-B14F-4D97-AF65-F5344CB8AC3E}">
        <p14:creationId xmlns:p14="http://schemas.microsoft.com/office/powerpoint/2010/main" val="77871651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N" sz="1600" dirty="0">
                <a:latin typeface="Times New Roman" panose="02020603050405020304" pitchFamily="18" charset="0"/>
                <a:cs typeface="Times New Roman" panose="02020603050405020304" pitchFamily="18" charset="0"/>
              </a:rPr>
              <a:t>. </a:t>
            </a:r>
          </a:p>
          <a:p>
            <a:endParaRPr lang="en-IN" sz="1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2579234" y="669107"/>
            <a:ext cx="7100410" cy="5330872"/>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84</a:t>
            </a:fld>
            <a:endParaRPr lang="en-IN"/>
          </a:p>
        </p:txBody>
      </p:sp>
    </p:spTree>
    <p:extLst>
      <p:ext uri="{BB962C8B-B14F-4D97-AF65-F5344CB8AC3E}">
        <p14:creationId xmlns:p14="http://schemas.microsoft.com/office/powerpoint/2010/main" val="285537357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N" sz="1600" dirty="0">
                <a:latin typeface="Times New Roman" panose="02020603050405020304" pitchFamily="18" charset="0"/>
                <a:cs typeface="Times New Roman" panose="02020603050405020304" pitchFamily="18" charset="0"/>
              </a:rPr>
              <a:t>. </a:t>
            </a:r>
          </a:p>
          <a:p>
            <a:endParaRPr lang="en-IN" sz="1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2065851" y="469575"/>
            <a:ext cx="7631941" cy="5729937"/>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85</a:t>
            </a:fld>
            <a:endParaRPr lang="en-IN"/>
          </a:p>
        </p:txBody>
      </p:sp>
    </p:spTree>
    <p:extLst>
      <p:ext uri="{BB962C8B-B14F-4D97-AF65-F5344CB8AC3E}">
        <p14:creationId xmlns:p14="http://schemas.microsoft.com/office/powerpoint/2010/main" val="315230128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N" sz="1600" dirty="0">
                <a:latin typeface="Times New Roman" panose="02020603050405020304" pitchFamily="18" charset="0"/>
                <a:cs typeface="Times New Roman" panose="02020603050405020304" pitchFamily="18" charset="0"/>
              </a:rPr>
              <a:t>. </a:t>
            </a:r>
          </a:p>
          <a:p>
            <a:endParaRPr lang="en-IN" sz="1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2281706" y="580375"/>
            <a:ext cx="7619061" cy="5720267"/>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86</a:t>
            </a:fld>
            <a:endParaRPr lang="en-IN"/>
          </a:p>
        </p:txBody>
      </p:sp>
    </p:spTree>
    <p:extLst>
      <p:ext uri="{BB962C8B-B14F-4D97-AF65-F5344CB8AC3E}">
        <p14:creationId xmlns:p14="http://schemas.microsoft.com/office/powerpoint/2010/main" val="413197218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N" sz="1600" dirty="0">
                <a:latin typeface="Times New Roman" panose="02020603050405020304" pitchFamily="18" charset="0"/>
                <a:cs typeface="Times New Roman" panose="02020603050405020304" pitchFamily="18" charset="0"/>
              </a:rPr>
              <a:t>. </a:t>
            </a:r>
          </a:p>
          <a:p>
            <a:endParaRPr lang="en-IN" sz="1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2030568" y="266237"/>
            <a:ext cx="8121337" cy="6097367"/>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87</a:t>
            </a:fld>
            <a:endParaRPr lang="en-IN"/>
          </a:p>
        </p:txBody>
      </p:sp>
    </p:spTree>
    <p:extLst>
      <p:ext uri="{BB962C8B-B14F-4D97-AF65-F5344CB8AC3E}">
        <p14:creationId xmlns:p14="http://schemas.microsoft.com/office/powerpoint/2010/main" val="48769256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N" sz="1600" dirty="0">
                <a:latin typeface="Times New Roman" panose="02020603050405020304" pitchFamily="18" charset="0"/>
                <a:cs typeface="Times New Roman" panose="02020603050405020304" pitchFamily="18" charset="0"/>
              </a:rPr>
              <a:t>. </a:t>
            </a:r>
          </a:p>
          <a:p>
            <a:endParaRPr lang="en-IN" sz="1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2281773" y="295679"/>
            <a:ext cx="8095178" cy="6077728"/>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88</a:t>
            </a:fld>
            <a:endParaRPr lang="en-IN"/>
          </a:p>
        </p:txBody>
      </p:sp>
    </p:spTree>
    <p:extLst>
      <p:ext uri="{BB962C8B-B14F-4D97-AF65-F5344CB8AC3E}">
        <p14:creationId xmlns:p14="http://schemas.microsoft.com/office/powerpoint/2010/main" val="228375614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N" sz="1600" dirty="0">
                <a:latin typeface="Times New Roman" panose="02020603050405020304" pitchFamily="18" charset="0"/>
                <a:cs typeface="Times New Roman" panose="02020603050405020304" pitchFamily="18" charset="0"/>
              </a:rPr>
              <a:t>. </a:t>
            </a:r>
          </a:p>
          <a:p>
            <a:endParaRPr lang="en-IN" sz="1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2770970" y="643338"/>
            <a:ext cx="7116784" cy="5343165"/>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89</a:t>
            </a:fld>
            <a:endParaRPr lang="en-IN"/>
          </a:p>
        </p:txBody>
      </p:sp>
    </p:spTree>
    <p:extLst>
      <p:ext uri="{BB962C8B-B14F-4D97-AF65-F5344CB8AC3E}">
        <p14:creationId xmlns:p14="http://schemas.microsoft.com/office/powerpoint/2010/main" val="345307007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N" sz="1600" dirty="0">
                <a:latin typeface="Times New Roman" panose="02020603050405020304" pitchFamily="18" charset="0"/>
                <a:cs typeface="Times New Roman" panose="02020603050405020304" pitchFamily="18" charset="0"/>
              </a:rPr>
              <a:t>. </a:t>
            </a:r>
          </a:p>
          <a:p>
            <a:endParaRPr lang="en-IN" sz="1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2257086" y="425984"/>
            <a:ext cx="7944525" cy="5964620"/>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90</a:t>
            </a:fld>
            <a:endParaRPr lang="en-IN"/>
          </a:p>
        </p:txBody>
      </p:sp>
    </p:spTree>
    <p:extLst>
      <p:ext uri="{BB962C8B-B14F-4D97-AF65-F5344CB8AC3E}">
        <p14:creationId xmlns:p14="http://schemas.microsoft.com/office/powerpoint/2010/main" val="38065866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N" sz="1600" dirty="0">
                <a:latin typeface="Times New Roman" panose="02020603050405020304" pitchFamily="18" charset="0"/>
                <a:cs typeface="Times New Roman" panose="02020603050405020304" pitchFamily="18" charset="0"/>
              </a:rPr>
              <a:t>. </a:t>
            </a:r>
          </a:p>
          <a:p>
            <a:endParaRPr lang="en-IN" sz="1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2348253" y="425984"/>
            <a:ext cx="7813178" cy="5866007"/>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91</a:t>
            </a:fld>
            <a:endParaRPr lang="en-IN"/>
          </a:p>
        </p:txBody>
      </p:sp>
    </p:spTree>
    <p:extLst>
      <p:ext uri="{BB962C8B-B14F-4D97-AF65-F5344CB8AC3E}">
        <p14:creationId xmlns:p14="http://schemas.microsoft.com/office/powerpoint/2010/main" val="283426284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N" sz="1600" dirty="0">
                <a:latin typeface="Times New Roman" panose="02020603050405020304" pitchFamily="18" charset="0"/>
                <a:cs typeface="Times New Roman" panose="02020603050405020304" pitchFamily="18" charset="0"/>
              </a:rPr>
              <a:t>. </a:t>
            </a:r>
          </a:p>
          <a:p>
            <a:endParaRPr lang="en-IN" sz="1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2146244" y="198280"/>
            <a:ext cx="7966390" cy="5981035"/>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92</a:t>
            </a:fld>
            <a:endParaRPr lang="en-IN"/>
          </a:p>
        </p:txBody>
      </p:sp>
    </p:spTree>
    <p:extLst>
      <p:ext uri="{BB962C8B-B14F-4D97-AF65-F5344CB8AC3E}">
        <p14:creationId xmlns:p14="http://schemas.microsoft.com/office/powerpoint/2010/main" val="332031719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N" sz="1600" dirty="0">
                <a:latin typeface="Times New Roman" panose="02020603050405020304" pitchFamily="18" charset="0"/>
                <a:cs typeface="Times New Roman" panose="02020603050405020304" pitchFamily="18" charset="0"/>
              </a:rPr>
              <a:t>. </a:t>
            </a:r>
          </a:p>
          <a:p>
            <a:endParaRPr lang="en-IN" sz="1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868116" y="240284"/>
            <a:ext cx="4981154" cy="3739769"/>
          </a:xfrm>
          <a:prstGeom prst="rect">
            <a:avLst/>
          </a:prstGeom>
        </p:spPr>
      </p:pic>
      <p:pic>
        <p:nvPicPr>
          <p:cNvPr id="6" name="Picture 5"/>
          <p:cNvPicPr>
            <a:picLocks noChangeAspect="1"/>
          </p:cNvPicPr>
          <p:nvPr/>
        </p:nvPicPr>
        <p:blipFill rotWithShape="1">
          <a:blip r:embed="rId3"/>
          <a:srcRect b="53740"/>
          <a:stretch/>
        </p:blipFill>
        <p:spPr>
          <a:xfrm>
            <a:off x="880112" y="4125087"/>
            <a:ext cx="5040049" cy="2041271"/>
          </a:xfrm>
          <a:prstGeom prst="rect">
            <a:avLst/>
          </a:prstGeom>
        </p:spPr>
      </p:pic>
      <p:pic>
        <p:nvPicPr>
          <p:cNvPr id="7" name="Picture 6"/>
          <p:cNvPicPr>
            <a:picLocks noChangeAspect="1"/>
          </p:cNvPicPr>
          <p:nvPr/>
        </p:nvPicPr>
        <p:blipFill rotWithShape="1">
          <a:blip r:embed="rId4"/>
          <a:srcRect b="35392"/>
          <a:stretch/>
        </p:blipFill>
        <p:spPr>
          <a:xfrm>
            <a:off x="5920161" y="240284"/>
            <a:ext cx="6076950" cy="2947720"/>
          </a:xfrm>
          <a:prstGeom prst="rect">
            <a:avLst/>
          </a:prstGeom>
        </p:spPr>
      </p:pic>
      <p:pic>
        <p:nvPicPr>
          <p:cNvPr id="8" name="Picture 7"/>
          <p:cNvPicPr>
            <a:picLocks noChangeAspect="1"/>
          </p:cNvPicPr>
          <p:nvPr/>
        </p:nvPicPr>
        <p:blipFill rotWithShape="1">
          <a:blip r:embed="rId5"/>
          <a:srcRect b="29747"/>
          <a:stretch/>
        </p:blipFill>
        <p:spPr>
          <a:xfrm>
            <a:off x="5952703" y="3278272"/>
            <a:ext cx="6076950" cy="3205297"/>
          </a:xfrm>
          <a:prstGeom prst="rect">
            <a:avLst/>
          </a:prstGeom>
        </p:spPr>
      </p:pic>
      <p:sp>
        <p:nvSpPr>
          <p:cNvPr id="9" name="Footer Placeholder 8"/>
          <p:cNvSpPr>
            <a:spLocks noGrp="1"/>
          </p:cNvSpPr>
          <p:nvPr>
            <p:ph type="ftr" sz="quarter" idx="11"/>
          </p:nvPr>
        </p:nvSpPr>
        <p:spPr/>
        <p:txBody>
          <a:bodyPr/>
          <a:lstStyle/>
          <a:p>
            <a:r>
              <a:rPr lang="en-IN" smtClean="0"/>
              <a:t>RDP</a:t>
            </a:r>
            <a:endParaRPr lang="en-IN"/>
          </a:p>
        </p:txBody>
      </p:sp>
      <p:sp>
        <p:nvSpPr>
          <p:cNvPr id="13" name="Slide Number Placeholder 12"/>
          <p:cNvSpPr>
            <a:spLocks noGrp="1"/>
          </p:cNvSpPr>
          <p:nvPr>
            <p:ph type="sldNum" sz="quarter" idx="12"/>
          </p:nvPr>
        </p:nvSpPr>
        <p:spPr/>
        <p:txBody>
          <a:bodyPr/>
          <a:lstStyle/>
          <a:p>
            <a:fld id="{28B54A7E-2395-4D35-824E-25842394C6F0}" type="slidenum">
              <a:rPr lang="en-IN" smtClean="0"/>
              <a:t>93</a:t>
            </a:fld>
            <a:endParaRPr lang="en-IN"/>
          </a:p>
        </p:txBody>
      </p:sp>
    </p:spTree>
    <p:extLst>
      <p:ext uri="{BB962C8B-B14F-4D97-AF65-F5344CB8AC3E}">
        <p14:creationId xmlns:p14="http://schemas.microsoft.com/office/powerpoint/2010/main" val="114325194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N" sz="1600" dirty="0">
                <a:latin typeface="Times New Roman" panose="02020603050405020304" pitchFamily="18" charset="0"/>
                <a:cs typeface="Times New Roman" panose="02020603050405020304" pitchFamily="18" charset="0"/>
              </a:rPr>
              <a:t>. </a:t>
            </a:r>
          </a:p>
          <a:p>
            <a:endParaRPr lang="en-IN" sz="1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51579" y="47625"/>
            <a:ext cx="7516030" cy="5642913"/>
          </a:xfrm>
          <a:prstGeom prst="rect">
            <a:avLst/>
          </a:prstGeom>
        </p:spPr>
      </p:pic>
      <p:pic>
        <p:nvPicPr>
          <p:cNvPr id="6" name="Picture 5"/>
          <p:cNvPicPr>
            <a:picLocks noChangeAspect="1"/>
          </p:cNvPicPr>
          <p:nvPr/>
        </p:nvPicPr>
        <p:blipFill>
          <a:blip r:embed="rId3"/>
          <a:stretch>
            <a:fillRect/>
          </a:stretch>
        </p:blipFill>
        <p:spPr>
          <a:xfrm>
            <a:off x="7011340" y="2182566"/>
            <a:ext cx="5017528" cy="4188678"/>
          </a:xfrm>
          <a:prstGeom prst="rect">
            <a:avLst/>
          </a:prstGeom>
        </p:spPr>
      </p:pic>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94</a:t>
            </a:fld>
            <a:endParaRPr lang="en-IN"/>
          </a:p>
        </p:txBody>
      </p:sp>
    </p:spTree>
    <p:extLst>
      <p:ext uri="{BB962C8B-B14F-4D97-AF65-F5344CB8AC3E}">
        <p14:creationId xmlns:p14="http://schemas.microsoft.com/office/powerpoint/2010/main" val="63536161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N" sz="1600" dirty="0">
                <a:latin typeface="Times New Roman" panose="02020603050405020304" pitchFamily="18" charset="0"/>
                <a:cs typeface="Times New Roman" panose="02020603050405020304" pitchFamily="18" charset="0"/>
              </a:rPr>
              <a:t>. </a:t>
            </a:r>
          </a:p>
          <a:p>
            <a:endParaRPr lang="en-IN" sz="1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52489" y="47625"/>
            <a:ext cx="6076950" cy="4562475"/>
          </a:xfrm>
          <a:prstGeom prst="rect">
            <a:avLst/>
          </a:prstGeom>
        </p:spPr>
      </p:pic>
      <p:pic>
        <p:nvPicPr>
          <p:cNvPr id="6" name="Picture 5"/>
          <p:cNvPicPr>
            <a:picLocks noChangeAspect="1"/>
          </p:cNvPicPr>
          <p:nvPr/>
        </p:nvPicPr>
        <p:blipFill>
          <a:blip r:embed="rId3"/>
          <a:stretch>
            <a:fillRect/>
          </a:stretch>
        </p:blipFill>
        <p:spPr>
          <a:xfrm>
            <a:off x="6091237" y="1980909"/>
            <a:ext cx="6076950" cy="4562475"/>
          </a:xfrm>
          <a:prstGeom prst="rect">
            <a:avLst/>
          </a:prstGeom>
        </p:spPr>
      </p:pic>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95</a:t>
            </a:fld>
            <a:endParaRPr lang="en-IN"/>
          </a:p>
        </p:txBody>
      </p:sp>
    </p:spTree>
    <p:extLst>
      <p:ext uri="{BB962C8B-B14F-4D97-AF65-F5344CB8AC3E}">
        <p14:creationId xmlns:p14="http://schemas.microsoft.com/office/powerpoint/2010/main" val="318144407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N" sz="1600" dirty="0">
                <a:latin typeface="Times New Roman" panose="02020603050405020304" pitchFamily="18" charset="0"/>
                <a:cs typeface="Times New Roman" panose="02020603050405020304" pitchFamily="18" charset="0"/>
              </a:rPr>
              <a:t>. </a:t>
            </a:r>
          </a:p>
          <a:p>
            <a:endParaRPr lang="en-IN" sz="1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52489" y="95250"/>
            <a:ext cx="6076950" cy="4562475"/>
          </a:xfrm>
          <a:prstGeom prst="rect">
            <a:avLst/>
          </a:prstGeom>
        </p:spPr>
      </p:pic>
      <p:pic>
        <p:nvPicPr>
          <p:cNvPr id="6" name="Picture 5"/>
          <p:cNvPicPr>
            <a:picLocks noChangeAspect="1"/>
          </p:cNvPicPr>
          <p:nvPr/>
        </p:nvPicPr>
        <p:blipFill>
          <a:blip r:embed="rId3"/>
          <a:stretch>
            <a:fillRect/>
          </a:stretch>
        </p:blipFill>
        <p:spPr>
          <a:xfrm>
            <a:off x="5981030" y="2029142"/>
            <a:ext cx="6076950" cy="4562475"/>
          </a:xfrm>
          <a:prstGeom prst="rect">
            <a:avLst/>
          </a:prstGeom>
        </p:spPr>
      </p:pic>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96</a:t>
            </a:fld>
            <a:endParaRPr lang="en-IN"/>
          </a:p>
        </p:txBody>
      </p:sp>
    </p:spTree>
    <p:extLst>
      <p:ext uri="{BB962C8B-B14F-4D97-AF65-F5344CB8AC3E}">
        <p14:creationId xmlns:p14="http://schemas.microsoft.com/office/powerpoint/2010/main" val="426527590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N" sz="1600" dirty="0">
                <a:latin typeface="Times New Roman" panose="02020603050405020304" pitchFamily="18" charset="0"/>
                <a:cs typeface="Times New Roman" panose="02020603050405020304" pitchFamily="18" charset="0"/>
              </a:rPr>
              <a:t>. </a:t>
            </a:r>
          </a:p>
          <a:p>
            <a:endParaRPr lang="en-IN" sz="1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52489" y="95250"/>
            <a:ext cx="6076950" cy="4562475"/>
          </a:xfrm>
          <a:prstGeom prst="rect">
            <a:avLst/>
          </a:prstGeom>
        </p:spPr>
      </p:pic>
      <p:pic>
        <p:nvPicPr>
          <p:cNvPr id="6" name="Picture 5"/>
          <p:cNvPicPr>
            <a:picLocks noChangeAspect="1"/>
          </p:cNvPicPr>
          <p:nvPr/>
        </p:nvPicPr>
        <p:blipFill>
          <a:blip r:embed="rId3"/>
          <a:stretch>
            <a:fillRect/>
          </a:stretch>
        </p:blipFill>
        <p:spPr>
          <a:xfrm>
            <a:off x="6135960" y="95250"/>
            <a:ext cx="6076950" cy="4562475"/>
          </a:xfrm>
          <a:prstGeom prst="rect">
            <a:avLst/>
          </a:prstGeom>
        </p:spPr>
      </p:pic>
      <p:pic>
        <p:nvPicPr>
          <p:cNvPr id="7" name="Picture 6"/>
          <p:cNvPicPr>
            <a:picLocks noChangeAspect="1"/>
          </p:cNvPicPr>
          <p:nvPr/>
        </p:nvPicPr>
        <p:blipFill>
          <a:blip r:embed="rId4"/>
          <a:stretch>
            <a:fillRect/>
          </a:stretch>
        </p:blipFill>
        <p:spPr>
          <a:xfrm>
            <a:off x="6129439" y="1924976"/>
            <a:ext cx="6076950" cy="4562475"/>
          </a:xfrm>
          <a:prstGeom prst="rect">
            <a:avLst/>
          </a:prstGeom>
        </p:spPr>
      </p:pic>
      <p:sp>
        <p:nvSpPr>
          <p:cNvPr id="8" name="Footer Placeholder 7"/>
          <p:cNvSpPr>
            <a:spLocks noGrp="1"/>
          </p:cNvSpPr>
          <p:nvPr>
            <p:ph type="ftr" sz="quarter" idx="11"/>
          </p:nvPr>
        </p:nvSpPr>
        <p:spPr/>
        <p:txBody>
          <a:bodyPr/>
          <a:lstStyle/>
          <a:p>
            <a:r>
              <a:rPr lang="en-IN" smtClean="0"/>
              <a:t>RDP</a:t>
            </a:r>
            <a:endParaRPr lang="en-IN"/>
          </a:p>
        </p:txBody>
      </p:sp>
      <p:sp>
        <p:nvSpPr>
          <p:cNvPr id="9" name="Slide Number Placeholder 8"/>
          <p:cNvSpPr>
            <a:spLocks noGrp="1"/>
          </p:cNvSpPr>
          <p:nvPr>
            <p:ph type="sldNum" sz="quarter" idx="12"/>
          </p:nvPr>
        </p:nvSpPr>
        <p:spPr/>
        <p:txBody>
          <a:bodyPr/>
          <a:lstStyle/>
          <a:p>
            <a:fld id="{28B54A7E-2395-4D35-824E-25842394C6F0}" type="slidenum">
              <a:rPr lang="en-IN" smtClean="0"/>
              <a:t>97</a:t>
            </a:fld>
            <a:endParaRPr lang="en-IN"/>
          </a:p>
        </p:txBody>
      </p:sp>
    </p:spTree>
    <p:extLst>
      <p:ext uri="{BB962C8B-B14F-4D97-AF65-F5344CB8AC3E}">
        <p14:creationId xmlns:p14="http://schemas.microsoft.com/office/powerpoint/2010/main" val="95195213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N" sz="1600" dirty="0">
                <a:latin typeface="Times New Roman" panose="02020603050405020304" pitchFamily="18" charset="0"/>
                <a:cs typeface="Times New Roman" panose="02020603050405020304" pitchFamily="18" charset="0"/>
              </a:rPr>
              <a:t>. </a:t>
            </a:r>
          </a:p>
          <a:p>
            <a:endParaRPr lang="en-IN" sz="1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152399" y="95250"/>
            <a:ext cx="6076950" cy="4562475"/>
          </a:xfrm>
          <a:prstGeom prst="rect">
            <a:avLst/>
          </a:prstGeom>
        </p:spPr>
      </p:pic>
      <p:pic>
        <p:nvPicPr>
          <p:cNvPr id="6" name="Picture 5"/>
          <p:cNvPicPr>
            <a:picLocks noChangeAspect="1"/>
          </p:cNvPicPr>
          <p:nvPr/>
        </p:nvPicPr>
        <p:blipFill>
          <a:blip r:embed="rId3"/>
          <a:stretch>
            <a:fillRect/>
          </a:stretch>
        </p:blipFill>
        <p:spPr>
          <a:xfrm>
            <a:off x="6229349" y="1924976"/>
            <a:ext cx="6076950" cy="4562475"/>
          </a:xfrm>
          <a:prstGeom prst="rect">
            <a:avLst/>
          </a:prstGeom>
        </p:spPr>
      </p:pic>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98</a:t>
            </a:fld>
            <a:endParaRPr lang="en-IN"/>
          </a:p>
        </p:txBody>
      </p:sp>
    </p:spTree>
    <p:extLst>
      <p:ext uri="{BB962C8B-B14F-4D97-AF65-F5344CB8AC3E}">
        <p14:creationId xmlns:p14="http://schemas.microsoft.com/office/powerpoint/2010/main" val="183157509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08-09-2024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extBox 3"/>
          <p:cNvSpPr txBox="1"/>
          <p:nvPr/>
        </p:nvSpPr>
        <p:spPr>
          <a:xfrm>
            <a:off x="4790364" y="2694160"/>
            <a:ext cx="9608024" cy="369332"/>
          </a:xfrm>
          <a:prstGeom prst="rect">
            <a:avLst/>
          </a:prstGeom>
          <a:noFill/>
        </p:spPr>
        <p:txBody>
          <a:bodyPr wrap="square" rtlCol="0">
            <a:spAutoFit/>
          </a:bodyPr>
          <a:lstStyle/>
          <a:p>
            <a:pPr algn="l"/>
            <a:r>
              <a:rPr lang="en-US" dirty="0"/>
              <a:t>END OF THE UNIT </a:t>
            </a:r>
          </a:p>
        </p:txBody>
      </p:sp>
      <p:sp>
        <p:nvSpPr>
          <p:cNvPr id="3" name="Footer Placeholder 2"/>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99</a:t>
            </a:fld>
            <a:endParaRPr lang="en-IN"/>
          </a:p>
        </p:txBody>
      </p:sp>
    </p:spTree>
    <p:extLst>
      <p:ext uri="{BB962C8B-B14F-4D97-AF65-F5344CB8AC3E}">
        <p14:creationId xmlns:p14="http://schemas.microsoft.com/office/powerpoint/2010/main" val="307126340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2722</TotalTime>
  <Words>9167</Words>
  <Application>Microsoft Office PowerPoint</Application>
  <PresentationFormat>Widescreen</PresentationFormat>
  <Paragraphs>1006</Paragraphs>
  <Slides>99</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99</vt:i4>
      </vt:variant>
    </vt:vector>
  </HeadingPairs>
  <TitlesOfParts>
    <vt:vector size="108" baseType="lpstr">
      <vt:lpstr>Arial</vt:lpstr>
      <vt:lpstr>Calibri</vt:lpstr>
      <vt:lpstr>Calibri Light</vt:lpstr>
      <vt:lpstr>Cambria Math</vt:lpstr>
      <vt:lpstr>Courier New</vt:lpstr>
      <vt:lpstr>Georgia</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Siddharth B</dc:creator>
  <cp:lastModifiedBy>User</cp:lastModifiedBy>
  <cp:revision>121</cp:revision>
  <dcterms:created xsi:type="dcterms:W3CDTF">2020-07-13T05:58:17Z</dcterms:created>
  <dcterms:modified xsi:type="dcterms:W3CDTF">2024-09-08T06:32:52Z</dcterms:modified>
</cp:coreProperties>
</file>