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62"/>
  </p:notesMasterIdLst>
  <p:handoutMasterIdLst>
    <p:handoutMasterId r:id="rId63"/>
  </p:handoutMasterIdLst>
  <p:sldIdLst>
    <p:sldId id="263" r:id="rId2"/>
    <p:sldId id="262" r:id="rId3"/>
    <p:sldId id="264" r:id="rId4"/>
    <p:sldId id="266" r:id="rId5"/>
    <p:sldId id="265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5" r:id="rId14"/>
    <p:sldId id="274" r:id="rId15"/>
    <p:sldId id="276" r:id="rId16"/>
    <p:sldId id="277" r:id="rId17"/>
    <p:sldId id="278" r:id="rId18"/>
    <p:sldId id="279" r:id="rId19"/>
    <p:sldId id="280" r:id="rId20"/>
    <p:sldId id="286" r:id="rId21"/>
    <p:sldId id="287" r:id="rId22"/>
    <p:sldId id="288" r:id="rId23"/>
    <p:sldId id="289" r:id="rId24"/>
    <p:sldId id="290" r:id="rId25"/>
    <p:sldId id="281" r:id="rId26"/>
    <p:sldId id="282" r:id="rId27"/>
    <p:sldId id="283" r:id="rId28"/>
    <p:sldId id="284" r:id="rId29"/>
    <p:sldId id="285" r:id="rId30"/>
    <p:sldId id="291" r:id="rId31"/>
    <p:sldId id="292" r:id="rId32"/>
    <p:sldId id="293" r:id="rId33"/>
    <p:sldId id="322" r:id="rId34"/>
    <p:sldId id="323" r:id="rId35"/>
    <p:sldId id="324" r:id="rId36"/>
    <p:sldId id="325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8" r:id="rId46"/>
    <p:sldId id="310" r:id="rId47"/>
    <p:sldId id="311" r:id="rId48"/>
    <p:sldId id="312" r:id="rId49"/>
    <p:sldId id="313" r:id="rId50"/>
    <p:sldId id="314" r:id="rId51"/>
    <p:sldId id="326" r:id="rId52"/>
    <p:sldId id="328" r:id="rId53"/>
    <p:sldId id="327" r:id="rId54"/>
    <p:sldId id="329" r:id="rId55"/>
    <p:sldId id="316" r:id="rId56"/>
    <p:sldId id="318" r:id="rId57"/>
    <p:sldId id="317" r:id="rId58"/>
    <p:sldId id="319" r:id="rId59"/>
    <p:sldId id="320" r:id="rId60"/>
    <p:sldId id="321" r:id="rId6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7280BD50-F72A-443A-8A7C-9A6A969C2F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0149BFF-D5FE-41B9-B89E-346E6FC2BE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9FD3E-56F1-4D93-A064-62BE23F429F1}" type="datetimeFigureOut">
              <a:rPr lang="en-IN" smtClean="0"/>
              <a:t>17-09-2024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A7AE4AE-8780-4C06-B105-E50A0CB117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F349081-626D-42D4-96E8-DBE21E03E4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BE145-7B0B-4BFC-A728-545BF59A6F1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1047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86AA5-8483-44CB-A555-9041E2D72D7A}" type="datetimeFigureOut">
              <a:rPr lang="en-IN" smtClean="0"/>
              <a:t>17-09-2024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4A333-46EF-4665-ACD4-6848AE64622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6717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4A333-46EF-4665-ACD4-6848AE646224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86151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5C5F7-D576-43DB-B80B-1A6E97FB3FE8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058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33E39-D326-4590-A518-8742EEB5F8A2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026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6D377-5DFA-4A2E-8193-A55ED9F77930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420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A5F2C-C2F0-4E53-8965-D9AFC7EDEF07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886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87FE2-E229-4BDD-83CC-EEA6CC1BCFBD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9741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42298-192A-442A-8A7E-9A51CB3E8DB8}" type="datetime1">
              <a:rPr lang="en-IN" smtClean="0"/>
              <a:t>17-09-2024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0179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DDF2D-5291-4491-93E4-1DE70812A663}" type="datetime1">
              <a:rPr lang="en-IN" smtClean="0"/>
              <a:t>17-09-2024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5383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9D821-59B8-4BFF-B0F1-443A7A8C48C4}" type="datetime1">
              <a:rPr lang="en-IN" smtClean="0"/>
              <a:t>17-09-2024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582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992D4-E713-4162-95B9-CB1EBD04BF59}" type="datetime1">
              <a:rPr lang="en-IN" smtClean="0"/>
              <a:t>17-09-2024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787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9FF46-2402-400C-9463-CB36F658272F}" type="datetime1">
              <a:rPr lang="en-IN" smtClean="0"/>
              <a:t>17-09-2024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21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D841-17F9-41ED-A011-5BE35504C1BB}" type="datetime1">
              <a:rPr lang="en-IN" smtClean="0"/>
              <a:t>17-09-2024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2239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DC873-5A78-4BCA-BBE2-73949BEB6B2B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 userDrawn="1"/>
        </p:nvSpPr>
        <p:spPr>
          <a:xfrm rot="20006977">
            <a:off x="1190625" y="2929364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727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211016" y="6542088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598079" y="6557962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8957920-506D-4F31-9CB9-011BD525C6C5}"/>
              </a:ext>
            </a:extLst>
          </p:cNvPr>
          <p:cNvSpPr txBox="1"/>
          <p:nvPr/>
        </p:nvSpPr>
        <p:spPr>
          <a:xfrm>
            <a:off x="2166937" y="961728"/>
            <a:ext cx="784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PHARMACEUTICAL MICROBILOLOGY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TextBox 5"/>
          <p:cNvSpPr txBox="1"/>
          <p:nvPr/>
        </p:nvSpPr>
        <p:spPr>
          <a:xfrm>
            <a:off x="2051027" y="3581464"/>
            <a:ext cx="84622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</a:rPr>
              <a:t>Different methods used in isolation and identification of bacteria with emphasis to different staining techniques and biochemical reactions. Counting of bacteria -Total and Viable counting techniques.</a:t>
            </a:r>
            <a:endParaRPr lang="en-US" sz="2400" b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9683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10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926" y="415760"/>
            <a:ext cx="7723025" cy="5798321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776743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4287" y="580375"/>
            <a:ext cx="7567144" cy="5681288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285496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6541" y="270721"/>
            <a:ext cx="8109391" cy="6088399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970587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762" y="734767"/>
            <a:ext cx="6076950" cy="4562475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622448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1687" y="561300"/>
            <a:ext cx="7335324" cy="5507242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575245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520" y="556599"/>
            <a:ext cx="7400120" cy="5555889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64065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3442" t="29006" r="40728" b="21886"/>
          <a:stretch/>
        </p:blipFill>
        <p:spPr>
          <a:xfrm>
            <a:off x="2099255" y="723441"/>
            <a:ext cx="8603087" cy="5182959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93427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4680" y="425984"/>
            <a:ext cx="7889517" cy="5923321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119850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7671" y="256852"/>
            <a:ext cx="8198610" cy="6155383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694341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854" y="435604"/>
            <a:ext cx="10376291" cy="5986791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62609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6543" y="612529"/>
            <a:ext cx="7502750" cy="5632942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20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833437" y="401728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1549" y="401728"/>
            <a:ext cx="107156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3437" y="401728"/>
            <a:ext cx="1116967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Gram-Positive and Gram-Negative Bacteria</a:t>
            </a:r>
          </a:p>
          <a:p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various characteristic features of Gram-positive and Gram-negative bacteria shall be discussed at length in this particular section.</a:t>
            </a:r>
          </a:p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GRAM-NEGATIVE BACTERIA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There are two distinct layers that have been duly recognized in</a:t>
            </a:r>
          </a:p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cell envelopes of Gram-negative bacteria, namely :</a:t>
            </a:r>
          </a:p>
          <a:p>
            <a:r>
              <a:rPr lang="en-US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 An uniform inner layer approximately 2–3 mm wide, and</a:t>
            </a:r>
          </a:p>
          <a:p>
            <a:r>
              <a:rPr lang="en-US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 A thicker outer layer nearly 8–10 nm wide.</a:t>
            </a:r>
          </a:p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Importantly, the peptidoglycan is prominently confined to the inner layer ; whereas, the outer layer (membrane) essentially comprises of proteins, lipoproteins, and lipopolysaccharides. The principal chemical differences that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predominently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occur between the cell walls of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GRAM-POSITIVE BACTERIA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the inner rigid wall layer and outer wall layer(s) of Gram-negative bacteria have been duly summarized in Table Principal Chemical Differences Existing Between Cell Walls of Gram-positive and Gram-negative Bacteria</a:t>
            </a:r>
          </a:p>
          <a:p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601617" y="3201576"/>
          <a:ext cx="10936180" cy="32017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340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3404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3404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73404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22644">
                <a:tc rowSpan="2">
                  <a:txBody>
                    <a:bodyPr/>
                    <a:lstStyle/>
                    <a:p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CHEMICAL ENTITIES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dirty="0"/>
                        <a:t>GRAM POSTIVE 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G R A M     NEGATIVE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264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INNER  RIGID WALL LAYER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OUTER WALL  LAYERS(S)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45287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Lipoprotein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 -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    + or 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45287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Lipopolysaccharide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 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45287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Peptidoglycen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45287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Polysaccharide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45287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Protein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+ or 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88135" y="6390957"/>
          <a:ext cx="10947043" cy="365760"/>
        </p:xfrm>
        <a:graphic>
          <a:graphicData uri="http://schemas.openxmlformats.org/drawingml/2006/table">
            <a:tbl>
              <a:tblPr/>
              <a:tblGrid>
                <a:gridCol w="273461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5607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281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72817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Teichoic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acid 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                       +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                     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                      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11887200" y="5048518"/>
          <a:ext cx="208280" cy="365760"/>
        </p:xfrm>
        <a:graphic>
          <a:graphicData uri="http://schemas.openxmlformats.org/drawingml/2006/table">
            <a:tbl>
              <a:tblPr/>
              <a:tblGrid>
                <a:gridCol w="2082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20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336560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21</a:t>
            </a:fld>
            <a:endParaRPr lang="en-IN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884" y="318429"/>
            <a:ext cx="4157832" cy="351769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400" y="3241675"/>
            <a:ext cx="7620000" cy="311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6446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9780" t="9965" r="38749" b="10516"/>
          <a:stretch/>
        </p:blipFill>
        <p:spPr>
          <a:xfrm>
            <a:off x="2338787" y="914399"/>
            <a:ext cx="6697014" cy="581697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949262" y="270456"/>
            <a:ext cx="58598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DIFFERNCE BETWEEN GRAM POSITIVE AND GRAM NEGATIVE BACTERIA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22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941914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0175" t="11432" r="39046" b="5113"/>
          <a:stretch/>
        </p:blipFill>
        <p:spPr>
          <a:xfrm>
            <a:off x="2284594" y="282105"/>
            <a:ext cx="6606863" cy="6104877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23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26458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9582" t="12662" r="39640" b="21844"/>
          <a:stretch/>
        </p:blipFill>
        <p:spPr>
          <a:xfrm>
            <a:off x="1790161" y="425984"/>
            <a:ext cx="7727325" cy="5603441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24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396198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5681" y="338690"/>
            <a:ext cx="7980602" cy="5991706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25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327227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0870" y="294944"/>
            <a:ext cx="8097137" cy="6079199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26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111808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2619" y="580375"/>
            <a:ext cx="7786085" cy="5845666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27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207771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8352" y="239149"/>
            <a:ext cx="8245769" cy="6190789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28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7115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2528" y="173283"/>
            <a:ext cx="8893668" cy="6677221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29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09312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343" y="503418"/>
            <a:ext cx="7541788" cy="5662251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008939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30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9643" y="335832"/>
            <a:ext cx="7747849" cy="5816959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30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529039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8680" y="266237"/>
            <a:ext cx="8121337" cy="6097367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31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155815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3428" y="300079"/>
            <a:ext cx="8031185" cy="6029683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32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238500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49C9708-3929-425B-8624-53379BAC1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B194C0C-FA5D-46E2-86FD-217FB5B23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21144"/>
            <a:ext cx="2743200" cy="365125"/>
          </a:xfrm>
        </p:spPr>
        <p:txBody>
          <a:bodyPr/>
          <a:lstStyle/>
          <a:p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FA9E6DBE-61D7-4F74-860F-A0E20A119C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901" y="248575"/>
            <a:ext cx="8966203" cy="5877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8861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54E19871-089A-428C-BCC1-1D012D978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68008E2-9171-4BD0-9814-80573FFDB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4"/>
            <a:ext cx="2743200" cy="365125"/>
          </a:xfrm>
        </p:spPr>
        <p:txBody>
          <a:bodyPr/>
          <a:lstStyle/>
          <a:p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9D4FF0B-5B8D-4FA4-B05D-B4AAF37397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77" y="328473"/>
            <a:ext cx="10955044" cy="5891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5333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DF22646-C689-45D8-A1AC-460E615FD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2E56379-038F-4DA9-ADD8-1AE9CC068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81352" y="6531113"/>
            <a:ext cx="2743200" cy="365125"/>
          </a:xfrm>
        </p:spPr>
        <p:txBody>
          <a:bodyPr/>
          <a:lstStyle/>
          <a:p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FA1999B-D72D-4815-875C-65F59FE9AC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047" y="213064"/>
            <a:ext cx="9313905" cy="6001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7955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5CAD383-D7E8-491D-806D-7355998F9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33775A2-97F2-40F5-93A1-193CF7078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88017"/>
            <a:ext cx="2743200" cy="365125"/>
          </a:xfrm>
        </p:spPr>
        <p:txBody>
          <a:bodyPr/>
          <a:lstStyle/>
          <a:p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D877159-5A7F-45DC-8D7B-C26E6D95E1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656" y="399495"/>
            <a:ext cx="8936072" cy="5690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4543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2934" y="364565"/>
            <a:ext cx="7859403" cy="5900712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37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117122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1887" y="425984"/>
            <a:ext cx="7877571" cy="5914352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38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454212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1876" y="567496"/>
            <a:ext cx="7370006" cy="553328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39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33275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0246" y="567342"/>
            <a:ext cx="7438756" cy="5584897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7005224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40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8882" y="449953"/>
            <a:ext cx="7631939" cy="5729935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40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68553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41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5363" y="425984"/>
            <a:ext cx="7485916" cy="5620304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41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0955886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42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5547" y="580375"/>
            <a:ext cx="7696334" cy="5778282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42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4860079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43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6410" y="425984"/>
            <a:ext cx="7425878" cy="5575228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43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0567654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44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6155" y="246241"/>
            <a:ext cx="8005427" cy="6010344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44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9016869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1852" y="395975"/>
            <a:ext cx="9951868" cy="5960375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11196" y="6474536"/>
            <a:ext cx="2743200" cy="365125"/>
          </a:xfrm>
        </p:spPr>
        <p:txBody>
          <a:bodyPr/>
          <a:lstStyle/>
          <a:p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7150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0"/>
            <a:ext cx="8969179" cy="6733914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>
                <a:solidFill>
                  <a:prstClr val="black">
                    <a:tint val="75000"/>
                  </a:prstClr>
                </a:solidFill>
              </a:rPr>
              <a:t>RDP</a:t>
            </a:r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49191" y="6394663"/>
            <a:ext cx="2743200" cy="365125"/>
          </a:xfrm>
        </p:spPr>
        <p:txBody>
          <a:bodyPr/>
          <a:lstStyle/>
          <a:p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46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34387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7597" y="304206"/>
            <a:ext cx="8061101" cy="6052144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88698" y="6404621"/>
            <a:ext cx="2743200" cy="365125"/>
          </a:xfrm>
        </p:spPr>
        <p:txBody>
          <a:bodyPr/>
          <a:lstStyle/>
          <a:p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2447952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2014" t="52757"/>
          <a:stretch/>
        </p:blipFill>
        <p:spPr>
          <a:xfrm>
            <a:off x="1622739" y="1712890"/>
            <a:ext cx="8608176" cy="3915178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70237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56325" y="6485075"/>
            <a:ext cx="2743200" cy="365125"/>
          </a:xfrm>
        </p:spPr>
        <p:txBody>
          <a:bodyPr/>
          <a:lstStyle/>
          <a:p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9364" y="136525"/>
            <a:ext cx="8633272" cy="621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954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6606" y="271356"/>
            <a:ext cx="8159973" cy="6126375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9420900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74080" y="6472621"/>
            <a:ext cx="2743200" cy="365125"/>
          </a:xfrm>
        </p:spPr>
        <p:txBody>
          <a:bodyPr/>
          <a:lstStyle/>
          <a:p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4198" y="375029"/>
            <a:ext cx="7838002" cy="5884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62953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4629997-414B-4E80-A790-FD0D70430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51</a:t>
            </a:fld>
            <a:endParaRPr lang="en-I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296E510D-51EA-499C-9161-6F660BD12B31}"/>
              </a:ext>
            </a:extLst>
          </p:cNvPr>
          <p:cNvSpPr/>
          <p:nvPr/>
        </p:nvSpPr>
        <p:spPr>
          <a:xfrm>
            <a:off x="2920753" y="195309"/>
            <a:ext cx="6578354" cy="92327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Loop dilution method </a:t>
            </a:r>
            <a:endParaRPr lang="en-IN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3842119-45CF-40CB-A526-72A4D9C65882}"/>
              </a:ext>
            </a:extLst>
          </p:cNvPr>
          <p:cNvSpPr txBox="1"/>
          <p:nvPr/>
        </p:nvSpPr>
        <p:spPr>
          <a:xfrm>
            <a:off x="1890944" y="1571348"/>
            <a:ext cx="881552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>
                <a:solidFill>
                  <a:srgbClr val="00B0F0"/>
                </a:solidFill>
              </a:rPr>
              <a:t>The pour technique , also sometimes called the loop dilution method , involves the successive transfer of bacteria from the original culture to a series of tubes of liquified agar . Basically , a loopful of your original culture is transferred to a tube of liquified agar and mixed .</a:t>
            </a:r>
            <a:endParaRPr lang="en-IN" sz="3600" dirty="0">
              <a:solidFill>
                <a:srgbClr val="00B0F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3293203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020CE15-0511-4DE6-85D2-3CD2DD26B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10254A1-59CC-4E58-A624-5F3B2C39D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52</a:t>
            </a:fld>
            <a:endParaRPr lang="en-IN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3551AE6-DE03-4A0F-BFB6-CEDAE73507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410" y="372862"/>
            <a:ext cx="9144000" cy="5708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14013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FB8275B4-DCF5-47A1-836F-AD2C899A9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6EB90C2-897E-4972-86DA-4A718CC20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53</a:t>
            </a:fld>
            <a:endParaRPr lang="en-IN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250BB267-989A-40D3-A5B0-2E0F64B77E8E}"/>
              </a:ext>
            </a:extLst>
          </p:cNvPr>
          <p:cNvSpPr/>
          <p:nvPr/>
        </p:nvSpPr>
        <p:spPr>
          <a:xfrm>
            <a:off x="2965142" y="310718"/>
            <a:ext cx="6063448" cy="87889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Bodoni MT Black" panose="02070A03080606020203" pitchFamily="18" charset="0"/>
              </a:rPr>
              <a:t>Serial     dilution </a:t>
            </a:r>
            <a:endParaRPr lang="en-IN" sz="3200" b="1" dirty="0">
              <a:solidFill>
                <a:schemeClr val="bg1"/>
              </a:solidFill>
              <a:latin typeface="Bodoni MT Black" panose="02070A03080606020203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AB226BB-BBB5-4639-99F0-A0AF12A920F3}"/>
              </a:ext>
            </a:extLst>
          </p:cNvPr>
          <p:cNvSpPr txBox="1"/>
          <p:nvPr/>
        </p:nvSpPr>
        <p:spPr>
          <a:xfrm>
            <a:off x="2059619" y="1615736"/>
            <a:ext cx="804316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>
                <a:solidFill>
                  <a:srgbClr val="00B050"/>
                </a:solidFill>
              </a:rPr>
              <a:t>Serial dilatation involves the process of taking a sample and diluting it through a series of standard volumes of sterile dilutant , which can either be distilled water or 0.9 %  saline . Then a small measured volume of each dilution is used to make a series of pour or spread plates .</a:t>
            </a:r>
            <a:endParaRPr lang="en-IN" sz="3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10149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65B0AAD-ACC9-440A-96C1-56C0B5F36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93B6808-6C1C-4D8D-8810-6415D850A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54</a:t>
            </a:fld>
            <a:endParaRPr lang="en-I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45E6801-36AC-40BF-9063-5907F138FC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4412" y="1142802"/>
            <a:ext cx="9197265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58949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47447" y="6403480"/>
            <a:ext cx="2743200" cy="365125"/>
          </a:xfrm>
        </p:spPr>
        <p:txBody>
          <a:bodyPr/>
          <a:lstStyle/>
          <a:p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b="23392"/>
          <a:stretch/>
        </p:blipFill>
        <p:spPr>
          <a:xfrm>
            <a:off x="1376039" y="555334"/>
            <a:ext cx="9854213" cy="5339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3749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29691" y="6502326"/>
            <a:ext cx="2743200" cy="365125"/>
          </a:xfrm>
        </p:spPr>
        <p:txBody>
          <a:bodyPr/>
          <a:lstStyle/>
          <a:p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355674"/>
            <a:ext cx="7992549" cy="6000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39055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18679" y="6492875"/>
            <a:ext cx="2743200" cy="365125"/>
          </a:xfrm>
        </p:spPr>
        <p:txBody>
          <a:bodyPr/>
          <a:lstStyle/>
          <a:p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3424" y="192242"/>
            <a:ext cx="8662249" cy="6503475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742708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65202" y="6437885"/>
            <a:ext cx="2743200" cy="365125"/>
          </a:xfrm>
        </p:spPr>
        <p:txBody>
          <a:bodyPr/>
          <a:lstStyle/>
          <a:p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2365" y="178459"/>
            <a:ext cx="8159974" cy="612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20088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82957" y="6398546"/>
            <a:ext cx="2743200" cy="365125"/>
          </a:xfrm>
        </p:spPr>
        <p:txBody>
          <a:bodyPr/>
          <a:lstStyle/>
          <a:p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5553" y="426546"/>
            <a:ext cx="7400120" cy="5555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473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6002" y="535807"/>
            <a:ext cx="7619061" cy="5720267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5062638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1248" y="2335593"/>
            <a:ext cx="10515600" cy="1325563"/>
          </a:xfrm>
        </p:spPr>
        <p:txBody>
          <a:bodyPr/>
          <a:lstStyle/>
          <a:p>
            <a:r>
              <a:rPr lang="en-US" dirty="0"/>
              <a:t>END OF THE UNIT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48800" y="6454561"/>
            <a:ext cx="2743200" cy="365125"/>
          </a:xfrm>
        </p:spPr>
        <p:txBody>
          <a:bodyPr/>
          <a:lstStyle/>
          <a:p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7411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0191" y="530189"/>
            <a:ext cx="7722092" cy="5797621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742631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3581" y="425984"/>
            <a:ext cx="7838002" cy="5884644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913112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5118" y="508252"/>
            <a:ext cx="10262031" cy="5652582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373382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4872</TotalTime>
  <Words>556</Words>
  <Application>Microsoft Office PowerPoint</Application>
  <PresentationFormat>Widescreen</PresentationFormat>
  <Paragraphs>261</Paragraphs>
  <Slides>60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7" baseType="lpstr">
      <vt:lpstr>Algerian</vt:lpstr>
      <vt:lpstr>Arial</vt:lpstr>
      <vt:lpstr>Bodoni MT Black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 OF THE UNIT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Siddharth B</dc:creator>
  <cp:lastModifiedBy>User</cp:lastModifiedBy>
  <cp:revision>66</cp:revision>
  <dcterms:created xsi:type="dcterms:W3CDTF">2020-07-13T05:58:17Z</dcterms:created>
  <dcterms:modified xsi:type="dcterms:W3CDTF">2024-09-17T05:45:49Z</dcterms:modified>
</cp:coreProperties>
</file>