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2"/>
  </p:notesMasterIdLst>
  <p:handoutMasterIdLst>
    <p:handoutMasterId r:id="rId103"/>
  </p:handoutMasterIdLst>
  <p:sldIdLst>
    <p:sldId id="369" r:id="rId2"/>
    <p:sldId id="306" r:id="rId3"/>
    <p:sldId id="305" r:id="rId4"/>
    <p:sldId id="307" r:id="rId5"/>
    <p:sldId id="308" r:id="rId6"/>
    <p:sldId id="309" r:id="rId7"/>
    <p:sldId id="310" r:id="rId8"/>
    <p:sldId id="312" r:id="rId9"/>
    <p:sldId id="313" r:id="rId10"/>
    <p:sldId id="314" r:id="rId11"/>
    <p:sldId id="315" r:id="rId12"/>
    <p:sldId id="316" r:id="rId13"/>
    <p:sldId id="318" r:id="rId14"/>
    <p:sldId id="317" r:id="rId15"/>
    <p:sldId id="319" r:id="rId16"/>
    <p:sldId id="320" r:id="rId17"/>
    <p:sldId id="321" r:id="rId18"/>
    <p:sldId id="322" r:id="rId19"/>
    <p:sldId id="323" r:id="rId20"/>
    <p:sldId id="324" r:id="rId21"/>
    <p:sldId id="325" r:id="rId22"/>
    <p:sldId id="326" r:id="rId23"/>
    <p:sldId id="327" r:id="rId24"/>
    <p:sldId id="333" r:id="rId25"/>
    <p:sldId id="334" r:id="rId26"/>
    <p:sldId id="328" r:id="rId27"/>
    <p:sldId id="329" r:id="rId28"/>
    <p:sldId id="330" r:id="rId29"/>
    <p:sldId id="331" r:id="rId30"/>
    <p:sldId id="332" r:id="rId31"/>
    <p:sldId id="335" r:id="rId32"/>
    <p:sldId id="336" r:id="rId33"/>
    <p:sldId id="337" r:id="rId34"/>
    <p:sldId id="338" r:id="rId35"/>
    <p:sldId id="339" r:id="rId36"/>
    <p:sldId id="340" r:id="rId37"/>
    <p:sldId id="342" r:id="rId38"/>
    <p:sldId id="341" r:id="rId39"/>
    <p:sldId id="343" r:id="rId40"/>
    <p:sldId id="344" r:id="rId41"/>
    <p:sldId id="345" r:id="rId42"/>
    <p:sldId id="346" r:id="rId43"/>
    <p:sldId id="348" r:id="rId44"/>
    <p:sldId id="347" r:id="rId45"/>
    <p:sldId id="349" r:id="rId46"/>
    <p:sldId id="350" r:id="rId47"/>
    <p:sldId id="352" r:id="rId48"/>
    <p:sldId id="351" r:id="rId49"/>
    <p:sldId id="353" r:id="rId50"/>
    <p:sldId id="367" r:id="rId51"/>
    <p:sldId id="368" r:id="rId52"/>
    <p:sldId id="354" r:id="rId53"/>
    <p:sldId id="355" r:id="rId54"/>
    <p:sldId id="356" r:id="rId55"/>
    <p:sldId id="357" r:id="rId56"/>
    <p:sldId id="370" r:id="rId57"/>
    <p:sldId id="371" r:id="rId58"/>
    <p:sldId id="372" r:id="rId59"/>
    <p:sldId id="373" r:id="rId60"/>
    <p:sldId id="374" r:id="rId61"/>
    <p:sldId id="375" r:id="rId62"/>
    <p:sldId id="376" r:id="rId63"/>
    <p:sldId id="377" r:id="rId64"/>
    <p:sldId id="378" r:id="rId65"/>
    <p:sldId id="379" r:id="rId66"/>
    <p:sldId id="380" r:id="rId67"/>
    <p:sldId id="381" r:id="rId68"/>
    <p:sldId id="382" r:id="rId69"/>
    <p:sldId id="383" r:id="rId70"/>
    <p:sldId id="384" r:id="rId71"/>
    <p:sldId id="385" r:id="rId72"/>
    <p:sldId id="386" r:id="rId73"/>
    <p:sldId id="387" r:id="rId74"/>
    <p:sldId id="388" r:id="rId75"/>
    <p:sldId id="389" r:id="rId76"/>
    <p:sldId id="390" r:id="rId77"/>
    <p:sldId id="391" r:id="rId78"/>
    <p:sldId id="392" r:id="rId79"/>
    <p:sldId id="393" r:id="rId80"/>
    <p:sldId id="394" r:id="rId81"/>
    <p:sldId id="395" r:id="rId82"/>
    <p:sldId id="396" r:id="rId83"/>
    <p:sldId id="397" r:id="rId84"/>
    <p:sldId id="398" r:id="rId85"/>
    <p:sldId id="399" r:id="rId86"/>
    <p:sldId id="400" r:id="rId87"/>
    <p:sldId id="401" r:id="rId88"/>
    <p:sldId id="402" r:id="rId89"/>
    <p:sldId id="403" r:id="rId90"/>
    <p:sldId id="404" r:id="rId91"/>
    <p:sldId id="405" r:id="rId92"/>
    <p:sldId id="406" r:id="rId93"/>
    <p:sldId id="407" r:id="rId94"/>
    <p:sldId id="408" r:id="rId95"/>
    <p:sldId id="409" r:id="rId96"/>
    <p:sldId id="410" r:id="rId97"/>
    <p:sldId id="411" r:id="rId98"/>
    <p:sldId id="412" r:id="rId99"/>
    <p:sldId id="413" r:id="rId100"/>
    <p:sldId id="414" r:id="rId10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108" y="72"/>
      </p:cViewPr>
      <p:guideLst>
        <p:guide orient="horz" pos="2160"/>
        <p:guide pos="3840"/>
      </p:guideLst>
    </p:cSldViewPr>
  </p:slideViewPr>
  <p:notesTextViewPr>
    <p:cViewPr>
      <p:scale>
        <a:sx n="1" d="1"/>
        <a:sy n="1" d="1"/>
      </p:scale>
      <p:origin x="0" y="0"/>
    </p:cViewPr>
  </p:notesTextViewPr>
  <p:notesViewPr>
    <p:cSldViewPr snapToGrid="0">
      <p:cViewPr varScale="1">
        <p:scale>
          <a:sx n="57" d="100"/>
          <a:sy n="57" d="100"/>
        </p:scale>
        <p:origin x="2808" y="4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3128530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2A44B3-2865-44D8-8C50-AE0082C675B6}"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883C8C-2FF4-4C1E-B86A-AACA0D0DBC47}"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C5445-6C6C-4C2A-AD1D-01A4BFB62F9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4358B0-C3C0-4598-BBA1-3DD5496DB542}"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A744E0-3AD3-420C-98F1-0032D903CD10}"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F6B8D5-5229-471E-867F-6963DC547E8F}"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74B132-E2D7-41D6-9E85-E61DEFC001F1}"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21236A-8CAC-4757-8984-139C2119AF67}"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77E5E-C3E2-40F9-B509-80192637246E}"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5DD51B-4493-4609-86E1-D937C19F579E}"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7A40CA-47FD-43AF-93DA-5D7C2B968CA8}"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C84715-5C6F-41D7-888A-E60A9E529CCA}"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000709" y="832531"/>
            <a:ext cx="7848600" cy="523220"/>
          </a:xfrm>
          <a:prstGeom prst="rect">
            <a:avLst/>
          </a:prstGeom>
          <a:noFill/>
        </p:spPr>
        <p:txBody>
          <a:bodyPr wrap="square" rtlCol="0">
            <a:spAutoFit/>
          </a:bodyPr>
          <a:lstStyle/>
          <a:p>
            <a:pPr algn="ctr"/>
            <a:r>
              <a:rPr lang="en-IN" sz="2800" b="1" u="sng" dirty="0">
                <a:latin typeface="Times New Roman" panose="02020603050405020304" pitchFamily="18" charset="0"/>
                <a:cs typeface="Times New Roman" panose="02020603050405020304" pitchFamily="18" charset="0"/>
              </a:rPr>
              <a:t>PHARMACEUTICAL MICROBILOGY </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760111" y="2337730"/>
            <a:ext cx="10662252" cy="3170099"/>
          </a:xfrm>
          <a:prstGeom prst="rect">
            <a:avLst/>
          </a:prstGeom>
          <a:noFill/>
        </p:spPr>
        <p:txBody>
          <a:bodyPr wrap="square" rtlCol="0">
            <a:spAutoFit/>
          </a:bodyPr>
          <a:lstStyle/>
          <a:p>
            <a:pPr algn="ctr"/>
            <a:r>
              <a:rPr lang="en-US" sz="2000" b="1" u="sng" dirty="0">
                <a:latin typeface="Times New Roman" panose="02020603050405020304" pitchFamily="18" charset="0"/>
                <a:cs typeface="Times New Roman" panose="02020603050405020304" pitchFamily="18" charset="0"/>
              </a:rPr>
              <a:t>UNIT 5- </a:t>
            </a:r>
            <a:r>
              <a:rPr lang="en-US" sz="2000" b="1"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Detailed study of different methods of sterilization including their merits</a:t>
            </a:r>
          </a:p>
          <a:p>
            <a:pPr algn="ctr"/>
            <a:r>
              <a:rPr lang="en-US" sz="2000" b="1" u="sng" dirty="0">
                <a:latin typeface="Times New Roman" panose="02020603050405020304" pitchFamily="18" charset="0"/>
                <a:cs typeface="Times New Roman" panose="02020603050405020304" pitchFamily="18" charset="0"/>
              </a:rPr>
              <a:t>and demerits. Sterilization methods for all pharmaceutical products.</a:t>
            </a:r>
          </a:p>
          <a:p>
            <a:pPr algn="ctr"/>
            <a:r>
              <a:rPr lang="en-US" sz="2000" b="1" u="sng" dirty="0">
                <a:latin typeface="Times New Roman" panose="02020603050405020304" pitchFamily="18" charset="0"/>
                <a:cs typeface="Times New Roman" panose="02020603050405020304" pitchFamily="18" charset="0"/>
              </a:rPr>
              <a:t>Detailed study of sterility testing of different pharmaceutical preparations .</a:t>
            </a:r>
          </a:p>
          <a:p>
            <a:pPr algn="ctr"/>
            <a:r>
              <a:rPr lang="en-US" sz="2000" b="1" u="sng" dirty="0">
                <a:latin typeface="Times New Roman" panose="02020603050405020304" pitchFamily="18" charset="0"/>
                <a:cs typeface="Times New Roman" panose="02020603050405020304" pitchFamily="18" charset="0"/>
              </a:rPr>
              <a:t>Brief information on Validation.</a:t>
            </a:r>
          </a:p>
          <a:p>
            <a:pPr algn="ctr"/>
            <a:endParaRPr lang="en-US" sz="2000" b="1" u="sng" dirty="0" smtClean="0">
              <a:latin typeface="Times New Roman" panose="02020603050405020304" pitchFamily="18" charset="0"/>
              <a:cs typeface="Times New Roman" panose="02020603050405020304" pitchFamily="18" charset="0"/>
            </a:endParaRPr>
          </a:p>
          <a:p>
            <a:pPr algn="ctr"/>
            <a:endParaRPr lang="en-US" sz="2000" b="1" u="sng" dirty="0">
              <a:latin typeface="Times New Roman" panose="02020603050405020304" pitchFamily="18" charset="0"/>
              <a:cs typeface="Times New Roman" panose="02020603050405020304" pitchFamily="18" charset="0"/>
            </a:endParaRPr>
          </a:p>
          <a:p>
            <a:pPr algn="ctr"/>
            <a:r>
              <a:rPr lang="en-US" sz="2000" b="1" u="sng" dirty="0">
                <a:latin typeface="Times New Roman" panose="02020603050405020304" pitchFamily="18" charset="0"/>
                <a:cs typeface="Times New Roman" panose="02020603050405020304" pitchFamily="18" charset="0"/>
              </a:rPr>
              <a:t>UNIT 6 -  </a:t>
            </a:r>
            <a:r>
              <a:rPr lang="en-US" sz="2000" b="1"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 Disinfectants- Study of disinfectants, antiseptics, fungicidal and virucidal</a:t>
            </a:r>
          </a:p>
          <a:p>
            <a:pPr algn="ctr"/>
            <a:r>
              <a:rPr lang="en-US" sz="2000" b="1" u="sng" dirty="0">
                <a:latin typeface="Times New Roman" panose="02020603050405020304" pitchFamily="18" charset="0"/>
                <a:cs typeface="Times New Roman" panose="02020603050405020304" pitchFamily="18" charset="0"/>
              </a:rPr>
              <a:t>agents factors affecting their activation and mechanism of action.</a:t>
            </a:r>
          </a:p>
          <a:p>
            <a:pPr algn="ctr"/>
            <a:r>
              <a:rPr lang="en-US" sz="2000" b="1" u="sng" dirty="0">
                <a:latin typeface="Times New Roman" panose="02020603050405020304" pitchFamily="18" charset="0"/>
                <a:cs typeface="Times New Roman" panose="02020603050405020304" pitchFamily="18" charset="0"/>
              </a:rPr>
              <a:t>Evaluation of bactericidal, </a:t>
            </a:r>
            <a:r>
              <a:rPr lang="en-US" sz="2000" b="1" u="sng" dirty="0" err="1">
                <a:latin typeface="Times New Roman" panose="02020603050405020304" pitchFamily="18" charset="0"/>
                <a:cs typeface="Times New Roman" panose="02020603050405020304" pitchFamily="18" charset="0"/>
              </a:rPr>
              <a:t>bacteristatic</a:t>
            </a:r>
            <a:r>
              <a:rPr lang="en-US" sz="2000" b="1" u="sng" dirty="0">
                <a:latin typeface="Times New Roman" panose="02020603050405020304" pitchFamily="18" charset="0"/>
                <a:cs typeface="Times New Roman" panose="02020603050405020304" pitchFamily="18" charset="0"/>
              </a:rPr>
              <a:t>, , virucidal activities, evaluation of</a:t>
            </a:r>
          </a:p>
          <a:p>
            <a:pPr algn="ctr"/>
            <a:r>
              <a:rPr lang="en-US" sz="2000" b="1" u="sng" dirty="0">
                <a:latin typeface="Times New Roman" panose="02020603050405020304" pitchFamily="18" charset="0"/>
                <a:cs typeface="Times New Roman" panose="02020603050405020304" pitchFamily="18" charset="0"/>
              </a:rPr>
              <a:t>preservatives in pharmaceutical preparations.</a:t>
            </a:r>
            <a:endParaRPr lang="en-IN" sz="2000" b="1"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116896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94704" y="425984"/>
            <a:ext cx="10702344" cy="5016758"/>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Advantages</a:t>
            </a:r>
          </a:p>
          <a:p>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Do not require water and there is not much pressure build up within the oven making safer to work.</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Smaller than autoclave but can still be as effective.</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Higher temperature can be reached compared to other means.</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This treatment kills the bacterial endotoxin, not all treatments can do this.</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Effective method of sterilization of heat stable articles only method of sterilizing oils and powders.</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Protective of sharps or instruments with a cutting edge (fewer problems with dulling of cutting edges).</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It does not leave any chemical residue.</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It is nontoxic and does not harm the environment.</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Disadvantage</a:t>
            </a:r>
          </a:p>
          <a:p>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Some organisms like prion may not be killed or inactivated.</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Plastic wares or heat sensitive materials can’t be sterilized.</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Glasses may become smoky due to high sterilization temperatures: Temperature holding period is at 160°C for 1 hour, 170°C 30 minutes where as at 180°C 20 minutes.</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Dry heat penetrates materials slowly and unevenly and thus time consuming method because of slow rate of heat penetration and microbial killing.</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It requires a continuous source of electricity.</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41638868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341" y="2889384"/>
            <a:ext cx="10515600" cy="1325563"/>
          </a:xfrm>
        </p:spPr>
        <p:txBody>
          <a:bodyPr/>
          <a:lstStyle/>
          <a:p>
            <a:r>
              <a:rPr lang="en-US" dirty="0"/>
              <a:t>END OF THE UNIT </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100</a:t>
            </a:fld>
            <a:endParaRPr lang="en-IN"/>
          </a:p>
        </p:txBody>
      </p:sp>
    </p:spTree>
    <p:extLst>
      <p:ext uri="{BB962C8B-B14F-4D97-AF65-F5344CB8AC3E}">
        <p14:creationId xmlns:p14="http://schemas.microsoft.com/office/powerpoint/2010/main" val="262614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277" t="34639" r="32216" b="28855"/>
          <a:stretch/>
        </p:blipFill>
        <p:spPr>
          <a:xfrm>
            <a:off x="1327596" y="1516645"/>
            <a:ext cx="9603686" cy="3876822"/>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3235982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71977" y="540913"/>
            <a:ext cx="10728102" cy="5201424"/>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MOIST HEAT STERILIZATION</a:t>
            </a:r>
          </a:p>
          <a:p>
            <a:pPr algn="l"/>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Moist heat may be used in three forms to achieve microbial inactivation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1. Dry saturated steam – Autoclaving</a:t>
            </a:r>
          </a:p>
          <a:p>
            <a:r>
              <a:rPr lang="en-US" sz="1600" dirty="0">
                <a:latin typeface="Times New Roman" panose="02020603050405020304" pitchFamily="18" charset="0"/>
                <a:cs typeface="Times New Roman" panose="02020603050405020304" pitchFamily="18" charset="0"/>
              </a:rPr>
              <a:t>2. Boiling water/ steam at atmospheric pressure</a:t>
            </a:r>
          </a:p>
          <a:p>
            <a:r>
              <a:rPr lang="en-US" sz="1600" dirty="0">
                <a:latin typeface="Times New Roman" panose="02020603050405020304" pitchFamily="18" charset="0"/>
                <a:cs typeface="Times New Roman" panose="02020603050405020304" pitchFamily="18" charset="0"/>
              </a:rPr>
              <a:t>3. Hot water below boiling point.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Moist heat sterilization involves the use of steam in the range of 121-134°C. Steam under pressure is used to generate high temperature needed for sterilization. Saturated steam acts as an effective sterilizing agent. Steam for sterilization can be either wet saturated steam (containing entrained water droplets) or dry saturated steam (no entrained water droplets).</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Moist heat destroys microorganisms by the irreversible coagulation and denaturation of enzymes and structural proteins. In support of this fact, it has been found that the presence of moisture significantly affects the coagulation temperature of proteins and the temperature at which microorganisms are destroyed.</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Pasteurization, heat-treatment process that destroys pathogenic microorganisms in certain foods and beverages. It is named for the French scientist Louis Pasteur, who in the 1860s demonstrated that abnormal fermentation of wine and beer could be prevented by heating the beverages to about 57° C (135° F) for a few minutes</a:t>
            </a:r>
          </a:p>
          <a:p>
            <a:endParaRPr lang="en-US"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3410609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085236" y="425984"/>
            <a:ext cx="7986043" cy="601225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280332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425984"/>
            <a:ext cx="10928530" cy="3046988"/>
          </a:xfrm>
          <a:prstGeom prst="rect">
            <a:avLst/>
          </a:prstGeom>
          <a:noFill/>
        </p:spPr>
        <p:txBody>
          <a:bodyPr wrap="square" rtlCol="0">
            <a:spAutoFit/>
          </a:bodyPr>
          <a:lstStyle/>
          <a:p>
            <a:r>
              <a:rPr lang="en-US" sz="1600" b="1" dirty="0" err="1">
                <a:latin typeface="Times New Roman" panose="02020603050405020304" pitchFamily="18" charset="0"/>
                <a:cs typeface="Times New Roman" panose="02020603050405020304" pitchFamily="18" charset="0"/>
              </a:rPr>
              <a:t>Tyndallization</a:t>
            </a:r>
            <a:r>
              <a:rPr lang="en-US" sz="1600" dirty="0">
                <a:latin typeface="Times New Roman" panose="02020603050405020304" pitchFamily="18" charset="0"/>
                <a:cs typeface="Times New Roman" panose="02020603050405020304" pitchFamily="18" charset="0"/>
              </a:rPr>
              <a:t> is a process dating from the nineteenth century for sterilizing substances, usually food, named after its inventor, scientist John Tyndall, that can be used to kill heat-resistant endospores. Although considered old-fashioned, it is still occasionally used. A simple and effective sterilizing method commonly used today is autoclaving: heating the substance being sterilized to 121 °C for 15 minutes in a pressured system.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If autoclaving is not possible because of lack of equipment, or the need to sterilize something that will not withstand the higher temperature, unpressurized heating for a prolonged period at a temperature of up to 100 °C, the boiling point of water, may be used. </a:t>
            </a:r>
          </a:p>
          <a:p>
            <a:endParaRPr lang="en-US" sz="1600" i="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heat will kill the bacterial cells; however, bacterial spores capable of later germinating into bacterial cells may survive. </a:t>
            </a:r>
            <a:r>
              <a:rPr lang="en-US" sz="1600" dirty="0" err="1">
                <a:latin typeface="Times New Roman" panose="02020603050405020304" pitchFamily="18" charset="0"/>
                <a:cs typeface="Times New Roman" panose="02020603050405020304" pitchFamily="18" charset="0"/>
              </a:rPr>
              <a:t>Tyndallization</a:t>
            </a:r>
            <a:r>
              <a:rPr lang="en-US" sz="1600" dirty="0">
                <a:latin typeface="Times New Roman" panose="02020603050405020304" pitchFamily="18" charset="0"/>
                <a:cs typeface="Times New Roman" panose="02020603050405020304" pitchFamily="18" charset="0"/>
              </a:rPr>
              <a:t> can be used to destroy the spores. </a:t>
            </a:r>
            <a:r>
              <a:rPr lang="en-US" sz="1600" dirty="0" err="1">
                <a:latin typeface="Times New Roman" panose="02020603050405020304" pitchFamily="18" charset="0"/>
                <a:cs typeface="Times New Roman" panose="02020603050405020304" pitchFamily="18" charset="0"/>
              </a:rPr>
              <a:t>Tyndallization</a:t>
            </a:r>
            <a:r>
              <a:rPr lang="en-US" sz="1600" dirty="0">
                <a:latin typeface="Times New Roman" panose="02020603050405020304" pitchFamily="18" charset="0"/>
                <a:cs typeface="Times New Roman" panose="02020603050405020304" pitchFamily="18" charset="0"/>
              </a:rPr>
              <a:t> essentially consists of heating the substance to boiling point (or just a little below boiling point) and holding it there for 15 minutes, three days in succession</a:t>
            </a:r>
          </a:p>
        </p:txBody>
      </p:sp>
      <p:pic>
        <p:nvPicPr>
          <p:cNvPr id="5" name="Picture 4"/>
          <p:cNvPicPr>
            <a:picLocks noChangeAspect="1"/>
          </p:cNvPicPr>
          <p:nvPr/>
        </p:nvPicPr>
        <p:blipFill>
          <a:blip r:embed="rId2"/>
          <a:stretch>
            <a:fillRect/>
          </a:stretch>
        </p:blipFill>
        <p:spPr>
          <a:xfrm>
            <a:off x="7287833" y="3472972"/>
            <a:ext cx="4399342" cy="3302954"/>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1658390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20462" y="540913"/>
            <a:ext cx="10921284" cy="2616101"/>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AUTOCLAVE</a:t>
            </a:r>
            <a:r>
              <a:rPr lang="en-US" sz="1600" dirty="0">
                <a:latin typeface="Times New Roman" panose="02020603050405020304" pitchFamily="18" charset="0"/>
                <a:cs typeface="Times New Roman" panose="02020603050405020304" pitchFamily="18" charset="0"/>
              </a:rPr>
              <a:t> </a:t>
            </a:r>
          </a:p>
          <a:p>
            <a:pPr algn="l"/>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An autoclave is a machine that provides a physical method of sterilization by killing bacteria, viruses, and even spores present in the material put inside of the vessel using steam under pressure.</a:t>
            </a:r>
          </a:p>
          <a:p>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Autoclave sterilizes the materials by heating them up to a particular temperature for a specific period of time.</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autoclave is also called a steam sterilizer that is commonly used in healthcare facilities and industries for various purposes.</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autoclave is considered a more effective method of sterilization as it is based on moist heat sterilization.</a:t>
            </a:r>
          </a:p>
          <a:p>
            <a:pPr algn="l"/>
            <a:endParaRPr lang="en-US" sz="1600" dirty="0">
              <a:latin typeface="Times New Roman" panose="02020603050405020304" pitchFamily="18" charset="0"/>
              <a:cs typeface="Times New Roman" panose="02020603050405020304" pitchFamily="18" charset="0"/>
            </a:endParaRPr>
          </a:p>
          <a:p>
            <a:pPr algn="l"/>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810500" y="2955663"/>
            <a:ext cx="3876675" cy="381952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3453994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826921" y="397734"/>
            <a:ext cx="7922385" cy="608971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933330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33341" y="425984"/>
            <a:ext cx="10728101" cy="5218736"/>
          </a:xfrm>
          <a:prstGeom prst="rect">
            <a:avLst/>
          </a:prstGeom>
          <a:noFill/>
        </p:spPr>
        <p:txBody>
          <a:bodyPr wrap="square" rtlCol="0">
            <a:spAutoFit/>
          </a:bodyPr>
          <a:lstStyle/>
          <a:p>
            <a:pPr marL="342900" indent="-342900">
              <a:lnSpc>
                <a:spcPct val="150000"/>
              </a:lnSpc>
              <a:buFont typeface="+mj-lt"/>
              <a:buAutoNum type="arabicPeriod"/>
            </a:pPr>
            <a:r>
              <a:rPr lang="en-US" sz="1600" dirty="0">
                <a:latin typeface="Times New Roman" panose="02020603050405020304" pitchFamily="18" charset="0"/>
                <a:cs typeface="Times New Roman" panose="02020603050405020304" pitchFamily="18" charset="0"/>
              </a:rPr>
              <a:t>The autoclave works on the principle of moist heat sterilization where steam under pressure is used to sterilize the material present inside the chamber.</a:t>
            </a:r>
          </a:p>
          <a:p>
            <a:pPr marL="342900" indent="-342900">
              <a:lnSpc>
                <a:spcPct val="150000"/>
              </a:lnSpc>
              <a:buFont typeface="+mj-lt"/>
              <a:buAutoNum type="arabicPeriod"/>
            </a:pPr>
            <a:r>
              <a:rPr lang="en-US" sz="1600" dirty="0">
                <a:latin typeface="Times New Roman" panose="02020603050405020304" pitchFamily="18" charset="0"/>
                <a:cs typeface="Times New Roman" panose="02020603050405020304" pitchFamily="18" charset="0"/>
              </a:rPr>
              <a:t>The high pressure increases the boiling point of water and thus helps achieve a higher temperature for sterilization.</a:t>
            </a:r>
          </a:p>
          <a:p>
            <a:pPr marL="342900" indent="-342900">
              <a:lnSpc>
                <a:spcPct val="150000"/>
              </a:lnSpc>
              <a:buFont typeface="+mj-lt"/>
              <a:buAutoNum type="arabicPeriod"/>
            </a:pPr>
            <a:r>
              <a:rPr lang="en-US" sz="1600" dirty="0">
                <a:latin typeface="Times New Roman" panose="02020603050405020304" pitchFamily="18" charset="0"/>
                <a:cs typeface="Times New Roman" panose="02020603050405020304" pitchFamily="18" charset="0"/>
              </a:rPr>
              <a:t>Water usually boils at 100°C under normal atmospheric pressure (760 mm of Hg); however, the boiling point of water increases if the pressure is to be increased.</a:t>
            </a:r>
          </a:p>
          <a:p>
            <a:pPr marL="342900" indent="-342900">
              <a:lnSpc>
                <a:spcPct val="150000"/>
              </a:lnSpc>
              <a:buFont typeface="+mj-lt"/>
              <a:buAutoNum type="arabicPeriod"/>
            </a:pPr>
            <a:r>
              <a:rPr lang="en-US" sz="1600" dirty="0">
                <a:latin typeface="Times New Roman" panose="02020603050405020304" pitchFamily="18" charset="0"/>
                <a:cs typeface="Times New Roman" panose="02020603050405020304" pitchFamily="18" charset="0"/>
              </a:rPr>
              <a:t>Similarly, the high pressure also facilitates the rapid penetration of heat into deeper parts of the material, and moisture present in the steam causes the coagulation of proteins causing an irreversible loss of function and activity of microbes.</a:t>
            </a:r>
          </a:p>
          <a:p>
            <a:pPr marL="342900" indent="-342900">
              <a:lnSpc>
                <a:spcPct val="150000"/>
              </a:lnSpc>
              <a:buFont typeface="+mj-lt"/>
              <a:buAutoNum type="arabicPeriod"/>
            </a:pPr>
            <a:r>
              <a:rPr lang="en-US" sz="1600" dirty="0">
                <a:latin typeface="Times New Roman" panose="02020603050405020304" pitchFamily="18" charset="0"/>
                <a:cs typeface="Times New Roman" panose="02020603050405020304" pitchFamily="18" charset="0"/>
              </a:rPr>
              <a:t>This principle is employed in an autoclave where the water boils at 121°C at the pressure of 15 psi or 775 mm of Hg.</a:t>
            </a:r>
          </a:p>
          <a:p>
            <a:pPr marL="342900" indent="-342900">
              <a:lnSpc>
                <a:spcPct val="150000"/>
              </a:lnSpc>
              <a:buFont typeface="+mj-lt"/>
              <a:buAutoNum type="arabicPeriod"/>
            </a:pPr>
            <a:r>
              <a:rPr lang="en-US" sz="1600" dirty="0">
                <a:latin typeface="Times New Roman" panose="02020603050405020304" pitchFamily="18" charset="0"/>
                <a:cs typeface="Times New Roman" panose="02020603050405020304" pitchFamily="18" charset="0"/>
              </a:rPr>
              <a:t>When this steam comes in contact on the surface, it kills the microbes by giving off latent heat.</a:t>
            </a:r>
          </a:p>
          <a:p>
            <a:pPr marL="342900" indent="-342900">
              <a:lnSpc>
                <a:spcPct val="150000"/>
              </a:lnSpc>
              <a:buFont typeface="+mj-lt"/>
              <a:buAutoNum type="arabicPeriod"/>
            </a:pPr>
            <a:r>
              <a:rPr lang="en-US" sz="1600" dirty="0">
                <a:latin typeface="Times New Roman" panose="02020603050405020304" pitchFamily="18" charset="0"/>
                <a:cs typeface="Times New Roman" panose="02020603050405020304" pitchFamily="18" charset="0"/>
              </a:rPr>
              <a:t>The condensed liquid ensures the moist killing of the microbes.</a:t>
            </a:r>
          </a:p>
          <a:p>
            <a:pPr marL="342900" indent="-342900">
              <a:lnSpc>
                <a:spcPct val="150000"/>
              </a:lnSpc>
              <a:buFont typeface="+mj-lt"/>
              <a:buAutoNum type="arabicPeriod"/>
            </a:pPr>
            <a:r>
              <a:rPr lang="en-US" sz="1600" dirty="0">
                <a:latin typeface="Times New Roman" panose="02020603050405020304" pitchFamily="18" charset="0"/>
                <a:cs typeface="Times New Roman" panose="02020603050405020304" pitchFamily="18" charset="0"/>
              </a:rPr>
              <a:t>Once the sterilization phase is completed (which depends on the level of contamination of material inside), the pressure is released from the inside of the chamber through the whistle.</a:t>
            </a:r>
          </a:p>
          <a:p>
            <a:pPr marL="342900" indent="-342900">
              <a:lnSpc>
                <a:spcPct val="150000"/>
              </a:lnSpc>
              <a:buFont typeface="+mj-lt"/>
              <a:buAutoNum type="arabicPeriod"/>
            </a:pPr>
            <a:r>
              <a:rPr lang="en-US" sz="1600" dirty="0">
                <a:latin typeface="Times New Roman" panose="02020603050405020304" pitchFamily="18" charset="0"/>
                <a:cs typeface="Times New Roman" panose="02020603050405020304" pitchFamily="18" charset="0"/>
              </a:rPr>
              <a:t>The pressure inside the chamber is then restored back tot eh ambient pressure while the components inside remain hot for some time.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1007358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20462" y="540913"/>
            <a:ext cx="10792496" cy="600164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 general, an autoclave is run at a temperature of 121° C for at least 30 minutes by using saturated steam under at least 15 psi of pressure. The following are the steps to be followed while running an autoclave:</a:t>
            </a:r>
          </a:p>
          <a:p>
            <a:endParaRPr lang="en-US" sz="1600"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Before beginning to use the autoclave, it should be checked for any items left from the previous cycle.</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A sufficient amount of water is then put inside the chamber.</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Now, the materials to be sterilized are placed inside the chamber.</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lid is then closed, and the screws are tightened to ensure an airtight condition, and the electric heater is switched on.</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safety valves are adjusted to maintain the required pressure in the chamber.</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Once the water inside the chamber boils, the air-water mixture is allowed to escape through the discharge tube to let all the air inside to be displaced. The complete displacement can be ensured once the water bubbles cease to come out from the pipe.</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drainage pipe is then closed, and the steam inside is allowed to reach the desired levels (15 </a:t>
            </a:r>
            <a:r>
              <a:rPr lang="en-US" sz="1600" dirty="0" err="1">
                <a:latin typeface="Times New Roman" panose="02020603050405020304" pitchFamily="18" charset="0"/>
                <a:cs typeface="Times New Roman" panose="02020603050405020304" pitchFamily="18" charset="0"/>
              </a:rPr>
              <a:t>lbs</a:t>
            </a:r>
            <a:r>
              <a:rPr lang="en-US" sz="1600" dirty="0">
                <a:latin typeface="Times New Roman" panose="02020603050405020304" pitchFamily="18" charset="0"/>
                <a:cs typeface="Times New Roman" panose="02020603050405020304" pitchFamily="18" charset="0"/>
              </a:rPr>
              <a:t> in most cases).</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Once the pressure is reached, the whistle blows to remove excess pressure from the chamber.</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After the whistle, the autoclave is run for a holding period, which is 15 minutes in most cases.</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Now, the electric heater is switched off, and the autoclave is allowed to cool until the pressure gauge indicates the pressure inside has lowered down to that of the atmospheric pressure.</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discharge pipe is then opened to allow the entry of air from the outside into the autoclave.</a:t>
            </a:r>
          </a:p>
          <a:p>
            <a:pPr marL="285750" indent="-285750">
              <a:lnSpc>
                <a:spcPct val="150000"/>
              </a:lnSpc>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Finally, the lid is opened, and the sterilized materials are taken out of the chamber.</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18</a:t>
            </a:fld>
            <a:endParaRPr lang="en-IN"/>
          </a:p>
        </p:txBody>
      </p:sp>
    </p:spTree>
    <p:extLst>
      <p:ext uri="{BB962C8B-B14F-4D97-AF65-F5344CB8AC3E}">
        <p14:creationId xmlns:p14="http://schemas.microsoft.com/office/powerpoint/2010/main" val="2310003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540913"/>
            <a:ext cx="10902772" cy="624786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Autoclaves are important devices to ensure the sterilization of materials containing water as they cannot be sterilized by dry heat sterilization. Besides, autoclaves are used for various other purposes.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They are used to decontaminate specific biological waste and sterilize media, instruments, and </a:t>
            </a:r>
            <a:r>
              <a:rPr lang="en-US" sz="1600" dirty="0" err="1">
                <a:latin typeface="Times New Roman" panose="02020603050405020304" pitchFamily="18" charset="0"/>
                <a:cs typeface="Times New Roman" panose="02020603050405020304" pitchFamily="18" charset="0"/>
              </a:rPr>
              <a:t>labware</a:t>
            </a:r>
            <a:r>
              <a:rPr lang="en-US" sz="1600" dirty="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Regulated medical waste that might contain bacteria, viruses, and other biological materials are recommended to be inactivated by autoclaving before disposal.</a:t>
            </a:r>
          </a:p>
          <a:p>
            <a:r>
              <a:rPr lang="en-US" sz="1600" dirty="0">
                <a:latin typeface="Times New Roman" panose="02020603050405020304" pitchFamily="18" charset="0"/>
                <a:cs typeface="Times New Roman" panose="02020603050405020304" pitchFamily="18" charset="0"/>
              </a:rPr>
              <a:t>In medical labs, autoclaves are used to sterilize medical equipment, glassware, surgical equipment, and medical wastes.</a:t>
            </a:r>
          </a:p>
          <a:p>
            <a:r>
              <a:rPr lang="en-US" sz="1600" dirty="0">
                <a:latin typeface="Times New Roman" panose="02020603050405020304" pitchFamily="18" charset="0"/>
                <a:cs typeface="Times New Roman" panose="02020603050405020304" pitchFamily="18" charset="0"/>
              </a:rPr>
              <a:t>Similarly, autoclaves are used for the sterilization of culture media, </a:t>
            </a:r>
            <a:r>
              <a:rPr lang="en-US" sz="1600" dirty="0" err="1">
                <a:latin typeface="Times New Roman" panose="02020603050405020304" pitchFamily="18" charset="0"/>
                <a:cs typeface="Times New Roman" panose="02020603050405020304" pitchFamily="18" charset="0"/>
              </a:rPr>
              <a:t>autoclavable</a:t>
            </a:r>
            <a:r>
              <a:rPr lang="en-US" sz="1600" dirty="0">
                <a:latin typeface="Times New Roman" panose="02020603050405020304" pitchFamily="18" charset="0"/>
                <a:cs typeface="Times New Roman" panose="02020603050405020304" pitchFamily="18" charset="0"/>
              </a:rPr>
              <a:t> containers, plastic tubes, and pipette tips.</a:t>
            </a:r>
          </a:p>
          <a:p>
            <a:pPr algn="just"/>
            <a:endParaRPr lang="en-US" sz="1600" dirty="0">
              <a:latin typeface="Times New Roman" panose="02020603050405020304" pitchFamily="18" charset="0"/>
              <a:cs typeface="Times New Roman" panose="02020603050405020304" pitchFamily="18" charset="0"/>
            </a:endParaRPr>
          </a:p>
          <a:p>
            <a:pPr algn="just"/>
            <a:r>
              <a:rPr lang="en-US" sz="1600" u="sng" dirty="0">
                <a:latin typeface="Times New Roman" panose="02020603050405020304" pitchFamily="18" charset="0"/>
                <a:cs typeface="Times New Roman" panose="02020603050405020304" pitchFamily="18" charset="0"/>
              </a:rPr>
              <a:t>Aqueous solutions </a:t>
            </a:r>
            <a:r>
              <a:rPr lang="en-US" sz="1600" dirty="0">
                <a:latin typeface="Times New Roman" panose="02020603050405020304" pitchFamily="18" charset="0"/>
                <a:cs typeface="Times New Roman" panose="02020603050405020304" pitchFamily="18" charset="0"/>
              </a:rPr>
              <a:t>in glass containers usually reach thermal equilibrium within 10 minutes for volumes up to 100 mL and 20</a:t>
            </a:r>
          </a:p>
          <a:p>
            <a:pPr algn="just"/>
            <a:r>
              <a:rPr lang="en-US" sz="1600" dirty="0">
                <a:latin typeface="Times New Roman" panose="02020603050405020304" pitchFamily="18" charset="0"/>
                <a:cs typeface="Times New Roman" panose="02020603050405020304" pitchFamily="18" charset="0"/>
              </a:rPr>
              <a:t>minutes for volumes up to 1000 mL.</a:t>
            </a:r>
          </a:p>
          <a:p>
            <a:pPr algn="just"/>
            <a:r>
              <a:rPr lang="en-US" sz="1600" u="sng" dirty="0">
                <a:latin typeface="Times New Roman" panose="02020603050405020304" pitchFamily="18" charset="0"/>
                <a:cs typeface="Times New Roman" panose="02020603050405020304" pitchFamily="18" charset="0"/>
              </a:rPr>
              <a:t>Porous loads</a:t>
            </a:r>
            <a:r>
              <a:rPr lang="en-US" sz="1600" dirty="0">
                <a:latin typeface="Times New Roman" panose="02020603050405020304" pitchFamily="18" charset="0"/>
                <a:cs typeface="Times New Roman" panose="02020603050405020304" pitchFamily="18" charset="0"/>
              </a:rPr>
              <a:t>, such as surgical dressings and related products, should be processed in an apparatus that ensures steam</a:t>
            </a:r>
          </a:p>
          <a:p>
            <a:pPr algn="just"/>
            <a:r>
              <a:rPr lang="en-US" sz="1600" dirty="0">
                <a:latin typeface="Times New Roman" panose="02020603050405020304" pitchFamily="18" charset="0"/>
                <a:cs typeface="Times New Roman" panose="02020603050405020304" pitchFamily="18" charset="0"/>
              </a:rPr>
              <a:t>penetration.</a:t>
            </a:r>
          </a:p>
          <a:p>
            <a:pPr algn="just"/>
            <a:r>
              <a:rPr lang="en-US" sz="1600" u="sng" dirty="0">
                <a:latin typeface="Times New Roman" panose="02020603050405020304" pitchFamily="18" charset="0"/>
                <a:cs typeface="Times New Roman" panose="02020603050405020304" pitchFamily="18" charset="0"/>
              </a:rPr>
              <a:t>Most dressings</a:t>
            </a:r>
            <a:r>
              <a:rPr lang="en-US" sz="1600" dirty="0">
                <a:latin typeface="Times New Roman" panose="02020603050405020304" pitchFamily="18" charset="0"/>
                <a:cs typeface="Times New Roman" panose="02020603050405020304" pitchFamily="18" charset="0"/>
              </a:rPr>
              <a:t> are adequately sterilized by maintaining them at a temperature of 134 - 138 °C for 5 minutes. In certain cases, glass, porcelain, or metal articles are sterilized at 121 - 124 °C for 20 minutes.</a:t>
            </a:r>
          </a:p>
          <a:p>
            <a:pPr algn="just"/>
            <a:r>
              <a:rPr lang="en-US" sz="1600" u="sng" dirty="0">
                <a:latin typeface="Times New Roman" panose="02020603050405020304" pitchFamily="18" charset="0"/>
                <a:cs typeface="Times New Roman" panose="02020603050405020304" pitchFamily="18" charset="0"/>
              </a:rPr>
              <a:t>Fats and oils </a:t>
            </a:r>
            <a:r>
              <a:rPr lang="en-US" sz="1600" dirty="0">
                <a:latin typeface="Times New Roman" panose="02020603050405020304" pitchFamily="18" charset="0"/>
                <a:cs typeface="Times New Roman" panose="02020603050405020304" pitchFamily="18" charset="0"/>
              </a:rPr>
              <a:t>may be sterilized at 121 °C for 2 hours but, whenever possible, should be sterilized by dry heat.</a:t>
            </a:r>
          </a:p>
          <a:p>
            <a:pPr algn="just"/>
            <a:r>
              <a:rPr lang="en-US" sz="1600" dirty="0">
                <a:latin typeface="Times New Roman" panose="02020603050405020304" pitchFamily="18" charset="0"/>
                <a:cs typeface="Times New Roman" panose="02020603050405020304" pitchFamily="18" charset="0"/>
              </a:rPr>
              <a:t>In certain cases (e.g. </a:t>
            </a:r>
            <a:r>
              <a:rPr lang="en-US" sz="1600" dirty="0" err="1">
                <a:latin typeface="Times New Roman" panose="02020603050405020304" pitchFamily="18" charset="0"/>
                <a:cs typeface="Times New Roman" panose="02020603050405020304" pitchFamily="18" charset="0"/>
              </a:rPr>
              <a:t>thermolabile</a:t>
            </a:r>
            <a:r>
              <a:rPr lang="en-US" sz="1600" dirty="0">
                <a:latin typeface="Times New Roman" panose="02020603050405020304" pitchFamily="18" charset="0"/>
                <a:cs typeface="Times New Roman" panose="02020603050405020304" pitchFamily="18" charset="0"/>
              </a:rPr>
              <a:t> substances), sterilization may be carried out at temperatures below 121 °C, provided that the</a:t>
            </a:r>
          </a:p>
          <a:p>
            <a:pPr algn="just"/>
            <a:r>
              <a:rPr lang="en-US" sz="1600" dirty="0">
                <a:latin typeface="Times New Roman" panose="02020603050405020304" pitchFamily="18" charset="0"/>
                <a:cs typeface="Times New Roman" panose="02020603050405020304" pitchFamily="18" charset="0"/>
              </a:rPr>
              <a:t>chosen combination of time and temperature has been validated. Lower temperatures offer a different level of sterilization; if this</a:t>
            </a:r>
          </a:p>
          <a:p>
            <a:pPr algn="just"/>
            <a:r>
              <a:rPr lang="en-US" sz="1600" dirty="0">
                <a:latin typeface="Times New Roman" panose="02020603050405020304" pitchFamily="18" charset="0"/>
                <a:cs typeface="Times New Roman" panose="02020603050405020304" pitchFamily="18" charset="0"/>
              </a:rPr>
              <a:t>is evaluated in combination with the known microbial burden of the material before sterilization, the lower temperatures may be</a:t>
            </a:r>
          </a:p>
          <a:p>
            <a:pPr algn="just"/>
            <a:r>
              <a:rPr lang="en-US" sz="1600" dirty="0">
                <a:latin typeface="Times New Roman" panose="02020603050405020304" pitchFamily="18" charset="0"/>
                <a:cs typeface="Times New Roman" panose="02020603050405020304" pitchFamily="18" charset="0"/>
              </a:rPr>
              <a:t>satisfactory. Specific conditions of temperature and time for certain preparations are stated in individual monographs.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a:t>
            </a:r>
            <a:r>
              <a:rPr lang="en-US" sz="1600" dirty="0" err="1">
                <a:latin typeface="Times New Roman" panose="02020603050405020304" pitchFamily="18" charset="0"/>
                <a:cs typeface="Times New Roman" panose="02020603050405020304" pitchFamily="18" charset="0"/>
              </a:rPr>
              <a:t>bioindicator</a:t>
            </a:r>
            <a:r>
              <a:rPr lang="en-US" sz="1600" dirty="0">
                <a:latin typeface="Times New Roman" panose="02020603050405020304" pitchFamily="18" charset="0"/>
                <a:cs typeface="Times New Roman" panose="02020603050405020304" pitchFamily="18" charset="0"/>
              </a:rPr>
              <a:t> strain proposed for validation of this sterilization process is: spores of Bacillus </a:t>
            </a:r>
            <a:r>
              <a:rPr lang="en-US" sz="1600" dirty="0" err="1">
                <a:latin typeface="Times New Roman" panose="02020603050405020304" pitchFamily="18" charset="0"/>
                <a:cs typeface="Times New Roman" panose="02020603050405020304" pitchFamily="18" charset="0"/>
              </a:rPr>
              <a:t>stearothermophilus</a:t>
            </a:r>
            <a:r>
              <a:rPr lang="en-US" sz="1600" dirty="0">
                <a:latin typeface="Times New Roman" panose="02020603050405020304" pitchFamily="18" charset="0"/>
                <a:cs typeface="Times New Roman" panose="02020603050405020304" pitchFamily="18" charset="0"/>
              </a:rPr>
              <a:t> (e.g. ATCC</a:t>
            </a:r>
          </a:p>
          <a:p>
            <a:r>
              <a:rPr lang="en-US" sz="1600" dirty="0">
                <a:latin typeface="Times New Roman" panose="02020603050405020304" pitchFamily="18" charset="0"/>
                <a:cs typeface="Times New Roman" panose="02020603050405020304" pitchFamily="18" charset="0"/>
              </a:rPr>
              <a:t>7953 or CIP 52.81) for which the D-value (i.e. 90% reduction of the microbial population) is 1.5-2 minutes at 121 °C, using about</a:t>
            </a:r>
          </a:p>
          <a:p>
            <a:r>
              <a:rPr lang="en-US" sz="1600" dirty="0">
                <a:latin typeface="Times New Roman" panose="02020603050405020304" pitchFamily="18" charset="0"/>
                <a:cs typeface="Times New Roman" panose="02020603050405020304" pitchFamily="18" charset="0"/>
              </a:rPr>
              <a:t>106 spores per indicator.</a:t>
            </a:r>
          </a:p>
          <a:p>
            <a:endParaRPr lang="en-US"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19</a:t>
            </a:fld>
            <a:endParaRPr lang="en-IN"/>
          </a:p>
        </p:txBody>
      </p:sp>
    </p:spTree>
    <p:extLst>
      <p:ext uri="{BB962C8B-B14F-4D97-AF65-F5344CB8AC3E}">
        <p14:creationId xmlns:p14="http://schemas.microsoft.com/office/powerpoint/2010/main" val="1930670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553792"/>
            <a:ext cx="10992924" cy="3416320"/>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STRERILIZATION</a:t>
            </a:r>
          </a:p>
          <a:p>
            <a:pPr algn="l"/>
            <a:endParaRPr lang="en-US" sz="20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Sterilization is complete killing, or removal, of all living organisms from a particular location or material. It can be accomplished by incineration, nondestructive heat treatment, certain gases, exposure to ionizing radiation, some liquid chemicals, and filtration.</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Disinfection</a:t>
            </a:r>
            <a:r>
              <a:rPr lang="en-US" sz="1600" dirty="0">
                <a:latin typeface="Times New Roman" panose="02020603050405020304" pitchFamily="18" charset="0"/>
                <a:cs typeface="Times New Roman" panose="02020603050405020304" pitchFamily="18" charset="0"/>
              </a:rPr>
              <a:t> is the destruction of pathogenic microorganisms by processes that fail to meet the criteria for sterilization. </a:t>
            </a:r>
            <a:r>
              <a:rPr lang="en-US" sz="1600" b="1" dirty="0">
                <a:latin typeface="Times New Roman" panose="02020603050405020304" pitchFamily="18" charset="0"/>
                <a:cs typeface="Times New Roman" panose="02020603050405020304" pitchFamily="18" charset="0"/>
              </a:rPr>
              <a:t>Pasteurization</a:t>
            </a:r>
            <a:r>
              <a:rPr lang="en-US" sz="1600" dirty="0">
                <a:latin typeface="Times New Roman" panose="02020603050405020304" pitchFamily="18" charset="0"/>
                <a:cs typeface="Times New Roman" panose="02020603050405020304" pitchFamily="18" charset="0"/>
              </a:rPr>
              <a:t> is a form of disinfection, but the term is most commonly applied to the use of liquid chemical agents known as disinfectants, which usually have some degree of selectivity. Bacterial spores, organisms with waxy coats (eg, mycobacteria), and some viruses may show considerable resistance to the common disinfectants. </a:t>
            </a:r>
            <a:r>
              <a:rPr lang="en-US" sz="1600" u="sng" dirty="0">
                <a:solidFill>
                  <a:srgbClr val="FF0000"/>
                </a:solidFill>
                <a:latin typeface="Times New Roman" panose="02020603050405020304" pitchFamily="18" charset="0"/>
                <a:cs typeface="Times New Roman" panose="02020603050405020304" pitchFamily="18" charset="0"/>
              </a:rPr>
              <a:t>Antiseptics</a:t>
            </a:r>
            <a:r>
              <a:rPr lang="en-US" sz="1600" u="sng" dirty="0">
                <a:latin typeface="Times New Roman" panose="02020603050405020304" pitchFamily="18" charset="0"/>
                <a:cs typeface="Times New Roman" panose="02020603050405020304" pitchFamily="18" charset="0"/>
              </a:rPr>
              <a:t> are disinfectant agents that can be used on body surfaces such as the skin or vaginal tract to reduce the numbers of </a:t>
            </a:r>
            <a:r>
              <a:rPr lang="en-US" sz="1600" u="sng" dirty="0" err="1">
                <a:latin typeface="Times New Roman" panose="02020603050405020304" pitchFamily="18" charset="0"/>
                <a:cs typeface="Times New Roman" panose="02020603050405020304" pitchFamily="18" charset="0"/>
              </a:rPr>
              <a:t>microbiota</a:t>
            </a:r>
            <a:r>
              <a:rPr lang="en-US" sz="1600" u="sng" dirty="0">
                <a:latin typeface="Times New Roman" panose="02020603050405020304" pitchFamily="18" charset="0"/>
                <a:cs typeface="Times New Roman" panose="02020603050405020304" pitchFamily="18" charset="0"/>
              </a:rPr>
              <a:t> and pathogenic contaminants. They have lower toxicity than disinfectants used environmentally, but are usually less active in killing vegetative organisms.</a:t>
            </a:r>
          </a:p>
          <a:p>
            <a:endParaRPr lang="en-US" sz="1600" u="sng"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t="44284" r="55157"/>
          <a:stretch/>
        </p:blipFill>
        <p:spPr>
          <a:xfrm>
            <a:off x="8292385" y="3525799"/>
            <a:ext cx="3394790" cy="316674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792270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22449" t="45027" r="24396" b="29024"/>
          <a:stretch/>
        </p:blipFill>
        <p:spPr>
          <a:xfrm>
            <a:off x="804172" y="1801762"/>
            <a:ext cx="10883003" cy="298707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20</a:t>
            </a:fld>
            <a:endParaRPr lang="en-IN"/>
          </a:p>
        </p:txBody>
      </p:sp>
    </p:spTree>
    <p:extLst>
      <p:ext uri="{BB962C8B-B14F-4D97-AF65-F5344CB8AC3E}">
        <p14:creationId xmlns:p14="http://schemas.microsoft.com/office/powerpoint/2010/main" val="2204937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8946" y="540913"/>
            <a:ext cx="10779617" cy="4031873"/>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Advantages of Steam Sterilization Method</a:t>
            </a:r>
          </a:p>
          <a:p>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Nontoxic to patient, staff, environment</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Cycle easy to control and monitor</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Rapidly </a:t>
            </a:r>
            <a:r>
              <a:rPr lang="en-US" sz="1600" dirty="0" err="1">
                <a:latin typeface="Times New Roman" panose="02020603050405020304" pitchFamily="18" charset="0"/>
                <a:cs typeface="Times New Roman" panose="02020603050405020304" pitchFamily="18" charset="0"/>
              </a:rPr>
              <a:t>microbicidal</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Least affected by organic/inorganic soils among sterilization processes listed</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Rapid cycle time</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Penetrates medical packing, device lumens.</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Disadvantages of Steam Sterilization Method</a:t>
            </a:r>
          </a:p>
          <a:p>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Deleterious for heat-sensitive instruments</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Microsurgical instruments damaged by repeated exposure</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May leave instruments wet, causing them to rust</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Potential for burns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21</a:t>
            </a:fld>
            <a:endParaRPr lang="en-IN"/>
          </a:p>
        </p:txBody>
      </p:sp>
    </p:spTree>
    <p:extLst>
      <p:ext uri="{BB962C8B-B14F-4D97-AF65-F5344CB8AC3E}">
        <p14:creationId xmlns:p14="http://schemas.microsoft.com/office/powerpoint/2010/main" val="481050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8946" y="425984"/>
            <a:ext cx="10869769" cy="5509200"/>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RADIATION STERILIZATION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Many types of radiation are used for sterilization like electromagnetic radiation (e.g. gamma rays and UV light), particulate radiation (e.g. accelerated electrons).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major target for these radiation is microbial DNA. Gamma rays and electrons cause ionization and free radical production while UV light causes excitation.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Radiation sterilization with high energy gamma rays or accelerated electrons has proven to be a useful method for the industrial sterilization of heat sensitive products. But some undesirable changes occur in irradiated products, an </a:t>
            </a:r>
          </a:p>
          <a:p>
            <a:r>
              <a:rPr lang="en-US" sz="1600" dirty="0">
                <a:latin typeface="Times New Roman" panose="02020603050405020304" pitchFamily="18" charset="0"/>
                <a:cs typeface="Times New Roman" panose="02020603050405020304" pitchFamily="18" charset="0"/>
              </a:rPr>
              <a:t>example is aqueous solution where radiolysis of water occurs.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Radiation sterilization is generally applied to articles in the dry state; including surgical instruments, sutures, prostheses, unit dose ointments, plastic syringes. and dry pharmaceutical products. UV light, with its much lower energy, and poor</a:t>
            </a:r>
          </a:p>
          <a:p>
            <a:r>
              <a:rPr lang="en-US" sz="1600" dirty="0">
                <a:latin typeface="Times New Roman" panose="02020603050405020304" pitchFamily="18" charset="0"/>
                <a:cs typeface="Times New Roman" panose="02020603050405020304" pitchFamily="18" charset="0"/>
              </a:rPr>
              <a:t>penetrability finds uses in the sterilization of air, for surface sterilization of aseptic work areas, for treatment of manufacturing grade water, but is not suitable for sterilization of pharmaceutical dosage forms.</a:t>
            </a:r>
          </a:p>
          <a:p>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Gamma ray Sterilizer: </a:t>
            </a:r>
            <a:r>
              <a:rPr lang="en-US" sz="1600" dirty="0">
                <a:latin typeface="Times New Roman" panose="02020603050405020304" pitchFamily="18" charset="0"/>
                <a:cs typeface="Times New Roman" panose="02020603050405020304" pitchFamily="18" charset="0"/>
              </a:rPr>
              <a:t>Gamma rays for sterilization are usually derived from cobalt-60 source, the isotope is held as pellets packed in metal rods, each rod carefully arranged within the source and containing 20 </a:t>
            </a:r>
            <a:r>
              <a:rPr lang="en-US" sz="1600" dirty="0" err="1">
                <a:latin typeface="Times New Roman" panose="02020603050405020304" pitchFamily="18" charset="0"/>
                <a:cs typeface="Times New Roman" panose="02020603050405020304" pitchFamily="18" charset="0"/>
              </a:rPr>
              <a:t>KCi</a:t>
            </a:r>
            <a:r>
              <a:rPr lang="en-US" sz="1600" dirty="0">
                <a:latin typeface="Times New Roman" panose="02020603050405020304" pitchFamily="18" charset="0"/>
                <a:cs typeface="Times New Roman" panose="02020603050405020304" pitchFamily="18" charset="0"/>
              </a:rPr>
              <a:t> of activity. This source is housed within a reinforced concrete building with 2 m thick walls. Articles being sterilized are passed through the irradiation chamber on a conveyor belt and move around the raised source. Ultraviolet Irradiation: The optimum wavelength for UV sterilization is 260 nm. A mercury lamp giving peak emission at 254 nm is the suitable source of  UV light in this region</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22</a:t>
            </a:fld>
            <a:endParaRPr lang="en-IN"/>
          </a:p>
        </p:txBody>
      </p:sp>
    </p:spTree>
    <p:extLst>
      <p:ext uri="{BB962C8B-B14F-4D97-AF65-F5344CB8AC3E}">
        <p14:creationId xmlns:p14="http://schemas.microsoft.com/office/powerpoint/2010/main" val="388725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553792"/>
            <a:ext cx="10941409" cy="477053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Ultraviolet Irradiation: The optimum wavelength for UV sterilization is 260 nm. A mercury lamp giving peak emission at 254 nm is the suitable source of  UV light in this region.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Radiation kills germs that can cause disease  and neutralizes other harmful organisms. Sterilization with ionizing radiation inactivates microorganisms very efficiently and, when used for product wrapping, ensures that healthcare products are safe and can be relied upon.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There are 2 general types of radiation used for sterilization, ionizing radiation and non-ionizing radiation. Ionizing radiation is the use of short wavelength, high-intensity radiation to destroy microorganisms. This radiation can come in the form of gamma or X-rays that react with DNA resulting in a damaged cell. Non-ionizing radiation uses longer wavelength and lower energy. As a result, non-ionizing radiation loses the ability to penetrate substances, and can only be used for sterilizing surfaces. The most common form of non-ionizing radiation is ultraviolet light, which is used in a variety of manners throughout industry.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One industrial application of non-ionizing radiation is the breakdown of ozone (O3). By adding ozone to water, bacteria are unable to sustain life. Unfortunately, ozone also destroys process media. Therefore ozone must be broken down so water can be used for its designated purpose. Since ozone is very sensitive to ultraviolet light, pass the water stream under UV bulbs. This breaks the oxygen-oxygen bonds and results in safe process water. Here is a simple representation of the system.</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138321" y="5109144"/>
            <a:ext cx="6068096" cy="943926"/>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23</a:t>
            </a:fld>
            <a:endParaRPr lang="en-IN"/>
          </a:p>
        </p:txBody>
      </p:sp>
    </p:spTree>
    <p:extLst>
      <p:ext uri="{BB962C8B-B14F-4D97-AF65-F5344CB8AC3E}">
        <p14:creationId xmlns:p14="http://schemas.microsoft.com/office/powerpoint/2010/main" val="3321105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19032" t="18891" r="19400" b="16506"/>
          <a:stretch/>
        </p:blipFill>
        <p:spPr>
          <a:xfrm>
            <a:off x="1635617" y="734767"/>
            <a:ext cx="9118242" cy="5379292"/>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24</a:t>
            </a:fld>
            <a:endParaRPr lang="en-IN"/>
          </a:p>
        </p:txBody>
      </p:sp>
    </p:spTree>
    <p:extLst>
      <p:ext uri="{BB962C8B-B14F-4D97-AF65-F5344CB8AC3E}">
        <p14:creationId xmlns:p14="http://schemas.microsoft.com/office/powerpoint/2010/main" val="2179471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18095" t="14041" r="19843" b="8671"/>
          <a:stretch/>
        </p:blipFill>
        <p:spPr>
          <a:xfrm>
            <a:off x="1589735" y="368247"/>
            <a:ext cx="8417150" cy="589334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25</a:t>
            </a:fld>
            <a:endParaRPr lang="en-IN"/>
          </a:p>
        </p:txBody>
      </p:sp>
    </p:spTree>
    <p:extLst>
      <p:ext uri="{BB962C8B-B14F-4D97-AF65-F5344CB8AC3E}">
        <p14:creationId xmlns:p14="http://schemas.microsoft.com/office/powerpoint/2010/main" val="2322306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580375"/>
            <a:ext cx="10968038" cy="5632311"/>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Advantages:</a:t>
            </a:r>
          </a:p>
          <a:p>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No degradation of media during sterilization, thus it can be used for thermally labile media</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Leaves no chemical residue</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Administration of precise dosage and uniform dosage distribution</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Immediate availability of the media after sterilization.</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Disadvantages:</a:t>
            </a:r>
          </a:p>
          <a:p>
            <a:endParaRPr lang="en-US"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This method is a more costly alternative to heat sterilization</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Requires highly specialized equipment.</a:t>
            </a:r>
          </a:p>
          <a:p>
            <a:pPr marL="285750" indent="-28575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FILTRATION STERILIZATION</a:t>
            </a:r>
          </a:p>
          <a:p>
            <a:endParaRPr lang="en-US" sz="20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Filtration is the preferred method of sterilizing heat sensitive liquid and gases without exposure to denaturing heat. Rather than destroying contaminating microorganisms, it simply removes them. It is the method of choice for sterilizing antibiotic solutions, toxic chemicals, radioisotopes, vaccines, and carbohydrates, which are all heat-sensitive.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Filtration Sterilization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liquid or gas is passed through a filter, a device with pores too small for the passage of microorganisms, but large enough to allow the passage of the liquid or gas. These filters are made of different materials;</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26</a:t>
            </a:fld>
            <a:endParaRPr lang="en-IN"/>
          </a:p>
        </p:txBody>
      </p:sp>
    </p:spTree>
    <p:extLst>
      <p:ext uri="{BB962C8B-B14F-4D97-AF65-F5344CB8AC3E}">
        <p14:creationId xmlns:p14="http://schemas.microsoft.com/office/powerpoint/2010/main" val="4179006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10869" t="21611" r="55180" b="41024"/>
          <a:stretch/>
        </p:blipFill>
        <p:spPr>
          <a:xfrm>
            <a:off x="4907722" y="1336377"/>
            <a:ext cx="7031865" cy="4351039"/>
          </a:xfrm>
          <a:prstGeom prst="rect">
            <a:avLst/>
          </a:prstGeom>
        </p:spPr>
      </p:pic>
      <p:pic>
        <p:nvPicPr>
          <p:cNvPr id="5" name="Picture 4"/>
          <p:cNvPicPr>
            <a:picLocks noChangeAspect="1"/>
          </p:cNvPicPr>
          <p:nvPr/>
        </p:nvPicPr>
        <p:blipFill>
          <a:blip r:embed="rId3"/>
          <a:stretch>
            <a:fillRect/>
          </a:stretch>
        </p:blipFill>
        <p:spPr>
          <a:xfrm>
            <a:off x="575927" y="2492686"/>
            <a:ext cx="3815602" cy="2208103"/>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27</a:t>
            </a:fld>
            <a:endParaRPr lang="en-IN"/>
          </a:p>
        </p:txBody>
      </p:sp>
    </p:spTree>
    <p:extLst>
      <p:ext uri="{BB962C8B-B14F-4D97-AF65-F5344CB8AC3E}">
        <p14:creationId xmlns:p14="http://schemas.microsoft.com/office/powerpoint/2010/main" val="1835979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442424" y="238346"/>
            <a:ext cx="6972300" cy="615315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28</a:t>
            </a:fld>
            <a:endParaRPr lang="en-IN"/>
          </a:p>
        </p:txBody>
      </p:sp>
    </p:spTree>
    <p:extLst>
      <p:ext uri="{BB962C8B-B14F-4D97-AF65-F5344CB8AC3E}">
        <p14:creationId xmlns:p14="http://schemas.microsoft.com/office/powerpoint/2010/main" val="638248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425984"/>
            <a:ext cx="10915651" cy="501675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The selection of filters for sterilization must account for the size range of the contaminants to be excluded. The most commonly used filter is composed of nitrocellulose and has a pore size of 0.22μm. The size of the bacteria ranges from 0.3 to 0.5 </a:t>
            </a:r>
            <a:r>
              <a:rPr lang="en-US" sz="1600" dirty="0" err="1">
                <a:latin typeface="Times New Roman" panose="02020603050405020304" pitchFamily="18" charset="0"/>
                <a:cs typeface="Times New Roman" panose="02020603050405020304" pitchFamily="18" charset="0"/>
              </a:rPr>
              <a:t>μm</a:t>
            </a:r>
            <a:r>
              <a:rPr lang="en-US" sz="1600" dirty="0">
                <a:latin typeface="Times New Roman" panose="02020603050405020304" pitchFamily="18" charset="0"/>
                <a:cs typeface="Times New Roman" panose="02020603050405020304" pitchFamily="18" charset="0"/>
              </a:rPr>
              <a:t> whereas the size of the viruses ranges from 20 nm to 0.36 </a:t>
            </a:r>
            <a:r>
              <a:rPr lang="en-US" sz="1600" dirty="0" err="1">
                <a:latin typeface="Times New Roman" panose="02020603050405020304" pitchFamily="18" charset="0"/>
                <a:cs typeface="Times New Roman" panose="02020603050405020304" pitchFamily="18" charset="0"/>
              </a:rPr>
              <a:t>μm</a:t>
            </a:r>
            <a:r>
              <a:rPr lang="en-US" sz="1600" dirty="0">
                <a:latin typeface="Times New Roman" panose="02020603050405020304" pitchFamily="18" charset="0"/>
                <a:cs typeface="Times New Roman" panose="02020603050405020304" pitchFamily="18" charset="0"/>
              </a:rPr>
              <a:t>. Thus a filter of 0.22μm retains all bacteria and spores but not all viruses.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Working Mechanism of Filtration Sterilization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Filters work by physically trapping particles larger than the pore size and by retaining somewhat smaller particles via electrostatic attraction of the particles to the filters. Besides porosity, other factors also influence the efficiency of filtration, they are:</a:t>
            </a:r>
          </a:p>
          <a:p>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electric charge of the filter</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electric charge carried by the organisms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nature of the fluid being filtered.</a:t>
            </a:r>
          </a:p>
          <a:p>
            <a:pPr marL="285750" indent="-285750">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Filtration of liquids is accomplished either by pulling the solution through a cellulose acetate or cellulose nitrate membrane with a vacuum (</a:t>
            </a:r>
            <a:r>
              <a:rPr lang="en-US" sz="1600" dirty="0" err="1">
                <a:latin typeface="Times New Roman" panose="02020603050405020304" pitchFamily="18" charset="0"/>
                <a:cs typeface="Times New Roman" panose="02020603050405020304" pitchFamily="18" charset="0"/>
              </a:rPr>
              <a:t>i.e</a:t>
            </a:r>
            <a:r>
              <a:rPr lang="en-US" sz="1600" dirty="0">
                <a:latin typeface="Times New Roman" panose="02020603050405020304" pitchFamily="18" charset="0"/>
                <a:cs typeface="Times New Roman" panose="02020603050405020304" pitchFamily="18" charset="0"/>
              </a:rPr>
              <a:t>, by applying negative pressure in the filter paper) or by forcing the solution through filter paper by imposing positive pressure above the fluid.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Filtration of air is accomplished using high-efficiency particulate air (HEPA) filters designed to remove organisms larger than 0.3 </a:t>
            </a:r>
            <a:r>
              <a:rPr lang="en-US" sz="1600" dirty="0" err="1">
                <a:latin typeface="Times New Roman" panose="02020603050405020304" pitchFamily="18" charset="0"/>
                <a:cs typeface="Times New Roman" panose="02020603050405020304" pitchFamily="18" charset="0"/>
              </a:rPr>
              <a:t>μm</a:t>
            </a:r>
            <a:r>
              <a:rPr lang="en-US" sz="1600" dirty="0">
                <a:latin typeface="Times New Roman" panose="02020603050405020304" pitchFamily="18" charset="0"/>
                <a:cs typeface="Times New Roman" panose="02020603050405020304" pitchFamily="18" charset="0"/>
              </a:rPr>
              <a:t> from isolation rooms, operating rooms, and biological safety cabinets.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29</a:t>
            </a:fld>
            <a:endParaRPr lang="en-IN"/>
          </a:p>
        </p:txBody>
      </p:sp>
    </p:spTree>
    <p:extLst>
      <p:ext uri="{BB962C8B-B14F-4D97-AF65-F5344CB8AC3E}">
        <p14:creationId xmlns:p14="http://schemas.microsoft.com/office/powerpoint/2010/main" val="2272095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35219" t="38864" r="28157" b="27342"/>
          <a:stretch/>
        </p:blipFill>
        <p:spPr>
          <a:xfrm>
            <a:off x="881298" y="449836"/>
            <a:ext cx="10496281" cy="5445239"/>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1527195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19677" t="20554" r="21131" b="9199"/>
          <a:stretch/>
        </p:blipFill>
        <p:spPr>
          <a:xfrm>
            <a:off x="1557873" y="425984"/>
            <a:ext cx="9066728" cy="6049539"/>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30</a:t>
            </a:fld>
            <a:endParaRPr lang="en-IN"/>
          </a:p>
        </p:txBody>
      </p:sp>
    </p:spTree>
    <p:extLst>
      <p:ext uri="{BB962C8B-B14F-4D97-AF65-F5344CB8AC3E}">
        <p14:creationId xmlns:p14="http://schemas.microsoft.com/office/powerpoint/2010/main" val="3761271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19381" t="18090" r="19645" b="8453"/>
          <a:stretch/>
        </p:blipFill>
        <p:spPr>
          <a:xfrm>
            <a:off x="2262656" y="734767"/>
            <a:ext cx="7933386" cy="5373489"/>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31</a:t>
            </a:fld>
            <a:endParaRPr lang="en-IN"/>
          </a:p>
        </p:txBody>
      </p:sp>
    </p:spTree>
    <p:extLst>
      <p:ext uri="{BB962C8B-B14F-4D97-AF65-F5344CB8AC3E}">
        <p14:creationId xmlns:p14="http://schemas.microsoft.com/office/powerpoint/2010/main" val="3257264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19183" t="17385" r="21427" b="5182"/>
          <a:stretch/>
        </p:blipFill>
        <p:spPr>
          <a:xfrm>
            <a:off x="2265777" y="425984"/>
            <a:ext cx="7727324" cy="5664312"/>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32</a:t>
            </a:fld>
            <a:endParaRPr lang="en-IN"/>
          </a:p>
        </p:txBody>
      </p:sp>
    </p:spTree>
    <p:extLst>
      <p:ext uri="{BB962C8B-B14F-4D97-AF65-F5344CB8AC3E}">
        <p14:creationId xmlns:p14="http://schemas.microsoft.com/office/powerpoint/2010/main" val="1500471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20173" t="15097" r="19645" b="6238"/>
          <a:stretch/>
        </p:blipFill>
        <p:spPr>
          <a:xfrm>
            <a:off x="2176059" y="324364"/>
            <a:ext cx="7830356" cy="575446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33</a:t>
            </a:fld>
            <a:endParaRPr lang="en-IN"/>
          </a:p>
        </p:txBody>
      </p:sp>
    </p:spTree>
    <p:extLst>
      <p:ext uri="{BB962C8B-B14F-4D97-AF65-F5344CB8AC3E}">
        <p14:creationId xmlns:p14="http://schemas.microsoft.com/office/powerpoint/2010/main" val="562753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18688" t="14041" r="21328" b="7746"/>
          <a:stretch/>
        </p:blipFill>
        <p:spPr>
          <a:xfrm>
            <a:off x="1867436" y="280022"/>
            <a:ext cx="8062175" cy="5910362"/>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34</a:t>
            </a:fld>
            <a:endParaRPr lang="en-IN"/>
          </a:p>
        </p:txBody>
      </p:sp>
    </p:spTree>
    <p:extLst>
      <p:ext uri="{BB962C8B-B14F-4D97-AF65-F5344CB8AC3E}">
        <p14:creationId xmlns:p14="http://schemas.microsoft.com/office/powerpoint/2010/main" val="2041022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17797" t="15449" r="18952" b="4622"/>
          <a:stretch/>
        </p:blipFill>
        <p:spPr>
          <a:xfrm>
            <a:off x="1867437" y="391416"/>
            <a:ext cx="8229600" cy="584701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35</a:t>
            </a:fld>
            <a:endParaRPr lang="en-IN"/>
          </a:p>
        </p:txBody>
      </p:sp>
    </p:spTree>
    <p:extLst>
      <p:ext uri="{BB962C8B-B14F-4D97-AF65-F5344CB8AC3E}">
        <p14:creationId xmlns:p14="http://schemas.microsoft.com/office/powerpoint/2010/main" val="2984659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18787" t="31118" r="19546" b="6511"/>
          <a:stretch/>
        </p:blipFill>
        <p:spPr>
          <a:xfrm>
            <a:off x="1184856" y="425984"/>
            <a:ext cx="9697791" cy="551462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36</a:t>
            </a:fld>
            <a:endParaRPr lang="en-IN"/>
          </a:p>
        </p:txBody>
      </p:sp>
    </p:spTree>
    <p:extLst>
      <p:ext uri="{BB962C8B-B14F-4D97-AF65-F5344CB8AC3E}">
        <p14:creationId xmlns:p14="http://schemas.microsoft.com/office/powerpoint/2010/main" val="16119921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718642" y="580375"/>
            <a:ext cx="9501809" cy="498597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37</a:t>
            </a:fld>
            <a:endParaRPr lang="en-IN"/>
          </a:p>
        </p:txBody>
      </p:sp>
    </p:spTree>
    <p:extLst>
      <p:ext uri="{BB962C8B-B14F-4D97-AF65-F5344CB8AC3E}">
        <p14:creationId xmlns:p14="http://schemas.microsoft.com/office/powerpoint/2010/main" val="2461466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07583" y="425984"/>
            <a:ext cx="10895527" cy="6124754"/>
          </a:xfrm>
          <a:prstGeom prst="rect">
            <a:avLst/>
          </a:prstGeom>
          <a:noFill/>
        </p:spPr>
        <p:txBody>
          <a:bodyPr wrap="square" rtlCol="0">
            <a:spAutoFit/>
          </a:bodyPr>
          <a:lstStyle/>
          <a:p>
            <a:pPr marL="457200" indent="-457200">
              <a:buAutoNum type="arabicPeriod"/>
            </a:pPr>
            <a:r>
              <a:rPr lang="en-US" sz="2000" b="1" dirty="0">
                <a:latin typeface="Times New Roman" panose="02020603050405020304" pitchFamily="18" charset="0"/>
                <a:cs typeface="Times New Roman" panose="02020603050405020304" pitchFamily="18" charset="0"/>
              </a:rPr>
              <a:t>Gaseous Sterilization</a:t>
            </a:r>
          </a:p>
          <a:p>
            <a:pPr marL="457200" indent="-457200">
              <a:buAutoNum type="arabicPeriod"/>
            </a:pPr>
            <a:endParaRPr lang="en-US" sz="20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Gaseous sterilization involves the process of exposing equipment or devices to different gases in a closed heated or pressurized chamber.</a:t>
            </a:r>
          </a:p>
          <a:p>
            <a:r>
              <a:rPr lang="en-US" sz="1600" dirty="0">
                <a:latin typeface="Times New Roman" panose="02020603050405020304" pitchFamily="18" charset="0"/>
                <a:cs typeface="Times New Roman" panose="02020603050405020304" pitchFamily="18" charset="0"/>
              </a:rPr>
              <a:t>Gaseous sterilization is a more effective technique as gases can pass through a tiny orifice and provide more effective results.</a:t>
            </a:r>
          </a:p>
          <a:p>
            <a:r>
              <a:rPr lang="en-US" sz="1600" dirty="0">
                <a:latin typeface="Times New Roman" panose="02020603050405020304" pitchFamily="18" charset="0"/>
                <a:cs typeface="Times New Roman" panose="02020603050405020304" pitchFamily="18" charset="0"/>
              </a:rPr>
              <a:t>Besides, gases are commonly used along with heat treatment which also facilitates the functioning of the gases.</a:t>
            </a:r>
          </a:p>
          <a:p>
            <a:r>
              <a:rPr lang="en-US" sz="1600" dirty="0">
                <a:latin typeface="Times New Roman" panose="02020603050405020304" pitchFamily="18" charset="0"/>
                <a:cs typeface="Times New Roman" panose="02020603050405020304" pitchFamily="18" charset="0"/>
              </a:rPr>
              <a:t>However, there is an issue of release of some toxic gases during the process which needs to be removed regularly from the system.</a:t>
            </a:r>
          </a:p>
          <a:p>
            <a:r>
              <a:rPr lang="en-US" sz="1600" dirty="0">
                <a:latin typeface="Times New Roman" panose="02020603050405020304" pitchFamily="18" charset="0"/>
                <a:cs typeface="Times New Roman" panose="02020603050405020304" pitchFamily="18" charset="0"/>
              </a:rPr>
              <a:t>The mechanism of action is different for different types of gases.</a:t>
            </a:r>
          </a:p>
          <a:p>
            <a:r>
              <a:rPr lang="en-US" sz="1600" dirty="0">
                <a:latin typeface="Times New Roman" panose="02020603050405020304" pitchFamily="18" charset="0"/>
                <a:cs typeface="Times New Roman" panose="02020603050405020304" pitchFamily="18" charset="0"/>
              </a:rPr>
              <a:t>Some of the common gases used for gaseous sterilization are explained below:</a:t>
            </a:r>
          </a:p>
          <a:p>
            <a:endParaRPr lang="en-US" sz="1600" dirty="0">
              <a:latin typeface="Times New Roman" panose="02020603050405020304" pitchFamily="18" charset="0"/>
              <a:cs typeface="Times New Roman" panose="02020603050405020304" pitchFamily="18" charset="0"/>
            </a:endParaRPr>
          </a:p>
          <a:p>
            <a:pPr marL="400050" indent="-400050">
              <a:buAutoNum type="romanLcPeriod"/>
            </a:pPr>
            <a:r>
              <a:rPr lang="en-US" sz="1600" dirty="0">
                <a:latin typeface="Times New Roman" panose="02020603050405020304" pitchFamily="18" charset="0"/>
                <a:cs typeface="Times New Roman" panose="02020603050405020304" pitchFamily="18" charset="0"/>
              </a:rPr>
              <a:t>Ethylene oxide</a:t>
            </a:r>
          </a:p>
          <a:p>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Ethylene oxide (EO) gas is a common gas used for chemical treatment applied to sterilize, pasteurize, or disinfect different types of equipment and surfaces because of its wide range of compatibility with different materials.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EO treatment often replaces other sterilization techniques like heat, radiation, and even chemicals in cases where the objects are sensitive to these techniques.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This method is a widespread method used for almost 70% of all sterilizations and around 50% for disposable medical devices.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mechanism of antimicrobial action of this gas is assumed to be through the alkylation of </a:t>
            </a:r>
            <a:r>
              <a:rPr lang="en-US" sz="1600" dirty="0" err="1">
                <a:latin typeface="Times New Roman" panose="02020603050405020304" pitchFamily="18" charset="0"/>
                <a:cs typeface="Times New Roman" panose="02020603050405020304" pitchFamily="18" charset="0"/>
              </a:rPr>
              <a:t>sulphydryl</a:t>
            </a:r>
            <a:r>
              <a:rPr lang="en-US" sz="1600" dirty="0">
                <a:latin typeface="Times New Roman" panose="02020603050405020304" pitchFamily="18" charset="0"/>
                <a:cs typeface="Times New Roman" panose="02020603050405020304" pitchFamily="18" charset="0"/>
              </a:rPr>
              <a:t>, amino, hydroxyl, and carboxyl groups on proteins and </a:t>
            </a:r>
            <a:r>
              <a:rPr lang="en-US" sz="1600" dirty="0" err="1">
                <a:latin typeface="Times New Roman" panose="02020603050405020304" pitchFamily="18" charset="0"/>
                <a:cs typeface="Times New Roman" panose="02020603050405020304" pitchFamily="18" charset="0"/>
              </a:rPr>
              <a:t>imino</a:t>
            </a:r>
            <a:r>
              <a:rPr lang="en-US" sz="1600" dirty="0">
                <a:latin typeface="Times New Roman" panose="02020603050405020304" pitchFamily="18" charset="0"/>
                <a:cs typeface="Times New Roman" panose="02020603050405020304" pitchFamily="18" charset="0"/>
              </a:rPr>
              <a:t> groups of nucleic acids.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EO treatment is usually conducted at the temperature range of 30-60°C for several hours which aids in the activity of the gas.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efficacy of the gas depends on the concentration of gas available for each article which is greatly assisted by the good penetrating nature of the gas, which diffuses readily into many packaging materials including rubber, plastics, fabric, and paper.</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Ethylene oxide kills all known microorganisms, such as bacteria (including spores), viruses, and fungi (including yeasts and molds), and is compatible with almost all materials even when repeatedly applied.</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38</a:t>
            </a:fld>
            <a:endParaRPr lang="en-IN"/>
          </a:p>
        </p:txBody>
      </p:sp>
    </p:spTree>
    <p:extLst>
      <p:ext uri="{BB962C8B-B14F-4D97-AF65-F5344CB8AC3E}">
        <p14:creationId xmlns:p14="http://schemas.microsoft.com/office/powerpoint/2010/main" val="637695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425984"/>
            <a:ext cx="10864136" cy="132343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This process, however, is not without drawbacks as the level of gas in the sterilizer goes on decreasing due to absorption, and the treated articles need to undergo a process of desorption to remove the toxic residual wastes.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Organisms are more resistant to ethylene oxide treatment in a dried state, as are those protected from the gas by inclusion in crystalline or dried organic deposits.</a:t>
            </a:r>
          </a:p>
        </p:txBody>
      </p:sp>
      <p:pic>
        <p:nvPicPr>
          <p:cNvPr id="5" name="Picture 4"/>
          <p:cNvPicPr>
            <a:picLocks noChangeAspect="1"/>
          </p:cNvPicPr>
          <p:nvPr/>
        </p:nvPicPr>
        <p:blipFill>
          <a:blip r:embed="rId2"/>
          <a:stretch>
            <a:fillRect/>
          </a:stretch>
        </p:blipFill>
        <p:spPr>
          <a:xfrm>
            <a:off x="3092204" y="2178140"/>
            <a:ext cx="5286375" cy="342900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39</a:t>
            </a:fld>
            <a:endParaRPr lang="en-IN"/>
          </a:p>
        </p:txBody>
      </p:sp>
    </p:spTree>
    <p:extLst>
      <p:ext uri="{BB962C8B-B14F-4D97-AF65-F5344CB8AC3E}">
        <p14:creationId xmlns:p14="http://schemas.microsoft.com/office/powerpoint/2010/main" val="1334485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07583" y="425984"/>
            <a:ext cx="10882648" cy="550920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DRY HEAT STERILIZATION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Heat sterilization is the most widely used and reliable method of sterilization,</a:t>
            </a:r>
          </a:p>
          <a:p>
            <a:r>
              <a:rPr lang="en-US" sz="1600" dirty="0">
                <a:latin typeface="Times New Roman" panose="02020603050405020304" pitchFamily="18" charset="0"/>
                <a:cs typeface="Times New Roman" panose="02020603050405020304" pitchFamily="18" charset="0"/>
              </a:rPr>
              <a:t>involving destruction of enzymes and other essential cell constituents. The</a:t>
            </a:r>
          </a:p>
          <a:p>
            <a:r>
              <a:rPr lang="en-US" sz="1600" dirty="0">
                <a:latin typeface="Times New Roman" panose="02020603050405020304" pitchFamily="18" charset="0"/>
                <a:cs typeface="Times New Roman" panose="02020603050405020304" pitchFamily="18" charset="0"/>
              </a:rPr>
              <a:t>process is more effective in hydrated state where under conditions of high</a:t>
            </a:r>
          </a:p>
          <a:p>
            <a:r>
              <a:rPr lang="en-US" sz="1600" dirty="0">
                <a:latin typeface="Times New Roman" panose="02020603050405020304" pitchFamily="18" charset="0"/>
                <a:cs typeface="Times New Roman" panose="02020603050405020304" pitchFamily="18" charset="0"/>
              </a:rPr>
              <a:t>humidity, hydrolysis and denaturation occur, thus lower heat input is required.</a:t>
            </a:r>
          </a:p>
          <a:p>
            <a:r>
              <a:rPr lang="en-US" sz="1600" dirty="0">
                <a:latin typeface="Times New Roman" panose="02020603050405020304" pitchFamily="18" charset="0"/>
                <a:cs typeface="Times New Roman" panose="02020603050405020304" pitchFamily="18" charset="0"/>
              </a:rPr>
              <a:t>Under dry state, oxidative changes take place, and higher heat input is required.</a:t>
            </a:r>
          </a:p>
          <a:p>
            <a:r>
              <a:rPr lang="en-US" sz="1600" dirty="0">
                <a:latin typeface="Times New Roman" panose="02020603050405020304" pitchFamily="18" charset="0"/>
                <a:cs typeface="Times New Roman" panose="02020603050405020304" pitchFamily="18" charset="0"/>
              </a:rPr>
              <a:t>This method of sterilization can be applied only to the </a:t>
            </a:r>
            <a:r>
              <a:rPr lang="en-US" sz="1600" dirty="0" err="1">
                <a:latin typeface="Times New Roman" panose="02020603050405020304" pitchFamily="18" charset="0"/>
                <a:cs typeface="Times New Roman" panose="02020603050405020304" pitchFamily="18" charset="0"/>
              </a:rPr>
              <a:t>thermostable</a:t>
            </a:r>
            <a:r>
              <a:rPr lang="en-US" sz="1600" dirty="0">
                <a:latin typeface="Times New Roman" panose="02020603050405020304" pitchFamily="18" charset="0"/>
                <a:cs typeface="Times New Roman" panose="02020603050405020304" pitchFamily="18" charset="0"/>
              </a:rPr>
              <a:t> products,</a:t>
            </a:r>
          </a:p>
          <a:p>
            <a:r>
              <a:rPr lang="en-US" sz="1600" dirty="0">
                <a:latin typeface="Times New Roman" panose="02020603050405020304" pitchFamily="18" charset="0"/>
                <a:cs typeface="Times New Roman" panose="02020603050405020304" pitchFamily="18" charset="0"/>
              </a:rPr>
              <a:t>but it can be used for moisture-sensitive materials for which dry heat (160-</a:t>
            </a:r>
          </a:p>
          <a:p>
            <a:r>
              <a:rPr lang="en-US" sz="1600" dirty="0">
                <a:latin typeface="Times New Roman" panose="02020603050405020304" pitchFamily="18" charset="0"/>
                <a:cs typeface="Times New Roman" panose="02020603050405020304" pitchFamily="18" charset="0"/>
              </a:rPr>
              <a:t>180°C) sterilization, and for moisture-resistant materials for which moist heat</a:t>
            </a:r>
          </a:p>
          <a:p>
            <a:r>
              <a:rPr lang="en-US" sz="1600" dirty="0">
                <a:latin typeface="Times New Roman" panose="02020603050405020304" pitchFamily="18" charset="0"/>
                <a:cs typeface="Times New Roman" panose="02020603050405020304" pitchFamily="18" charset="0"/>
              </a:rPr>
              <a:t>(121-134°C) sterilization is used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Dry Heat Sterilization: Examples of Dry heat sterilization are:</a:t>
            </a:r>
          </a:p>
          <a:p>
            <a:r>
              <a:rPr lang="en-US" sz="1600" b="1" dirty="0">
                <a:latin typeface="Times New Roman" panose="02020603050405020304" pitchFamily="18" charset="0"/>
                <a:cs typeface="Times New Roman" panose="02020603050405020304" pitchFamily="18" charset="0"/>
              </a:rPr>
              <a:t>1. Incineration</a:t>
            </a:r>
          </a:p>
          <a:p>
            <a:r>
              <a:rPr lang="en-US" sz="1600" b="1" dirty="0">
                <a:latin typeface="Times New Roman" panose="02020603050405020304" pitchFamily="18" charset="0"/>
                <a:cs typeface="Times New Roman" panose="02020603050405020304" pitchFamily="18" charset="0"/>
              </a:rPr>
              <a:t>2. Red heat</a:t>
            </a:r>
          </a:p>
          <a:p>
            <a:r>
              <a:rPr lang="en-US" sz="1600" b="1" dirty="0">
                <a:latin typeface="Times New Roman" panose="02020603050405020304" pitchFamily="18" charset="0"/>
                <a:cs typeface="Times New Roman" panose="02020603050405020304" pitchFamily="18" charset="0"/>
              </a:rPr>
              <a:t>3. Flaming</a:t>
            </a:r>
          </a:p>
          <a:p>
            <a:r>
              <a:rPr lang="en-US" sz="1600" b="1" dirty="0">
                <a:latin typeface="Times New Roman" panose="02020603050405020304" pitchFamily="18" charset="0"/>
                <a:cs typeface="Times New Roman" panose="02020603050405020304" pitchFamily="18" charset="0"/>
              </a:rPr>
              <a:t>4. Hot air oven</a:t>
            </a:r>
          </a:p>
          <a:p>
            <a:r>
              <a:rPr lang="en-US" sz="1600" dirty="0">
                <a:latin typeface="Times New Roman" panose="02020603050405020304" pitchFamily="18" charset="0"/>
                <a:cs typeface="Times New Roman" panose="02020603050405020304" pitchFamily="18" charset="0"/>
              </a:rPr>
              <a:t>It employs higher temperatures in the range of 160-180°C and requires exposures time up to 2 hours, depending upon the temperature employed. The benefit of dry heat includes good penetrability and non-corrosive nature which</a:t>
            </a:r>
          </a:p>
          <a:p>
            <a:r>
              <a:rPr lang="en-US" sz="1600" dirty="0">
                <a:latin typeface="Times New Roman" panose="02020603050405020304" pitchFamily="18" charset="0"/>
                <a:cs typeface="Times New Roman" panose="02020603050405020304" pitchFamily="18" charset="0"/>
              </a:rPr>
              <a:t>makes it applicable for sterilizing glass-wares and metal surgical instruments. It is also used for sterilizing non-aqueous thermo-stable liquids and </a:t>
            </a:r>
            <a:r>
              <a:rPr lang="en-US" sz="1600" dirty="0" err="1">
                <a:latin typeface="Times New Roman" panose="02020603050405020304" pitchFamily="18" charset="0"/>
                <a:cs typeface="Times New Roman" panose="02020603050405020304" pitchFamily="18" charset="0"/>
              </a:rPr>
              <a:t>thermostable</a:t>
            </a:r>
            <a:r>
              <a:rPr lang="en-US" sz="1600" dirty="0">
                <a:latin typeface="Times New Roman" panose="02020603050405020304" pitchFamily="18" charset="0"/>
                <a:cs typeface="Times New Roman" panose="02020603050405020304" pitchFamily="18" charset="0"/>
              </a:rPr>
              <a:t> powders. Dry heat destroys bacterial endotoxins (or </a:t>
            </a:r>
            <a:r>
              <a:rPr lang="en-US" sz="1600" dirty="0" err="1">
                <a:latin typeface="Times New Roman" panose="02020603050405020304" pitchFamily="18" charset="0"/>
                <a:cs typeface="Times New Roman" panose="02020603050405020304" pitchFamily="18" charset="0"/>
              </a:rPr>
              <a:t>pyrogens</a:t>
            </a:r>
            <a:r>
              <a:rPr lang="en-US" sz="1600" dirty="0">
                <a:latin typeface="Times New Roman" panose="02020603050405020304" pitchFamily="18" charset="0"/>
                <a:cs typeface="Times New Roman" panose="02020603050405020304" pitchFamily="18" charset="0"/>
              </a:rPr>
              <a:t>) which are difficult to eliminate by other means and this property makes it applicable for sterilizing glass bottles which are to be filled aseptically</a:t>
            </a:r>
          </a:p>
        </p:txBody>
      </p:sp>
      <p:pic>
        <p:nvPicPr>
          <p:cNvPr id="5" name="Picture 4"/>
          <p:cNvPicPr>
            <a:picLocks noChangeAspect="1"/>
          </p:cNvPicPr>
          <p:nvPr/>
        </p:nvPicPr>
        <p:blipFill>
          <a:blip r:embed="rId2"/>
          <a:stretch>
            <a:fillRect/>
          </a:stretch>
        </p:blipFill>
        <p:spPr>
          <a:xfrm>
            <a:off x="7790994" y="922816"/>
            <a:ext cx="4148593" cy="332375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3404163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8946" y="528034"/>
            <a:ext cx="10831133" cy="280076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ii. Formaldehyde</a:t>
            </a:r>
          </a:p>
          <a:p>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Formaldehyde is another important highly reactive gas which is used for sterilization.</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This gas is obtained by heating formalin (37%w/v) to a temperature of 70-80°C.</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It possesses broad-spectrum </a:t>
            </a:r>
            <a:r>
              <a:rPr lang="en-US" sz="1600" dirty="0" err="1">
                <a:latin typeface="Times New Roman" panose="02020603050405020304" pitchFamily="18" charset="0"/>
                <a:cs typeface="Times New Roman" panose="02020603050405020304" pitchFamily="18" charset="0"/>
              </a:rPr>
              <a:t>biocidal</a:t>
            </a:r>
            <a:r>
              <a:rPr lang="en-US" sz="1600" dirty="0">
                <a:latin typeface="Times New Roman" panose="02020603050405020304" pitchFamily="18" charset="0"/>
                <a:cs typeface="Times New Roman" panose="02020603050405020304" pitchFamily="18" charset="0"/>
              </a:rPr>
              <a:t> activity and has found application in the sterilization of reusable surgical instruments, specific medical, diagnostic and electrical equipment, and the surface sterilization of powders.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Formaldehyde doesn’t have the same penetrating power of ethylene oxide but works on the same principle of modification of protein and nucleic acid.</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As a result of the low penetrating power, its use is often limited to paper and cotton fabrics.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Formaldehyde can generally be detected by smell at concentrations lower than those permitted in the atmosphere and thus can be detected during leakage or other such accidents</a:t>
            </a:r>
          </a:p>
        </p:txBody>
      </p:sp>
      <p:pic>
        <p:nvPicPr>
          <p:cNvPr id="5" name="Picture 4"/>
          <p:cNvPicPr>
            <a:picLocks noChangeAspect="1"/>
          </p:cNvPicPr>
          <p:nvPr/>
        </p:nvPicPr>
        <p:blipFill>
          <a:blip r:embed="rId2"/>
          <a:stretch>
            <a:fillRect/>
          </a:stretch>
        </p:blipFill>
        <p:spPr>
          <a:xfrm>
            <a:off x="7882640" y="3171185"/>
            <a:ext cx="3489504" cy="3316266"/>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40</a:t>
            </a:fld>
            <a:endParaRPr lang="en-IN"/>
          </a:p>
        </p:txBody>
      </p:sp>
    </p:spTree>
    <p:extLst>
      <p:ext uri="{BB962C8B-B14F-4D97-AF65-F5344CB8AC3E}">
        <p14:creationId xmlns:p14="http://schemas.microsoft.com/office/powerpoint/2010/main" val="25047127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59099" y="528034"/>
            <a:ext cx="10779616" cy="403187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iii. Nitrogen dioxide (NO2)</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Nitrogen dioxide is a rapid and effective </a:t>
            </a:r>
            <a:r>
              <a:rPr lang="en-US" sz="1600" dirty="0" err="1">
                <a:latin typeface="Times New Roman" panose="02020603050405020304" pitchFamily="18" charset="0"/>
                <a:cs typeface="Times New Roman" panose="02020603050405020304" pitchFamily="18" charset="0"/>
              </a:rPr>
              <a:t>sterilant</a:t>
            </a:r>
            <a:r>
              <a:rPr lang="en-US" sz="1600" dirty="0">
                <a:latin typeface="Times New Roman" panose="02020603050405020304" pitchFamily="18" charset="0"/>
                <a:cs typeface="Times New Roman" panose="02020603050405020304" pitchFamily="18" charset="0"/>
              </a:rPr>
              <a:t> that can be used for the removal of common bacteria, fungi, and even spores.</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NO2 has a low boiling point (20°C) which allows a high vapor pressure at standard temperature.</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This property of NO2 enables the use of the gas at standard temperature and pressure.</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a:t>
            </a:r>
            <a:r>
              <a:rPr lang="en-US" sz="1600" dirty="0" err="1">
                <a:latin typeface="Times New Roman" panose="02020603050405020304" pitchFamily="18" charset="0"/>
                <a:cs typeface="Times New Roman" panose="02020603050405020304" pitchFamily="18" charset="0"/>
              </a:rPr>
              <a:t>biocidal</a:t>
            </a:r>
            <a:r>
              <a:rPr lang="en-US" sz="1600" dirty="0">
                <a:latin typeface="Times New Roman" panose="02020603050405020304" pitchFamily="18" charset="0"/>
                <a:cs typeface="Times New Roman" panose="02020603050405020304" pitchFamily="18" charset="0"/>
              </a:rPr>
              <a:t> action of this gas involves the degradation of DNA by the nitration of phosphate backbone, which results in lethal effects on the exposed organism as it absorbs NO2.</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An advantage of this gas is that no condensation of the gas occurs on the surface of the devices because of the low level of gas used and the high vapor pressure. This avoids the need for direct aeration after the process of sterilization.</a:t>
            </a:r>
            <a:br>
              <a:rPr lang="en-US" sz="1600" dirty="0">
                <a:latin typeface="Times New Roman" panose="02020603050405020304" pitchFamily="18" charset="0"/>
                <a:cs typeface="Times New Roman" panose="02020603050405020304" pitchFamily="18" charset="0"/>
              </a:rPr>
            </a:b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CHEMICAL METHODS OF DISINFECTION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Disinfectants are those chemicals that destroy pathogenic bacteria from inanimate surfaces. Some chemicals when used at </a:t>
            </a:r>
            <a:r>
              <a:rPr lang="en-US" sz="1600" dirty="0" err="1">
                <a:latin typeface="Times New Roman" panose="02020603050405020304" pitchFamily="18" charset="0"/>
                <a:cs typeface="Times New Roman" panose="02020603050405020304" pitchFamily="18" charset="0"/>
              </a:rPr>
              <a:t>apropriate</a:t>
            </a:r>
            <a:r>
              <a:rPr lang="en-US" sz="1600" dirty="0">
                <a:latin typeface="Times New Roman" panose="02020603050405020304" pitchFamily="18" charset="0"/>
                <a:cs typeface="Times New Roman" panose="02020603050405020304" pitchFamily="18" charset="0"/>
              </a:rPr>
              <a:t> concentration for appropriate duration can be used for sterilization and are called </a:t>
            </a:r>
            <a:r>
              <a:rPr lang="en-US" sz="1600" dirty="0" err="1">
                <a:latin typeface="Times New Roman" panose="02020603050405020304" pitchFamily="18" charset="0"/>
                <a:cs typeface="Times New Roman" panose="02020603050405020304" pitchFamily="18" charset="0"/>
              </a:rPr>
              <a:t>sterilant</a:t>
            </a:r>
            <a:r>
              <a:rPr lang="en-US" sz="1600" dirty="0">
                <a:latin typeface="Times New Roman" panose="02020603050405020304" pitchFamily="18" charset="0"/>
                <a:cs typeface="Times New Roman" panose="02020603050405020304" pitchFamily="18" charset="0"/>
              </a:rPr>
              <a:t> liquids. Those</a:t>
            </a:r>
          </a:p>
          <a:p>
            <a:r>
              <a:rPr lang="en-US" sz="1600" dirty="0">
                <a:latin typeface="Times New Roman" panose="02020603050405020304" pitchFamily="18" charset="0"/>
                <a:cs typeface="Times New Roman" panose="02020603050405020304" pitchFamily="18" charset="0"/>
              </a:rPr>
              <a:t>chemicals that can be safely applied over skin and mucus membranes are called antiseptics.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41</a:t>
            </a:fld>
            <a:endParaRPr lang="en-IN"/>
          </a:p>
        </p:txBody>
      </p:sp>
    </p:spTree>
    <p:extLst>
      <p:ext uri="{BB962C8B-B14F-4D97-AF65-F5344CB8AC3E}">
        <p14:creationId xmlns:p14="http://schemas.microsoft.com/office/powerpoint/2010/main" val="7802343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425984"/>
            <a:ext cx="10915651" cy="587853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An ideal antiseptic or disinfectant should have following properties:</a:t>
            </a:r>
          </a:p>
          <a:p>
            <a:endParaRPr lang="en-US" sz="16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Should have wide spectrum of activity</a:t>
            </a:r>
          </a:p>
          <a:p>
            <a:r>
              <a:rPr lang="en-US" sz="2000" b="1" dirty="0">
                <a:latin typeface="Times New Roman" panose="02020603050405020304" pitchFamily="18" charset="0"/>
                <a:cs typeface="Times New Roman" panose="02020603050405020304" pitchFamily="18" charset="0"/>
              </a:rPr>
              <a:t>2. Should be able to destroy microbes within practical period of time</a:t>
            </a:r>
          </a:p>
          <a:p>
            <a:r>
              <a:rPr lang="en-US" sz="2000" b="1" dirty="0">
                <a:latin typeface="Times New Roman" panose="02020603050405020304" pitchFamily="18" charset="0"/>
                <a:cs typeface="Times New Roman" panose="02020603050405020304" pitchFamily="18" charset="0"/>
              </a:rPr>
              <a:t>3. Should be active in the presence of organic matter</a:t>
            </a:r>
          </a:p>
          <a:p>
            <a:r>
              <a:rPr lang="en-US" sz="2000" b="1" dirty="0">
                <a:latin typeface="Times New Roman" panose="02020603050405020304" pitchFamily="18" charset="0"/>
                <a:cs typeface="Times New Roman" panose="02020603050405020304" pitchFamily="18" charset="0"/>
              </a:rPr>
              <a:t>4. Should make effective contact and be </a:t>
            </a:r>
            <a:r>
              <a:rPr lang="en-US" sz="2000" b="1" dirty="0" err="1">
                <a:latin typeface="Times New Roman" panose="02020603050405020304" pitchFamily="18" charset="0"/>
                <a:cs typeface="Times New Roman" panose="02020603050405020304" pitchFamily="18" charset="0"/>
              </a:rPr>
              <a:t>wettable</a:t>
            </a: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5. Should be active in any pH</a:t>
            </a:r>
          </a:p>
          <a:p>
            <a:r>
              <a:rPr lang="en-US" sz="2000" b="1" dirty="0">
                <a:latin typeface="Times New Roman" panose="02020603050405020304" pitchFamily="18" charset="0"/>
                <a:cs typeface="Times New Roman" panose="02020603050405020304" pitchFamily="18" charset="0"/>
              </a:rPr>
              <a:t>6. Should be stable</a:t>
            </a:r>
          </a:p>
          <a:p>
            <a:r>
              <a:rPr lang="en-US" sz="2000" b="1" dirty="0">
                <a:latin typeface="Times New Roman" panose="02020603050405020304" pitchFamily="18" charset="0"/>
                <a:cs typeface="Times New Roman" panose="02020603050405020304" pitchFamily="18" charset="0"/>
              </a:rPr>
              <a:t>7. Should have long shelf life</a:t>
            </a:r>
          </a:p>
          <a:p>
            <a:r>
              <a:rPr lang="en-US" sz="2000" b="1" dirty="0">
                <a:latin typeface="Times New Roman" panose="02020603050405020304" pitchFamily="18" charset="0"/>
                <a:cs typeface="Times New Roman" panose="02020603050405020304" pitchFamily="18" charset="0"/>
              </a:rPr>
              <a:t>8. Should be speedy</a:t>
            </a:r>
          </a:p>
          <a:p>
            <a:r>
              <a:rPr lang="en-US" sz="2000" b="1" dirty="0">
                <a:latin typeface="Times New Roman" panose="02020603050405020304" pitchFamily="18" charset="0"/>
                <a:cs typeface="Times New Roman" panose="02020603050405020304" pitchFamily="18" charset="0"/>
              </a:rPr>
              <a:t>9. Should have high penetrating power</a:t>
            </a:r>
          </a:p>
          <a:p>
            <a:r>
              <a:rPr lang="en-US" sz="2000" b="1" dirty="0">
                <a:latin typeface="Times New Roman" panose="02020603050405020304" pitchFamily="18" charset="0"/>
                <a:cs typeface="Times New Roman" panose="02020603050405020304" pitchFamily="18" charset="0"/>
              </a:rPr>
              <a:t>10. Should be non-toxic, non-allergenic, non-</a:t>
            </a:r>
            <a:r>
              <a:rPr lang="en-US" sz="2000" b="1" dirty="0" err="1">
                <a:latin typeface="Times New Roman" panose="02020603050405020304" pitchFamily="18" charset="0"/>
                <a:cs typeface="Times New Roman" panose="02020603050405020304" pitchFamily="18" charset="0"/>
              </a:rPr>
              <a:t>irritative</a:t>
            </a:r>
            <a:r>
              <a:rPr lang="en-US" sz="2000" b="1" dirty="0">
                <a:latin typeface="Times New Roman" panose="02020603050405020304" pitchFamily="18" charset="0"/>
                <a:cs typeface="Times New Roman" panose="02020603050405020304" pitchFamily="18" charset="0"/>
              </a:rPr>
              <a:t> or non-corrosive</a:t>
            </a:r>
          </a:p>
          <a:p>
            <a:r>
              <a:rPr lang="en-US" sz="2000" b="1" dirty="0">
                <a:latin typeface="Times New Roman" panose="02020603050405020304" pitchFamily="18" charset="0"/>
                <a:cs typeface="Times New Roman" panose="02020603050405020304" pitchFamily="18" charset="0"/>
              </a:rPr>
              <a:t>11. Should not have bad </a:t>
            </a:r>
            <a:r>
              <a:rPr lang="en-US" sz="2000" b="1" dirty="0" err="1">
                <a:latin typeface="Times New Roman" panose="02020603050405020304" pitchFamily="18" charset="0"/>
                <a:cs typeface="Times New Roman" panose="02020603050405020304" pitchFamily="18" charset="0"/>
              </a:rPr>
              <a:t>odour</a:t>
            </a: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12. Should not leave non-volatile residue or stain</a:t>
            </a:r>
          </a:p>
          <a:p>
            <a:r>
              <a:rPr lang="en-US" sz="2000" b="1" dirty="0">
                <a:latin typeface="Times New Roman" panose="02020603050405020304" pitchFamily="18" charset="0"/>
                <a:cs typeface="Times New Roman" panose="02020603050405020304" pitchFamily="18" charset="0"/>
              </a:rPr>
              <a:t>13. Efficacy should not be lost on reasonable dilution</a:t>
            </a:r>
          </a:p>
          <a:p>
            <a:r>
              <a:rPr lang="en-US" sz="2000" b="1" dirty="0">
                <a:latin typeface="Times New Roman" panose="02020603050405020304" pitchFamily="18" charset="0"/>
                <a:cs typeface="Times New Roman" panose="02020603050405020304" pitchFamily="18" charset="0"/>
              </a:rPr>
              <a:t>14. Should not be expensive and must be available easily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Such an ideal disinfectant is not yet available. The level of disinfection achieved depends on contact time, temperature, type and concentration of the active ingredient, the presence of organic matter, the type and quantum of microbial</a:t>
            </a:r>
          </a:p>
          <a:p>
            <a:r>
              <a:rPr lang="en-US" sz="1600" dirty="0">
                <a:latin typeface="Times New Roman" panose="02020603050405020304" pitchFamily="18" charset="0"/>
                <a:cs typeface="Times New Roman" panose="02020603050405020304" pitchFamily="18" charset="0"/>
              </a:rPr>
              <a:t>load. The chemical disinfectants at working concentrations rapidly lose their strength on standing.</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42</a:t>
            </a:fld>
            <a:endParaRPr lang="en-IN"/>
          </a:p>
        </p:txBody>
      </p:sp>
    </p:spTree>
    <p:extLst>
      <p:ext uri="{BB962C8B-B14F-4D97-AF65-F5344CB8AC3E}">
        <p14:creationId xmlns:p14="http://schemas.microsoft.com/office/powerpoint/2010/main" val="1755374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579549"/>
            <a:ext cx="10954288" cy="501675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Classification of disinfectants: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1. Based on consistency</a:t>
            </a:r>
          </a:p>
          <a:p>
            <a:r>
              <a:rPr lang="en-US" sz="1600" dirty="0">
                <a:latin typeface="Times New Roman" panose="02020603050405020304" pitchFamily="18" charset="0"/>
                <a:cs typeface="Times New Roman" panose="02020603050405020304" pitchFamily="18" charset="0"/>
              </a:rPr>
              <a:t>(a) Liquid (E.g., Alcohols, Phenols)</a:t>
            </a:r>
          </a:p>
          <a:p>
            <a:r>
              <a:rPr lang="en-US" sz="1600" dirty="0">
                <a:latin typeface="Times New Roman" panose="02020603050405020304" pitchFamily="18" charset="0"/>
                <a:cs typeface="Times New Roman" panose="02020603050405020304" pitchFamily="18" charset="0"/>
              </a:rPr>
              <a:t>(b) Gaseous (Formaldehyde vapour)</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2. Based on spectrum of activity</a:t>
            </a:r>
          </a:p>
          <a:p>
            <a:r>
              <a:rPr lang="en-US" sz="1600" dirty="0">
                <a:latin typeface="Times New Roman" panose="02020603050405020304" pitchFamily="18" charset="0"/>
                <a:cs typeface="Times New Roman" panose="02020603050405020304" pitchFamily="18" charset="0"/>
              </a:rPr>
              <a:t>(a) High level</a:t>
            </a:r>
          </a:p>
          <a:p>
            <a:r>
              <a:rPr lang="en-US" sz="1600" dirty="0">
                <a:latin typeface="Times New Roman" panose="02020603050405020304" pitchFamily="18" charset="0"/>
                <a:cs typeface="Times New Roman" panose="02020603050405020304" pitchFamily="18" charset="0"/>
              </a:rPr>
              <a:t>(b) Intermediate level</a:t>
            </a:r>
          </a:p>
          <a:p>
            <a:r>
              <a:rPr lang="en-US" sz="1600" dirty="0">
                <a:latin typeface="Times New Roman" panose="02020603050405020304" pitchFamily="18" charset="0"/>
                <a:cs typeface="Times New Roman" panose="02020603050405020304" pitchFamily="18" charset="0"/>
              </a:rPr>
              <a:t>(c) Low level</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3. Based on mechanism of action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Action on membrane (E.g., Alcohol, detergent)</a:t>
            </a:r>
          </a:p>
          <a:p>
            <a:r>
              <a:rPr lang="en-US" sz="1600" dirty="0">
                <a:latin typeface="Times New Roman" panose="02020603050405020304" pitchFamily="18" charset="0"/>
                <a:cs typeface="Times New Roman" panose="02020603050405020304" pitchFamily="18" charset="0"/>
              </a:rPr>
              <a:t>(b) Denaturation of cellular proteins (E.g., Alcohol, Phenol)</a:t>
            </a:r>
          </a:p>
          <a:p>
            <a:r>
              <a:rPr lang="en-US" sz="1600" dirty="0">
                <a:latin typeface="Times New Roman" panose="02020603050405020304" pitchFamily="18" charset="0"/>
                <a:cs typeface="Times New Roman" panose="02020603050405020304" pitchFamily="18" charset="0"/>
              </a:rPr>
              <a:t>(c) Oxidation of essential </a:t>
            </a:r>
            <a:r>
              <a:rPr lang="en-US" sz="1600" dirty="0" err="1">
                <a:latin typeface="Times New Roman" panose="02020603050405020304" pitchFamily="18" charset="0"/>
                <a:cs typeface="Times New Roman" panose="02020603050405020304" pitchFamily="18" charset="0"/>
              </a:rPr>
              <a:t>sulphydryl</a:t>
            </a:r>
            <a:r>
              <a:rPr lang="en-US" sz="1600" dirty="0">
                <a:latin typeface="Times New Roman" panose="02020603050405020304" pitchFamily="18" charset="0"/>
                <a:cs typeface="Times New Roman" panose="02020603050405020304" pitchFamily="18" charset="0"/>
              </a:rPr>
              <a:t> groups of enzymes (E.g., H2O2,</a:t>
            </a:r>
          </a:p>
          <a:p>
            <a:r>
              <a:rPr lang="en-US" sz="1600" dirty="0">
                <a:latin typeface="Times New Roman" panose="02020603050405020304" pitchFamily="18" charset="0"/>
                <a:cs typeface="Times New Roman" panose="02020603050405020304" pitchFamily="18" charset="0"/>
              </a:rPr>
              <a:t>Halogens)</a:t>
            </a:r>
          </a:p>
          <a:p>
            <a:r>
              <a:rPr lang="en-US" sz="1600" dirty="0">
                <a:latin typeface="Times New Roman" panose="02020603050405020304" pitchFamily="18" charset="0"/>
                <a:cs typeface="Times New Roman" panose="02020603050405020304" pitchFamily="18" charset="0"/>
              </a:rPr>
              <a:t>(d) Alkylation of amino-, carboxyl- and hydroxyl group (E.g.,</a:t>
            </a:r>
          </a:p>
          <a:p>
            <a:r>
              <a:rPr lang="en-US" sz="1600" dirty="0">
                <a:latin typeface="Times New Roman" panose="02020603050405020304" pitchFamily="18" charset="0"/>
                <a:cs typeface="Times New Roman" panose="02020603050405020304" pitchFamily="18" charset="0"/>
              </a:rPr>
              <a:t>Formaldehyde)</a:t>
            </a:r>
          </a:p>
          <a:p>
            <a:r>
              <a:rPr lang="en-US" sz="1600" dirty="0">
                <a:latin typeface="Times New Roman" panose="02020603050405020304" pitchFamily="18" charset="0"/>
                <a:cs typeface="Times New Roman" panose="02020603050405020304" pitchFamily="18" charset="0"/>
              </a:rPr>
              <a:t>(e) Damage to nucleic acids (Formaldehyde)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43</a:t>
            </a:fld>
            <a:endParaRPr lang="en-IN"/>
          </a:p>
        </p:txBody>
      </p:sp>
    </p:spTree>
    <p:extLst>
      <p:ext uri="{BB962C8B-B14F-4D97-AF65-F5344CB8AC3E}">
        <p14:creationId xmlns:p14="http://schemas.microsoft.com/office/powerpoint/2010/main" val="30506870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20462" y="425984"/>
            <a:ext cx="10728101" cy="526297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Alcohols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Mode of action: Alcohols dehydrate cells, disrupt membranes and cause coagulation of protein.</a:t>
            </a:r>
          </a:p>
          <a:p>
            <a:r>
              <a:rPr lang="en-US" sz="1600" b="1" dirty="0">
                <a:latin typeface="Times New Roman" panose="02020603050405020304" pitchFamily="18" charset="0"/>
                <a:cs typeface="Times New Roman" panose="02020603050405020304" pitchFamily="18" charset="0"/>
              </a:rPr>
              <a:t>Examples</a:t>
            </a:r>
            <a:r>
              <a:rPr lang="en-US" sz="1600" dirty="0">
                <a:latin typeface="Times New Roman" panose="02020603050405020304" pitchFamily="18" charset="0"/>
                <a:cs typeface="Times New Roman" panose="02020603050405020304" pitchFamily="18" charset="0"/>
              </a:rPr>
              <a:t>: Ethyl alcohol, isopropyl alcohol and methyl alcohol</a:t>
            </a:r>
          </a:p>
          <a:p>
            <a:r>
              <a:rPr lang="en-US" sz="1600" b="1" dirty="0">
                <a:latin typeface="Times New Roman" panose="02020603050405020304" pitchFamily="18" charset="0"/>
                <a:cs typeface="Times New Roman" panose="02020603050405020304" pitchFamily="18" charset="0"/>
              </a:rPr>
              <a:t>Application</a:t>
            </a:r>
            <a:r>
              <a:rPr lang="en-US" sz="1600" dirty="0">
                <a:latin typeface="Times New Roman" panose="02020603050405020304" pitchFamily="18" charset="0"/>
                <a:cs typeface="Times New Roman" panose="02020603050405020304" pitchFamily="18" charset="0"/>
              </a:rPr>
              <a:t>: A 70% aqueous solution is more effective at killing microbes than</a:t>
            </a:r>
          </a:p>
          <a:p>
            <a:r>
              <a:rPr lang="en-US" sz="1600" dirty="0">
                <a:latin typeface="Times New Roman" panose="02020603050405020304" pitchFamily="18" charset="0"/>
                <a:cs typeface="Times New Roman" panose="02020603050405020304" pitchFamily="18" charset="0"/>
              </a:rPr>
              <a:t>absolute alcohols. 70% ethyl alcohol (spirit) is used as antiseptic on skin.</a:t>
            </a:r>
          </a:p>
          <a:p>
            <a:r>
              <a:rPr lang="en-US" sz="1600" dirty="0">
                <a:latin typeface="Times New Roman" panose="02020603050405020304" pitchFamily="18" charset="0"/>
                <a:cs typeface="Times New Roman" panose="02020603050405020304" pitchFamily="18" charset="0"/>
              </a:rPr>
              <a:t>Isopropyl alcohol is preferred to ethanol. It can also be used to disinfect surfaces.</a:t>
            </a:r>
          </a:p>
          <a:p>
            <a:r>
              <a:rPr lang="en-US" sz="1600" dirty="0">
                <a:latin typeface="Times New Roman" panose="02020603050405020304" pitchFamily="18" charset="0"/>
                <a:cs typeface="Times New Roman" panose="02020603050405020304" pitchFamily="18" charset="0"/>
              </a:rPr>
              <a:t>It is used to disinfect clinical thermometers. Methyl alcohol kills fungal spores, hence is useful in disinfecting inoculation hoods.</a:t>
            </a:r>
          </a:p>
          <a:p>
            <a:r>
              <a:rPr lang="en-US" sz="1600" b="1" dirty="0">
                <a:latin typeface="Times New Roman" panose="02020603050405020304" pitchFamily="18" charset="0"/>
                <a:cs typeface="Times New Roman" panose="02020603050405020304" pitchFamily="18" charset="0"/>
              </a:rPr>
              <a:t>Disadvantages: </a:t>
            </a:r>
            <a:r>
              <a:rPr lang="en-US" sz="1600" dirty="0">
                <a:latin typeface="Times New Roman" panose="02020603050405020304" pitchFamily="18" charset="0"/>
                <a:cs typeface="Times New Roman" panose="02020603050405020304" pitchFamily="18" charset="0"/>
              </a:rPr>
              <a:t>Skin irritant, volatile (evaporates rapidly), inflammable.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Disadvantages: Vapors are irritating (must be neutralized by ammonia), has poor penetration, leaves non-volatile residue, activity is reduced in the </a:t>
            </a:r>
            <a:r>
              <a:rPr lang="en-US" sz="1600" dirty="0" err="1">
                <a:latin typeface="Times New Roman" panose="02020603050405020304" pitchFamily="18" charset="0"/>
                <a:cs typeface="Times New Roman" panose="02020603050405020304" pitchFamily="18" charset="0"/>
              </a:rPr>
              <a:t>presenceof</a:t>
            </a:r>
            <a:r>
              <a:rPr lang="en-US" sz="1600" dirty="0">
                <a:latin typeface="Times New Roman" panose="02020603050405020304" pitchFamily="18" charset="0"/>
                <a:cs typeface="Times New Roman" panose="02020603050405020304" pitchFamily="18" charset="0"/>
              </a:rPr>
              <a:t> protein. </a:t>
            </a:r>
            <a:r>
              <a:rPr lang="en-US" sz="1600" dirty="0" err="1">
                <a:latin typeface="Times New Roman" panose="02020603050405020304" pitchFamily="18" charset="0"/>
                <a:cs typeface="Times New Roman" panose="02020603050405020304" pitchFamily="18" charset="0"/>
              </a:rPr>
              <a:t>Gluteraldehyde</a:t>
            </a:r>
            <a:r>
              <a:rPr lang="en-US" sz="1600" dirty="0">
                <a:latin typeface="Times New Roman" panose="02020603050405020304" pitchFamily="18" charset="0"/>
                <a:cs typeface="Times New Roman" panose="02020603050405020304" pitchFamily="18" charset="0"/>
              </a:rPr>
              <a:t> requires alkaline pH and only those articles that are </a:t>
            </a:r>
            <a:r>
              <a:rPr lang="en-US" sz="1600" dirty="0" err="1">
                <a:latin typeface="Times New Roman" panose="02020603050405020304" pitchFamily="18" charset="0"/>
                <a:cs typeface="Times New Roman" panose="02020603050405020304" pitchFamily="18" charset="0"/>
              </a:rPr>
              <a:t>wettable</a:t>
            </a:r>
            <a:r>
              <a:rPr lang="en-US" sz="1600" dirty="0">
                <a:latin typeface="Times New Roman" panose="02020603050405020304" pitchFamily="18" charset="0"/>
                <a:cs typeface="Times New Roman" panose="02020603050405020304" pitchFamily="18" charset="0"/>
              </a:rPr>
              <a:t> can be sterilized.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Phenol</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Mode of action: Act by disruption of membranes, precipitation of proteins and</a:t>
            </a:r>
          </a:p>
          <a:p>
            <a:r>
              <a:rPr lang="en-US" sz="1600" dirty="0">
                <a:latin typeface="Times New Roman" panose="02020603050405020304" pitchFamily="18" charset="0"/>
                <a:cs typeface="Times New Roman" panose="02020603050405020304" pitchFamily="18" charset="0"/>
              </a:rPr>
              <a:t>inactivation of enzymes.</a:t>
            </a:r>
          </a:p>
          <a:p>
            <a:r>
              <a:rPr lang="en-US" sz="1600" dirty="0">
                <a:latin typeface="Times New Roman" panose="02020603050405020304" pitchFamily="18" charset="0"/>
                <a:cs typeface="Times New Roman" panose="02020603050405020304" pitchFamily="18" charset="0"/>
              </a:rPr>
              <a:t>Examples: 5% phenol, 1-5% Cresol, 5% Lysol (a </a:t>
            </a:r>
            <a:r>
              <a:rPr lang="en-US" sz="1600" dirty="0" err="1">
                <a:latin typeface="Times New Roman" panose="02020603050405020304" pitchFamily="18" charset="0"/>
                <a:cs typeface="Times New Roman" panose="02020603050405020304" pitchFamily="18" charset="0"/>
              </a:rPr>
              <a:t>saponified</a:t>
            </a:r>
            <a:r>
              <a:rPr lang="en-US" sz="1600" dirty="0">
                <a:latin typeface="Times New Roman" panose="02020603050405020304" pitchFamily="18" charset="0"/>
                <a:cs typeface="Times New Roman" panose="02020603050405020304" pitchFamily="18" charset="0"/>
              </a:rPr>
              <a:t> cresol),</a:t>
            </a:r>
          </a:p>
          <a:p>
            <a:r>
              <a:rPr lang="en-US" sz="1600" dirty="0">
                <a:latin typeface="Times New Roman" panose="02020603050405020304" pitchFamily="18" charset="0"/>
                <a:cs typeface="Times New Roman" panose="02020603050405020304" pitchFamily="18" charset="0"/>
              </a:rPr>
              <a:t>hexachlorophene, </a:t>
            </a:r>
            <a:r>
              <a:rPr lang="en-US" sz="1600" dirty="0" err="1">
                <a:latin typeface="Times New Roman" panose="02020603050405020304" pitchFamily="18" charset="0"/>
                <a:cs typeface="Times New Roman" panose="02020603050405020304" pitchFamily="18" charset="0"/>
              </a:rPr>
              <a:t>chlorhexidine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chloroxylenol</a:t>
            </a:r>
            <a:r>
              <a:rPr lang="en-US" sz="1600" dirty="0">
                <a:latin typeface="Times New Roman" panose="02020603050405020304" pitchFamily="18" charset="0"/>
                <a:cs typeface="Times New Roman" panose="02020603050405020304" pitchFamily="18" charset="0"/>
              </a:rPr>
              <a:t> (Dettol)</a:t>
            </a:r>
          </a:p>
          <a:p>
            <a:endParaRPr lang="en-US"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44</a:t>
            </a:fld>
            <a:endParaRPr lang="en-IN"/>
          </a:p>
        </p:txBody>
      </p:sp>
    </p:spTree>
    <p:extLst>
      <p:ext uri="{BB962C8B-B14F-4D97-AF65-F5344CB8AC3E}">
        <p14:creationId xmlns:p14="http://schemas.microsoft.com/office/powerpoint/2010/main" val="36235429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425984"/>
            <a:ext cx="11005803" cy="452431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Applications: Joseph Lister used it to prevent infection of surgical wounds. Phenols are coal-tar derivatives. They act as disinfectants at high concentration and as antiseptics at low concentrations. They are bactericidal, fungicidal, </a:t>
            </a:r>
            <a:r>
              <a:rPr lang="en-US" sz="1600" dirty="0" err="1">
                <a:latin typeface="Times New Roman" panose="02020603050405020304" pitchFamily="18" charset="0"/>
                <a:cs typeface="Times New Roman" panose="02020603050405020304" pitchFamily="18" charset="0"/>
              </a:rPr>
              <a:t>mycobactericidal</a:t>
            </a:r>
            <a:r>
              <a:rPr lang="en-US" sz="1600" dirty="0">
                <a:latin typeface="Times New Roman" panose="02020603050405020304" pitchFamily="18" charset="0"/>
                <a:cs typeface="Times New Roman" panose="02020603050405020304" pitchFamily="18" charset="0"/>
              </a:rPr>
              <a:t> but are inactive against spores and most viruses. They are not readily inactivated by organic matter. The corrosive </a:t>
            </a:r>
            <a:r>
              <a:rPr lang="en-US" sz="1600" dirty="0" err="1">
                <a:latin typeface="Times New Roman" panose="02020603050405020304" pitchFamily="18" charset="0"/>
                <a:cs typeface="Times New Roman" panose="02020603050405020304" pitchFamily="18" charset="0"/>
              </a:rPr>
              <a:t>phenolics</a:t>
            </a:r>
            <a:r>
              <a:rPr lang="en-US" sz="1600" dirty="0">
                <a:latin typeface="Times New Roman" panose="02020603050405020304" pitchFamily="18" charset="0"/>
                <a:cs typeface="Times New Roman" panose="02020603050405020304" pitchFamily="18" charset="0"/>
              </a:rPr>
              <a:t> are used for</a:t>
            </a:r>
          </a:p>
          <a:p>
            <a:r>
              <a:rPr lang="en-US" sz="1600" dirty="0">
                <a:latin typeface="Times New Roman" panose="02020603050405020304" pitchFamily="18" charset="0"/>
                <a:cs typeface="Times New Roman" panose="02020603050405020304" pitchFamily="18" charset="0"/>
              </a:rPr>
              <a:t>disinfection of ward floors, in discarding jars in laboratories and disinfection of bedpans. </a:t>
            </a:r>
            <a:r>
              <a:rPr lang="en-US" sz="1600" dirty="0" err="1">
                <a:latin typeface="Times New Roman" panose="02020603050405020304" pitchFamily="18" charset="0"/>
                <a:cs typeface="Times New Roman" panose="02020603050405020304" pitchFamily="18" charset="0"/>
              </a:rPr>
              <a:t>Chlorhexidine</a:t>
            </a:r>
            <a:r>
              <a:rPr lang="en-US" sz="1600" dirty="0">
                <a:latin typeface="Times New Roman" panose="02020603050405020304" pitchFamily="18" charset="0"/>
                <a:cs typeface="Times New Roman" panose="02020603050405020304" pitchFamily="18" charset="0"/>
              </a:rPr>
              <a:t> can be used in an isopropanol solution for skin disinfection, or as an aqueous solution for wound irrigation. It is often used as</a:t>
            </a:r>
          </a:p>
          <a:p>
            <a:r>
              <a:rPr lang="en-US" sz="1600" dirty="0">
                <a:latin typeface="Times New Roman" panose="02020603050405020304" pitchFamily="18" charset="0"/>
                <a:cs typeface="Times New Roman" panose="02020603050405020304" pitchFamily="18" charset="0"/>
              </a:rPr>
              <a:t>an antiseptic hand wash. 20% </a:t>
            </a:r>
            <a:r>
              <a:rPr lang="en-US" sz="1600" dirty="0" err="1">
                <a:latin typeface="Times New Roman" panose="02020603050405020304" pitchFamily="18" charset="0"/>
                <a:cs typeface="Times New Roman" panose="02020603050405020304" pitchFamily="18" charset="0"/>
              </a:rPr>
              <a:t>Chlorhexidine</a:t>
            </a:r>
            <a:r>
              <a:rPr lang="en-US" sz="1600" dirty="0">
                <a:latin typeface="Times New Roman" panose="02020603050405020304" pitchFamily="18" charset="0"/>
                <a:cs typeface="Times New Roman" panose="02020603050405020304" pitchFamily="18" charset="0"/>
              </a:rPr>
              <a:t> gluconate solution is used for preoperative hand and skin preparation and for general skin disinfection.</a:t>
            </a:r>
          </a:p>
          <a:p>
            <a:endParaRPr lang="en-US"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Chlorhexidine</a:t>
            </a:r>
            <a:r>
              <a:rPr lang="en-US" sz="1600" dirty="0">
                <a:latin typeface="Times New Roman" panose="02020603050405020304" pitchFamily="18" charset="0"/>
                <a:cs typeface="Times New Roman" panose="02020603050405020304" pitchFamily="18" charset="0"/>
              </a:rPr>
              <a:t> gluconate is also mixed with quaternary ammonium compounds such as </a:t>
            </a:r>
            <a:r>
              <a:rPr lang="en-US" sz="1600" dirty="0" err="1">
                <a:latin typeface="Times New Roman" panose="02020603050405020304" pitchFamily="18" charset="0"/>
                <a:cs typeface="Times New Roman" panose="02020603050405020304" pitchFamily="18" charset="0"/>
              </a:rPr>
              <a:t>cetrimide</a:t>
            </a:r>
            <a:r>
              <a:rPr lang="en-US" sz="1600" dirty="0">
                <a:latin typeface="Times New Roman" panose="02020603050405020304" pitchFamily="18" charset="0"/>
                <a:cs typeface="Times New Roman" panose="02020603050405020304" pitchFamily="18" charset="0"/>
              </a:rPr>
              <a:t> to get stronger and broader antimicrobial effects (eg. </a:t>
            </a:r>
            <a:r>
              <a:rPr lang="en-US" sz="1600" dirty="0" err="1">
                <a:latin typeface="Times New Roman" panose="02020603050405020304" pitchFamily="18" charset="0"/>
                <a:cs typeface="Times New Roman" panose="02020603050405020304" pitchFamily="18" charset="0"/>
              </a:rPr>
              <a:t>Savlon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Chloroxylenols</a:t>
            </a:r>
            <a:r>
              <a:rPr lang="en-US" sz="1600" dirty="0">
                <a:latin typeface="Times New Roman" panose="02020603050405020304" pitchFamily="18" charset="0"/>
                <a:cs typeface="Times New Roman" panose="02020603050405020304" pitchFamily="18" charset="0"/>
              </a:rPr>
              <a:t> are less irritant and can be used for topical purposes and are more</a:t>
            </a:r>
          </a:p>
          <a:p>
            <a:r>
              <a:rPr lang="en-US" sz="1600" dirty="0">
                <a:latin typeface="Times New Roman" panose="02020603050405020304" pitchFamily="18" charset="0"/>
                <a:cs typeface="Times New Roman" panose="02020603050405020304" pitchFamily="18" charset="0"/>
              </a:rPr>
              <a:t>effective against gram positive bacteria than gram negative bacteria.</a:t>
            </a:r>
          </a:p>
          <a:p>
            <a:r>
              <a:rPr lang="en-US" sz="1600" dirty="0">
                <a:latin typeface="Times New Roman" panose="02020603050405020304" pitchFamily="18" charset="0"/>
                <a:cs typeface="Times New Roman" panose="02020603050405020304" pitchFamily="18" charset="0"/>
              </a:rPr>
              <a:t>Hexachlorophene is chlorinated </a:t>
            </a:r>
            <a:r>
              <a:rPr lang="en-US" sz="1600" dirty="0" err="1">
                <a:latin typeface="Times New Roman" panose="02020603050405020304" pitchFamily="18" charset="0"/>
                <a:cs typeface="Times New Roman" panose="02020603050405020304" pitchFamily="18" charset="0"/>
              </a:rPr>
              <a:t>diphenyl</a:t>
            </a:r>
            <a:r>
              <a:rPr lang="en-US" sz="1600" dirty="0">
                <a:latin typeface="Times New Roman" panose="02020603050405020304" pitchFamily="18" charset="0"/>
                <a:cs typeface="Times New Roman" panose="02020603050405020304" pitchFamily="18" charset="0"/>
              </a:rPr>
              <a:t> and is much less irritant. It has marked effect over gram positive bacteria but poor effect over gram negative bacteria, mycobacteria, fungi and viruses. </a:t>
            </a:r>
            <a:r>
              <a:rPr lang="en-US" sz="1600" dirty="0" err="1">
                <a:latin typeface="Times New Roman" panose="02020603050405020304" pitchFamily="18" charset="0"/>
                <a:cs typeface="Times New Roman" panose="02020603050405020304" pitchFamily="18" charset="0"/>
              </a:rPr>
              <a:t>Triclosan</a:t>
            </a:r>
            <a:r>
              <a:rPr lang="en-US" sz="1600" dirty="0">
                <a:latin typeface="Times New Roman" panose="02020603050405020304" pitchFamily="18" charset="0"/>
                <a:cs typeface="Times New Roman" panose="02020603050405020304" pitchFamily="18" charset="0"/>
              </a:rPr>
              <a:t> is an organic phenyl ether with good</a:t>
            </a:r>
          </a:p>
          <a:p>
            <a:r>
              <a:rPr lang="en-US" sz="1600" dirty="0">
                <a:latin typeface="Times New Roman" panose="02020603050405020304" pitchFamily="18" charset="0"/>
                <a:cs typeface="Times New Roman" panose="02020603050405020304" pitchFamily="18" charset="0"/>
              </a:rPr>
              <a:t>activity against gram positive bacteria and effective to some extent against many gram negative bacteria including Pseudomonas. It also has fair activity on fungi and viruses.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Disadvantages: It is toxic, corrosive and skin irritant. </a:t>
            </a:r>
            <a:r>
              <a:rPr lang="en-US" sz="1600" dirty="0" err="1">
                <a:latin typeface="Times New Roman" panose="02020603050405020304" pitchFamily="18" charset="0"/>
                <a:cs typeface="Times New Roman" panose="02020603050405020304" pitchFamily="18" charset="0"/>
              </a:rPr>
              <a:t>Chlorhexidine</a:t>
            </a:r>
            <a:r>
              <a:rPr lang="en-US" sz="1600" dirty="0">
                <a:latin typeface="Times New Roman" panose="02020603050405020304" pitchFamily="18" charset="0"/>
                <a:cs typeface="Times New Roman" panose="02020603050405020304" pitchFamily="18" charset="0"/>
              </a:rPr>
              <a:t> is inactivated by anionic soaps. </a:t>
            </a:r>
            <a:r>
              <a:rPr lang="en-US" sz="1600" dirty="0" err="1">
                <a:latin typeface="Times New Roman" panose="02020603050405020304" pitchFamily="18" charset="0"/>
                <a:cs typeface="Times New Roman" panose="02020603050405020304" pitchFamily="18" charset="0"/>
              </a:rPr>
              <a:t>Chloroxylenol</a:t>
            </a:r>
            <a:r>
              <a:rPr lang="en-US" sz="1600" dirty="0">
                <a:latin typeface="Times New Roman" panose="02020603050405020304" pitchFamily="18" charset="0"/>
                <a:cs typeface="Times New Roman" panose="02020603050405020304" pitchFamily="18" charset="0"/>
              </a:rPr>
              <a:t> is inactivated by hard water.</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45</a:t>
            </a:fld>
            <a:endParaRPr lang="en-IN"/>
          </a:p>
        </p:txBody>
      </p:sp>
    </p:spTree>
    <p:extLst>
      <p:ext uri="{BB962C8B-B14F-4D97-AF65-F5344CB8AC3E}">
        <p14:creationId xmlns:p14="http://schemas.microsoft.com/office/powerpoint/2010/main" val="3925967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07583" y="425984"/>
            <a:ext cx="10844011" cy="575542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Formaldehyde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Formaldehyde is used as a disinfectant and </a:t>
            </a:r>
            <a:r>
              <a:rPr lang="en-US" sz="1600" dirty="0" err="1">
                <a:latin typeface="Times New Roman" panose="02020603050405020304" pitchFamily="18" charset="0"/>
                <a:cs typeface="Times New Roman" panose="02020603050405020304" pitchFamily="18" charset="0"/>
              </a:rPr>
              <a:t>sterilant</a:t>
            </a:r>
            <a:r>
              <a:rPr lang="en-US" sz="1600" dirty="0">
                <a:latin typeface="Times New Roman" panose="02020603050405020304" pitchFamily="18" charset="0"/>
                <a:cs typeface="Times New Roman" panose="02020603050405020304" pitchFamily="18" charset="0"/>
              </a:rPr>
              <a:t> in both its liquid and gaseous states. Liquid formaldehyde will be considered briefly in this section, and the gaseous form is reviewed elsewhere 570. Formaldehyde is sold and used principally as a water-based solution called formalin, which is 37% formaldehyde by weight. The aqueous solution is a bactericide, </a:t>
            </a:r>
            <a:r>
              <a:rPr lang="en-US" sz="1600" dirty="0" err="1">
                <a:latin typeface="Times New Roman" panose="02020603050405020304" pitchFamily="18" charset="0"/>
                <a:cs typeface="Times New Roman" panose="02020603050405020304" pitchFamily="18" charset="0"/>
              </a:rPr>
              <a:t>tuberculocide</a:t>
            </a:r>
            <a:r>
              <a:rPr lang="en-US" sz="1600" dirty="0">
                <a:latin typeface="Times New Roman" panose="02020603050405020304" pitchFamily="18" charset="0"/>
                <a:cs typeface="Times New Roman" panose="02020603050405020304" pitchFamily="18" charset="0"/>
              </a:rPr>
              <a:t>, fungicide, </a:t>
            </a:r>
            <a:r>
              <a:rPr lang="en-US" sz="1600" dirty="0" err="1">
                <a:latin typeface="Times New Roman" panose="02020603050405020304" pitchFamily="18" charset="0"/>
                <a:cs typeface="Times New Roman" panose="02020603050405020304" pitchFamily="18" charset="0"/>
              </a:rPr>
              <a:t>virucide</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sporicide</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Mode of Action.</a:t>
            </a:r>
          </a:p>
          <a:p>
            <a:r>
              <a:rPr lang="en-US" sz="1600" dirty="0">
                <a:latin typeface="Times New Roman" panose="02020603050405020304" pitchFamily="18" charset="0"/>
                <a:cs typeface="Times New Roman" panose="02020603050405020304" pitchFamily="18" charset="0"/>
              </a:rPr>
              <a:t>Formaldehyde inactivates microorganisms by alkylating the amino and </a:t>
            </a:r>
            <a:r>
              <a:rPr lang="en-US" sz="1600" dirty="0" err="1">
                <a:latin typeface="Times New Roman" panose="02020603050405020304" pitchFamily="18" charset="0"/>
                <a:cs typeface="Times New Roman" panose="02020603050405020304" pitchFamily="18" charset="0"/>
              </a:rPr>
              <a:t>sulfhydral</a:t>
            </a:r>
            <a:r>
              <a:rPr lang="en-US" sz="1600" dirty="0">
                <a:latin typeface="Times New Roman" panose="02020603050405020304" pitchFamily="18" charset="0"/>
                <a:cs typeface="Times New Roman" panose="02020603050405020304" pitchFamily="18" charset="0"/>
              </a:rPr>
              <a:t> groups of proteins and ring nitrogen atoms of purine bases ..</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Microbicidal</a:t>
            </a:r>
            <a:r>
              <a:rPr lang="en-US" sz="1600" dirty="0">
                <a:latin typeface="Times New Roman" panose="02020603050405020304" pitchFamily="18" charset="0"/>
                <a:cs typeface="Times New Roman" panose="02020603050405020304" pitchFamily="18" charset="0"/>
              </a:rPr>
              <a:t> Activity</a:t>
            </a:r>
          </a:p>
          <a:p>
            <a:r>
              <a:rPr lang="en-US" sz="1600" dirty="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Varying concentrations of aqueous formaldehyde solutions destroy a wide range of microorganisms. Inactivation of poliovirus in 10 minutes required an 8% concentration of formalin, but all other viruses tested were inactivated with 2% formalin 72. Four percent formaldehyde is a </a:t>
            </a:r>
            <a:r>
              <a:rPr lang="en-US" sz="1600" dirty="0" err="1">
                <a:latin typeface="Times New Roman" panose="02020603050405020304" pitchFamily="18" charset="0"/>
                <a:cs typeface="Times New Roman" panose="02020603050405020304" pitchFamily="18" charset="0"/>
              </a:rPr>
              <a:t>tuberculocidal</a:t>
            </a:r>
            <a:r>
              <a:rPr lang="en-US" sz="1600" dirty="0">
                <a:latin typeface="Times New Roman" panose="02020603050405020304" pitchFamily="18" charset="0"/>
                <a:cs typeface="Times New Roman" panose="02020603050405020304" pitchFamily="18" charset="0"/>
              </a:rPr>
              <a:t> agent, inactivating 104 M. tuberculosis in 2 minutes 82, and 2.5% formaldehyde inactivated about 107 Salmonella Typhi in 10 minutes in the presence of organic matter 572. The </a:t>
            </a:r>
            <a:r>
              <a:rPr lang="en-US" sz="1600" dirty="0" err="1">
                <a:latin typeface="Times New Roman" panose="02020603050405020304" pitchFamily="18" charset="0"/>
                <a:cs typeface="Times New Roman" panose="02020603050405020304" pitchFamily="18" charset="0"/>
              </a:rPr>
              <a:t>sporicidal</a:t>
            </a:r>
            <a:r>
              <a:rPr lang="en-US" sz="1600" dirty="0">
                <a:latin typeface="Times New Roman" panose="02020603050405020304" pitchFamily="18" charset="0"/>
                <a:cs typeface="Times New Roman" panose="02020603050405020304" pitchFamily="18" charset="0"/>
              </a:rPr>
              <a:t> action of formaldehyde was slower than that of </a:t>
            </a:r>
            <a:r>
              <a:rPr lang="en-US" sz="1600" dirty="0" err="1">
                <a:latin typeface="Times New Roman" panose="02020603050405020304" pitchFamily="18" charset="0"/>
                <a:cs typeface="Times New Roman" panose="02020603050405020304" pitchFamily="18" charset="0"/>
              </a:rPr>
              <a:t>glutaraldehyde</a:t>
            </a:r>
            <a:r>
              <a:rPr lang="en-US" sz="1600" dirty="0">
                <a:latin typeface="Times New Roman" panose="02020603050405020304" pitchFamily="18" charset="0"/>
                <a:cs typeface="Times New Roman" panose="02020603050405020304" pitchFamily="18" charset="0"/>
              </a:rPr>
              <a:t> in comparative tests with 4% aqueous formaldehyde and 2% </a:t>
            </a:r>
            <a:r>
              <a:rPr lang="en-US" sz="1600" dirty="0" err="1">
                <a:latin typeface="Times New Roman" panose="02020603050405020304" pitchFamily="18" charset="0"/>
                <a:cs typeface="Times New Roman" panose="02020603050405020304" pitchFamily="18" charset="0"/>
              </a:rPr>
              <a:t>glutaraldehyde</a:t>
            </a:r>
            <a:r>
              <a:rPr lang="en-US" sz="1600" dirty="0">
                <a:latin typeface="Times New Roman" panose="02020603050405020304" pitchFamily="18" charset="0"/>
                <a:cs typeface="Times New Roman" panose="02020603050405020304" pitchFamily="18" charset="0"/>
              </a:rPr>
              <a:t> against the spores of B. </a:t>
            </a:r>
            <a:r>
              <a:rPr lang="en-US" sz="1600" dirty="0" err="1">
                <a:latin typeface="Times New Roman" panose="02020603050405020304" pitchFamily="18" charset="0"/>
                <a:cs typeface="Times New Roman" panose="02020603050405020304" pitchFamily="18" charset="0"/>
              </a:rPr>
              <a:t>anthracis</a:t>
            </a:r>
            <a:r>
              <a:rPr lang="en-US" sz="1600" dirty="0">
                <a:latin typeface="Times New Roman" panose="02020603050405020304" pitchFamily="18" charset="0"/>
                <a:cs typeface="Times New Roman" panose="02020603050405020304" pitchFamily="18" charset="0"/>
              </a:rPr>
              <a:t> 82. The formaldehyde solution required 2 hours of contact to achieve an inactivation factor of 104, whereas </a:t>
            </a:r>
            <a:r>
              <a:rPr lang="en-US" sz="1600" dirty="0" err="1">
                <a:latin typeface="Times New Roman" panose="02020603050405020304" pitchFamily="18" charset="0"/>
                <a:cs typeface="Times New Roman" panose="02020603050405020304" pitchFamily="18" charset="0"/>
              </a:rPr>
              <a:t>glutaraldehyde</a:t>
            </a:r>
            <a:r>
              <a:rPr lang="en-US" sz="1600" dirty="0">
                <a:latin typeface="Times New Roman" panose="02020603050405020304" pitchFamily="18" charset="0"/>
                <a:cs typeface="Times New Roman" panose="02020603050405020304" pitchFamily="18" charset="0"/>
              </a:rPr>
              <a:t> required only 15 minutes.</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46</a:t>
            </a:fld>
            <a:endParaRPr lang="en-IN"/>
          </a:p>
        </p:txBody>
      </p:sp>
    </p:spTree>
    <p:extLst>
      <p:ext uri="{BB962C8B-B14F-4D97-AF65-F5344CB8AC3E}">
        <p14:creationId xmlns:p14="http://schemas.microsoft.com/office/powerpoint/2010/main" val="1456223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425984"/>
            <a:ext cx="10877014" cy="255454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Uses.</a:t>
            </a:r>
          </a:p>
          <a:p>
            <a:r>
              <a:rPr lang="en-US" sz="1600" dirty="0">
                <a:latin typeface="Times New Roman" panose="02020603050405020304" pitchFamily="18" charset="0"/>
                <a:cs typeface="Times New Roman" panose="02020603050405020304" pitchFamily="18" charset="0"/>
              </a:rPr>
              <a:t>Although formaldehyde-alcohol is a chemical </a:t>
            </a:r>
            <a:r>
              <a:rPr lang="en-US" sz="1600" dirty="0" err="1">
                <a:latin typeface="Times New Roman" panose="02020603050405020304" pitchFamily="18" charset="0"/>
                <a:cs typeface="Times New Roman" panose="02020603050405020304" pitchFamily="18" charset="0"/>
              </a:rPr>
              <a:t>sterilant</a:t>
            </a:r>
            <a:r>
              <a:rPr lang="en-US" sz="1600" dirty="0">
                <a:latin typeface="Times New Roman" panose="02020603050405020304" pitchFamily="18" charset="0"/>
                <a:cs typeface="Times New Roman" panose="02020603050405020304" pitchFamily="18" charset="0"/>
              </a:rPr>
              <a:t> and formaldehyde is a high-level disinfectant, the health-care uses of formaldehyde are limited by its irritating fumes and its pungent odor even at very low levels (&lt;1 ppm). For these reasons and others—such as its role as a suspected human carcinogen linked to nasal cancer and lung cancer 578, this germicide is excluded from Table 1. When it is used, , direct exposure to employees generally is limited; however, excessive exposures to formaldehyde have been documented for employees of renal transplant units.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PHENOL</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30863" t="21787" r="34790" b="27520"/>
          <a:stretch/>
        </p:blipFill>
        <p:spPr>
          <a:xfrm>
            <a:off x="3563422" y="2291620"/>
            <a:ext cx="5331854" cy="4424298"/>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47</a:t>
            </a:fld>
            <a:endParaRPr lang="en-IN"/>
          </a:p>
        </p:txBody>
      </p:sp>
    </p:spTree>
    <p:extLst>
      <p:ext uri="{BB962C8B-B14F-4D97-AF65-F5344CB8AC3E}">
        <p14:creationId xmlns:p14="http://schemas.microsoft.com/office/powerpoint/2010/main" val="25679173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t="21759"/>
          <a:stretch/>
        </p:blipFill>
        <p:spPr>
          <a:xfrm>
            <a:off x="2374943" y="1700010"/>
            <a:ext cx="7708812" cy="452835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48</a:t>
            </a:fld>
            <a:endParaRPr lang="en-IN"/>
          </a:p>
        </p:txBody>
      </p:sp>
    </p:spTree>
    <p:extLst>
      <p:ext uri="{BB962C8B-B14F-4D97-AF65-F5344CB8AC3E}">
        <p14:creationId xmlns:p14="http://schemas.microsoft.com/office/powerpoint/2010/main" val="41355711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3043237" y="526892"/>
            <a:ext cx="6096000" cy="1077218"/>
          </a:xfrm>
          <a:prstGeom prst="rect">
            <a:avLst/>
          </a:prstGeom>
        </p:spPr>
        <p:txBody>
          <a:bodyPr>
            <a:spAutoFit/>
          </a:bodyPr>
          <a:lstStyle/>
          <a:p>
            <a:r>
              <a:rPr lang="en-US" sz="1600" dirty="0">
                <a:latin typeface="Times New Roman" panose="02020603050405020304" pitchFamily="18" charset="0"/>
                <a:cs typeface="Times New Roman" panose="02020603050405020304" pitchFamily="18" charset="0"/>
              </a:rPr>
              <a:t>When cresol isomers are used directly as the active ingredient in bactericides or disinfectants, it appears as if much of the evidence for the mechanism of action for such phenolic germicides indicates that their effect is due to physical damage of bacterial cell membranes .</a:t>
            </a:r>
          </a:p>
        </p:txBody>
      </p:sp>
      <p:pic>
        <p:nvPicPr>
          <p:cNvPr id="6" name="Picture 5"/>
          <p:cNvPicPr>
            <a:picLocks noChangeAspect="1"/>
          </p:cNvPicPr>
          <p:nvPr/>
        </p:nvPicPr>
        <p:blipFill>
          <a:blip r:embed="rId2"/>
          <a:stretch>
            <a:fillRect/>
          </a:stretch>
        </p:blipFill>
        <p:spPr>
          <a:xfrm>
            <a:off x="2742730" y="1705018"/>
            <a:ext cx="6076950" cy="4562475"/>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49</a:t>
            </a:fld>
            <a:endParaRPr lang="en-IN"/>
          </a:p>
        </p:txBody>
      </p:sp>
    </p:spTree>
    <p:extLst>
      <p:ext uri="{BB962C8B-B14F-4D97-AF65-F5344CB8AC3E}">
        <p14:creationId xmlns:p14="http://schemas.microsoft.com/office/powerpoint/2010/main" val="1874375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20461" y="832665"/>
            <a:ext cx="10698357" cy="561629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19202597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50</a:t>
            </a:fld>
            <a:endParaRPr lang="en-IN"/>
          </a:p>
        </p:txBody>
      </p:sp>
      <p:pic>
        <p:nvPicPr>
          <p:cNvPr id="7" name="Picture 6"/>
          <p:cNvPicPr>
            <a:picLocks noChangeAspect="1"/>
          </p:cNvPicPr>
          <p:nvPr/>
        </p:nvPicPr>
        <p:blipFill>
          <a:blip r:embed="rId2"/>
          <a:stretch>
            <a:fillRect/>
          </a:stretch>
        </p:blipFill>
        <p:spPr>
          <a:xfrm>
            <a:off x="19050" y="1584101"/>
            <a:ext cx="6076950" cy="4562475"/>
          </a:xfrm>
          <a:prstGeom prst="rect">
            <a:avLst/>
          </a:prstGeom>
        </p:spPr>
      </p:pic>
      <p:pic>
        <p:nvPicPr>
          <p:cNvPr id="8" name="Picture 7"/>
          <p:cNvPicPr>
            <a:picLocks noChangeAspect="1"/>
          </p:cNvPicPr>
          <p:nvPr/>
        </p:nvPicPr>
        <p:blipFill>
          <a:blip r:embed="rId3"/>
          <a:stretch>
            <a:fillRect/>
          </a:stretch>
        </p:blipFill>
        <p:spPr>
          <a:xfrm>
            <a:off x="6115050" y="2159000"/>
            <a:ext cx="6076950" cy="4562475"/>
          </a:xfrm>
          <a:prstGeom prst="rect">
            <a:avLst/>
          </a:prstGeom>
        </p:spPr>
      </p:pic>
      <p:sp>
        <p:nvSpPr>
          <p:cNvPr id="9" name="TextBox 8"/>
          <p:cNvSpPr txBox="1"/>
          <p:nvPr/>
        </p:nvSpPr>
        <p:spPr>
          <a:xfrm>
            <a:off x="1159099" y="399245"/>
            <a:ext cx="9646276"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EVALUATION OF THE EFFICIENCY OF STERILIZATION METHODS.</a:t>
            </a:r>
          </a:p>
        </p:txBody>
      </p:sp>
    </p:spTree>
    <p:extLst>
      <p:ext uri="{BB962C8B-B14F-4D97-AF65-F5344CB8AC3E}">
        <p14:creationId xmlns:p14="http://schemas.microsoft.com/office/powerpoint/2010/main" val="17970176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51</a:t>
            </a:fld>
            <a:endParaRPr lang="en-IN"/>
          </a:p>
        </p:txBody>
      </p:sp>
      <p:pic>
        <p:nvPicPr>
          <p:cNvPr id="7" name="Picture 6"/>
          <p:cNvPicPr>
            <a:picLocks noChangeAspect="1"/>
          </p:cNvPicPr>
          <p:nvPr/>
        </p:nvPicPr>
        <p:blipFill>
          <a:blip r:embed="rId2"/>
          <a:stretch>
            <a:fillRect/>
          </a:stretch>
        </p:blipFill>
        <p:spPr>
          <a:xfrm>
            <a:off x="2839524" y="684123"/>
            <a:ext cx="6076950" cy="4562475"/>
          </a:xfrm>
          <a:prstGeom prst="rect">
            <a:avLst/>
          </a:prstGeom>
        </p:spPr>
      </p:pic>
    </p:spTree>
    <p:extLst>
      <p:ext uri="{BB962C8B-B14F-4D97-AF65-F5344CB8AC3E}">
        <p14:creationId xmlns:p14="http://schemas.microsoft.com/office/powerpoint/2010/main" val="10260197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49" y="425984"/>
            <a:ext cx="10915651" cy="4401205"/>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EVALUATION OF THE EFFICIENCY OF STERILIZATION METHODS</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Evaluation of the effectiveness of the chemical agents used for sterilization: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The phenol coefficient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By taking phenol as a standard disinfectant, the activity of other disinfectants is measured and compared with the activity of phenol. Any disinfectant which has phenol coefficient equals to 1 is having same acclivity as that of phenol, while having phenol coefficient less than 1.0, the activity of that disinfectant is said to be lesser than that of phenol and vice-versa.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For the determination of the phenol coefficient, two organisms, namely, Staphylococcus </a:t>
            </a:r>
            <a:r>
              <a:rPr lang="en-US" sz="1600" dirty="0" err="1">
                <a:latin typeface="Times New Roman" panose="02020603050405020304" pitchFamily="18" charset="0"/>
                <a:cs typeface="Times New Roman" panose="02020603050405020304" pitchFamily="18" charset="0"/>
              </a:rPr>
              <a:t>aureus</a:t>
            </a:r>
            <a:r>
              <a:rPr lang="en-US" sz="1600" dirty="0">
                <a:latin typeface="Times New Roman" panose="02020603050405020304" pitchFamily="18" charset="0"/>
                <a:cs typeface="Times New Roman" panose="02020603050405020304" pitchFamily="18" charset="0"/>
              </a:rPr>
              <a:t> and  Salmonella typhi are used. In two culture samples, phenol and disinfectant are mixed separately and the activity can be measured after a certain time for phenol and the disinfectant used against the organisms. Phenol coefficient can be similar or different for different microorganism.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It can be understood by the example of Lysol. Lysol shoes no growth at 10 minutes when used as 1:450 dilution, while phenol shows no growth at 10 minutes when used as 1:90 dilutions. Therefore, the phenol coefficient for Lysol is 5, that means, Lysol is 5 times more effective than phenol</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52</a:t>
            </a:fld>
            <a:endParaRPr lang="en-IN"/>
          </a:p>
        </p:txBody>
      </p:sp>
    </p:spTree>
    <p:extLst>
      <p:ext uri="{BB962C8B-B14F-4D97-AF65-F5344CB8AC3E}">
        <p14:creationId xmlns:p14="http://schemas.microsoft.com/office/powerpoint/2010/main" val="29598714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Rectangle 3"/>
          <p:cNvSpPr/>
          <p:nvPr/>
        </p:nvSpPr>
        <p:spPr>
          <a:xfrm>
            <a:off x="971549" y="580375"/>
            <a:ext cx="10715626" cy="2800767"/>
          </a:xfrm>
          <a:prstGeom prst="rect">
            <a:avLst/>
          </a:prstGeom>
        </p:spPr>
        <p:txBody>
          <a:bodyPr wrap="square">
            <a:spAutoFit/>
          </a:bodyPr>
          <a:lstStyle/>
          <a:p>
            <a:r>
              <a:rPr lang="en-US" sz="1600" dirty="0">
                <a:latin typeface="Times New Roman" panose="02020603050405020304" pitchFamily="18" charset="0"/>
                <a:cs typeface="Times New Roman" panose="02020603050405020304" pitchFamily="18" charset="0"/>
              </a:rPr>
              <a:t>b. Filter paper method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this method, a small disk of filter paper is soaked into the disinfectant and then placed on the agar plate cultured with test microorganism. A zone of inhibition is visible after some time. Disinfectant having a wider zone of inhibition is said to be more active for that test sample. The activity of disinfectant can differ with the test microorganism.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 Use dilution test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this, the broth culture of the test microorganism is coated over the stainless steel cylinder and is allowed to dry. These cylinders are then dipped in the test tubes filled with broth and having different dilutions of the disinfectant. The effectiveness of the disinfectant can be measured by the greatest dilution at which the growth of microorganism is inhibited.</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53</a:t>
            </a:fld>
            <a:endParaRPr lang="en-IN"/>
          </a:p>
        </p:txBody>
      </p:sp>
    </p:spTree>
    <p:extLst>
      <p:ext uri="{BB962C8B-B14F-4D97-AF65-F5344CB8AC3E}">
        <p14:creationId xmlns:p14="http://schemas.microsoft.com/office/powerpoint/2010/main" val="26388002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57207" y="1506458"/>
            <a:ext cx="6072142" cy="4566300"/>
          </a:xfrm>
          <a:prstGeom prst="rect">
            <a:avLst/>
          </a:prstGeom>
        </p:spPr>
      </p:pic>
      <p:pic>
        <p:nvPicPr>
          <p:cNvPr id="5" name="Picture 4"/>
          <p:cNvPicPr>
            <a:picLocks noChangeAspect="1"/>
          </p:cNvPicPr>
          <p:nvPr/>
        </p:nvPicPr>
        <p:blipFill>
          <a:blip r:embed="rId3"/>
          <a:stretch>
            <a:fillRect/>
          </a:stretch>
        </p:blipFill>
        <p:spPr>
          <a:xfrm>
            <a:off x="6341638" y="1285459"/>
            <a:ext cx="5708694" cy="456247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54</a:t>
            </a:fld>
            <a:endParaRPr lang="en-IN"/>
          </a:p>
        </p:txBody>
      </p:sp>
    </p:spTree>
    <p:extLst>
      <p:ext uri="{BB962C8B-B14F-4D97-AF65-F5344CB8AC3E}">
        <p14:creationId xmlns:p14="http://schemas.microsoft.com/office/powerpoint/2010/main" val="3615106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362468" y="224038"/>
            <a:ext cx="7901994" cy="5932688"/>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55</a:t>
            </a:fld>
            <a:endParaRPr lang="en-IN"/>
          </a:p>
        </p:txBody>
      </p:sp>
    </p:spTree>
    <p:extLst>
      <p:ext uri="{BB962C8B-B14F-4D97-AF65-F5344CB8AC3E}">
        <p14:creationId xmlns:p14="http://schemas.microsoft.com/office/powerpoint/2010/main" val="379956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94704" y="425984"/>
            <a:ext cx="10831133" cy="830997"/>
          </a:xfrm>
          <a:prstGeom prst="rect">
            <a:avLst/>
          </a:prstGeom>
          <a:noFill/>
        </p:spPr>
        <p:txBody>
          <a:bodyPr wrap="square" rtlCol="0">
            <a:spAutoFit/>
          </a:bodyPr>
          <a:lstStyle/>
          <a:p>
            <a:pPr algn="l"/>
            <a:r>
              <a:rPr lang="en-US" sz="1600" dirty="0">
                <a:latin typeface="Times New Roman" panose="02020603050405020304" pitchFamily="18" charset="0"/>
                <a:cs typeface="Times New Roman" panose="02020603050405020304" pitchFamily="18" charset="0"/>
              </a:rPr>
              <a:t>FACTORS AFFECTING DISINFECTION </a:t>
            </a:r>
          </a:p>
          <a:p>
            <a:pPr algn="l"/>
            <a:endParaRPr lang="en-US" sz="1600" dirty="0">
              <a:latin typeface="Times New Roman" panose="02020603050405020304" pitchFamily="18" charset="0"/>
              <a:cs typeface="Times New Roman" panose="02020603050405020304" pitchFamily="18" charset="0"/>
            </a:endParaRPr>
          </a:p>
          <a:p>
            <a:pPr algn="l"/>
            <a:endParaRPr lang="en-US" sz="16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52489" y="1286602"/>
            <a:ext cx="6076950" cy="3419475"/>
          </a:xfrm>
          <a:prstGeom prst="rect">
            <a:avLst/>
          </a:prstGeom>
        </p:spPr>
      </p:pic>
      <p:pic>
        <p:nvPicPr>
          <p:cNvPr id="7" name="Picture 6"/>
          <p:cNvPicPr>
            <a:picLocks noChangeAspect="1"/>
          </p:cNvPicPr>
          <p:nvPr/>
        </p:nvPicPr>
        <p:blipFill>
          <a:blip r:embed="rId3"/>
          <a:stretch>
            <a:fillRect/>
          </a:stretch>
        </p:blipFill>
        <p:spPr>
          <a:xfrm>
            <a:off x="6129439" y="3020218"/>
            <a:ext cx="6076950" cy="3419475"/>
          </a:xfrm>
          <a:prstGeom prst="rect">
            <a:avLst/>
          </a:prstGeom>
        </p:spPr>
      </p:pic>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56</a:t>
            </a:fld>
            <a:endParaRPr lang="en-IN"/>
          </a:p>
        </p:txBody>
      </p:sp>
    </p:spTree>
    <p:extLst>
      <p:ext uri="{BB962C8B-B14F-4D97-AF65-F5344CB8AC3E}">
        <p14:creationId xmlns:p14="http://schemas.microsoft.com/office/powerpoint/2010/main" val="15331003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962416" y="584073"/>
            <a:ext cx="9524733" cy="5359528"/>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57</a:t>
            </a:fld>
            <a:endParaRPr lang="en-IN"/>
          </a:p>
        </p:txBody>
      </p:sp>
    </p:spTree>
    <p:extLst>
      <p:ext uri="{BB962C8B-B14F-4D97-AF65-F5344CB8AC3E}">
        <p14:creationId xmlns:p14="http://schemas.microsoft.com/office/powerpoint/2010/main" val="18844686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71549" y="425984"/>
            <a:ext cx="10194434" cy="5736366"/>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58</a:t>
            </a:fld>
            <a:endParaRPr lang="en-IN"/>
          </a:p>
        </p:txBody>
      </p:sp>
    </p:spTree>
    <p:extLst>
      <p:ext uri="{BB962C8B-B14F-4D97-AF65-F5344CB8AC3E}">
        <p14:creationId xmlns:p14="http://schemas.microsoft.com/office/powerpoint/2010/main" val="29581813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500908" y="734767"/>
            <a:ext cx="9656908" cy="5433903"/>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59</a:t>
            </a:fld>
            <a:endParaRPr lang="en-IN"/>
          </a:p>
        </p:txBody>
      </p:sp>
    </p:spTree>
    <p:extLst>
      <p:ext uri="{BB962C8B-B14F-4D97-AF65-F5344CB8AC3E}">
        <p14:creationId xmlns:p14="http://schemas.microsoft.com/office/powerpoint/2010/main" val="2910111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20462" y="425984"/>
            <a:ext cx="10715223" cy="4524315"/>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Hot-air oven</a:t>
            </a:r>
            <a:r>
              <a:rPr lang="en-US" sz="1600" dirty="0">
                <a:latin typeface="Times New Roman" panose="02020603050405020304" pitchFamily="18" charset="0"/>
                <a:cs typeface="Times New Roman" panose="02020603050405020304" pitchFamily="18" charset="0"/>
              </a:rPr>
              <a:t>:- Dry heat sterilization is usually carried out in a hot air oven, which consists of the following:</a:t>
            </a:r>
          </a:p>
          <a:p>
            <a:r>
              <a:rPr lang="en-US" sz="1600" dirty="0">
                <a:latin typeface="Times New Roman" panose="02020603050405020304" pitchFamily="18" charset="0"/>
                <a:cs typeface="Times New Roman" panose="02020603050405020304" pitchFamily="18" charset="0"/>
              </a:rPr>
              <a:t>(i) An insulated chamber surrounded by an outer case containing electric heaters.</a:t>
            </a:r>
          </a:p>
          <a:p>
            <a:r>
              <a:rPr lang="en-US" sz="1600" dirty="0">
                <a:latin typeface="Times New Roman" panose="02020603050405020304" pitchFamily="18" charset="0"/>
                <a:cs typeface="Times New Roman" panose="02020603050405020304" pitchFamily="18" charset="0"/>
              </a:rPr>
              <a:t>(ii) A fan</a:t>
            </a:r>
          </a:p>
          <a:p>
            <a:r>
              <a:rPr lang="en-US" sz="1600" dirty="0">
                <a:latin typeface="Times New Roman" panose="02020603050405020304" pitchFamily="18" charset="0"/>
                <a:cs typeface="Times New Roman" panose="02020603050405020304" pitchFamily="18" charset="0"/>
              </a:rPr>
              <a:t>(iii) Shelves</a:t>
            </a:r>
          </a:p>
          <a:p>
            <a:r>
              <a:rPr lang="en-US" sz="1600" dirty="0">
                <a:latin typeface="Times New Roman" panose="02020603050405020304" pitchFamily="18" charset="0"/>
                <a:cs typeface="Times New Roman" panose="02020603050405020304" pitchFamily="18" charset="0"/>
              </a:rPr>
              <a:t>(iv) Thermocouples</a:t>
            </a:r>
          </a:p>
          <a:p>
            <a:r>
              <a:rPr lang="en-US" sz="1600" dirty="0">
                <a:latin typeface="Times New Roman" panose="02020603050405020304" pitchFamily="18" charset="0"/>
                <a:cs typeface="Times New Roman" panose="02020603050405020304" pitchFamily="18" charset="0"/>
              </a:rPr>
              <a:t>(v) Temperature sensor</a:t>
            </a:r>
          </a:p>
          <a:p>
            <a:r>
              <a:rPr lang="en-US" sz="1600" dirty="0">
                <a:latin typeface="Times New Roman" panose="02020603050405020304" pitchFamily="18" charset="0"/>
                <a:cs typeface="Times New Roman" panose="02020603050405020304" pitchFamily="18" charset="0"/>
              </a:rPr>
              <a:t>(vi) Door locking controls.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Operation</a:t>
            </a:r>
          </a:p>
          <a:p>
            <a:r>
              <a:rPr lang="en-US" sz="1600" dirty="0">
                <a:latin typeface="Times New Roman" panose="02020603050405020304" pitchFamily="18" charset="0"/>
                <a:cs typeface="Times New Roman" panose="02020603050405020304" pitchFamily="18" charset="0"/>
              </a:rPr>
              <a:t>(i) Articles to be sterilized are first wrapped or enclosed in containers of cardboard, paper or </a:t>
            </a:r>
            <a:r>
              <a:rPr lang="en-US" sz="1600" dirty="0" err="1">
                <a:latin typeface="Times New Roman" panose="02020603050405020304" pitchFamily="18" charset="0"/>
                <a:cs typeface="Times New Roman" panose="02020603050405020304" pitchFamily="18" charset="0"/>
              </a:rPr>
              <a:t>aluminium</a:t>
            </a:r>
            <a:r>
              <a:rPr lang="en-US" sz="1600" dirty="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(ii) Then, the materials are arranged to ensure uninterrupted air flow.</a:t>
            </a:r>
          </a:p>
          <a:p>
            <a:r>
              <a:rPr lang="en-US" sz="1600" dirty="0">
                <a:latin typeface="Times New Roman" panose="02020603050405020304" pitchFamily="18" charset="0"/>
                <a:cs typeface="Times New Roman" panose="02020603050405020304" pitchFamily="18" charset="0"/>
              </a:rPr>
              <a:t>(iii) Oven may be pre-heated for materials with poor heat conductivity.</a:t>
            </a:r>
          </a:p>
          <a:p>
            <a:r>
              <a:rPr lang="en-US" sz="1600" dirty="0">
                <a:latin typeface="Times New Roman" panose="02020603050405020304" pitchFamily="18" charset="0"/>
                <a:cs typeface="Times New Roman" panose="02020603050405020304" pitchFamily="18" charset="0"/>
              </a:rPr>
              <a:t>(iv) The temperature is allowed to fall to 40°C, prior to removal of sterilized</a:t>
            </a:r>
          </a:p>
          <a:p>
            <a:r>
              <a:rPr lang="en-US" sz="1600" dirty="0">
                <a:latin typeface="Times New Roman" panose="02020603050405020304" pitchFamily="18" charset="0"/>
                <a:cs typeface="Times New Roman" panose="02020603050405020304" pitchFamily="18" charset="0"/>
              </a:rPr>
              <a:t>material.</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TEMPERATURE AND TIME RELATIONSHIP FOR HOT AIR OVEN</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327452739"/>
              </p:ext>
            </p:extLst>
          </p:nvPr>
        </p:nvGraphicFramePr>
        <p:xfrm>
          <a:off x="1323662" y="4633251"/>
          <a:ext cx="8128000" cy="1854200"/>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xmlns="" val="20000"/>
                    </a:ext>
                  </a:extLst>
                </a:gridCol>
                <a:gridCol w="4064000">
                  <a:extLst>
                    <a:ext uri="{9D8B030D-6E8A-4147-A177-3AD203B41FA5}">
                      <a16:colId xmlns:a16="http://schemas.microsoft.com/office/drawing/2014/main" xmlns="" val="20001"/>
                    </a:ext>
                  </a:extLst>
                </a:gridCol>
              </a:tblGrid>
              <a:tr h="370840">
                <a:tc>
                  <a:txBody>
                    <a:bodyPr/>
                    <a:lstStyle/>
                    <a:p>
                      <a:pPr algn="ctr"/>
                      <a:r>
                        <a:rPr lang="en-US" dirty="0">
                          <a:latin typeface="Times New Roman" panose="02020603050405020304" pitchFamily="18" charset="0"/>
                          <a:cs typeface="Times New Roman" panose="02020603050405020304" pitchFamily="18" charset="0"/>
                        </a:rPr>
                        <a:t>TEMPERATURE ( IN DEGREE )</a:t>
                      </a:r>
                    </a:p>
                  </a:txBody>
                  <a:tcPr/>
                </a:tc>
                <a:tc>
                  <a:txBody>
                    <a:bodyPr/>
                    <a:lstStyle/>
                    <a:p>
                      <a:pPr algn="ctr"/>
                      <a:r>
                        <a:rPr lang="en-US" dirty="0">
                          <a:latin typeface="Times New Roman" panose="02020603050405020304" pitchFamily="18" charset="0"/>
                          <a:cs typeface="Times New Roman" panose="02020603050405020304" pitchFamily="18" charset="0"/>
                        </a:rPr>
                        <a:t>TIME ( IN MIN)</a:t>
                      </a:r>
                    </a:p>
                  </a:txBody>
                  <a:tcPr/>
                </a:tc>
                <a:extLst>
                  <a:ext uri="{0D108BD9-81ED-4DB2-BD59-A6C34878D82A}">
                    <a16:rowId xmlns:a16="http://schemas.microsoft.com/office/drawing/2014/main" xmlns="" val="10000"/>
                  </a:ext>
                </a:extLst>
              </a:tr>
              <a:tr h="370840">
                <a:tc>
                  <a:txBody>
                    <a:bodyPr/>
                    <a:lstStyle/>
                    <a:p>
                      <a:pPr algn="ctr"/>
                      <a:r>
                        <a:rPr lang="en-US" dirty="0">
                          <a:latin typeface="Times New Roman" panose="02020603050405020304" pitchFamily="18" charset="0"/>
                          <a:cs typeface="Times New Roman" panose="02020603050405020304" pitchFamily="18" charset="0"/>
                        </a:rPr>
                        <a:t>170</a:t>
                      </a:r>
                    </a:p>
                  </a:txBody>
                  <a:tcPr/>
                </a:tc>
                <a:tc>
                  <a:txBody>
                    <a:bodyPr/>
                    <a:lstStyle/>
                    <a:p>
                      <a:pPr algn="ctr"/>
                      <a:r>
                        <a:rPr lang="en-US" dirty="0">
                          <a:latin typeface="Times New Roman" panose="02020603050405020304" pitchFamily="18" charset="0"/>
                          <a:cs typeface="Times New Roman" panose="02020603050405020304" pitchFamily="18" charset="0"/>
                        </a:rPr>
                        <a:t>60</a:t>
                      </a:r>
                    </a:p>
                  </a:txBody>
                  <a:tcPr/>
                </a:tc>
                <a:extLst>
                  <a:ext uri="{0D108BD9-81ED-4DB2-BD59-A6C34878D82A}">
                    <a16:rowId xmlns:a16="http://schemas.microsoft.com/office/drawing/2014/main" xmlns="" val="10001"/>
                  </a:ext>
                </a:extLst>
              </a:tr>
              <a:tr h="370840">
                <a:tc>
                  <a:txBody>
                    <a:bodyPr/>
                    <a:lstStyle/>
                    <a:p>
                      <a:pPr algn="ctr"/>
                      <a:r>
                        <a:rPr lang="en-US" dirty="0">
                          <a:latin typeface="Times New Roman" panose="02020603050405020304" pitchFamily="18" charset="0"/>
                          <a:cs typeface="Times New Roman" panose="02020603050405020304" pitchFamily="18" charset="0"/>
                        </a:rPr>
                        <a:t>160</a:t>
                      </a:r>
                    </a:p>
                  </a:txBody>
                  <a:tcPr/>
                </a:tc>
                <a:tc>
                  <a:txBody>
                    <a:bodyPr/>
                    <a:lstStyle/>
                    <a:p>
                      <a:pPr algn="ctr"/>
                      <a:r>
                        <a:rPr lang="en-US" dirty="0">
                          <a:latin typeface="Times New Roman" panose="02020603050405020304" pitchFamily="18" charset="0"/>
                          <a:cs typeface="Times New Roman" panose="02020603050405020304" pitchFamily="18" charset="0"/>
                        </a:rPr>
                        <a:t>120</a:t>
                      </a:r>
                    </a:p>
                  </a:txBody>
                  <a:tcPr/>
                </a:tc>
                <a:extLst>
                  <a:ext uri="{0D108BD9-81ED-4DB2-BD59-A6C34878D82A}">
                    <a16:rowId xmlns:a16="http://schemas.microsoft.com/office/drawing/2014/main" xmlns="" val="10002"/>
                  </a:ext>
                </a:extLst>
              </a:tr>
              <a:tr h="370840">
                <a:tc>
                  <a:txBody>
                    <a:bodyPr/>
                    <a:lstStyle/>
                    <a:p>
                      <a:pPr algn="ctr"/>
                      <a:r>
                        <a:rPr lang="en-US" dirty="0">
                          <a:latin typeface="Times New Roman" panose="02020603050405020304" pitchFamily="18" charset="0"/>
                          <a:cs typeface="Times New Roman" panose="02020603050405020304" pitchFamily="18" charset="0"/>
                        </a:rPr>
                        <a:t>150</a:t>
                      </a:r>
                    </a:p>
                  </a:txBody>
                  <a:tcPr/>
                </a:tc>
                <a:tc>
                  <a:txBody>
                    <a:bodyPr/>
                    <a:lstStyle/>
                    <a:p>
                      <a:pPr algn="ctr"/>
                      <a:r>
                        <a:rPr lang="en-US" dirty="0">
                          <a:latin typeface="Times New Roman" panose="02020603050405020304" pitchFamily="18" charset="0"/>
                          <a:cs typeface="Times New Roman" panose="02020603050405020304" pitchFamily="18" charset="0"/>
                        </a:rPr>
                        <a:t>150</a:t>
                      </a:r>
                    </a:p>
                  </a:txBody>
                  <a:tcPr/>
                </a:tc>
                <a:extLst>
                  <a:ext uri="{0D108BD9-81ED-4DB2-BD59-A6C34878D82A}">
                    <a16:rowId xmlns:a16="http://schemas.microsoft.com/office/drawing/2014/main" xmlns="" val="10003"/>
                  </a:ext>
                </a:extLst>
              </a:tr>
              <a:tr h="370840">
                <a:tc>
                  <a:txBody>
                    <a:bodyPr/>
                    <a:lstStyle/>
                    <a:p>
                      <a:pPr algn="ctr"/>
                      <a:r>
                        <a:rPr lang="en-US" dirty="0">
                          <a:latin typeface="Times New Roman" panose="02020603050405020304" pitchFamily="18" charset="0"/>
                          <a:cs typeface="Times New Roman" panose="02020603050405020304" pitchFamily="18" charset="0"/>
                        </a:rPr>
                        <a:t>140</a:t>
                      </a:r>
                    </a:p>
                  </a:txBody>
                  <a:tcPr/>
                </a:tc>
                <a:tc>
                  <a:txBody>
                    <a:bodyPr/>
                    <a:lstStyle/>
                    <a:p>
                      <a:pPr algn="ctr"/>
                      <a:r>
                        <a:rPr lang="en-US" dirty="0">
                          <a:latin typeface="Times New Roman" panose="02020603050405020304" pitchFamily="18" charset="0"/>
                          <a:cs typeface="Times New Roman" panose="02020603050405020304" pitchFamily="18" charset="0"/>
                        </a:rPr>
                        <a:t>180</a:t>
                      </a:r>
                    </a:p>
                  </a:txBody>
                  <a:tcPr/>
                </a:tc>
                <a:extLst>
                  <a:ext uri="{0D108BD9-81ED-4DB2-BD59-A6C34878D82A}">
                    <a16:rowId xmlns:a16="http://schemas.microsoft.com/office/drawing/2014/main" xmlns="" val="10004"/>
                  </a:ext>
                </a:extLst>
              </a:tr>
            </a:tbl>
          </a:graphicData>
        </a:graphic>
      </p:graphicFrame>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18515311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147034" y="747646"/>
            <a:ext cx="9888405" cy="556416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60</a:t>
            </a:fld>
            <a:endParaRPr lang="en-IN"/>
          </a:p>
        </p:txBody>
      </p:sp>
    </p:spTree>
    <p:extLst>
      <p:ext uri="{BB962C8B-B14F-4D97-AF65-F5344CB8AC3E}">
        <p14:creationId xmlns:p14="http://schemas.microsoft.com/office/powerpoint/2010/main" val="32147522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46663" y="506874"/>
            <a:ext cx="10540486" cy="593108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61</a:t>
            </a:fld>
            <a:endParaRPr lang="en-IN"/>
          </a:p>
        </p:txBody>
      </p:sp>
    </p:spTree>
    <p:extLst>
      <p:ext uri="{BB962C8B-B14F-4D97-AF65-F5344CB8AC3E}">
        <p14:creationId xmlns:p14="http://schemas.microsoft.com/office/powerpoint/2010/main" val="39807563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971549" y="274882"/>
            <a:ext cx="6076950" cy="3419475"/>
          </a:xfrm>
          <a:prstGeom prst="rect">
            <a:avLst/>
          </a:prstGeom>
        </p:spPr>
      </p:pic>
      <p:pic>
        <p:nvPicPr>
          <p:cNvPr id="7" name="Picture 6"/>
          <p:cNvPicPr>
            <a:picLocks noChangeAspect="1"/>
          </p:cNvPicPr>
          <p:nvPr/>
        </p:nvPicPr>
        <p:blipFill>
          <a:blip r:embed="rId3"/>
          <a:stretch>
            <a:fillRect/>
          </a:stretch>
        </p:blipFill>
        <p:spPr>
          <a:xfrm>
            <a:off x="4891088" y="2410840"/>
            <a:ext cx="6076950" cy="341947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62</a:t>
            </a:fld>
            <a:endParaRPr lang="en-IN"/>
          </a:p>
        </p:txBody>
      </p:sp>
    </p:spTree>
    <p:extLst>
      <p:ext uri="{BB962C8B-B14F-4D97-AF65-F5344CB8AC3E}">
        <p14:creationId xmlns:p14="http://schemas.microsoft.com/office/powerpoint/2010/main" val="31230642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508840" y="914399"/>
            <a:ext cx="9641044" cy="5424976"/>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63</a:t>
            </a:fld>
            <a:endParaRPr lang="en-IN"/>
          </a:p>
        </p:txBody>
      </p:sp>
    </p:spTree>
    <p:extLst>
      <p:ext uri="{BB962C8B-B14F-4D97-AF65-F5344CB8AC3E}">
        <p14:creationId xmlns:p14="http://schemas.microsoft.com/office/powerpoint/2010/main" val="19270695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51321" y="95250"/>
            <a:ext cx="7625906" cy="4291066"/>
          </a:xfrm>
          <a:prstGeom prst="rect">
            <a:avLst/>
          </a:prstGeom>
        </p:spPr>
      </p:pic>
      <p:pic>
        <p:nvPicPr>
          <p:cNvPr id="6" name="Picture 5"/>
          <p:cNvPicPr>
            <a:picLocks noChangeAspect="1"/>
          </p:cNvPicPr>
          <p:nvPr/>
        </p:nvPicPr>
        <p:blipFill>
          <a:blip r:embed="rId3"/>
          <a:stretch>
            <a:fillRect/>
          </a:stretch>
        </p:blipFill>
        <p:spPr>
          <a:xfrm>
            <a:off x="5013539" y="2704563"/>
            <a:ext cx="6926048" cy="4098799"/>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64</a:t>
            </a:fld>
            <a:endParaRPr lang="en-IN"/>
          </a:p>
        </p:txBody>
      </p:sp>
    </p:spTree>
    <p:extLst>
      <p:ext uri="{BB962C8B-B14F-4D97-AF65-F5344CB8AC3E}">
        <p14:creationId xmlns:p14="http://schemas.microsoft.com/office/powerpoint/2010/main" val="5143566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0" y="47625"/>
            <a:ext cx="7412597" cy="4171038"/>
          </a:xfrm>
          <a:prstGeom prst="rect">
            <a:avLst/>
          </a:prstGeom>
        </p:spPr>
      </p:pic>
      <p:pic>
        <p:nvPicPr>
          <p:cNvPr id="6" name="Picture 5"/>
          <p:cNvPicPr>
            <a:picLocks noChangeAspect="1"/>
          </p:cNvPicPr>
          <p:nvPr/>
        </p:nvPicPr>
        <p:blipFill>
          <a:blip r:embed="rId3"/>
          <a:stretch>
            <a:fillRect/>
          </a:stretch>
        </p:blipFill>
        <p:spPr>
          <a:xfrm>
            <a:off x="5500683" y="3383887"/>
            <a:ext cx="6076950" cy="3419475"/>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65</a:t>
            </a:fld>
            <a:endParaRPr lang="en-IN"/>
          </a:p>
        </p:txBody>
      </p:sp>
    </p:spTree>
    <p:extLst>
      <p:ext uri="{BB962C8B-B14F-4D97-AF65-F5344CB8AC3E}">
        <p14:creationId xmlns:p14="http://schemas.microsoft.com/office/powerpoint/2010/main" val="14746590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328870" y="580375"/>
            <a:ext cx="9524734" cy="535952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66</a:t>
            </a:fld>
            <a:endParaRPr lang="en-IN"/>
          </a:p>
        </p:txBody>
      </p:sp>
    </p:spTree>
    <p:extLst>
      <p:ext uri="{BB962C8B-B14F-4D97-AF65-F5344CB8AC3E}">
        <p14:creationId xmlns:p14="http://schemas.microsoft.com/office/powerpoint/2010/main" val="32523572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765957" y="104480"/>
            <a:ext cx="11173630" cy="6287356"/>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67</a:t>
            </a:fld>
            <a:endParaRPr lang="en-IN"/>
          </a:p>
        </p:txBody>
      </p:sp>
    </p:spTree>
    <p:extLst>
      <p:ext uri="{BB962C8B-B14F-4D97-AF65-F5344CB8AC3E}">
        <p14:creationId xmlns:p14="http://schemas.microsoft.com/office/powerpoint/2010/main" val="38054439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805054" y="1065501"/>
            <a:ext cx="9048615" cy="509161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68</a:t>
            </a:fld>
            <a:endParaRPr lang="en-IN"/>
          </a:p>
        </p:txBody>
      </p:sp>
    </p:spTree>
    <p:extLst>
      <p:ext uri="{BB962C8B-B14F-4D97-AF65-F5344CB8AC3E}">
        <p14:creationId xmlns:p14="http://schemas.microsoft.com/office/powerpoint/2010/main" val="385174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254483" y="425984"/>
            <a:ext cx="10232666" cy="575787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69</a:t>
            </a:fld>
            <a:endParaRPr lang="en-IN"/>
          </a:p>
        </p:txBody>
      </p:sp>
    </p:spTree>
    <p:extLst>
      <p:ext uri="{BB962C8B-B14F-4D97-AF65-F5344CB8AC3E}">
        <p14:creationId xmlns:p14="http://schemas.microsoft.com/office/powerpoint/2010/main" val="2698769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693448" y="511392"/>
            <a:ext cx="7429346" cy="564630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30212755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876425" y="425984"/>
            <a:ext cx="8429624" cy="474331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70</a:t>
            </a:fld>
            <a:endParaRPr lang="en-IN"/>
          </a:p>
        </p:txBody>
      </p:sp>
    </p:spTree>
    <p:extLst>
      <p:ext uri="{BB962C8B-B14F-4D97-AF65-F5344CB8AC3E}">
        <p14:creationId xmlns:p14="http://schemas.microsoft.com/office/powerpoint/2010/main" val="9808480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086913" y="95250"/>
            <a:ext cx="10852674" cy="6029639"/>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71</a:t>
            </a:fld>
            <a:endParaRPr lang="en-IN"/>
          </a:p>
        </p:txBody>
      </p:sp>
    </p:spTree>
    <p:extLst>
      <p:ext uri="{BB962C8B-B14F-4D97-AF65-F5344CB8AC3E}">
        <p14:creationId xmlns:p14="http://schemas.microsoft.com/office/powerpoint/2010/main" val="25633822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71549" y="221942"/>
            <a:ext cx="11084327" cy="6210074"/>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72</a:t>
            </a:fld>
            <a:endParaRPr lang="en-IN"/>
          </a:p>
        </p:txBody>
      </p:sp>
    </p:spTree>
    <p:extLst>
      <p:ext uri="{BB962C8B-B14F-4D97-AF65-F5344CB8AC3E}">
        <p14:creationId xmlns:p14="http://schemas.microsoft.com/office/powerpoint/2010/main" val="25166753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396149" y="580375"/>
            <a:ext cx="10046279" cy="565300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73</a:t>
            </a:fld>
            <a:endParaRPr lang="en-IN"/>
          </a:p>
        </p:txBody>
      </p:sp>
    </p:spTree>
    <p:extLst>
      <p:ext uri="{BB962C8B-B14F-4D97-AF65-F5344CB8AC3E}">
        <p14:creationId xmlns:p14="http://schemas.microsoft.com/office/powerpoint/2010/main" val="39235464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896645" y="95250"/>
            <a:ext cx="11061576" cy="630012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74</a:t>
            </a:fld>
            <a:endParaRPr lang="en-IN"/>
          </a:p>
        </p:txBody>
      </p:sp>
    </p:spTree>
    <p:extLst>
      <p:ext uri="{BB962C8B-B14F-4D97-AF65-F5344CB8AC3E}">
        <p14:creationId xmlns:p14="http://schemas.microsoft.com/office/powerpoint/2010/main" val="39639486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05522" y="95250"/>
            <a:ext cx="10963923" cy="630012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75</a:t>
            </a:fld>
            <a:endParaRPr lang="en-IN"/>
          </a:p>
        </p:txBody>
      </p:sp>
    </p:spTree>
    <p:extLst>
      <p:ext uri="{BB962C8B-B14F-4D97-AF65-F5344CB8AC3E}">
        <p14:creationId xmlns:p14="http://schemas.microsoft.com/office/powerpoint/2010/main" val="19406020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065319" y="287761"/>
            <a:ext cx="10621855" cy="600067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76</a:t>
            </a:fld>
            <a:endParaRPr lang="en-IN"/>
          </a:p>
        </p:txBody>
      </p:sp>
    </p:spTree>
    <p:extLst>
      <p:ext uri="{BB962C8B-B14F-4D97-AF65-F5344CB8AC3E}">
        <p14:creationId xmlns:p14="http://schemas.microsoft.com/office/powerpoint/2010/main" val="4661214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870013" y="230819"/>
            <a:ext cx="11150352" cy="621456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77</a:t>
            </a:fld>
            <a:endParaRPr lang="en-IN"/>
          </a:p>
        </p:txBody>
      </p:sp>
    </p:spTree>
    <p:extLst>
      <p:ext uri="{BB962C8B-B14F-4D97-AF65-F5344CB8AC3E}">
        <p14:creationId xmlns:p14="http://schemas.microsoft.com/office/powerpoint/2010/main" val="13096919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71549" y="253528"/>
            <a:ext cx="11093204" cy="616203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78</a:t>
            </a:fld>
            <a:endParaRPr lang="en-IN"/>
          </a:p>
        </p:txBody>
      </p:sp>
    </p:spTree>
    <p:extLst>
      <p:ext uri="{BB962C8B-B14F-4D97-AF65-F5344CB8AC3E}">
        <p14:creationId xmlns:p14="http://schemas.microsoft.com/office/powerpoint/2010/main" val="41644922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b="10019"/>
          <a:stretch/>
        </p:blipFill>
        <p:spPr>
          <a:xfrm>
            <a:off x="971549" y="275997"/>
            <a:ext cx="11048816" cy="6077847"/>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79</a:t>
            </a:fld>
            <a:endParaRPr lang="en-IN"/>
          </a:p>
        </p:txBody>
      </p:sp>
    </p:spTree>
    <p:extLst>
      <p:ext uri="{BB962C8B-B14F-4D97-AF65-F5344CB8AC3E}">
        <p14:creationId xmlns:p14="http://schemas.microsoft.com/office/powerpoint/2010/main" val="2499007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329267" y="580375"/>
            <a:ext cx="8334439" cy="5894691"/>
          </a:xfrm>
          <a:prstGeom prst="rect">
            <a:avLst/>
          </a:prstGeom>
        </p:spPr>
      </p:pic>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21135888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861134" y="213720"/>
            <a:ext cx="11123719" cy="627373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80</a:t>
            </a:fld>
            <a:endParaRPr lang="en-IN"/>
          </a:p>
        </p:txBody>
      </p:sp>
    </p:spTree>
    <p:extLst>
      <p:ext uri="{BB962C8B-B14F-4D97-AF65-F5344CB8AC3E}">
        <p14:creationId xmlns:p14="http://schemas.microsoft.com/office/powerpoint/2010/main" val="20091270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r="281" b="14788"/>
          <a:stretch/>
        </p:blipFill>
        <p:spPr>
          <a:xfrm>
            <a:off x="971549" y="406812"/>
            <a:ext cx="11439434" cy="5855462"/>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81</a:t>
            </a:fld>
            <a:endParaRPr lang="en-IN"/>
          </a:p>
        </p:txBody>
      </p:sp>
    </p:spTree>
    <p:extLst>
      <p:ext uri="{BB962C8B-B14F-4D97-AF65-F5344CB8AC3E}">
        <p14:creationId xmlns:p14="http://schemas.microsoft.com/office/powerpoint/2010/main" val="9640342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b="11861"/>
          <a:stretch/>
        </p:blipFill>
        <p:spPr>
          <a:xfrm>
            <a:off x="971549" y="563563"/>
            <a:ext cx="11039938" cy="569512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82</a:t>
            </a:fld>
            <a:endParaRPr lang="en-IN"/>
          </a:p>
        </p:txBody>
      </p:sp>
    </p:spTree>
    <p:extLst>
      <p:ext uri="{BB962C8B-B14F-4D97-AF65-F5344CB8AC3E}">
        <p14:creationId xmlns:p14="http://schemas.microsoft.com/office/powerpoint/2010/main" val="10080624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b="10821"/>
          <a:stretch/>
        </p:blipFill>
        <p:spPr>
          <a:xfrm>
            <a:off x="971549" y="335832"/>
            <a:ext cx="11057694" cy="590317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83</a:t>
            </a:fld>
            <a:endParaRPr lang="en-IN"/>
          </a:p>
        </p:txBody>
      </p:sp>
    </p:spTree>
    <p:extLst>
      <p:ext uri="{BB962C8B-B14F-4D97-AF65-F5344CB8AC3E}">
        <p14:creationId xmlns:p14="http://schemas.microsoft.com/office/powerpoint/2010/main" val="34833086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71549" y="95250"/>
            <a:ext cx="11039938" cy="6213398"/>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84</a:t>
            </a:fld>
            <a:endParaRPr lang="en-IN"/>
          </a:p>
        </p:txBody>
      </p:sp>
    </p:spTree>
    <p:extLst>
      <p:ext uri="{BB962C8B-B14F-4D97-AF65-F5344CB8AC3E}">
        <p14:creationId xmlns:p14="http://schemas.microsoft.com/office/powerpoint/2010/main" val="14329068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71549" y="302725"/>
            <a:ext cx="10942283" cy="6271112"/>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85</a:t>
            </a:fld>
            <a:endParaRPr lang="en-IN"/>
          </a:p>
        </p:txBody>
      </p:sp>
    </p:spTree>
    <p:extLst>
      <p:ext uri="{BB962C8B-B14F-4D97-AF65-F5344CB8AC3E}">
        <p14:creationId xmlns:p14="http://schemas.microsoft.com/office/powerpoint/2010/main" val="15645336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71549" y="213064"/>
            <a:ext cx="11093204" cy="6232933"/>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86</a:t>
            </a:fld>
            <a:endParaRPr lang="en-IN"/>
          </a:p>
        </p:txBody>
      </p:sp>
    </p:spTree>
    <p:extLst>
      <p:ext uri="{BB962C8B-B14F-4D97-AF65-F5344CB8AC3E}">
        <p14:creationId xmlns:p14="http://schemas.microsoft.com/office/powerpoint/2010/main" val="43873094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091954" y="95250"/>
            <a:ext cx="10715626" cy="633676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87</a:t>
            </a:fld>
            <a:endParaRPr lang="en-IN"/>
          </a:p>
        </p:txBody>
      </p:sp>
    </p:spTree>
    <p:extLst>
      <p:ext uri="{BB962C8B-B14F-4D97-AF65-F5344CB8AC3E}">
        <p14:creationId xmlns:p14="http://schemas.microsoft.com/office/powerpoint/2010/main" val="32471141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038687" y="145371"/>
            <a:ext cx="10515599" cy="633909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88</a:t>
            </a:fld>
            <a:endParaRPr lang="en-IN"/>
          </a:p>
        </p:txBody>
      </p:sp>
    </p:spTree>
    <p:extLst>
      <p:ext uri="{BB962C8B-B14F-4D97-AF65-F5344CB8AC3E}">
        <p14:creationId xmlns:p14="http://schemas.microsoft.com/office/powerpoint/2010/main" val="25393071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816746" y="126033"/>
            <a:ext cx="11274640" cy="637777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89</a:t>
            </a:fld>
            <a:endParaRPr lang="en-IN"/>
          </a:p>
        </p:txBody>
      </p:sp>
    </p:spTree>
    <p:extLst>
      <p:ext uri="{BB962C8B-B14F-4D97-AF65-F5344CB8AC3E}">
        <p14:creationId xmlns:p14="http://schemas.microsoft.com/office/powerpoint/2010/main" val="1704981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b="1" dirty="0">
              <a:latin typeface="Times New Roman" panose="02020603050405020304" pitchFamily="18" charset="0"/>
              <a:cs typeface="Times New Roman" panose="02020603050405020304" pitchFamily="18" charset="0"/>
            </a:endParaRPr>
          </a:p>
        </p:txBody>
      </p:sp>
      <p:sp>
        <p:nvSpPr>
          <p:cNvPr id="4" name="Rectangle 3"/>
          <p:cNvSpPr/>
          <p:nvPr/>
        </p:nvSpPr>
        <p:spPr>
          <a:xfrm>
            <a:off x="858592" y="580375"/>
            <a:ext cx="11028608" cy="5755422"/>
          </a:xfrm>
          <a:prstGeom prst="rect">
            <a:avLst/>
          </a:prstGeom>
        </p:spPr>
        <p:txBody>
          <a:bodyPr wrap="square">
            <a:spAutoFit/>
          </a:bodyPr>
          <a:lstStyle/>
          <a:p>
            <a:r>
              <a:rPr lang="en-US" sz="1600" dirty="0">
                <a:latin typeface="Times New Roman" panose="02020603050405020304" pitchFamily="18" charset="0"/>
                <a:cs typeface="Times New Roman" panose="02020603050405020304" pitchFamily="18" charset="0"/>
              </a:rPr>
              <a:t>Sterilization by dry heat is performed by conduction. The temperature is consumed by the surface of the objects, then moves towards the core of the object, coating by coating. The whole object will ultimately attain the temperature needed for sterilization to take place.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Dry heat causes most of the injury by oxidizing particles. The primary cell components are damaged and the organism dies. The temperature is kept for about an hour to eliminate the most ambitious of the resistant spores.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hot air oven is a type of dry heat sterilization. Dry heat sterilization is used on equipment that cannot be wet and on material that will not melt, catch fire, or change form when exposed to high temperatures. Moist heat sterilization uses water to boil items or steam them to sterilize and doesn't take as long as dry heat sterilization. Examples of items that aren't sterilized in a hot air oven are surgical dressings, rubber items, or plastic material.</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Items that are sterilized in a hot air oven include:</a:t>
            </a:r>
          </a:p>
          <a:p>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Glassware (like petri dishes, flasks, pipettes, and test tubes)</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Powders (like starch, zinc oxide, and sulfadiazine)</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Materials that contain oils</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Metal equipment (like scalpels, scissors, and blades).</a:t>
            </a:r>
          </a:p>
          <a:p>
            <a:pPr marL="285750" indent="-285750">
              <a:buFont typeface="Wingdings" panose="05000000000000000000" pitchFamily="2" charset="2"/>
              <a:buChar char="ü"/>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Hot air ovens use extremely high temperatures over several hours to destroy microorganisms and bacterial spores. The ovens use conduction to sterilize items by heating the outside surfaces of the item, which then absorbs the heat and moves it towards the center of the item. The commonly-used temperatures and time that hot air ovens need to sterilize materials is 170 degrees Celsius for 30 minutes, 160 degrees Celsius for 60 minutes, and 150 degrees Celsius for 150 minutes.</a:t>
            </a:r>
          </a:p>
        </p:txBody>
      </p:sp>
      <p:pic>
        <p:nvPicPr>
          <p:cNvPr id="5" name="Picture 4"/>
          <p:cNvPicPr>
            <a:picLocks noChangeAspect="1"/>
          </p:cNvPicPr>
          <p:nvPr/>
        </p:nvPicPr>
        <p:blipFill rotWithShape="1">
          <a:blip r:embed="rId2"/>
          <a:srcRect l="28587" t="33583" r="37858" b="42704"/>
          <a:stretch/>
        </p:blipFill>
        <p:spPr>
          <a:xfrm>
            <a:off x="6478073" y="3138507"/>
            <a:ext cx="5209102" cy="206960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10185498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971548" y="95250"/>
            <a:ext cx="9911100" cy="639220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90</a:t>
            </a:fld>
            <a:endParaRPr lang="en-IN"/>
          </a:p>
        </p:txBody>
      </p:sp>
    </p:spTree>
    <p:extLst>
      <p:ext uri="{BB962C8B-B14F-4D97-AF65-F5344CB8AC3E}">
        <p14:creationId xmlns:p14="http://schemas.microsoft.com/office/powerpoint/2010/main" val="38671897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083076" y="217891"/>
            <a:ext cx="10955044" cy="619406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91</a:t>
            </a:fld>
            <a:endParaRPr lang="en-IN"/>
          </a:p>
        </p:txBody>
      </p:sp>
    </p:spTree>
    <p:extLst>
      <p:ext uri="{BB962C8B-B14F-4D97-AF65-F5344CB8AC3E}">
        <p14:creationId xmlns:p14="http://schemas.microsoft.com/office/powerpoint/2010/main" val="29910063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576856" y="234472"/>
            <a:ext cx="8391392" cy="630012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92</a:t>
            </a:fld>
            <a:endParaRPr lang="en-IN"/>
          </a:p>
        </p:txBody>
      </p:sp>
    </p:spTree>
    <p:extLst>
      <p:ext uri="{BB962C8B-B14F-4D97-AF65-F5344CB8AC3E}">
        <p14:creationId xmlns:p14="http://schemas.microsoft.com/office/powerpoint/2010/main" val="32657233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027215" y="274882"/>
            <a:ext cx="7953912" cy="597166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93</a:t>
            </a:fld>
            <a:endParaRPr lang="en-IN"/>
          </a:p>
        </p:txBody>
      </p:sp>
    </p:spTree>
    <p:extLst>
      <p:ext uri="{BB962C8B-B14F-4D97-AF65-F5344CB8AC3E}">
        <p14:creationId xmlns:p14="http://schemas.microsoft.com/office/powerpoint/2010/main" val="11264367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744281" y="261837"/>
            <a:ext cx="8185330" cy="6145412"/>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94</a:t>
            </a:fld>
            <a:endParaRPr lang="en-IN"/>
          </a:p>
        </p:txBody>
      </p:sp>
    </p:spTree>
    <p:extLst>
      <p:ext uri="{BB962C8B-B14F-4D97-AF65-F5344CB8AC3E}">
        <p14:creationId xmlns:p14="http://schemas.microsoft.com/office/powerpoint/2010/main" val="41913345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622320" y="137528"/>
            <a:ext cx="8730903" cy="655502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95</a:t>
            </a:fld>
            <a:endParaRPr lang="en-IN"/>
          </a:p>
        </p:txBody>
      </p:sp>
    </p:spTree>
    <p:extLst>
      <p:ext uri="{BB962C8B-B14F-4D97-AF65-F5344CB8AC3E}">
        <p14:creationId xmlns:p14="http://schemas.microsoft.com/office/powerpoint/2010/main" val="22735060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731001" y="245045"/>
            <a:ext cx="8314520" cy="6242406"/>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96</a:t>
            </a:fld>
            <a:endParaRPr lang="en-IN"/>
          </a:p>
        </p:txBody>
      </p:sp>
    </p:spTree>
    <p:extLst>
      <p:ext uri="{BB962C8B-B14F-4D97-AF65-F5344CB8AC3E}">
        <p14:creationId xmlns:p14="http://schemas.microsoft.com/office/powerpoint/2010/main" val="389559632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821553" y="348576"/>
            <a:ext cx="7901995" cy="593268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97</a:t>
            </a:fld>
            <a:endParaRPr lang="en-IN"/>
          </a:p>
        </p:txBody>
      </p:sp>
    </p:spTree>
    <p:extLst>
      <p:ext uri="{BB962C8B-B14F-4D97-AF65-F5344CB8AC3E}">
        <p14:creationId xmlns:p14="http://schemas.microsoft.com/office/powerpoint/2010/main" val="15481446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705645" y="95250"/>
            <a:ext cx="8507302" cy="6387144"/>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98</a:t>
            </a:fld>
            <a:endParaRPr lang="en-IN"/>
          </a:p>
        </p:txBody>
      </p:sp>
    </p:spTree>
    <p:extLst>
      <p:ext uri="{BB962C8B-B14F-4D97-AF65-F5344CB8AC3E}">
        <p14:creationId xmlns:p14="http://schemas.microsoft.com/office/powerpoint/2010/main" val="2137889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054949" y="180849"/>
            <a:ext cx="8348800" cy="6268143"/>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99</a:t>
            </a:fld>
            <a:endParaRPr lang="en-IN"/>
          </a:p>
        </p:txBody>
      </p:sp>
    </p:spTree>
    <p:extLst>
      <p:ext uri="{BB962C8B-B14F-4D97-AF65-F5344CB8AC3E}">
        <p14:creationId xmlns:p14="http://schemas.microsoft.com/office/powerpoint/2010/main" val="10285091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5163</TotalTime>
  <Words>6191</Words>
  <Application>Microsoft Office PowerPoint</Application>
  <PresentationFormat>Widescreen</PresentationFormat>
  <Paragraphs>814</Paragraphs>
  <Slides>100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100</vt:i4>
      </vt:variant>
    </vt:vector>
  </HeadingPairs>
  <TitlesOfParts>
    <vt:vector size="107" baseType="lpstr">
      <vt:lpstr>Arial</vt:lpstr>
      <vt:lpstr>Calibri</vt:lpstr>
      <vt:lpstr>Calibri Light</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 OF THE UNIT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64</cp:revision>
  <dcterms:created xsi:type="dcterms:W3CDTF">2020-07-13T05:58:17Z</dcterms:created>
  <dcterms:modified xsi:type="dcterms:W3CDTF">2024-09-17T05:53:14Z</dcterms:modified>
</cp:coreProperties>
</file>