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2" y="7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07652-91E5-4B9D-BA91-F1973261B366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F9A7A-D88E-48F3-86A2-1B901FAE7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11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F9A7A-D88E-48F3-86A2-1B901FAE7A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9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2486-E201-4D7B-92B4-A5E73A93E235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0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2E11-7A3C-4258-A4B1-532DE6F41BC5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7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A10C6-39C3-4F3B-ABBD-3BF93A21557A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0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9AE3-2C5F-4553-BDC0-85F6558C780C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41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1A070-E94F-4C71-93AC-C09F86D8A916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1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D8099-4235-475E-8D4D-9ED256FFA9D9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0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A83B6-F3A2-4EAE-8018-F1C9B5D2B821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34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34A2-F271-46CE-914B-FD248F70FD07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0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41FE6-9593-4103-9E9A-D1C07012679A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3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5E7C-2FA8-4FDC-BEE5-CA73F6E37883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5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35934-91CD-45B2-A907-25871DA38E4F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2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D83D3-DD47-4636-9498-BAA9D6BFBA94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91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8395" y="1670432"/>
            <a:ext cx="55848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>
                <a:solidFill>
                  <a:srgbClr val="000000"/>
                </a:solidFill>
              </a:rPr>
              <a:t>Chronic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Kidney</a:t>
            </a:r>
            <a:r>
              <a:rPr sz="4400" spc="-5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Disease</a:t>
            </a:r>
            <a:endParaRPr sz="4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141" y="694689"/>
            <a:ext cx="8700135" cy="29988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95325" indent="-342900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Chronic kidney disease is </a:t>
            </a:r>
            <a:r>
              <a:rPr sz="2600" b="1" i="1" spc="-5" dirty="0">
                <a:latin typeface="Times New Roman"/>
                <a:cs typeface="Times New Roman"/>
              </a:rPr>
              <a:t>characterized </a:t>
            </a:r>
            <a:r>
              <a:rPr sz="2600" b="1" i="1" dirty="0">
                <a:latin typeface="Times New Roman"/>
                <a:cs typeface="Times New Roman"/>
              </a:rPr>
              <a:t>by a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progressive </a:t>
            </a:r>
            <a:r>
              <a:rPr sz="2600" b="1" i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deterioration </a:t>
            </a:r>
            <a:r>
              <a:rPr sz="2600" b="1" i="1" dirty="0">
                <a:latin typeface="Times New Roman"/>
                <a:cs typeface="Times New Roman"/>
              </a:rPr>
              <a:t>in kidney function ultimately leading to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irreversible</a:t>
            </a:r>
            <a:r>
              <a:rPr sz="2600" b="1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structural</a:t>
            </a:r>
            <a:r>
              <a:rPr sz="2600" b="1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damage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to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existing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nephrons.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5080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spc="-5" dirty="0">
                <a:latin typeface="Times New Roman"/>
                <a:cs typeface="Times New Roman"/>
              </a:rPr>
              <a:t>Progressive </a:t>
            </a:r>
            <a:r>
              <a:rPr sz="2600" b="1" i="1" dirty="0">
                <a:latin typeface="Times New Roman"/>
                <a:cs typeface="Times New Roman"/>
              </a:rPr>
              <a:t>loss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function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occurring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over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several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months to </a:t>
            </a:r>
            <a:r>
              <a:rPr sz="2600" b="1" i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years</a:t>
            </a:r>
            <a:r>
              <a:rPr sz="2600" b="1" i="1" spc="-5" dirty="0">
                <a:latin typeface="Times New Roman"/>
                <a:cs typeface="Times New Roman"/>
              </a:rPr>
              <a:t>, </a:t>
            </a:r>
            <a:r>
              <a:rPr sz="2600" b="1" i="1" dirty="0">
                <a:latin typeface="Times New Roman"/>
                <a:cs typeface="Times New Roman"/>
              </a:rPr>
              <a:t>and is </a:t>
            </a:r>
            <a:r>
              <a:rPr sz="2600" b="1" i="1" spc="-5" dirty="0">
                <a:latin typeface="Times New Roman"/>
                <a:cs typeface="Times New Roman"/>
              </a:rPr>
              <a:t>characterized </a:t>
            </a:r>
            <a:r>
              <a:rPr sz="2600" b="1" i="1" dirty="0">
                <a:latin typeface="Times New Roman"/>
                <a:cs typeface="Times New Roman"/>
              </a:rPr>
              <a:t>by the gradual replacement of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normal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kidney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architecture with</a:t>
            </a:r>
            <a:r>
              <a:rPr sz="2600" b="1" i="1" spc="2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interstitial</a:t>
            </a:r>
            <a:r>
              <a:rPr sz="2600" b="1" i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fibrosis.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84915"/>
            <a:ext cx="7736205" cy="134747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spcBef>
                <a:spcPts val="790"/>
              </a:spcBef>
            </a:pPr>
            <a:r>
              <a:rPr sz="2800" dirty="0"/>
              <a:t>Stages</a:t>
            </a:r>
            <a:r>
              <a:rPr sz="2800" spc="-40" dirty="0"/>
              <a:t> </a:t>
            </a:r>
            <a:r>
              <a:rPr sz="2800" spc="-5" dirty="0"/>
              <a:t>of</a:t>
            </a:r>
            <a:r>
              <a:rPr sz="2800" spc="-15" dirty="0"/>
              <a:t> CKD</a:t>
            </a:r>
            <a:endParaRPr sz="2800"/>
          </a:p>
          <a:p>
            <a:pPr marL="12700" marR="5080">
              <a:spcBef>
                <a:spcPts val="595"/>
              </a:spcBef>
            </a:pPr>
            <a:r>
              <a:rPr sz="2400" spc="-5" dirty="0">
                <a:solidFill>
                  <a:srgbClr val="000000"/>
                </a:solidFill>
              </a:rPr>
              <a:t>From</a:t>
            </a:r>
            <a:r>
              <a:rPr sz="2400" spc="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National</a:t>
            </a:r>
            <a:r>
              <a:rPr sz="2400" spc="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Kidney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Foundation.</a:t>
            </a:r>
            <a:r>
              <a:rPr sz="2400" spc="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K/DOQI</a:t>
            </a:r>
            <a:r>
              <a:rPr sz="2400" spc="3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clinical</a:t>
            </a:r>
            <a:r>
              <a:rPr sz="2400" spc="-3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practice </a:t>
            </a:r>
            <a:r>
              <a:rPr sz="2400" spc="-58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guidelines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for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chronic</a:t>
            </a:r>
            <a:r>
              <a:rPr sz="2400" dirty="0">
                <a:solidFill>
                  <a:srgbClr val="000000"/>
                </a:solidFill>
              </a:rPr>
              <a:t> kidney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disease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822194" y="1918844"/>
            <a:ext cx="427228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76884">
              <a:spcBef>
                <a:spcPts val="675"/>
              </a:spcBef>
            </a:pPr>
            <a:r>
              <a:rPr sz="2400" b="1" i="1" spc="-5" dirty="0">
                <a:latin typeface="Times New Roman"/>
                <a:cs typeface="Times New Roman"/>
              </a:rPr>
              <a:t>Damage</a:t>
            </a: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b="1" i="1" spc="-5" dirty="0">
                <a:latin typeface="Times New Roman"/>
                <a:cs typeface="Times New Roman"/>
              </a:rPr>
              <a:t>Kidney damage with normal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GFR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63696" y="1918844"/>
            <a:ext cx="2636520" cy="90360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100">
              <a:spcBef>
                <a:spcPts val="675"/>
              </a:spcBef>
            </a:pPr>
            <a:r>
              <a:rPr sz="2400" b="1" i="1" spc="-5" dirty="0">
                <a:latin typeface="Times New Roman"/>
                <a:cs typeface="Times New Roman"/>
              </a:rPr>
              <a:t>GFR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ml/min/1.73m</a:t>
            </a:r>
            <a:r>
              <a:rPr sz="2400" b="1" i="1" baseline="24305" dirty="0">
                <a:latin typeface="Times New Roman"/>
                <a:cs typeface="Times New Roman"/>
              </a:rPr>
              <a:t>2</a:t>
            </a:r>
            <a:endParaRPr sz="2400" baseline="24305">
              <a:latin typeface="Times New Roman"/>
              <a:cs typeface="Times New Roman"/>
            </a:endParaRPr>
          </a:p>
          <a:p>
            <a:pPr marL="102108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&gt;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/=90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1340" y="1918843"/>
            <a:ext cx="720090" cy="2659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 marR="5080" indent="-152400">
              <a:lnSpc>
                <a:spcPct val="1200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Stage  1</a:t>
            </a:r>
            <a:endParaRPr sz="2400">
              <a:latin typeface="Times New Roman"/>
              <a:cs typeface="Times New Roman"/>
            </a:endParaRPr>
          </a:p>
          <a:p>
            <a:pPr marL="16510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  <a:p>
            <a:pPr marL="16510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  <a:p>
            <a:pPr marL="165100">
              <a:spcBef>
                <a:spcPts val="580"/>
              </a:spcBef>
            </a:pPr>
            <a:r>
              <a:rPr sz="2400" b="1" i="1" dirty="0"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  <a:p>
            <a:pPr marL="16510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6044" y="2796413"/>
            <a:ext cx="5481320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5565">
              <a:lnSpc>
                <a:spcPct val="120100"/>
              </a:lnSpc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Kidney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damage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with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mild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decrease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spc="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GFR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Moderate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decrease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GFR</a:t>
            </a:r>
            <a:endParaRPr sz="2400">
              <a:latin typeface="Times New Roman"/>
              <a:cs typeface="Times New Roman"/>
            </a:endParaRPr>
          </a:p>
          <a:p>
            <a:pPr marL="88265" marR="2440305" indent="-76200">
              <a:lnSpc>
                <a:spcPct val="120000"/>
              </a:lnSpc>
            </a:pPr>
            <a:r>
              <a:rPr sz="2400" b="1" i="1" spc="-5" dirty="0">
                <a:latin typeface="Times New Roman"/>
                <a:cs typeface="Times New Roman"/>
              </a:rPr>
              <a:t>Severe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decrease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GFR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Kidney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failure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63178" y="2796413"/>
            <a:ext cx="861694" cy="17818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85725">
              <a:spcBef>
                <a:spcPts val="675"/>
              </a:spcBef>
            </a:pPr>
            <a:r>
              <a:rPr sz="2400" b="1" i="1" dirty="0">
                <a:latin typeface="Times New Roman"/>
                <a:cs typeface="Times New Roman"/>
              </a:rPr>
              <a:t>60–89</a:t>
            </a:r>
            <a:endParaRPr sz="2400">
              <a:latin typeface="Times New Roman"/>
              <a:cs typeface="Times New Roman"/>
            </a:endParaRPr>
          </a:p>
          <a:p>
            <a:pPr marL="80645">
              <a:spcBef>
                <a:spcPts val="580"/>
              </a:spcBef>
            </a:pPr>
            <a:r>
              <a:rPr sz="2400" b="1" i="1" dirty="0">
                <a:latin typeface="Times New Roman"/>
                <a:cs typeface="Times New Roman"/>
              </a:rPr>
              <a:t>30–59</a:t>
            </a: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15–29</a:t>
            </a: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575"/>
              </a:spcBef>
            </a:pPr>
            <a:r>
              <a:rPr sz="2400" b="1" i="1" dirty="0">
                <a:latin typeface="Times New Roman"/>
                <a:cs typeface="Times New Roman"/>
              </a:rPr>
              <a:t>&lt;15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0" y="72258"/>
            <a:ext cx="3073400" cy="160274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118200"/>
              </a:lnSpc>
              <a:spcBef>
                <a:spcPts val="185"/>
              </a:spcBef>
            </a:pPr>
            <a:r>
              <a:rPr dirty="0"/>
              <a:t>Etiology </a:t>
            </a:r>
            <a:r>
              <a:rPr spc="5" dirty="0"/>
              <a:t> </a:t>
            </a:r>
            <a:r>
              <a:rPr sz="2800" spc="-5" dirty="0">
                <a:solidFill>
                  <a:srgbClr val="FF0000"/>
                </a:solidFill>
              </a:rPr>
              <a:t>Susceptibility</a:t>
            </a:r>
            <a:r>
              <a:rPr sz="2800" spc="-5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factors </a:t>
            </a:r>
            <a:r>
              <a:rPr sz="2800" spc="-685" dirty="0">
                <a:solidFill>
                  <a:srgbClr val="FF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Advanced</a:t>
            </a:r>
            <a:r>
              <a:rPr sz="2600" spc="-45" dirty="0">
                <a:solidFill>
                  <a:srgbClr val="000000"/>
                </a:solidFill>
              </a:rPr>
              <a:t> </a:t>
            </a:r>
            <a:r>
              <a:rPr sz="2600" spc="5" dirty="0">
                <a:solidFill>
                  <a:srgbClr val="000000"/>
                </a:solidFill>
              </a:rPr>
              <a:t>age</a:t>
            </a:r>
            <a:endParaRPr sz="260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1832188" y="1648626"/>
            <a:ext cx="7535333" cy="390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  <a:tabLst>
                <a:tab pos="2331720" algn="l"/>
              </a:tabLst>
            </a:pPr>
            <a:r>
              <a:rPr dirty="0"/>
              <a:t>Reduced</a:t>
            </a:r>
            <a:r>
              <a:rPr spc="-20" dirty="0"/>
              <a:t> </a:t>
            </a:r>
            <a:r>
              <a:rPr dirty="0"/>
              <a:t>kidney	mass</a:t>
            </a:r>
            <a:r>
              <a:rPr spc="-20" dirty="0"/>
              <a:t> </a:t>
            </a:r>
            <a:r>
              <a:rPr spc="5" dirty="0"/>
              <a:t>&amp;</a:t>
            </a:r>
            <a:r>
              <a:rPr spc="-15" dirty="0"/>
              <a:t> </a:t>
            </a:r>
            <a:r>
              <a:rPr spc="-5" dirty="0"/>
              <a:t>low</a:t>
            </a:r>
            <a:r>
              <a:rPr spc="-15" dirty="0"/>
              <a:t> </a:t>
            </a:r>
            <a:r>
              <a:rPr dirty="0"/>
              <a:t>birth</a:t>
            </a:r>
            <a:r>
              <a:rPr spc="-25" dirty="0"/>
              <a:t> </a:t>
            </a:r>
            <a:r>
              <a:rPr dirty="0"/>
              <a:t>weight </a:t>
            </a:r>
            <a:r>
              <a:rPr spc="-635" dirty="0"/>
              <a:t> </a:t>
            </a:r>
            <a:r>
              <a:rPr dirty="0"/>
              <a:t>Family</a:t>
            </a:r>
            <a:r>
              <a:rPr spc="-15" dirty="0"/>
              <a:t> </a:t>
            </a:r>
            <a:r>
              <a:rPr spc="-5" dirty="0"/>
              <a:t>history</a:t>
            </a:r>
          </a:p>
          <a:p>
            <a:pPr marL="12700" marR="2501265">
              <a:lnSpc>
                <a:spcPct val="120000"/>
              </a:lnSpc>
            </a:pPr>
            <a:r>
              <a:rPr dirty="0"/>
              <a:t>Systemic</a:t>
            </a:r>
            <a:r>
              <a:rPr spc="-100" dirty="0"/>
              <a:t> </a:t>
            </a:r>
            <a:r>
              <a:rPr dirty="0"/>
              <a:t>inflammation </a:t>
            </a:r>
            <a:r>
              <a:rPr spc="-635" dirty="0"/>
              <a:t> </a:t>
            </a:r>
            <a:r>
              <a:rPr dirty="0"/>
              <a:t>Dyslipidemia</a:t>
            </a:r>
          </a:p>
          <a:p>
            <a:pPr>
              <a:spcBef>
                <a:spcPts val="40"/>
              </a:spcBef>
            </a:pPr>
            <a:endParaRPr sz="3800"/>
          </a:p>
          <a:p>
            <a:pPr marL="12700"/>
            <a:r>
              <a:rPr sz="2800" dirty="0">
                <a:solidFill>
                  <a:srgbClr val="FF0000"/>
                </a:solidFill>
              </a:rPr>
              <a:t>Initiation</a:t>
            </a:r>
            <a:r>
              <a:rPr sz="2800" spc="-5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factors</a:t>
            </a:r>
            <a:endParaRPr sz="2800"/>
          </a:p>
          <a:p>
            <a:pPr marL="12700">
              <a:spcBef>
                <a:spcPts val="630"/>
              </a:spcBef>
            </a:pPr>
            <a:r>
              <a:rPr dirty="0"/>
              <a:t>Diabetes</a:t>
            </a:r>
            <a:r>
              <a:rPr spc="-35" dirty="0"/>
              <a:t> </a:t>
            </a:r>
            <a:r>
              <a:rPr spc="-5" dirty="0"/>
              <a:t>mellitus</a:t>
            </a:r>
            <a:r>
              <a:rPr dirty="0"/>
              <a:t> (44%),</a:t>
            </a:r>
          </a:p>
          <a:p>
            <a:pPr marL="12700">
              <a:spcBef>
                <a:spcPts val="630"/>
              </a:spcBef>
            </a:pPr>
            <a:r>
              <a:rPr spc="-5" dirty="0"/>
              <a:t>Hypertension</a:t>
            </a:r>
            <a:r>
              <a:rPr spc="-25" dirty="0"/>
              <a:t> </a:t>
            </a:r>
            <a:r>
              <a:rPr dirty="0"/>
              <a:t>(27%),</a:t>
            </a:r>
          </a:p>
          <a:p>
            <a:pPr marL="12700">
              <a:spcBef>
                <a:spcPts val="625"/>
              </a:spcBef>
            </a:pPr>
            <a:r>
              <a:rPr dirty="0"/>
              <a:t>Chronic</a:t>
            </a:r>
            <a:r>
              <a:rPr spc="-20" dirty="0"/>
              <a:t> </a:t>
            </a:r>
            <a:r>
              <a:rPr dirty="0"/>
              <a:t>glomerulonephritis</a:t>
            </a:r>
            <a:r>
              <a:rPr spc="-40" dirty="0"/>
              <a:t> </a:t>
            </a:r>
            <a:r>
              <a:rPr spc="5" dirty="0"/>
              <a:t>(8%)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86896"/>
            <a:ext cx="2878455" cy="2917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19600"/>
              </a:lnSpc>
              <a:spcBef>
                <a:spcPts val="114"/>
              </a:spcBef>
            </a:pPr>
            <a:r>
              <a:rPr sz="2800" spc="-5" dirty="0">
                <a:solidFill>
                  <a:srgbClr val="FF0000"/>
                </a:solidFill>
              </a:rPr>
              <a:t>Progression</a:t>
            </a:r>
            <a:r>
              <a:rPr sz="2800" spc="-35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factors </a:t>
            </a:r>
            <a:r>
              <a:rPr sz="2800" spc="-685" dirty="0">
                <a:solidFill>
                  <a:srgbClr val="FF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Glycemia </a:t>
            </a:r>
            <a:r>
              <a:rPr sz="2600" spc="5" dirty="0">
                <a:solidFill>
                  <a:srgbClr val="000000"/>
                </a:solidFill>
              </a:rPr>
              <a:t> </a:t>
            </a:r>
            <a:r>
              <a:rPr sz="2600" spc="-5" dirty="0">
                <a:solidFill>
                  <a:srgbClr val="000000"/>
                </a:solidFill>
              </a:rPr>
              <a:t>Hypertension </a:t>
            </a:r>
            <a:r>
              <a:rPr sz="2600" dirty="0">
                <a:solidFill>
                  <a:srgbClr val="000000"/>
                </a:solidFill>
              </a:rPr>
              <a:t> Proteinuria</a:t>
            </a:r>
            <a:endParaRPr sz="2600"/>
          </a:p>
          <a:p>
            <a:pPr marL="12700" marR="1698625">
              <a:lnSpc>
                <a:spcPct val="120000"/>
              </a:lnSpc>
              <a:spcBef>
                <a:spcPts val="5"/>
              </a:spcBef>
            </a:pPr>
            <a:r>
              <a:rPr sz="2600" dirty="0">
                <a:solidFill>
                  <a:srgbClr val="000000"/>
                </a:solidFill>
              </a:rPr>
              <a:t>smo</a:t>
            </a:r>
            <a:r>
              <a:rPr sz="2600" spc="5" dirty="0">
                <a:solidFill>
                  <a:srgbClr val="000000"/>
                </a:solidFill>
              </a:rPr>
              <a:t>k</a:t>
            </a:r>
            <a:r>
              <a:rPr sz="2600" dirty="0">
                <a:solidFill>
                  <a:srgbClr val="000000"/>
                </a:solidFill>
              </a:rPr>
              <a:t>ing  </a:t>
            </a:r>
            <a:r>
              <a:rPr sz="2600" spc="-5" dirty="0">
                <a:solidFill>
                  <a:srgbClr val="000000"/>
                </a:solidFill>
              </a:rPr>
              <a:t>obesity</a:t>
            </a:r>
            <a:endParaRPr sz="26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0" y="171399"/>
            <a:ext cx="280670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Pathophysio</a:t>
            </a:r>
            <a:r>
              <a:rPr spc="-20" dirty="0"/>
              <a:t>l</a:t>
            </a:r>
            <a:r>
              <a:rPr dirty="0"/>
              <a:t>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0" y="660553"/>
            <a:ext cx="8581390" cy="5174493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spcBef>
                <a:spcPts val="770"/>
              </a:spcBef>
            </a:pPr>
            <a:r>
              <a:rPr sz="2800" b="1" i="1" spc="-5" dirty="0">
                <a:latin typeface="Times New Roman"/>
                <a:cs typeface="Times New Roman"/>
              </a:rPr>
              <a:t>The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key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elements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of</a:t>
            </a:r>
            <a:r>
              <a:rPr sz="2800" b="1" i="1" spc="-5" dirty="0">
                <a:latin typeface="Times New Roman"/>
                <a:cs typeface="Times New Roman"/>
              </a:rPr>
              <a:t> this pathway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are:</a:t>
            </a:r>
            <a:endParaRPr sz="2800">
              <a:latin typeface="Times New Roman"/>
              <a:cs typeface="Times New Roman"/>
            </a:endParaRPr>
          </a:p>
          <a:p>
            <a:pPr marL="605790" indent="-505459">
              <a:spcBef>
                <a:spcPts val="675"/>
              </a:spcBef>
              <a:buAutoNum type="alphaLcParenBoth"/>
              <a:tabLst>
                <a:tab pos="606425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Loss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of nephron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mass</a:t>
            </a:r>
            <a:endParaRPr sz="2800">
              <a:latin typeface="Times New Roman"/>
              <a:cs typeface="Times New Roman"/>
            </a:endParaRPr>
          </a:p>
          <a:p>
            <a:pPr marL="516890" indent="-504825">
              <a:spcBef>
                <a:spcPts val="675"/>
              </a:spcBef>
              <a:buAutoNum type="alphaLcParenBoth"/>
              <a:tabLst>
                <a:tab pos="517525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Glomerular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capillary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hypertension</a:t>
            </a:r>
            <a:endParaRPr sz="2800">
              <a:latin typeface="Times New Roman"/>
              <a:cs typeface="Times New Roman"/>
            </a:endParaRPr>
          </a:p>
          <a:p>
            <a:pPr marL="497205" indent="-485140">
              <a:spcBef>
                <a:spcPts val="670"/>
              </a:spcBef>
              <a:buAutoNum type="alphaLcParenBoth"/>
              <a:tabLst>
                <a:tab pos="497840" algn="l"/>
              </a:tabLst>
            </a:pPr>
            <a:r>
              <a:rPr sz="2800" b="1" i="1" dirty="0">
                <a:latin typeface="Times New Roman"/>
                <a:cs typeface="Times New Roman"/>
              </a:rPr>
              <a:t>Proteinuria</a:t>
            </a:r>
            <a:endParaRPr sz="2800">
              <a:latin typeface="Times New Roman"/>
              <a:cs typeface="Times New Roman"/>
            </a:endParaRPr>
          </a:p>
          <a:p>
            <a:pPr marL="2044064" marR="5080" indent="-2032000">
              <a:lnSpc>
                <a:spcPts val="8510"/>
              </a:lnSpc>
              <a:spcBef>
                <a:spcPts val="459"/>
              </a:spcBef>
            </a:pPr>
            <a:r>
              <a:rPr sz="2600" b="1" i="1" dirty="0">
                <a:latin typeface="Times New Roman"/>
                <a:cs typeface="Times New Roman"/>
              </a:rPr>
              <a:t>Glomerular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Hyperfiltration</a:t>
            </a:r>
            <a:r>
              <a:rPr sz="2600" b="1" i="1" spc="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Intraglomerular </a:t>
            </a:r>
            <a:r>
              <a:rPr sz="2600" b="1" i="1" spc="-5" dirty="0">
                <a:latin typeface="Times New Roman"/>
                <a:cs typeface="Times New Roman"/>
              </a:rPr>
              <a:t>Hypertension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Exposure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to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initiation</a:t>
            </a:r>
            <a:r>
              <a:rPr sz="2600" b="1" i="1" spc="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factor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40"/>
              </a:spcBef>
            </a:pPr>
            <a:endParaRPr sz="2850">
              <a:latin typeface="Times New Roman"/>
              <a:cs typeface="Times New Roman"/>
            </a:endParaRPr>
          </a:p>
          <a:p>
            <a:pPr marR="280035" algn="ctr"/>
            <a:r>
              <a:rPr sz="2600" b="1" i="1" dirty="0">
                <a:latin typeface="Times New Roman"/>
                <a:cs typeface="Times New Roman"/>
              </a:rPr>
              <a:t>Loss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nephron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mass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43371" y="4940808"/>
            <a:ext cx="401320" cy="483234"/>
            <a:chOff x="4119371" y="4940808"/>
            <a:chExt cx="401320" cy="483234"/>
          </a:xfrm>
        </p:grpSpPr>
        <p:sp>
          <p:nvSpPr>
            <p:cNvPr id="5" name="object 5"/>
            <p:cNvSpPr/>
            <p:nvPr/>
          </p:nvSpPr>
          <p:spPr>
            <a:xfrm>
              <a:off x="4132325" y="4953762"/>
              <a:ext cx="375285" cy="457200"/>
            </a:xfrm>
            <a:custGeom>
              <a:avLst/>
              <a:gdLst/>
              <a:ahLst/>
              <a:cxnLst/>
              <a:rect l="l" t="t" r="r" b="b"/>
              <a:pathLst>
                <a:path w="375285" h="457200">
                  <a:moveTo>
                    <a:pt x="281177" y="0"/>
                  </a:moveTo>
                  <a:lnTo>
                    <a:pt x="93725" y="0"/>
                  </a:lnTo>
                  <a:lnTo>
                    <a:pt x="93725" y="269748"/>
                  </a:lnTo>
                  <a:lnTo>
                    <a:pt x="0" y="269748"/>
                  </a:lnTo>
                  <a:lnTo>
                    <a:pt x="187451" y="457200"/>
                  </a:lnTo>
                  <a:lnTo>
                    <a:pt x="374903" y="269748"/>
                  </a:lnTo>
                  <a:lnTo>
                    <a:pt x="281177" y="269748"/>
                  </a:lnTo>
                  <a:lnTo>
                    <a:pt x="2811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32325" y="4953762"/>
              <a:ext cx="375285" cy="457200"/>
            </a:xfrm>
            <a:custGeom>
              <a:avLst/>
              <a:gdLst/>
              <a:ahLst/>
              <a:cxnLst/>
              <a:rect l="l" t="t" r="r" b="b"/>
              <a:pathLst>
                <a:path w="375285" h="457200">
                  <a:moveTo>
                    <a:pt x="0" y="269748"/>
                  </a:moveTo>
                  <a:lnTo>
                    <a:pt x="93725" y="269748"/>
                  </a:lnTo>
                  <a:lnTo>
                    <a:pt x="93725" y="0"/>
                  </a:lnTo>
                  <a:lnTo>
                    <a:pt x="281177" y="0"/>
                  </a:lnTo>
                  <a:lnTo>
                    <a:pt x="281177" y="269748"/>
                  </a:lnTo>
                  <a:lnTo>
                    <a:pt x="374903" y="269748"/>
                  </a:lnTo>
                  <a:lnTo>
                    <a:pt x="187451" y="457200"/>
                  </a:lnTo>
                  <a:lnTo>
                    <a:pt x="0" y="26974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650992" y="6091428"/>
            <a:ext cx="459105" cy="483234"/>
            <a:chOff x="4126991" y="6091428"/>
            <a:chExt cx="459105" cy="483234"/>
          </a:xfrm>
        </p:grpSpPr>
        <p:sp>
          <p:nvSpPr>
            <p:cNvPr id="8" name="object 8"/>
            <p:cNvSpPr/>
            <p:nvPr/>
          </p:nvSpPr>
          <p:spPr>
            <a:xfrm>
              <a:off x="4139945" y="6104382"/>
              <a:ext cx="433070" cy="457200"/>
            </a:xfrm>
            <a:custGeom>
              <a:avLst/>
              <a:gdLst/>
              <a:ahLst/>
              <a:cxnLst/>
              <a:rect l="l" t="t" r="r" b="b"/>
              <a:pathLst>
                <a:path w="433070" h="457200">
                  <a:moveTo>
                    <a:pt x="324612" y="0"/>
                  </a:moveTo>
                  <a:lnTo>
                    <a:pt x="108203" y="0"/>
                  </a:lnTo>
                  <a:lnTo>
                    <a:pt x="108203" y="240792"/>
                  </a:lnTo>
                  <a:lnTo>
                    <a:pt x="0" y="240792"/>
                  </a:lnTo>
                  <a:lnTo>
                    <a:pt x="216407" y="457200"/>
                  </a:lnTo>
                  <a:lnTo>
                    <a:pt x="432815" y="240792"/>
                  </a:lnTo>
                  <a:lnTo>
                    <a:pt x="324612" y="240792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9945" y="6104382"/>
              <a:ext cx="433070" cy="457200"/>
            </a:xfrm>
            <a:custGeom>
              <a:avLst/>
              <a:gdLst/>
              <a:ahLst/>
              <a:cxnLst/>
              <a:rect l="l" t="t" r="r" b="b"/>
              <a:pathLst>
                <a:path w="433070" h="457200">
                  <a:moveTo>
                    <a:pt x="0" y="240792"/>
                  </a:moveTo>
                  <a:lnTo>
                    <a:pt x="108203" y="240792"/>
                  </a:lnTo>
                  <a:lnTo>
                    <a:pt x="108203" y="0"/>
                  </a:lnTo>
                  <a:lnTo>
                    <a:pt x="324612" y="0"/>
                  </a:lnTo>
                  <a:lnTo>
                    <a:pt x="324612" y="240792"/>
                  </a:lnTo>
                  <a:lnTo>
                    <a:pt x="432815" y="240792"/>
                  </a:lnTo>
                  <a:lnTo>
                    <a:pt x="216407" y="457200"/>
                  </a:lnTo>
                  <a:lnTo>
                    <a:pt x="0" y="24079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2002" y="175971"/>
            <a:ext cx="425894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spc="-5" dirty="0">
                <a:solidFill>
                  <a:srgbClr val="000000"/>
                </a:solidFill>
              </a:rPr>
              <a:t>Progressive</a:t>
            </a:r>
            <a:r>
              <a:rPr sz="2200" spc="-10" dirty="0">
                <a:solidFill>
                  <a:srgbClr val="000000"/>
                </a:solidFill>
              </a:rPr>
              <a:t> </a:t>
            </a:r>
            <a:r>
              <a:rPr sz="2200" spc="-5" dirty="0">
                <a:solidFill>
                  <a:srgbClr val="000000"/>
                </a:solidFill>
              </a:rPr>
              <a:t>loss</a:t>
            </a:r>
            <a:r>
              <a:rPr sz="2200" spc="5" dirty="0">
                <a:solidFill>
                  <a:srgbClr val="000000"/>
                </a:solidFill>
              </a:rPr>
              <a:t> </a:t>
            </a:r>
            <a:r>
              <a:rPr sz="2200" spc="-5" dirty="0">
                <a:solidFill>
                  <a:srgbClr val="000000"/>
                </a:solidFill>
              </a:rPr>
              <a:t>of</a:t>
            </a:r>
            <a:r>
              <a:rPr sz="2200" spc="5" dirty="0">
                <a:solidFill>
                  <a:srgbClr val="000000"/>
                </a:solidFill>
              </a:rPr>
              <a:t> </a:t>
            </a:r>
            <a:r>
              <a:rPr sz="2200" spc="-5" dirty="0">
                <a:solidFill>
                  <a:srgbClr val="000000"/>
                </a:solidFill>
              </a:rPr>
              <a:t>nephron</a:t>
            </a:r>
            <a:r>
              <a:rPr sz="2200" spc="5" dirty="0">
                <a:solidFill>
                  <a:srgbClr val="000000"/>
                </a:solidFill>
              </a:rPr>
              <a:t> </a:t>
            </a:r>
            <a:r>
              <a:rPr sz="2200" spc="-5" dirty="0">
                <a:solidFill>
                  <a:srgbClr val="000000"/>
                </a:solidFill>
              </a:rPr>
              <a:t>function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1755140" y="1383537"/>
            <a:ext cx="86601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i="1" spc="-5" dirty="0">
                <a:latin typeface="Times New Roman"/>
                <a:cs typeface="Times New Roman"/>
              </a:rPr>
              <a:t>Adaptive changes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in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remaining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nephrons</a:t>
            </a:r>
            <a:r>
              <a:rPr sz="2200" b="1" i="1" spc="-1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to</a:t>
            </a:r>
            <a:r>
              <a:rPr sz="2200" b="1" i="1" spc="1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increase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single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nephron</a:t>
            </a:r>
            <a:r>
              <a:rPr sz="2200" b="1" i="1" spc="4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eGFR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140" y="2590926"/>
            <a:ext cx="7855584" cy="15202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9850">
              <a:spcBef>
                <a:spcPts val="95"/>
              </a:spcBef>
            </a:pPr>
            <a:r>
              <a:rPr sz="2200" b="1" i="1" spc="-5" dirty="0">
                <a:latin typeface="Times New Roman"/>
                <a:cs typeface="Times New Roman"/>
              </a:rPr>
              <a:t>Prolonged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elevation</a:t>
            </a:r>
            <a:r>
              <a:rPr sz="2200" b="1" i="1" spc="10" dirty="0">
                <a:latin typeface="Times New Roman"/>
                <a:cs typeface="Times New Roman"/>
              </a:rPr>
              <a:t> </a:t>
            </a:r>
            <a:r>
              <a:rPr sz="2200" b="1" i="1" dirty="0">
                <a:latin typeface="Times New Roman"/>
                <a:cs typeface="Times New Roman"/>
              </a:rPr>
              <a:t>of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glomerular</a:t>
            </a:r>
            <a:r>
              <a:rPr sz="2200" b="1" i="1" spc="1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capillary pressure and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increased </a:t>
            </a:r>
            <a:r>
              <a:rPr sz="2200" b="1" i="1" spc="-53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glomerular</a:t>
            </a:r>
            <a:r>
              <a:rPr sz="2200" b="1" i="1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plasma flow</a:t>
            </a:r>
            <a:endParaRPr sz="22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marL="76200" algn="ctr">
              <a:spcBef>
                <a:spcPts val="5"/>
              </a:spcBef>
            </a:pPr>
            <a:r>
              <a:rPr sz="2200" b="1" i="1" spc="-5" dirty="0">
                <a:latin typeface="Times New Roman"/>
                <a:cs typeface="Times New Roman"/>
              </a:rPr>
              <a:t>Intraglomerular</a:t>
            </a:r>
            <a:r>
              <a:rPr sz="2200" b="1" i="1" spc="-2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hypertension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36672" y="4938523"/>
            <a:ext cx="7525384" cy="20076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48945" algn="ctr">
              <a:spcBef>
                <a:spcPts val="95"/>
              </a:spcBef>
            </a:pPr>
            <a:r>
              <a:rPr sz="2200" b="1" i="1" spc="-5" dirty="0">
                <a:latin typeface="Times New Roman"/>
                <a:cs typeface="Times New Roman"/>
              </a:rPr>
              <a:t>Glomerular</a:t>
            </a:r>
            <a:r>
              <a:rPr sz="2200" b="1" i="1" spc="-3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injury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</a:pPr>
            <a:endParaRPr sz="3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200" b="1" i="1" spc="-5" dirty="0">
                <a:latin typeface="Times New Roman"/>
                <a:cs typeface="Times New Roman"/>
              </a:rPr>
              <a:t>Impairs</a:t>
            </a:r>
            <a:r>
              <a:rPr sz="2200" b="1" i="1" spc="10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the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size-selective</a:t>
            </a:r>
            <a:r>
              <a:rPr sz="2200" b="1" i="1" spc="2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function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of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the</a:t>
            </a:r>
            <a:r>
              <a:rPr sz="2200" b="1" i="1" spc="1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glomerular</a:t>
            </a:r>
            <a:r>
              <a:rPr sz="2200" b="1" i="1" spc="5" dirty="0">
                <a:latin typeface="Times New Roman"/>
                <a:cs typeface="Times New Roman"/>
              </a:rPr>
              <a:t> </a:t>
            </a:r>
            <a:r>
              <a:rPr sz="2200" b="1" i="1" spc="-5" dirty="0">
                <a:latin typeface="Times New Roman"/>
                <a:cs typeface="Times New Roman"/>
              </a:rPr>
              <a:t>permeability</a:t>
            </a:r>
            <a:endParaRPr sz="2200">
              <a:latin typeface="Times New Roman"/>
              <a:cs typeface="Times New Roman"/>
            </a:endParaRPr>
          </a:p>
          <a:p>
            <a:pPr marR="198120" algn="ctr">
              <a:spcBef>
                <a:spcPts val="530"/>
              </a:spcBef>
            </a:pPr>
            <a:r>
              <a:rPr sz="2200" b="1" i="1" spc="-5" dirty="0">
                <a:latin typeface="Times New Roman"/>
                <a:cs typeface="Times New Roman"/>
              </a:rPr>
              <a:t>Barrier</a:t>
            </a:r>
            <a:endParaRPr sz="22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25440" y="736091"/>
            <a:ext cx="379730" cy="483234"/>
            <a:chOff x="3901440" y="736091"/>
            <a:chExt cx="379730" cy="483234"/>
          </a:xfrm>
        </p:grpSpPr>
        <p:sp>
          <p:nvSpPr>
            <p:cNvPr id="7" name="object 7"/>
            <p:cNvSpPr/>
            <p:nvPr/>
          </p:nvSpPr>
          <p:spPr>
            <a:xfrm>
              <a:off x="3914394" y="749045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265175" y="0"/>
                  </a:moveTo>
                  <a:lnTo>
                    <a:pt x="88391" y="0"/>
                  </a:lnTo>
                  <a:lnTo>
                    <a:pt x="88391" y="280415"/>
                  </a:lnTo>
                  <a:lnTo>
                    <a:pt x="0" y="280415"/>
                  </a:lnTo>
                  <a:lnTo>
                    <a:pt x="176783" y="457200"/>
                  </a:lnTo>
                  <a:lnTo>
                    <a:pt x="353567" y="280415"/>
                  </a:lnTo>
                  <a:lnTo>
                    <a:pt x="265175" y="280415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14394" y="749045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0" y="280415"/>
                  </a:moveTo>
                  <a:lnTo>
                    <a:pt x="88391" y="280415"/>
                  </a:lnTo>
                  <a:lnTo>
                    <a:pt x="88391" y="0"/>
                  </a:lnTo>
                  <a:lnTo>
                    <a:pt x="265175" y="0"/>
                  </a:lnTo>
                  <a:lnTo>
                    <a:pt x="265175" y="280415"/>
                  </a:lnTo>
                  <a:lnTo>
                    <a:pt x="353567" y="280415"/>
                  </a:lnTo>
                  <a:lnTo>
                    <a:pt x="176783" y="457200"/>
                  </a:lnTo>
                  <a:lnTo>
                    <a:pt x="0" y="280415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411723" y="3112007"/>
            <a:ext cx="393700" cy="532130"/>
            <a:chOff x="3887723" y="3112007"/>
            <a:chExt cx="393700" cy="532130"/>
          </a:xfrm>
        </p:grpSpPr>
        <p:sp>
          <p:nvSpPr>
            <p:cNvPr id="10" name="object 10"/>
            <p:cNvSpPr/>
            <p:nvPr/>
          </p:nvSpPr>
          <p:spPr>
            <a:xfrm>
              <a:off x="3900677" y="3124961"/>
              <a:ext cx="367665" cy="506095"/>
            </a:xfrm>
            <a:custGeom>
              <a:avLst/>
              <a:gdLst/>
              <a:ahLst/>
              <a:cxnLst/>
              <a:rect l="l" t="t" r="r" b="b"/>
              <a:pathLst>
                <a:path w="367664" h="506095">
                  <a:moveTo>
                    <a:pt x="275463" y="0"/>
                  </a:moveTo>
                  <a:lnTo>
                    <a:pt x="91821" y="0"/>
                  </a:lnTo>
                  <a:lnTo>
                    <a:pt x="91821" y="322325"/>
                  </a:lnTo>
                  <a:lnTo>
                    <a:pt x="0" y="322325"/>
                  </a:lnTo>
                  <a:lnTo>
                    <a:pt x="183642" y="505968"/>
                  </a:lnTo>
                  <a:lnTo>
                    <a:pt x="367284" y="322325"/>
                  </a:lnTo>
                  <a:lnTo>
                    <a:pt x="275463" y="322325"/>
                  </a:lnTo>
                  <a:lnTo>
                    <a:pt x="27546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00677" y="3124961"/>
              <a:ext cx="367665" cy="506095"/>
            </a:xfrm>
            <a:custGeom>
              <a:avLst/>
              <a:gdLst/>
              <a:ahLst/>
              <a:cxnLst/>
              <a:rect l="l" t="t" r="r" b="b"/>
              <a:pathLst>
                <a:path w="367664" h="506095">
                  <a:moveTo>
                    <a:pt x="0" y="322325"/>
                  </a:moveTo>
                  <a:lnTo>
                    <a:pt x="91821" y="322325"/>
                  </a:lnTo>
                  <a:lnTo>
                    <a:pt x="91821" y="0"/>
                  </a:lnTo>
                  <a:lnTo>
                    <a:pt x="275463" y="0"/>
                  </a:lnTo>
                  <a:lnTo>
                    <a:pt x="275463" y="322325"/>
                  </a:lnTo>
                  <a:lnTo>
                    <a:pt x="367284" y="322325"/>
                  </a:lnTo>
                  <a:lnTo>
                    <a:pt x="183642" y="505968"/>
                  </a:lnTo>
                  <a:lnTo>
                    <a:pt x="0" y="322325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419344" y="1885188"/>
            <a:ext cx="379730" cy="483234"/>
            <a:chOff x="3895344" y="1885188"/>
            <a:chExt cx="379730" cy="483234"/>
          </a:xfrm>
        </p:grpSpPr>
        <p:sp>
          <p:nvSpPr>
            <p:cNvPr id="13" name="object 13"/>
            <p:cNvSpPr/>
            <p:nvPr/>
          </p:nvSpPr>
          <p:spPr>
            <a:xfrm>
              <a:off x="3908298" y="189814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265175" y="0"/>
                  </a:moveTo>
                  <a:lnTo>
                    <a:pt x="88391" y="0"/>
                  </a:lnTo>
                  <a:lnTo>
                    <a:pt x="88391" y="280416"/>
                  </a:lnTo>
                  <a:lnTo>
                    <a:pt x="0" y="280416"/>
                  </a:lnTo>
                  <a:lnTo>
                    <a:pt x="176784" y="457200"/>
                  </a:lnTo>
                  <a:lnTo>
                    <a:pt x="353567" y="280416"/>
                  </a:lnTo>
                  <a:lnTo>
                    <a:pt x="265175" y="280416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08298" y="189814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0" y="280416"/>
                  </a:moveTo>
                  <a:lnTo>
                    <a:pt x="88391" y="280416"/>
                  </a:lnTo>
                  <a:lnTo>
                    <a:pt x="88391" y="0"/>
                  </a:lnTo>
                  <a:lnTo>
                    <a:pt x="265175" y="0"/>
                  </a:lnTo>
                  <a:lnTo>
                    <a:pt x="265175" y="280416"/>
                  </a:lnTo>
                  <a:lnTo>
                    <a:pt x="353567" y="280416"/>
                  </a:lnTo>
                  <a:lnTo>
                    <a:pt x="176784" y="457200"/>
                  </a:lnTo>
                  <a:lnTo>
                    <a:pt x="0" y="2804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463540" y="4255008"/>
            <a:ext cx="379730" cy="483234"/>
            <a:chOff x="3939540" y="4255008"/>
            <a:chExt cx="379730" cy="483234"/>
          </a:xfrm>
        </p:grpSpPr>
        <p:sp>
          <p:nvSpPr>
            <p:cNvPr id="16" name="object 16"/>
            <p:cNvSpPr/>
            <p:nvPr/>
          </p:nvSpPr>
          <p:spPr>
            <a:xfrm>
              <a:off x="3952494" y="426796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265175" y="0"/>
                  </a:moveTo>
                  <a:lnTo>
                    <a:pt x="88391" y="0"/>
                  </a:lnTo>
                  <a:lnTo>
                    <a:pt x="88391" y="280415"/>
                  </a:lnTo>
                  <a:lnTo>
                    <a:pt x="0" y="280415"/>
                  </a:lnTo>
                  <a:lnTo>
                    <a:pt x="176783" y="457200"/>
                  </a:lnTo>
                  <a:lnTo>
                    <a:pt x="353567" y="280415"/>
                  </a:lnTo>
                  <a:lnTo>
                    <a:pt x="265175" y="280415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952494" y="426796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0" y="280415"/>
                  </a:moveTo>
                  <a:lnTo>
                    <a:pt x="88391" y="280415"/>
                  </a:lnTo>
                  <a:lnTo>
                    <a:pt x="88391" y="0"/>
                  </a:lnTo>
                  <a:lnTo>
                    <a:pt x="265175" y="0"/>
                  </a:lnTo>
                  <a:lnTo>
                    <a:pt x="265175" y="280415"/>
                  </a:lnTo>
                  <a:lnTo>
                    <a:pt x="353567" y="280415"/>
                  </a:lnTo>
                  <a:lnTo>
                    <a:pt x="176783" y="457200"/>
                  </a:lnTo>
                  <a:lnTo>
                    <a:pt x="0" y="280415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503164" y="5550408"/>
            <a:ext cx="379730" cy="483234"/>
            <a:chOff x="3979164" y="5550408"/>
            <a:chExt cx="379730" cy="483234"/>
          </a:xfrm>
        </p:grpSpPr>
        <p:sp>
          <p:nvSpPr>
            <p:cNvPr id="19" name="object 19"/>
            <p:cNvSpPr/>
            <p:nvPr/>
          </p:nvSpPr>
          <p:spPr>
            <a:xfrm>
              <a:off x="3992118" y="556336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265176" y="0"/>
                  </a:moveTo>
                  <a:lnTo>
                    <a:pt x="88392" y="0"/>
                  </a:lnTo>
                  <a:lnTo>
                    <a:pt x="88392" y="280416"/>
                  </a:lnTo>
                  <a:lnTo>
                    <a:pt x="0" y="280416"/>
                  </a:lnTo>
                  <a:lnTo>
                    <a:pt x="176784" y="457200"/>
                  </a:lnTo>
                  <a:lnTo>
                    <a:pt x="353568" y="280416"/>
                  </a:lnTo>
                  <a:lnTo>
                    <a:pt x="265176" y="280416"/>
                  </a:lnTo>
                  <a:lnTo>
                    <a:pt x="26517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92118" y="5563362"/>
              <a:ext cx="353695" cy="457200"/>
            </a:xfrm>
            <a:custGeom>
              <a:avLst/>
              <a:gdLst/>
              <a:ahLst/>
              <a:cxnLst/>
              <a:rect l="l" t="t" r="r" b="b"/>
              <a:pathLst>
                <a:path w="353695" h="457200">
                  <a:moveTo>
                    <a:pt x="0" y="280416"/>
                  </a:moveTo>
                  <a:lnTo>
                    <a:pt x="88392" y="280416"/>
                  </a:lnTo>
                  <a:lnTo>
                    <a:pt x="88392" y="0"/>
                  </a:lnTo>
                  <a:lnTo>
                    <a:pt x="265176" y="0"/>
                  </a:lnTo>
                  <a:lnTo>
                    <a:pt x="265176" y="280416"/>
                  </a:lnTo>
                  <a:lnTo>
                    <a:pt x="353568" y="280416"/>
                  </a:lnTo>
                  <a:lnTo>
                    <a:pt x="176784" y="457200"/>
                  </a:lnTo>
                  <a:lnTo>
                    <a:pt x="0" y="2804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28108" y="164338"/>
            <a:ext cx="1483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</a:rPr>
              <a:t>Prote</a:t>
            </a:r>
            <a:r>
              <a:rPr sz="2400" spc="5" dirty="0">
                <a:solidFill>
                  <a:srgbClr val="000000"/>
                </a:solidFill>
              </a:rPr>
              <a:t>i</a:t>
            </a:r>
            <a:r>
              <a:rPr sz="2400" spc="-5" dirty="0">
                <a:solidFill>
                  <a:srgbClr val="000000"/>
                </a:solidFill>
              </a:rPr>
              <a:t>nuria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650899" y="969391"/>
            <a:ext cx="7891145" cy="352750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97840" algn="ctr">
              <a:spcBef>
                <a:spcPts val="675"/>
              </a:spcBef>
            </a:pPr>
            <a:r>
              <a:rPr sz="2400" b="1" i="1" spc="-5" dirty="0">
                <a:latin typeface="Times New Roman"/>
                <a:cs typeface="Times New Roman"/>
              </a:rPr>
              <a:t>Direct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cellular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damage</a:t>
            </a:r>
            <a:endParaRPr sz="2400">
              <a:latin typeface="Times New Roman"/>
              <a:cs typeface="Times New Roman"/>
            </a:endParaRPr>
          </a:p>
          <a:p>
            <a:pPr marL="12065" marR="5080" indent="-73660" algn="ctr">
              <a:spcBef>
                <a:spcPts val="575"/>
              </a:spcBef>
            </a:pPr>
            <a:r>
              <a:rPr sz="2400" b="1" i="1" spc="-5" dirty="0">
                <a:latin typeface="Times New Roman"/>
                <a:cs typeface="Times New Roman"/>
              </a:rPr>
              <a:t>(Albumin, </a:t>
            </a:r>
            <a:r>
              <a:rPr sz="2400" b="1" i="1" dirty="0">
                <a:latin typeface="Times New Roman"/>
                <a:cs typeface="Times New Roman"/>
              </a:rPr>
              <a:t>transferrin, complement factors, immunoglobulins, 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cytokines,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angiotensin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II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are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toxic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kidney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tubular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cells.)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1917700"/>
            <a:r>
              <a:rPr sz="2400" b="1" i="1" dirty="0">
                <a:latin typeface="Times New Roman"/>
                <a:cs typeface="Times New Roman"/>
              </a:rPr>
              <a:t>Secretion</a:t>
            </a:r>
            <a:r>
              <a:rPr sz="2400" b="1" i="1" spc="-6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proinflammatory</a:t>
            </a:r>
            <a:r>
              <a:rPr sz="2400" b="1" i="1" spc="-6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mediators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marL="2298700" marR="831850" indent="-76200">
              <a:lnSpc>
                <a:spcPct val="120000"/>
              </a:lnSpc>
            </a:pPr>
            <a:r>
              <a:rPr sz="2400" b="1" i="1" spc="-5" dirty="0">
                <a:latin typeface="Times New Roman"/>
                <a:cs typeface="Times New Roman"/>
              </a:rPr>
              <a:t>Renal </a:t>
            </a:r>
            <a:r>
              <a:rPr sz="2400" b="1" i="1" dirty="0">
                <a:latin typeface="Times New Roman"/>
                <a:cs typeface="Times New Roman"/>
              </a:rPr>
              <a:t>fibrosis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</a:t>
            </a:r>
            <a:r>
              <a:rPr sz="2400" b="1" i="1" spc="-5" dirty="0">
                <a:latin typeface="Times New Roman"/>
                <a:cs typeface="Times New Roman"/>
              </a:rPr>
              <a:t> Scarring </a:t>
            </a:r>
            <a:r>
              <a:rPr sz="2400" b="1" i="1" dirty="0">
                <a:latin typeface="Times New Roman"/>
                <a:cs typeface="Times New Roman"/>
              </a:rPr>
              <a:t>(sclerosis)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Sclerosis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may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involve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entire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nephron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98592" y="597408"/>
            <a:ext cx="405765" cy="407034"/>
            <a:chOff x="3974591" y="597408"/>
            <a:chExt cx="405765" cy="407034"/>
          </a:xfrm>
        </p:grpSpPr>
        <p:sp>
          <p:nvSpPr>
            <p:cNvPr id="5" name="object 5"/>
            <p:cNvSpPr/>
            <p:nvPr/>
          </p:nvSpPr>
          <p:spPr>
            <a:xfrm>
              <a:off x="3987545" y="610362"/>
              <a:ext cx="379730" cy="381000"/>
            </a:xfrm>
            <a:custGeom>
              <a:avLst/>
              <a:gdLst/>
              <a:ahLst/>
              <a:cxnLst/>
              <a:rect l="l" t="t" r="r" b="b"/>
              <a:pathLst>
                <a:path w="379729" h="381000">
                  <a:moveTo>
                    <a:pt x="284606" y="0"/>
                  </a:moveTo>
                  <a:lnTo>
                    <a:pt x="94868" y="0"/>
                  </a:lnTo>
                  <a:lnTo>
                    <a:pt x="94868" y="191262"/>
                  </a:lnTo>
                  <a:lnTo>
                    <a:pt x="0" y="191262"/>
                  </a:lnTo>
                  <a:lnTo>
                    <a:pt x="189737" y="381000"/>
                  </a:lnTo>
                  <a:lnTo>
                    <a:pt x="379475" y="191262"/>
                  </a:lnTo>
                  <a:lnTo>
                    <a:pt x="284606" y="191262"/>
                  </a:lnTo>
                  <a:lnTo>
                    <a:pt x="28460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87545" y="610362"/>
              <a:ext cx="379730" cy="381000"/>
            </a:xfrm>
            <a:custGeom>
              <a:avLst/>
              <a:gdLst/>
              <a:ahLst/>
              <a:cxnLst/>
              <a:rect l="l" t="t" r="r" b="b"/>
              <a:pathLst>
                <a:path w="379729" h="381000">
                  <a:moveTo>
                    <a:pt x="0" y="191262"/>
                  </a:moveTo>
                  <a:lnTo>
                    <a:pt x="94868" y="191262"/>
                  </a:lnTo>
                  <a:lnTo>
                    <a:pt x="94868" y="0"/>
                  </a:lnTo>
                  <a:lnTo>
                    <a:pt x="284606" y="0"/>
                  </a:lnTo>
                  <a:lnTo>
                    <a:pt x="284606" y="191262"/>
                  </a:lnTo>
                  <a:lnTo>
                    <a:pt x="379475" y="191262"/>
                  </a:lnTo>
                  <a:lnTo>
                    <a:pt x="189737" y="381000"/>
                  </a:lnTo>
                  <a:lnTo>
                    <a:pt x="0" y="19126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518403" y="2273807"/>
            <a:ext cx="386080" cy="483234"/>
            <a:chOff x="3994403" y="2273807"/>
            <a:chExt cx="386080" cy="483234"/>
          </a:xfrm>
        </p:grpSpPr>
        <p:sp>
          <p:nvSpPr>
            <p:cNvPr id="8" name="object 8"/>
            <p:cNvSpPr/>
            <p:nvPr/>
          </p:nvSpPr>
          <p:spPr>
            <a:xfrm>
              <a:off x="4007357" y="2286761"/>
              <a:ext cx="360045" cy="457200"/>
            </a:xfrm>
            <a:custGeom>
              <a:avLst/>
              <a:gdLst/>
              <a:ahLst/>
              <a:cxnLst/>
              <a:rect l="l" t="t" r="r" b="b"/>
              <a:pathLst>
                <a:path w="360045" h="457200">
                  <a:moveTo>
                    <a:pt x="269747" y="0"/>
                  </a:moveTo>
                  <a:lnTo>
                    <a:pt x="89915" y="0"/>
                  </a:lnTo>
                  <a:lnTo>
                    <a:pt x="89915" y="277367"/>
                  </a:lnTo>
                  <a:lnTo>
                    <a:pt x="0" y="277367"/>
                  </a:lnTo>
                  <a:lnTo>
                    <a:pt x="179831" y="457200"/>
                  </a:lnTo>
                  <a:lnTo>
                    <a:pt x="359663" y="277367"/>
                  </a:lnTo>
                  <a:lnTo>
                    <a:pt x="269747" y="277367"/>
                  </a:lnTo>
                  <a:lnTo>
                    <a:pt x="2697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07357" y="2286761"/>
              <a:ext cx="360045" cy="457200"/>
            </a:xfrm>
            <a:custGeom>
              <a:avLst/>
              <a:gdLst/>
              <a:ahLst/>
              <a:cxnLst/>
              <a:rect l="l" t="t" r="r" b="b"/>
              <a:pathLst>
                <a:path w="360045" h="457200">
                  <a:moveTo>
                    <a:pt x="0" y="277367"/>
                  </a:moveTo>
                  <a:lnTo>
                    <a:pt x="89915" y="277367"/>
                  </a:lnTo>
                  <a:lnTo>
                    <a:pt x="89915" y="0"/>
                  </a:lnTo>
                  <a:lnTo>
                    <a:pt x="269747" y="0"/>
                  </a:lnTo>
                  <a:lnTo>
                    <a:pt x="269747" y="277367"/>
                  </a:lnTo>
                  <a:lnTo>
                    <a:pt x="359663" y="277367"/>
                  </a:lnTo>
                  <a:lnTo>
                    <a:pt x="179831" y="457200"/>
                  </a:lnTo>
                  <a:lnTo>
                    <a:pt x="0" y="27736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325111" y="224028"/>
            <a:ext cx="471170" cy="330835"/>
            <a:chOff x="2801111" y="224027"/>
            <a:chExt cx="471170" cy="330835"/>
          </a:xfrm>
        </p:grpSpPr>
        <p:sp>
          <p:nvSpPr>
            <p:cNvPr id="11" name="object 11"/>
            <p:cNvSpPr/>
            <p:nvPr/>
          </p:nvSpPr>
          <p:spPr>
            <a:xfrm>
              <a:off x="2814065" y="236981"/>
              <a:ext cx="445134" cy="304800"/>
            </a:xfrm>
            <a:custGeom>
              <a:avLst/>
              <a:gdLst/>
              <a:ahLst/>
              <a:cxnLst/>
              <a:rect l="l" t="t" r="r" b="b"/>
              <a:pathLst>
                <a:path w="445135" h="304800">
                  <a:moveTo>
                    <a:pt x="292607" y="0"/>
                  </a:moveTo>
                  <a:lnTo>
                    <a:pt x="292607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292607" y="228600"/>
                  </a:lnTo>
                  <a:lnTo>
                    <a:pt x="292607" y="304800"/>
                  </a:lnTo>
                  <a:lnTo>
                    <a:pt x="445007" y="152400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14065" y="236981"/>
              <a:ext cx="445134" cy="304800"/>
            </a:xfrm>
            <a:custGeom>
              <a:avLst/>
              <a:gdLst/>
              <a:ahLst/>
              <a:cxnLst/>
              <a:rect l="l" t="t" r="r" b="b"/>
              <a:pathLst>
                <a:path w="445135" h="304800">
                  <a:moveTo>
                    <a:pt x="0" y="76200"/>
                  </a:moveTo>
                  <a:lnTo>
                    <a:pt x="292607" y="76200"/>
                  </a:lnTo>
                  <a:lnTo>
                    <a:pt x="292607" y="0"/>
                  </a:lnTo>
                  <a:lnTo>
                    <a:pt x="445007" y="152400"/>
                  </a:lnTo>
                  <a:lnTo>
                    <a:pt x="292607" y="304800"/>
                  </a:lnTo>
                  <a:lnTo>
                    <a:pt x="292607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509260" y="3188207"/>
            <a:ext cx="405765" cy="483234"/>
            <a:chOff x="3985259" y="3188207"/>
            <a:chExt cx="405765" cy="483234"/>
          </a:xfrm>
        </p:grpSpPr>
        <p:sp>
          <p:nvSpPr>
            <p:cNvPr id="14" name="object 14"/>
            <p:cNvSpPr/>
            <p:nvPr/>
          </p:nvSpPr>
          <p:spPr>
            <a:xfrm>
              <a:off x="3998213" y="3201161"/>
              <a:ext cx="379730" cy="457200"/>
            </a:xfrm>
            <a:custGeom>
              <a:avLst/>
              <a:gdLst/>
              <a:ahLst/>
              <a:cxnLst/>
              <a:rect l="l" t="t" r="r" b="b"/>
              <a:pathLst>
                <a:path w="379729" h="457200">
                  <a:moveTo>
                    <a:pt x="284607" y="0"/>
                  </a:moveTo>
                  <a:lnTo>
                    <a:pt x="94869" y="0"/>
                  </a:lnTo>
                  <a:lnTo>
                    <a:pt x="94869" y="267462"/>
                  </a:lnTo>
                  <a:lnTo>
                    <a:pt x="0" y="267462"/>
                  </a:lnTo>
                  <a:lnTo>
                    <a:pt x="189737" y="457200"/>
                  </a:lnTo>
                  <a:lnTo>
                    <a:pt x="379475" y="267462"/>
                  </a:lnTo>
                  <a:lnTo>
                    <a:pt x="284607" y="267462"/>
                  </a:lnTo>
                  <a:lnTo>
                    <a:pt x="28460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998213" y="3201161"/>
              <a:ext cx="379730" cy="457200"/>
            </a:xfrm>
            <a:custGeom>
              <a:avLst/>
              <a:gdLst/>
              <a:ahLst/>
              <a:cxnLst/>
              <a:rect l="l" t="t" r="r" b="b"/>
              <a:pathLst>
                <a:path w="379729" h="457200">
                  <a:moveTo>
                    <a:pt x="0" y="267462"/>
                  </a:moveTo>
                  <a:lnTo>
                    <a:pt x="94869" y="267462"/>
                  </a:lnTo>
                  <a:lnTo>
                    <a:pt x="94869" y="0"/>
                  </a:lnTo>
                  <a:lnTo>
                    <a:pt x="284607" y="0"/>
                  </a:lnTo>
                  <a:lnTo>
                    <a:pt x="284607" y="267462"/>
                  </a:lnTo>
                  <a:lnTo>
                    <a:pt x="379475" y="267462"/>
                  </a:lnTo>
                  <a:lnTo>
                    <a:pt x="189737" y="457200"/>
                  </a:lnTo>
                  <a:lnTo>
                    <a:pt x="0" y="26746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70153"/>
            <a:ext cx="8536305" cy="14230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spcBef>
                <a:spcPts val="900"/>
              </a:spcBef>
            </a:pPr>
            <a:r>
              <a:rPr dirty="0"/>
              <a:t>DM</a:t>
            </a:r>
            <a:r>
              <a:rPr spc="-15" dirty="0"/>
              <a:t> </a:t>
            </a:r>
            <a:r>
              <a:rPr dirty="0"/>
              <a:t>associated</a:t>
            </a:r>
            <a:r>
              <a:rPr spc="-40" dirty="0"/>
              <a:t> </a:t>
            </a:r>
            <a:r>
              <a:rPr dirty="0"/>
              <a:t>CKD</a:t>
            </a:r>
          </a:p>
          <a:p>
            <a:pPr marL="12700" marR="5080">
              <a:spcBef>
                <a:spcPts val="600"/>
              </a:spcBef>
            </a:pPr>
            <a:r>
              <a:rPr sz="2400" spc="-5" dirty="0">
                <a:solidFill>
                  <a:srgbClr val="000000"/>
                </a:solidFill>
              </a:rPr>
              <a:t>Hyperglycemia</a:t>
            </a:r>
            <a:r>
              <a:rPr sz="2400" spc="-4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leads</a:t>
            </a:r>
            <a:r>
              <a:rPr sz="2400" spc="-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to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</a:t>
            </a:r>
            <a:r>
              <a:rPr sz="2400" spc="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nonenzymatic</a:t>
            </a:r>
            <a:r>
              <a:rPr sz="2400" spc="-1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reaction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between</a:t>
            </a:r>
            <a:r>
              <a:rPr sz="2400" spc="-25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sugar</a:t>
            </a:r>
            <a:r>
              <a:rPr sz="2400" spc="1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and </a:t>
            </a:r>
            <a:r>
              <a:rPr sz="2400" spc="-585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protein.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365044" y="1979803"/>
            <a:ext cx="6915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Formation</a:t>
            </a:r>
            <a:r>
              <a:rPr sz="2400" b="1" i="1" dirty="0">
                <a:latin typeface="Times New Roman"/>
                <a:cs typeface="Times New Roman"/>
              </a:rPr>
              <a:t> of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advanced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glycation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end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products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(AGEs)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5194" y="3296792"/>
            <a:ext cx="32042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Complexes</a:t>
            </a:r>
            <a:r>
              <a:rPr sz="2400" b="1" i="1" spc="-8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accumulation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5140" y="4613225"/>
            <a:ext cx="8646160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AGEs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cause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expansion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mesangium,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damage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glomerular</a:t>
            </a: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b="1" i="1" dirty="0">
                <a:latin typeface="Times New Roman"/>
                <a:cs typeface="Times New Roman"/>
              </a:rPr>
              <a:t>basement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membrane,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cytokine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release.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5"/>
              </a:spcBef>
            </a:pPr>
            <a:endParaRPr sz="3500">
              <a:latin typeface="Times New Roman"/>
              <a:cs typeface="Times New Roman"/>
            </a:endParaRPr>
          </a:p>
          <a:p>
            <a:pPr marR="548640" algn="ctr"/>
            <a:r>
              <a:rPr sz="2400" b="1" i="1" dirty="0">
                <a:latin typeface="Times New Roman"/>
                <a:cs typeface="Times New Roman"/>
              </a:rPr>
              <a:t>Glomerulosclerosis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77028" y="1207009"/>
            <a:ext cx="510540" cy="559435"/>
            <a:chOff x="3653028" y="1207008"/>
            <a:chExt cx="510540" cy="559435"/>
          </a:xfrm>
        </p:grpSpPr>
        <p:sp>
          <p:nvSpPr>
            <p:cNvPr id="7" name="object 7"/>
            <p:cNvSpPr/>
            <p:nvPr/>
          </p:nvSpPr>
          <p:spPr>
            <a:xfrm>
              <a:off x="3665982" y="12199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3" y="0"/>
                  </a:moveTo>
                  <a:lnTo>
                    <a:pt x="121157" y="0"/>
                  </a:lnTo>
                  <a:lnTo>
                    <a:pt x="121157" y="291084"/>
                  </a:lnTo>
                  <a:lnTo>
                    <a:pt x="0" y="291084"/>
                  </a:lnTo>
                  <a:lnTo>
                    <a:pt x="242315" y="533400"/>
                  </a:lnTo>
                  <a:lnTo>
                    <a:pt x="484631" y="291084"/>
                  </a:lnTo>
                  <a:lnTo>
                    <a:pt x="363473" y="291084"/>
                  </a:lnTo>
                  <a:lnTo>
                    <a:pt x="363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65982" y="12199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4"/>
                  </a:moveTo>
                  <a:lnTo>
                    <a:pt x="121157" y="291084"/>
                  </a:lnTo>
                  <a:lnTo>
                    <a:pt x="121157" y="0"/>
                  </a:lnTo>
                  <a:lnTo>
                    <a:pt x="363473" y="0"/>
                  </a:lnTo>
                  <a:lnTo>
                    <a:pt x="363473" y="291084"/>
                  </a:lnTo>
                  <a:lnTo>
                    <a:pt x="484631" y="291084"/>
                  </a:lnTo>
                  <a:lnTo>
                    <a:pt x="242315" y="533400"/>
                  </a:lnTo>
                  <a:lnTo>
                    <a:pt x="0" y="29108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177028" y="2526793"/>
            <a:ext cx="510540" cy="559435"/>
            <a:chOff x="3653028" y="2526792"/>
            <a:chExt cx="510540" cy="559435"/>
          </a:xfrm>
        </p:grpSpPr>
        <p:sp>
          <p:nvSpPr>
            <p:cNvPr id="10" name="object 10"/>
            <p:cNvSpPr/>
            <p:nvPr/>
          </p:nvSpPr>
          <p:spPr>
            <a:xfrm>
              <a:off x="3665982" y="2539746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3" y="0"/>
                  </a:moveTo>
                  <a:lnTo>
                    <a:pt x="121157" y="0"/>
                  </a:lnTo>
                  <a:lnTo>
                    <a:pt x="121157" y="291083"/>
                  </a:lnTo>
                  <a:lnTo>
                    <a:pt x="0" y="291083"/>
                  </a:lnTo>
                  <a:lnTo>
                    <a:pt x="242315" y="533400"/>
                  </a:lnTo>
                  <a:lnTo>
                    <a:pt x="484631" y="291083"/>
                  </a:lnTo>
                  <a:lnTo>
                    <a:pt x="363473" y="291083"/>
                  </a:lnTo>
                  <a:lnTo>
                    <a:pt x="363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65982" y="2539746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3"/>
                  </a:moveTo>
                  <a:lnTo>
                    <a:pt x="121157" y="291083"/>
                  </a:lnTo>
                  <a:lnTo>
                    <a:pt x="121157" y="0"/>
                  </a:lnTo>
                  <a:lnTo>
                    <a:pt x="363473" y="0"/>
                  </a:lnTo>
                  <a:lnTo>
                    <a:pt x="363473" y="291083"/>
                  </a:lnTo>
                  <a:lnTo>
                    <a:pt x="484631" y="291083"/>
                  </a:lnTo>
                  <a:lnTo>
                    <a:pt x="242315" y="533400"/>
                  </a:lnTo>
                  <a:lnTo>
                    <a:pt x="0" y="29108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177028" y="5408677"/>
            <a:ext cx="510540" cy="559435"/>
            <a:chOff x="3653028" y="5408676"/>
            <a:chExt cx="510540" cy="559435"/>
          </a:xfrm>
        </p:grpSpPr>
        <p:sp>
          <p:nvSpPr>
            <p:cNvPr id="13" name="object 13"/>
            <p:cNvSpPr/>
            <p:nvPr/>
          </p:nvSpPr>
          <p:spPr>
            <a:xfrm>
              <a:off x="3665982" y="5421630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3" y="0"/>
                  </a:moveTo>
                  <a:lnTo>
                    <a:pt x="121157" y="0"/>
                  </a:lnTo>
                  <a:lnTo>
                    <a:pt x="121157" y="291084"/>
                  </a:lnTo>
                  <a:lnTo>
                    <a:pt x="0" y="291084"/>
                  </a:lnTo>
                  <a:lnTo>
                    <a:pt x="242315" y="533400"/>
                  </a:lnTo>
                  <a:lnTo>
                    <a:pt x="484631" y="291084"/>
                  </a:lnTo>
                  <a:lnTo>
                    <a:pt x="363473" y="291084"/>
                  </a:lnTo>
                  <a:lnTo>
                    <a:pt x="363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5982" y="5421630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4"/>
                  </a:moveTo>
                  <a:lnTo>
                    <a:pt x="121157" y="291084"/>
                  </a:lnTo>
                  <a:lnTo>
                    <a:pt x="121157" y="0"/>
                  </a:lnTo>
                  <a:lnTo>
                    <a:pt x="363473" y="0"/>
                  </a:lnTo>
                  <a:lnTo>
                    <a:pt x="363473" y="291084"/>
                  </a:lnTo>
                  <a:lnTo>
                    <a:pt x="484631" y="291084"/>
                  </a:lnTo>
                  <a:lnTo>
                    <a:pt x="242315" y="533400"/>
                  </a:lnTo>
                  <a:lnTo>
                    <a:pt x="0" y="29108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5177028" y="3721609"/>
            <a:ext cx="510540" cy="559435"/>
            <a:chOff x="3653028" y="3721608"/>
            <a:chExt cx="510540" cy="559435"/>
          </a:xfrm>
        </p:grpSpPr>
        <p:sp>
          <p:nvSpPr>
            <p:cNvPr id="16" name="object 16"/>
            <p:cNvSpPr/>
            <p:nvPr/>
          </p:nvSpPr>
          <p:spPr>
            <a:xfrm>
              <a:off x="3665982" y="37345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3" y="0"/>
                  </a:moveTo>
                  <a:lnTo>
                    <a:pt x="121157" y="0"/>
                  </a:lnTo>
                  <a:lnTo>
                    <a:pt x="121157" y="291083"/>
                  </a:lnTo>
                  <a:lnTo>
                    <a:pt x="0" y="291083"/>
                  </a:lnTo>
                  <a:lnTo>
                    <a:pt x="242315" y="533400"/>
                  </a:lnTo>
                  <a:lnTo>
                    <a:pt x="484631" y="291083"/>
                  </a:lnTo>
                  <a:lnTo>
                    <a:pt x="363473" y="291083"/>
                  </a:lnTo>
                  <a:lnTo>
                    <a:pt x="363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665982" y="37345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3"/>
                  </a:moveTo>
                  <a:lnTo>
                    <a:pt x="121157" y="291083"/>
                  </a:lnTo>
                  <a:lnTo>
                    <a:pt x="121157" y="0"/>
                  </a:lnTo>
                  <a:lnTo>
                    <a:pt x="363473" y="0"/>
                  </a:lnTo>
                  <a:lnTo>
                    <a:pt x="363473" y="291083"/>
                  </a:lnTo>
                  <a:lnTo>
                    <a:pt x="484631" y="291083"/>
                  </a:lnTo>
                  <a:lnTo>
                    <a:pt x="242315" y="533400"/>
                  </a:lnTo>
                  <a:lnTo>
                    <a:pt x="0" y="29108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47275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spc="-5" dirty="0"/>
              <a:t>Hypertension</a:t>
            </a:r>
            <a:r>
              <a:rPr sz="3000" spc="5" dirty="0"/>
              <a:t> </a:t>
            </a:r>
            <a:r>
              <a:rPr sz="3000" spc="-5" dirty="0"/>
              <a:t>associated</a:t>
            </a:r>
            <a:r>
              <a:rPr sz="3000" spc="5" dirty="0"/>
              <a:t> </a:t>
            </a:r>
            <a:r>
              <a:rPr sz="3000" dirty="0"/>
              <a:t>CKD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755140" y="632206"/>
            <a:ext cx="8601710" cy="41799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indent="-457200">
              <a:spcBef>
                <a:spcPts val="67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Intraglomerular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hypertension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hyperfiltration</a:t>
            </a:r>
            <a:endParaRPr sz="2400">
              <a:latin typeface="Times New Roman"/>
              <a:cs typeface="Times New Roman"/>
            </a:endParaRPr>
          </a:p>
          <a:p>
            <a:pPr marL="469900" indent="-457200">
              <a:spcBef>
                <a:spcPts val="575"/>
              </a:spcBef>
              <a:buAutoNum type="alphaLcParenR"/>
              <a:tabLst>
                <a:tab pos="469265" algn="l"/>
                <a:tab pos="4699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Arteriosclerosis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(Nephron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loss through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ischemic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mechanisms)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5"/>
              </a:spcBef>
            </a:pPr>
            <a:endParaRPr sz="3600">
              <a:latin typeface="Times New Roman"/>
              <a:cs typeface="Times New Roman"/>
            </a:endParaRPr>
          </a:p>
          <a:p>
            <a:pPr marL="12700"/>
            <a:r>
              <a:rPr sz="3000" b="1" i="1" spc="-5" dirty="0">
                <a:solidFill>
                  <a:srgbClr val="622422"/>
                </a:solidFill>
                <a:latin typeface="Times New Roman"/>
                <a:cs typeface="Times New Roman"/>
              </a:rPr>
              <a:t>Dyslipidemia</a:t>
            </a:r>
            <a:r>
              <a:rPr sz="3000" b="1" i="1" spc="20" dirty="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sz="3000" b="1" i="1" spc="-5" dirty="0">
                <a:solidFill>
                  <a:srgbClr val="622422"/>
                </a:solidFill>
                <a:latin typeface="Times New Roman"/>
                <a:cs typeface="Times New Roman"/>
              </a:rPr>
              <a:t>associated</a:t>
            </a:r>
            <a:r>
              <a:rPr sz="3000" b="1" i="1" spc="10" dirty="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sz="3000" b="1" i="1" dirty="0">
                <a:solidFill>
                  <a:srgbClr val="622422"/>
                </a:solidFill>
                <a:latin typeface="Times New Roman"/>
                <a:cs typeface="Times New Roman"/>
              </a:rPr>
              <a:t>CKD</a:t>
            </a:r>
            <a:endParaRPr sz="3000">
              <a:latin typeface="Times New Roman"/>
              <a:cs typeface="Times New Roman"/>
            </a:endParaRPr>
          </a:p>
          <a:p>
            <a:pPr marL="12700" marR="5080">
              <a:spcBef>
                <a:spcPts val="640"/>
              </a:spcBef>
            </a:pPr>
            <a:r>
              <a:rPr sz="2600" b="1" i="1" dirty="0">
                <a:latin typeface="Times New Roman"/>
                <a:cs typeface="Times New Roman"/>
              </a:rPr>
              <a:t>Oxidation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deposition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 lipoproteins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 glomerulus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mesangial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cells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800">
              <a:latin typeface="Times New Roman"/>
              <a:cs typeface="Times New Roman"/>
            </a:endParaRPr>
          </a:p>
          <a:p>
            <a:pPr marL="12700" marR="461645"/>
            <a:r>
              <a:rPr sz="2600" b="1" i="1" dirty="0">
                <a:latin typeface="Times New Roman"/>
                <a:cs typeface="Times New Roman"/>
              </a:rPr>
              <a:t>Synthesis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inflammatory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cytokines, </a:t>
            </a:r>
            <a:r>
              <a:rPr sz="2600" b="1" i="1" spc="-5" dirty="0">
                <a:latin typeface="Times New Roman"/>
                <a:cs typeface="Times New Roman"/>
              </a:rPr>
              <a:t>vasoactive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substances,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macrophage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chemotactic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factors.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14570" y="5746192"/>
            <a:ext cx="2926080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600" b="1" i="1" dirty="0">
                <a:latin typeface="Times New Roman"/>
                <a:cs typeface="Times New Roman"/>
              </a:rPr>
              <a:t>Glomerular</a:t>
            </a:r>
            <a:r>
              <a:rPr sz="2600" b="1" i="1" spc="-6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scarring.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49240" y="3218689"/>
            <a:ext cx="510540" cy="559435"/>
            <a:chOff x="3825240" y="3218688"/>
            <a:chExt cx="510540" cy="559435"/>
          </a:xfrm>
        </p:grpSpPr>
        <p:sp>
          <p:nvSpPr>
            <p:cNvPr id="6" name="object 6"/>
            <p:cNvSpPr/>
            <p:nvPr/>
          </p:nvSpPr>
          <p:spPr>
            <a:xfrm>
              <a:off x="3838194" y="323164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3" y="0"/>
                  </a:moveTo>
                  <a:lnTo>
                    <a:pt x="121157" y="0"/>
                  </a:lnTo>
                  <a:lnTo>
                    <a:pt x="121157" y="291084"/>
                  </a:lnTo>
                  <a:lnTo>
                    <a:pt x="0" y="291084"/>
                  </a:lnTo>
                  <a:lnTo>
                    <a:pt x="242315" y="533400"/>
                  </a:lnTo>
                  <a:lnTo>
                    <a:pt x="484631" y="291084"/>
                  </a:lnTo>
                  <a:lnTo>
                    <a:pt x="363473" y="291084"/>
                  </a:lnTo>
                  <a:lnTo>
                    <a:pt x="36347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38194" y="323164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4"/>
                  </a:moveTo>
                  <a:lnTo>
                    <a:pt x="121157" y="291084"/>
                  </a:lnTo>
                  <a:lnTo>
                    <a:pt x="121157" y="0"/>
                  </a:lnTo>
                  <a:lnTo>
                    <a:pt x="363473" y="0"/>
                  </a:lnTo>
                  <a:lnTo>
                    <a:pt x="363473" y="291084"/>
                  </a:lnTo>
                  <a:lnTo>
                    <a:pt x="484631" y="291084"/>
                  </a:lnTo>
                  <a:lnTo>
                    <a:pt x="242315" y="533400"/>
                  </a:lnTo>
                  <a:lnTo>
                    <a:pt x="0" y="29108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439155" y="5017009"/>
            <a:ext cx="510540" cy="559435"/>
            <a:chOff x="3915155" y="5017008"/>
            <a:chExt cx="510540" cy="559435"/>
          </a:xfrm>
        </p:grpSpPr>
        <p:sp>
          <p:nvSpPr>
            <p:cNvPr id="9" name="object 9"/>
            <p:cNvSpPr/>
            <p:nvPr/>
          </p:nvSpPr>
          <p:spPr>
            <a:xfrm>
              <a:off x="3928109" y="50299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363474" y="0"/>
                  </a:moveTo>
                  <a:lnTo>
                    <a:pt x="121157" y="0"/>
                  </a:lnTo>
                  <a:lnTo>
                    <a:pt x="121157" y="291084"/>
                  </a:lnTo>
                  <a:lnTo>
                    <a:pt x="0" y="291084"/>
                  </a:lnTo>
                  <a:lnTo>
                    <a:pt x="242315" y="533400"/>
                  </a:lnTo>
                  <a:lnTo>
                    <a:pt x="484631" y="291084"/>
                  </a:lnTo>
                  <a:lnTo>
                    <a:pt x="363474" y="291084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28109" y="5029962"/>
              <a:ext cx="485140" cy="533400"/>
            </a:xfrm>
            <a:custGeom>
              <a:avLst/>
              <a:gdLst/>
              <a:ahLst/>
              <a:cxnLst/>
              <a:rect l="l" t="t" r="r" b="b"/>
              <a:pathLst>
                <a:path w="485139" h="533400">
                  <a:moveTo>
                    <a:pt x="0" y="291084"/>
                  </a:moveTo>
                  <a:lnTo>
                    <a:pt x="121157" y="291084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291084"/>
                  </a:lnTo>
                  <a:lnTo>
                    <a:pt x="484631" y="291084"/>
                  </a:lnTo>
                  <a:lnTo>
                    <a:pt x="242315" y="533400"/>
                  </a:lnTo>
                  <a:lnTo>
                    <a:pt x="0" y="29108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25679"/>
            <a:ext cx="33153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spc="-5" dirty="0"/>
              <a:t>Clinical</a:t>
            </a:r>
            <a:r>
              <a:rPr sz="3000" spc="-25" dirty="0"/>
              <a:t> </a:t>
            </a:r>
            <a:r>
              <a:rPr sz="3000" spc="-5" dirty="0"/>
              <a:t>presentation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755141" y="582538"/>
            <a:ext cx="6948805" cy="580543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>
              <a:spcBef>
                <a:spcPts val="450"/>
              </a:spcBef>
            </a:pPr>
            <a:r>
              <a:rPr sz="2800" b="1" i="1" spc="-5" dirty="0">
                <a:solidFill>
                  <a:srgbClr val="622422"/>
                </a:solidFill>
                <a:latin typeface="Times New Roman"/>
                <a:cs typeface="Times New Roman"/>
              </a:rPr>
              <a:t>Symptoms</a:t>
            </a:r>
            <a:endParaRPr sz="2800">
              <a:latin typeface="Times New Roman"/>
              <a:cs typeface="Times New Roman"/>
            </a:endParaRPr>
          </a:p>
          <a:p>
            <a:pPr marL="355600" indent="-342900">
              <a:spcBef>
                <a:spcPts val="30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Symptoms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are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generally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absent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dirty="0">
                <a:latin typeface="Times New Roman"/>
                <a:cs typeface="Times New Roman"/>
              </a:rPr>
              <a:t> stages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1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and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2.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85"/>
              </a:spcBef>
              <a:buFont typeface="Wingdings"/>
              <a:buChar char="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Minimum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during</a:t>
            </a:r>
            <a:r>
              <a:rPr sz="2400" b="1" i="1" dirty="0">
                <a:latin typeface="Times New Roman"/>
                <a:cs typeface="Times New Roman"/>
              </a:rPr>
              <a:t> stages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3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 4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000">
              <a:latin typeface="Times New Roman"/>
              <a:cs typeface="Times New Roman"/>
            </a:endParaRPr>
          </a:p>
          <a:p>
            <a:pPr marL="12700"/>
            <a:r>
              <a:rPr sz="2400" b="1" i="1" spc="-5" dirty="0">
                <a:latin typeface="Times New Roman"/>
                <a:cs typeface="Times New Roman"/>
              </a:rPr>
              <a:t>General </a:t>
            </a:r>
            <a:r>
              <a:rPr sz="2400" b="1" i="1" dirty="0">
                <a:latin typeface="Times New Roman"/>
                <a:cs typeface="Times New Roman"/>
              </a:rPr>
              <a:t>symptoms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associated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with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stages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1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4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include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Edema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85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Shortness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breath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Palpitations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Cramping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Muscle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pain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85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Depression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Anxiety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9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Fatigue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285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Sexual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dysfunction.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7702" y="3223642"/>
            <a:ext cx="52114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4400" dirty="0"/>
              <a:t>Consequences</a:t>
            </a:r>
            <a:r>
              <a:rPr sz="4400" spc="-70" dirty="0"/>
              <a:t> </a:t>
            </a:r>
            <a:r>
              <a:rPr sz="4400" dirty="0"/>
              <a:t>of</a:t>
            </a:r>
            <a:r>
              <a:rPr sz="4400" spc="-30" dirty="0"/>
              <a:t> </a:t>
            </a:r>
            <a:r>
              <a:rPr sz="4400" dirty="0"/>
              <a:t>CKD</a:t>
            </a:r>
            <a:endParaRPr sz="440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125285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000" dirty="0"/>
              <a:t>Anem</a:t>
            </a:r>
            <a:r>
              <a:rPr sz="3000" spc="-15" dirty="0"/>
              <a:t>i</a:t>
            </a:r>
            <a:r>
              <a:rPr sz="3000" dirty="0"/>
              <a:t>a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1755140" y="709931"/>
            <a:ext cx="8223250" cy="37734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Kidneys </a:t>
            </a:r>
            <a:r>
              <a:rPr sz="2600" b="1" i="1" spc="-5" dirty="0">
                <a:latin typeface="Times New Roman"/>
                <a:cs typeface="Times New Roman"/>
              </a:rPr>
              <a:t>secrete 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90%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of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erythropoietin</a:t>
            </a:r>
            <a:r>
              <a:rPr sz="2600" b="1" i="1" spc="-5" dirty="0">
                <a:latin typeface="Times New Roman"/>
                <a:cs typeface="Times New Roman"/>
              </a:rPr>
              <a:t>, </a:t>
            </a:r>
            <a:r>
              <a:rPr sz="2600" b="1" i="1" dirty="0">
                <a:latin typeface="Times New Roman"/>
                <a:cs typeface="Times New Roman"/>
              </a:rPr>
              <a:t>which is necessary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for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erythropoiesis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800">
              <a:latin typeface="Times New Roman"/>
              <a:cs typeface="Times New Roman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  <a:tab pos="1859914" algn="l"/>
                <a:tab pos="6054725" algn="l"/>
              </a:tabLst>
            </a:pPr>
            <a:r>
              <a:rPr sz="2600" b="1" i="1" dirty="0">
                <a:latin typeface="Times New Roman"/>
                <a:cs typeface="Times New Roman"/>
              </a:rPr>
              <a:t>CKD	</a:t>
            </a:r>
            <a:r>
              <a:rPr sz="2600" b="1" i="1" spc="-5" dirty="0">
                <a:latin typeface="Times New Roman"/>
                <a:cs typeface="Times New Roman"/>
              </a:rPr>
              <a:t>erythropoietin</a:t>
            </a:r>
            <a:r>
              <a:rPr sz="2600" b="1" i="1" spc="2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deficiency	</a:t>
            </a:r>
            <a:r>
              <a:rPr sz="2600" b="1" i="1" dirty="0">
                <a:latin typeface="Times New Roman"/>
                <a:cs typeface="Times New Roman"/>
              </a:rPr>
              <a:t>Anemia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  <a:buFont typeface="Arial MT"/>
              <a:buChar char="•"/>
            </a:pPr>
            <a:endParaRPr sz="3750">
              <a:latin typeface="Times New Roman"/>
              <a:cs typeface="Times New Roman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Anemia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prevalence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begins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with stage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3.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3800">
              <a:latin typeface="Times New Roman"/>
              <a:cs typeface="Times New Roman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Shortened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life</a:t>
            </a:r>
            <a:r>
              <a:rPr sz="2600" b="1" i="1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cycle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 </a:t>
            </a:r>
            <a:r>
              <a:rPr sz="2600" b="1" i="1" spc="-5" dirty="0">
                <a:latin typeface="Times New Roman"/>
                <a:cs typeface="Times New Roman"/>
              </a:rPr>
              <a:t>red</a:t>
            </a:r>
            <a:r>
              <a:rPr sz="2600" b="1" i="1" dirty="0">
                <a:latin typeface="Times New Roman"/>
                <a:cs typeface="Times New Roman"/>
              </a:rPr>
              <a:t> blood</a:t>
            </a:r>
            <a:r>
              <a:rPr sz="2600" b="1" i="1" spc="-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cells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uremia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35808" y="2078736"/>
            <a:ext cx="515620" cy="352425"/>
            <a:chOff x="1511808" y="2078735"/>
            <a:chExt cx="515620" cy="352425"/>
          </a:xfrm>
        </p:grpSpPr>
        <p:sp>
          <p:nvSpPr>
            <p:cNvPr id="5" name="object 5"/>
            <p:cNvSpPr/>
            <p:nvPr/>
          </p:nvSpPr>
          <p:spPr>
            <a:xfrm>
              <a:off x="1524762" y="2091689"/>
              <a:ext cx="489584" cy="326390"/>
            </a:xfrm>
            <a:custGeom>
              <a:avLst/>
              <a:gdLst/>
              <a:ahLst/>
              <a:cxnLst/>
              <a:rect l="l" t="t" r="r" b="b"/>
              <a:pathLst>
                <a:path w="489585" h="326389">
                  <a:moveTo>
                    <a:pt x="326136" y="0"/>
                  </a:moveTo>
                  <a:lnTo>
                    <a:pt x="326136" y="81534"/>
                  </a:lnTo>
                  <a:lnTo>
                    <a:pt x="0" y="81534"/>
                  </a:lnTo>
                  <a:lnTo>
                    <a:pt x="0" y="244601"/>
                  </a:lnTo>
                  <a:lnTo>
                    <a:pt x="326136" y="244601"/>
                  </a:lnTo>
                  <a:lnTo>
                    <a:pt x="326136" y="326136"/>
                  </a:lnTo>
                  <a:lnTo>
                    <a:pt x="489204" y="163068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762" y="2091689"/>
              <a:ext cx="489584" cy="326390"/>
            </a:xfrm>
            <a:custGeom>
              <a:avLst/>
              <a:gdLst/>
              <a:ahLst/>
              <a:cxnLst/>
              <a:rect l="l" t="t" r="r" b="b"/>
              <a:pathLst>
                <a:path w="489585" h="326389">
                  <a:moveTo>
                    <a:pt x="0" y="81534"/>
                  </a:moveTo>
                  <a:lnTo>
                    <a:pt x="326136" y="81534"/>
                  </a:lnTo>
                  <a:lnTo>
                    <a:pt x="326136" y="0"/>
                  </a:lnTo>
                  <a:lnTo>
                    <a:pt x="489204" y="163068"/>
                  </a:lnTo>
                  <a:lnTo>
                    <a:pt x="326136" y="326136"/>
                  </a:lnTo>
                  <a:lnTo>
                    <a:pt x="326136" y="244601"/>
                  </a:lnTo>
                  <a:lnTo>
                    <a:pt x="0" y="244601"/>
                  </a:lnTo>
                  <a:lnTo>
                    <a:pt x="0" y="8153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7187184" y="2078736"/>
            <a:ext cx="515620" cy="352425"/>
            <a:chOff x="5663184" y="2078735"/>
            <a:chExt cx="515620" cy="352425"/>
          </a:xfrm>
        </p:grpSpPr>
        <p:sp>
          <p:nvSpPr>
            <p:cNvPr id="8" name="object 8"/>
            <p:cNvSpPr/>
            <p:nvPr/>
          </p:nvSpPr>
          <p:spPr>
            <a:xfrm>
              <a:off x="5676138" y="2091689"/>
              <a:ext cx="489584" cy="326390"/>
            </a:xfrm>
            <a:custGeom>
              <a:avLst/>
              <a:gdLst/>
              <a:ahLst/>
              <a:cxnLst/>
              <a:rect l="l" t="t" r="r" b="b"/>
              <a:pathLst>
                <a:path w="489585" h="326389">
                  <a:moveTo>
                    <a:pt x="326136" y="0"/>
                  </a:moveTo>
                  <a:lnTo>
                    <a:pt x="326136" y="81534"/>
                  </a:lnTo>
                  <a:lnTo>
                    <a:pt x="0" y="81534"/>
                  </a:lnTo>
                  <a:lnTo>
                    <a:pt x="0" y="244601"/>
                  </a:lnTo>
                  <a:lnTo>
                    <a:pt x="326136" y="244601"/>
                  </a:lnTo>
                  <a:lnTo>
                    <a:pt x="326136" y="326136"/>
                  </a:lnTo>
                  <a:lnTo>
                    <a:pt x="489203" y="163068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676138" y="2091689"/>
              <a:ext cx="489584" cy="326390"/>
            </a:xfrm>
            <a:custGeom>
              <a:avLst/>
              <a:gdLst/>
              <a:ahLst/>
              <a:cxnLst/>
              <a:rect l="l" t="t" r="r" b="b"/>
              <a:pathLst>
                <a:path w="489585" h="326389">
                  <a:moveTo>
                    <a:pt x="0" y="81534"/>
                  </a:moveTo>
                  <a:lnTo>
                    <a:pt x="326136" y="81534"/>
                  </a:lnTo>
                  <a:lnTo>
                    <a:pt x="326136" y="0"/>
                  </a:lnTo>
                  <a:lnTo>
                    <a:pt x="489203" y="163068"/>
                  </a:lnTo>
                  <a:lnTo>
                    <a:pt x="326136" y="326136"/>
                  </a:lnTo>
                  <a:lnTo>
                    <a:pt x="326136" y="244601"/>
                  </a:lnTo>
                  <a:lnTo>
                    <a:pt x="0" y="244601"/>
                  </a:lnTo>
                  <a:lnTo>
                    <a:pt x="0" y="8153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2188" y="171399"/>
            <a:ext cx="5202767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Cardiovascular</a:t>
            </a:r>
            <a:r>
              <a:rPr spc="-80" dirty="0"/>
              <a:t> </a:t>
            </a:r>
            <a:r>
              <a:rPr dirty="0"/>
              <a:t>disease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662687"/>
            <a:ext cx="8674735" cy="582659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spcBef>
                <a:spcPts val="675"/>
              </a:spcBef>
            </a:pPr>
            <a:r>
              <a:rPr sz="2400" b="1" i="1" dirty="0">
                <a:latin typeface="Times New Roman"/>
                <a:cs typeface="Times New Roman"/>
              </a:rPr>
              <a:t>Patients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with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CKD</a:t>
            </a:r>
            <a:r>
              <a:rPr sz="2400" b="1" i="1" dirty="0">
                <a:latin typeface="Times New Roman"/>
                <a:cs typeface="Times New Roman"/>
              </a:rPr>
              <a:t> tend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have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many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risk </a:t>
            </a:r>
            <a:r>
              <a:rPr sz="2400" b="1" i="1" spc="-5" dirty="0">
                <a:latin typeface="Times New Roman"/>
                <a:cs typeface="Times New Roman"/>
              </a:rPr>
              <a:t>factors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for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CVD</a:t>
            </a:r>
            <a:endParaRPr sz="2400">
              <a:latin typeface="Times New Roman"/>
              <a:cs typeface="Times New Roman"/>
            </a:endParaRPr>
          </a:p>
          <a:p>
            <a:pPr marL="355600" marR="242570" indent="-342900">
              <a:spcBef>
                <a:spcPts val="575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Every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1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mg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per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dL</a:t>
            </a:r>
            <a:r>
              <a:rPr sz="2400" b="1" i="1" spc="-10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decrease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dirty="0">
                <a:latin typeface="Times New Roman"/>
                <a:cs typeface="Times New Roman"/>
              </a:rPr>
              <a:t> hemoglobin,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 </a:t>
            </a:r>
            <a:r>
              <a:rPr sz="2400" b="1" i="1" spc="-10" dirty="0">
                <a:latin typeface="Times New Roman"/>
                <a:cs typeface="Times New Roman"/>
              </a:rPr>
              <a:t>6%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increase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the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risk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 </a:t>
            </a:r>
            <a:r>
              <a:rPr sz="2400" b="1" i="1" spc="-30" dirty="0">
                <a:latin typeface="Times New Roman"/>
                <a:cs typeface="Times New Roman"/>
              </a:rPr>
              <a:t>LVH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  <a:buFont typeface="Wingdings"/>
              <a:buChar char=""/>
            </a:pPr>
            <a:endParaRPr sz="3500">
              <a:latin typeface="Times New Roman"/>
              <a:cs typeface="Times New Roman"/>
            </a:endParaRPr>
          </a:p>
          <a:p>
            <a:pPr marL="355600" marR="327025" indent="-342900">
              <a:buFont typeface="Wingdings"/>
              <a:buChar char=""/>
              <a:tabLst>
                <a:tab pos="355600" algn="l"/>
              </a:tabLst>
            </a:pPr>
            <a:r>
              <a:rPr sz="2400" b="1" i="1" spc="-35" dirty="0">
                <a:latin typeface="Times New Roman"/>
                <a:cs typeface="Times New Roman"/>
              </a:rPr>
              <a:t>LVD </a:t>
            </a:r>
            <a:r>
              <a:rPr sz="2400" b="1" i="1" dirty="0">
                <a:latin typeface="Times New Roman"/>
                <a:cs typeface="Times New Roman"/>
              </a:rPr>
              <a:t>– Fluid overload, </a:t>
            </a:r>
            <a:r>
              <a:rPr sz="2400" b="1" i="1" spc="-5" dirty="0">
                <a:latin typeface="Times New Roman"/>
                <a:cs typeface="Times New Roman"/>
              </a:rPr>
              <a:t>shunting </a:t>
            </a:r>
            <a:r>
              <a:rPr sz="2400" b="1" i="1" dirty="0">
                <a:latin typeface="Times New Roman"/>
                <a:cs typeface="Times New Roman"/>
              </a:rPr>
              <a:t>of blood </a:t>
            </a:r>
            <a:r>
              <a:rPr sz="2400" b="1" i="1" spc="-5" dirty="0">
                <a:latin typeface="Times New Roman"/>
                <a:cs typeface="Times New Roman"/>
              </a:rPr>
              <a:t>through </a:t>
            </a:r>
            <a:r>
              <a:rPr sz="2400" b="1" i="1" spc="-95" dirty="0">
                <a:latin typeface="Times New Roman"/>
                <a:cs typeface="Times New Roman"/>
              </a:rPr>
              <a:t>AV </a:t>
            </a:r>
            <a:r>
              <a:rPr sz="2400" b="1" i="1" dirty="0">
                <a:latin typeface="Times New Roman"/>
                <a:cs typeface="Times New Roman"/>
              </a:rPr>
              <a:t>fistula </a:t>
            </a:r>
            <a:r>
              <a:rPr sz="2400" b="1" i="1" spc="-5" dirty="0">
                <a:latin typeface="Times New Roman"/>
                <a:cs typeface="Times New Roman"/>
              </a:rPr>
              <a:t>for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dialysis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anemia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  <a:buFont typeface="Wingdings"/>
              <a:buChar char=""/>
            </a:pPr>
            <a:endParaRPr sz="3500">
              <a:latin typeface="Times New Roman"/>
              <a:cs typeface="Times New Roman"/>
            </a:endParaRPr>
          </a:p>
          <a:p>
            <a:pPr marL="355600" marR="914400" indent="-342900">
              <a:buFont typeface="Wingdings"/>
              <a:buChar char=""/>
              <a:tabLst>
                <a:tab pos="355600" algn="l"/>
                <a:tab pos="2216785" algn="l"/>
                <a:tab pos="4940935" algn="l"/>
                <a:tab pos="6972934" algn="l"/>
              </a:tabLst>
            </a:pPr>
            <a:r>
              <a:rPr sz="2400" b="1" i="1" dirty="0">
                <a:latin typeface="Times New Roman"/>
                <a:cs typeface="Times New Roman"/>
              </a:rPr>
              <a:t>Hypertension-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45" dirty="0">
                <a:latin typeface="Times New Roman"/>
                <a:cs typeface="Times New Roman"/>
              </a:rPr>
              <a:t>Volume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overload,	Peripheral vascular 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res</a:t>
            </a:r>
            <a:r>
              <a:rPr sz="2400" b="1" i="1" dirty="0">
                <a:latin typeface="Times New Roman"/>
                <a:cs typeface="Times New Roman"/>
              </a:rPr>
              <a:t>i</a:t>
            </a:r>
            <a:r>
              <a:rPr sz="2400" b="1" i="1" spc="-5" dirty="0">
                <a:latin typeface="Times New Roman"/>
                <a:cs typeface="Times New Roman"/>
              </a:rPr>
              <a:t>stanc</a:t>
            </a:r>
            <a:r>
              <a:rPr sz="2400" b="1" i="1" dirty="0">
                <a:latin typeface="Times New Roman"/>
                <a:cs typeface="Times New Roman"/>
              </a:rPr>
              <a:t>e,	Renal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vasod</a:t>
            </a:r>
            <a:r>
              <a:rPr sz="2400" b="1" i="1" spc="5" dirty="0">
                <a:latin typeface="Times New Roman"/>
                <a:cs typeface="Times New Roman"/>
              </a:rPr>
              <a:t>i</a:t>
            </a:r>
            <a:r>
              <a:rPr sz="2400" b="1" i="1" dirty="0">
                <a:latin typeface="Times New Roman"/>
                <a:cs typeface="Times New Roman"/>
              </a:rPr>
              <a:t>la</a:t>
            </a:r>
            <a:r>
              <a:rPr sz="2400" b="1" i="1" spc="5" dirty="0">
                <a:latin typeface="Times New Roman"/>
                <a:cs typeface="Times New Roman"/>
              </a:rPr>
              <a:t>t</a:t>
            </a:r>
            <a:r>
              <a:rPr sz="2400" b="1" i="1" spc="-5" dirty="0">
                <a:latin typeface="Times New Roman"/>
                <a:cs typeface="Times New Roman"/>
              </a:rPr>
              <a:t>or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pros</a:t>
            </a:r>
            <a:r>
              <a:rPr sz="2400" b="1" i="1" dirty="0">
                <a:latin typeface="Times New Roman"/>
                <a:cs typeface="Times New Roman"/>
              </a:rPr>
              <a:t>t</a:t>
            </a:r>
            <a:r>
              <a:rPr sz="2400" b="1" i="1" spc="-5" dirty="0">
                <a:latin typeface="Times New Roman"/>
                <a:cs typeface="Times New Roman"/>
              </a:rPr>
              <a:t>aglandins,</a:t>
            </a:r>
            <a:r>
              <a:rPr sz="2400" b="1" i="1" dirty="0">
                <a:latin typeface="Times New Roman"/>
                <a:cs typeface="Times New Roman"/>
              </a:rPr>
              <a:t>	R</a:t>
            </a:r>
            <a:r>
              <a:rPr sz="2400" b="1" i="1" spc="-10" dirty="0">
                <a:latin typeface="Times New Roman"/>
                <a:cs typeface="Times New Roman"/>
              </a:rPr>
              <a:t>A</a:t>
            </a:r>
            <a:r>
              <a:rPr sz="2400" b="1" i="1" spc="-5" dirty="0">
                <a:latin typeface="Times New Roman"/>
                <a:cs typeface="Times New Roman"/>
              </a:rPr>
              <a:t>AS  </a:t>
            </a:r>
            <a:r>
              <a:rPr sz="2400" b="1" i="1" dirty="0">
                <a:latin typeface="Times New Roman"/>
                <a:cs typeface="Times New Roman"/>
              </a:rPr>
              <a:t>activity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spcBef>
                <a:spcPts val="58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Dysregulation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calcium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and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phosphorous</a:t>
            </a:r>
            <a:r>
              <a:rPr sz="2400" b="1" i="1" spc="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(An </a:t>
            </a:r>
            <a:r>
              <a:rPr sz="2400" b="1" i="1" dirty="0">
                <a:latin typeface="Times New Roman"/>
                <a:cs typeface="Times New Roman"/>
              </a:rPr>
              <a:t>increase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in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serum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phosphorous </a:t>
            </a:r>
            <a:r>
              <a:rPr sz="2400" b="1" i="1" dirty="0">
                <a:latin typeface="Times New Roman"/>
                <a:cs typeface="Times New Roman"/>
              </a:rPr>
              <a:t>levels </a:t>
            </a:r>
            <a:r>
              <a:rPr sz="2400" b="1" i="1" spc="-5" dirty="0">
                <a:latin typeface="Times New Roman"/>
                <a:cs typeface="Times New Roman"/>
              </a:rPr>
              <a:t>has </a:t>
            </a:r>
            <a:r>
              <a:rPr sz="2400" b="1" i="1" dirty="0">
                <a:latin typeface="Times New Roman"/>
                <a:cs typeface="Times New Roman"/>
              </a:rPr>
              <a:t>been </a:t>
            </a:r>
            <a:r>
              <a:rPr sz="2400" b="1" i="1" spc="-5" dirty="0">
                <a:latin typeface="Times New Roman"/>
                <a:cs typeface="Times New Roman"/>
              </a:rPr>
              <a:t>shown </a:t>
            </a:r>
            <a:r>
              <a:rPr sz="2400" b="1" i="1" dirty="0">
                <a:latin typeface="Times New Roman"/>
                <a:cs typeface="Times New Roman"/>
              </a:rPr>
              <a:t>to stimulate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vascular </a:t>
            </a:r>
            <a:r>
              <a:rPr sz="24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calcification</a:t>
            </a:r>
            <a:r>
              <a:rPr sz="2400" b="1" i="1" spc="-5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spcBef>
                <a:spcPts val="575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Pericarditis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–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uremic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state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or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dialysis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72429" y="3721608"/>
            <a:ext cx="268605" cy="271780"/>
            <a:chOff x="4948428" y="3721608"/>
            <a:chExt cx="268605" cy="2717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1382" y="3734562"/>
              <a:ext cx="242315" cy="2453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61382" y="3734562"/>
              <a:ext cx="242570" cy="245745"/>
            </a:xfrm>
            <a:custGeom>
              <a:avLst/>
              <a:gdLst/>
              <a:ahLst/>
              <a:cxnLst/>
              <a:rect l="l" t="t" r="r" b="b"/>
              <a:pathLst>
                <a:path w="242570" h="245745">
                  <a:moveTo>
                    <a:pt x="0" y="121157"/>
                  </a:moveTo>
                  <a:lnTo>
                    <a:pt x="121157" y="0"/>
                  </a:lnTo>
                  <a:lnTo>
                    <a:pt x="242315" y="121157"/>
                  </a:lnTo>
                  <a:lnTo>
                    <a:pt x="181737" y="121157"/>
                  </a:lnTo>
                  <a:lnTo>
                    <a:pt x="181737" y="245363"/>
                  </a:lnTo>
                  <a:lnTo>
                    <a:pt x="60578" y="245363"/>
                  </a:lnTo>
                  <a:lnTo>
                    <a:pt x="60578" y="121157"/>
                  </a:lnTo>
                  <a:lnTo>
                    <a:pt x="0" y="12115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677412" y="4178809"/>
            <a:ext cx="268605" cy="216535"/>
            <a:chOff x="2153411" y="4178808"/>
            <a:chExt cx="268605" cy="2165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6365" y="4191762"/>
              <a:ext cx="242315" cy="190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66365" y="4191762"/>
              <a:ext cx="242570" cy="190500"/>
            </a:xfrm>
            <a:custGeom>
              <a:avLst/>
              <a:gdLst/>
              <a:ahLst/>
              <a:cxnLst/>
              <a:rect l="l" t="t" r="r" b="b"/>
              <a:pathLst>
                <a:path w="242569" h="190500">
                  <a:moveTo>
                    <a:pt x="0" y="95250"/>
                  </a:moveTo>
                  <a:lnTo>
                    <a:pt x="60578" y="95250"/>
                  </a:lnTo>
                  <a:lnTo>
                    <a:pt x="60578" y="0"/>
                  </a:lnTo>
                  <a:lnTo>
                    <a:pt x="181736" y="0"/>
                  </a:lnTo>
                  <a:lnTo>
                    <a:pt x="181736" y="95250"/>
                  </a:lnTo>
                  <a:lnTo>
                    <a:pt x="242315" y="95250"/>
                  </a:lnTo>
                  <a:lnTo>
                    <a:pt x="121157" y="190500"/>
                  </a:lnTo>
                  <a:lnTo>
                    <a:pt x="0" y="9525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444484" y="4098035"/>
            <a:ext cx="268605" cy="271780"/>
            <a:chOff x="6920483" y="4098035"/>
            <a:chExt cx="268605" cy="2717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3437" y="4110989"/>
              <a:ext cx="242315" cy="24536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933437" y="4110989"/>
              <a:ext cx="242570" cy="245745"/>
            </a:xfrm>
            <a:custGeom>
              <a:avLst/>
              <a:gdLst/>
              <a:ahLst/>
              <a:cxnLst/>
              <a:rect l="l" t="t" r="r" b="b"/>
              <a:pathLst>
                <a:path w="242570" h="245745">
                  <a:moveTo>
                    <a:pt x="0" y="121158"/>
                  </a:moveTo>
                  <a:lnTo>
                    <a:pt x="121157" y="0"/>
                  </a:lnTo>
                  <a:lnTo>
                    <a:pt x="242315" y="121158"/>
                  </a:lnTo>
                  <a:lnTo>
                    <a:pt x="181736" y="121158"/>
                  </a:lnTo>
                  <a:lnTo>
                    <a:pt x="181736" y="245364"/>
                  </a:lnTo>
                  <a:lnTo>
                    <a:pt x="60578" y="245364"/>
                  </a:lnTo>
                  <a:lnTo>
                    <a:pt x="60578" y="121158"/>
                  </a:lnTo>
                  <a:lnTo>
                    <a:pt x="0" y="1211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152400"/>
            <a:ext cx="5334000" cy="6477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0" y="171399"/>
            <a:ext cx="84658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Disorders</a:t>
            </a:r>
            <a:r>
              <a:rPr spc="-15" dirty="0"/>
              <a:t> </a:t>
            </a:r>
            <a:r>
              <a:rPr dirty="0"/>
              <a:t>of</a:t>
            </a:r>
            <a:r>
              <a:rPr spc="5" dirty="0"/>
              <a:t> </a:t>
            </a:r>
            <a:r>
              <a:rPr dirty="0"/>
              <a:t>calcium</a:t>
            </a:r>
            <a:r>
              <a:rPr spc="-20" dirty="0"/>
              <a:t> </a:t>
            </a:r>
            <a:r>
              <a:rPr dirty="0"/>
              <a:t>and</a:t>
            </a:r>
            <a:r>
              <a:rPr spc="-15" dirty="0"/>
              <a:t> </a:t>
            </a:r>
            <a:r>
              <a:rPr dirty="0"/>
              <a:t>phosphorus</a:t>
            </a:r>
            <a:r>
              <a:rPr spc="-30" dirty="0"/>
              <a:t> </a:t>
            </a:r>
            <a:r>
              <a:rPr dirty="0"/>
              <a:t>homeostasis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740410"/>
            <a:ext cx="8653145" cy="39837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152650">
              <a:spcBef>
                <a:spcPts val="105"/>
              </a:spcBef>
              <a:tabLst>
                <a:tab pos="408686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Hyperphosphatemia	</a:t>
            </a:r>
            <a:r>
              <a:rPr sz="2600" b="1" i="1" spc="-5" dirty="0">
                <a:latin typeface="Times New Roman"/>
                <a:cs typeface="Times New Roman"/>
              </a:rPr>
              <a:t>serum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calcium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by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physiochemical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interaction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and</a:t>
            </a:r>
            <a:r>
              <a:rPr sz="2600" b="1" i="1" spc="-4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complexation.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800">
              <a:latin typeface="Times New Roman"/>
              <a:cs typeface="Times New Roman"/>
            </a:endParaRPr>
          </a:p>
          <a:p>
            <a:pPr marL="12700" marR="5080"/>
            <a:r>
              <a:rPr sz="2600" b="1" i="1" dirty="0">
                <a:latin typeface="Times New Roman"/>
                <a:cs typeface="Times New Roman"/>
              </a:rPr>
              <a:t>Serum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calcium triggers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parathyroid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gland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to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synthesize</a:t>
            </a:r>
            <a:r>
              <a:rPr sz="2600" b="1" i="1" dirty="0">
                <a:latin typeface="Times New Roman"/>
                <a:cs typeface="Times New Roman"/>
              </a:rPr>
              <a:t> and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secrete </a:t>
            </a:r>
            <a:r>
              <a:rPr sz="2600" b="1" i="1" dirty="0">
                <a:latin typeface="Times New Roman"/>
                <a:cs typeface="Times New Roman"/>
              </a:rPr>
              <a:t>more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parathyroid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hormone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(PTH).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800">
              <a:latin typeface="Times New Roman"/>
              <a:cs typeface="Times New Roman"/>
            </a:endParaRPr>
          </a:p>
          <a:p>
            <a:pPr marL="12700" marR="298450" indent="330200"/>
            <a:r>
              <a:rPr sz="2600" b="1" i="1" dirty="0">
                <a:latin typeface="Times New Roman"/>
                <a:cs typeface="Times New Roman"/>
              </a:rPr>
              <a:t>PTH in turn causes an increase in osteoclast </a:t>
            </a:r>
            <a:r>
              <a:rPr sz="2600" b="1" i="1" spc="-5" dirty="0">
                <a:latin typeface="Times New Roman"/>
                <a:cs typeface="Times New Roman"/>
              </a:rPr>
              <a:t>activity </a:t>
            </a:r>
            <a:r>
              <a:rPr sz="2600" b="1" i="1" spc="-10" dirty="0">
                <a:latin typeface="Times New Roman"/>
                <a:cs typeface="Times New Roman"/>
              </a:rPr>
              <a:t>in </a:t>
            </a:r>
            <a:r>
              <a:rPr sz="2600" b="1" i="1" dirty="0">
                <a:latin typeface="Times New Roman"/>
                <a:cs typeface="Times New Roman"/>
              </a:rPr>
              <a:t>the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bone, breaking down bone to </a:t>
            </a:r>
            <a:r>
              <a:rPr sz="2600" b="1" i="1" spc="-5" dirty="0">
                <a:latin typeface="Times New Roman"/>
                <a:cs typeface="Times New Roman"/>
              </a:rPr>
              <a:t>release calcium </a:t>
            </a:r>
            <a:r>
              <a:rPr sz="2600" b="1" i="1" dirty="0">
                <a:latin typeface="Times New Roman"/>
                <a:cs typeface="Times New Roman"/>
              </a:rPr>
              <a:t>and </a:t>
            </a:r>
            <a:r>
              <a:rPr sz="2600" b="1" i="1" spc="-5" dirty="0">
                <a:latin typeface="Times New Roman"/>
                <a:cs typeface="Times New Roman"/>
              </a:rPr>
              <a:t>restore </a:t>
            </a:r>
            <a:r>
              <a:rPr sz="2600" b="1" i="1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serum levels.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12207" y="742187"/>
            <a:ext cx="515620" cy="510540"/>
            <a:chOff x="3188207" y="742187"/>
            <a:chExt cx="515620" cy="510540"/>
          </a:xfrm>
        </p:grpSpPr>
        <p:sp>
          <p:nvSpPr>
            <p:cNvPr id="5" name="object 5"/>
            <p:cNvSpPr/>
            <p:nvPr/>
          </p:nvSpPr>
          <p:spPr>
            <a:xfrm>
              <a:off x="3201161" y="755141"/>
              <a:ext cx="489584" cy="485140"/>
            </a:xfrm>
            <a:custGeom>
              <a:avLst/>
              <a:gdLst/>
              <a:ahLst/>
              <a:cxnLst/>
              <a:rect l="l" t="t" r="r" b="b"/>
              <a:pathLst>
                <a:path w="489585" h="485140">
                  <a:moveTo>
                    <a:pt x="246887" y="0"/>
                  </a:moveTo>
                  <a:lnTo>
                    <a:pt x="246887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246887" y="363474"/>
                  </a:lnTo>
                  <a:lnTo>
                    <a:pt x="246887" y="484632"/>
                  </a:lnTo>
                  <a:lnTo>
                    <a:pt x="489203" y="242316"/>
                  </a:lnTo>
                  <a:lnTo>
                    <a:pt x="24688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01161" y="755141"/>
              <a:ext cx="489584" cy="485140"/>
            </a:xfrm>
            <a:custGeom>
              <a:avLst/>
              <a:gdLst/>
              <a:ahLst/>
              <a:cxnLst/>
              <a:rect l="l" t="t" r="r" b="b"/>
              <a:pathLst>
                <a:path w="489585" h="485140">
                  <a:moveTo>
                    <a:pt x="0" y="121158"/>
                  </a:moveTo>
                  <a:lnTo>
                    <a:pt x="246887" y="121158"/>
                  </a:lnTo>
                  <a:lnTo>
                    <a:pt x="246887" y="0"/>
                  </a:lnTo>
                  <a:lnTo>
                    <a:pt x="489203" y="242316"/>
                  </a:lnTo>
                  <a:lnTo>
                    <a:pt x="246887" y="484632"/>
                  </a:lnTo>
                  <a:lnTo>
                    <a:pt x="246887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596129" y="880872"/>
            <a:ext cx="268605" cy="248920"/>
            <a:chOff x="4072128" y="880872"/>
            <a:chExt cx="268605" cy="2489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5082" y="893826"/>
              <a:ext cx="242315" cy="22250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85082" y="893826"/>
              <a:ext cx="242570" cy="222885"/>
            </a:xfrm>
            <a:custGeom>
              <a:avLst/>
              <a:gdLst/>
              <a:ahLst/>
              <a:cxnLst/>
              <a:rect l="l" t="t" r="r" b="b"/>
              <a:pathLst>
                <a:path w="242570" h="222884">
                  <a:moveTo>
                    <a:pt x="0" y="111251"/>
                  </a:moveTo>
                  <a:lnTo>
                    <a:pt x="60578" y="111251"/>
                  </a:lnTo>
                  <a:lnTo>
                    <a:pt x="60578" y="0"/>
                  </a:lnTo>
                  <a:lnTo>
                    <a:pt x="181737" y="0"/>
                  </a:lnTo>
                  <a:lnTo>
                    <a:pt x="181737" y="111251"/>
                  </a:lnTo>
                  <a:lnTo>
                    <a:pt x="242315" y="111251"/>
                  </a:lnTo>
                  <a:lnTo>
                    <a:pt x="121157" y="222503"/>
                  </a:lnTo>
                  <a:lnTo>
                    <a:pt x="0" y="111251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795273" y="3483865"/>
            <a:ext cx="268605" cy="269875"/>
            <a:chOff x="271272" y="3483864"/>
            <a:chExt cx="268605" cy="26987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226" y="3496818"/>
              <a:ext cx="242316" cy="24384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84226" y="3496818"/>
              <a:ext cx="242570" cy="243840"/>
            </a:xfrm>
            <a:custGeom>
              <a:avLst/>
              <a:gdLst/>
              <a:ahLst/>
              <a:cxnLst/>
              <a:rect l="l" t="t" r="r" b="b"/>
              <a:pathLst>
                <a:path w="242570" h="243839">
                  <a:moveTo>
                    <a:pt x="0" y="121158"/>
                  </a:moveTo>
                  <a:lnTo>
                    <a:pt x="121158" y="0"/>
                  </a:lnTo>
                  <a:lnTo>
                    <a:pt x="242316" y="121158"/>
                  </a:lnTo>
                  <a:lnTo>
                    <a:pt x="181736" y="121158"/>
                  </a:lnTo>
                  <a:lnTo>
                    <a:pt x="181736" y="243840"/>
                  </a:lnTo>
                  <a:lnTo>
                    <a:pt x="60578" y="243840"/>
                  </a:lnTo>
                  <a:lnTo>
                    <a:pt x="60578" y="121158"/>
                  </a:lnTo>
                  <a:lnTo>
                    <a:pt x="0" y="1211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141" y="174448"/>
            <a:ext cx="86480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6520815" algn="l"/>
              </a:tabLst>
            </a:pPr>
            <a:r>
              <a:rPr sz="2400" b="1" i="1" dirty="0">
                <a:latin typeface="Times New Roman"/>
                <a:cs typeface="Times New Roman"/>
              </a:rPr>
              <a:t>In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15" dirty="0">
                <a:latin typeface="Times New Roman"/>
                <a:cs typeface="Times New Roman"/>
              </a:rPr>
              <a:t>kidney,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the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inactive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vit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(25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OH vit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D3)	</a:t>
            </a:r>
            <a:r>
              <a:rPr sz="2400" b="1" i="1" dirty="0">
                <a:latin typeface="Times New Roman"/>
                <a:cs typeface="Times New Roman"/>
              </a:rPr>
              <a:t>active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vit</a:t>
            </a:r>
            <a:r>
              <a:rPr sz="2400" b="1" i="1" spc="-4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(1,25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OH </a:t>
            </a:r>
            <a:r>
              <a:rPr sz="2400" b="1" i="1" dirty="0">
                <a:latin typeface="Times New Roman"/>
                <a:cs typeface="Times New Roman"/>
              </a:rPr>
              <a:t>vit </a:t>
            </a:r>
            <a:r>
              <a:rPr sz="2400" b="1" i="1" spc="-5" dirty="0">
                <a:latin typeface="Times New Roman"/>
                <a:cs typeface="Times New Roman"/>
              </a:rPr>
              <a:t>D3) or </a:t>
            </a:r>
            <a:r>
              <a:rPr sz="2400" b="1" i="1" dirty="0">
                <a:latin typeface="Times New Roman"/>
                <a:cs typeface="Times New Roman"/>
              </a:rPr>
              <a:t>calcitriol </a:t>
            </a:r>
            <a:r>
              <a:rPr sz="2400" b="1" i="1" spc="-5" dirty="0">
                <a:latin typeface="Times New Roman"/>
                <a:cs typeface="Times New Roman"/>
              </a:rPr>
              <a:t>in the presence </a:t>
            </a:r>
            <a:r>
              <a:rPr sz="2400" b="1" i="1" dirty="0">
                <a:latin typeface="Times New Roman"/>
                <a:cs typeface="Times New Roman"/>
              </a:rPr>
              <a:t>of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enzyme 1 α- </a:t>
            </a:r>
            <a:r>
              <a:rPr sz="24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hydroxylase.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5141" y="3394329"/>
            <a:ext cx="1327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140" y="1784045"/>
            <a:ext cx="8642350" cy="2398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Active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vitamin</a:t>
            </a:r>
            <a:r>
              <a:rPr sz="24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 </a:t>
            </a:r>
            <a:r>
              <a:rPr sz="2400" b="1" i="1" dirty="0">
                <a:latin typeface="Times New Roman"/>
                <a:cs typeface="Times New Roman"/>
              </a:rPr>
              <a:t>(1,25-dihydroxyvitamin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or calcitriol</a:t>
            </a:r>
            <a:r>
              <a:rPr sz="2400" b="1" i="1" spc="-5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)promotes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increased intestinal absorption of calcium and </a:t>
            </a:r>
            <a:r>
              <a:rPr sz="2400" b="1" i="1" spc="-5" dirty="0">
                <a:latin typeface="Times New Roman"/>
                <a:cs typeface="Times New Roman"/>
              </a:rPr>
              <a:t>has supression 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10" dirty="0">
                <a:latin typeface="Times New Roman"/>
                <a:cs typeface="Times New Roman"/>
              </a:rPr>
              <a:t>effect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on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PTH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production.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3500">
              <a:latin typeface="Times New Roman"/>
              <a:cs typeface="Times New Roman"/>
            </a:endParaRPr>
          </a:p>
          <a:p>
            <a:pPr marL="355600" marR="264795" indent="685800">
              <a:spcBef>
                <a:spcPts val="5"/>
              </a:spcBef>
              <a:tabLst>
                <a:tab pos="2376805" algn="l"/>
                <a:tab pos="3317240" algn="l"/>
                <a:tab pos="5683885" algn="l"/>
              </a:tabLst>
            </a:pPr>
            <a:r>
              <a:rPr sz="2400" b="1" i="1" dirty="0">
                <a:latin typeface="Times New Roman"/>
                <a:cs typeface="Times New Roman"/>
              </a:rPr>
              <a:t>Calcitriol	-	PTH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levels	Osteodystrophy</a:t>
            </a:r>
            <a:r>
              <a:rPr sz="2400" b="1" i="1" spc="-7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(high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bone or</a:t>
            </a:r>
            <a:r>
              <a:rPr sz="2400" b="1" i="1" dirty="0">
                <a:latin typeface="Times New Roman"/>
                <a:cs typeface="Times New Roman"/>
              </a:rPr>
              <a:t> low </a:t>
            </a:r>
            <a:r>
              <a:rPr sz="2400" b="1" i="1" spc="-5" dirty="0">
                <a:latin typeface="Times New Roman"/>
                <a:cs typeface="Times New Roman"/>
              </a:rPr>
              <a:t>bone</a:t>
            </a:r>
            <a:r>
              <a:rPr sz="2400" b="1" i="1" dirty="0">
                <a:latin typeface="Times New Roman"/>
                <a:cs typeface="Times New Roman"/>
              </a:rPr>
              <a:t> turnover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OD)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55140" y="5516067"/>
            <a:ext cx="86385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Calcitriol </a:t>
            </a:r>
            <a:r>
              <a:rPr sz="2400" b="1" i="1" dirty="0">
                <a:latin typeface="Times New Roman"/>
                <a:cs typeface="Times New Roman"/>
              </a:rPr>
              <a:t>also </a:t>
            </a:r>
            <a:r>
              <a:rPr sz="2400" b="1" i="1" spc="-5" dirty="0">
                <a:latin typeface="Times New Roman"/>
                <a:cs typeface="Times New Roman"/>
              </a:rPr>
              <a:t>works </a:t>
            </a:r>
            <a:r>
              <a:rPr sz="2400" b="1" i="1" dirty="0">
                <a:latin typeface="Times New Roman"/>
                <a:cs typeface="Times New Roman"/>
              </a:rPr>
              <a:t>directly </a:t>
            </a:r>
            <a:r>
              <a:rPr sz="2400" b="1" i="1" spc="-5" dirty="0">
                <a:latin typeface="Times New Roman"/>
                <a:cs typeface="Times New Roman"/>
              </a:rPr>
              <a:t>on the parathyroid </a:t>
            </a:r>
            <a:r>
              <a:rPr sz="2400" b="1" i="1" dirty="0">
                <a:latin typeface="Times New Roman"/>
                <a:cs typeface="Times New Roman"/>
              </a:rPr>
              <a:t>gland to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suppress </a:t>
            </a:r>
            <a:r>
              <a:rPr sz="2400" b="1" i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PTH</a:t>
            </a:r>
            <a:r>
              <a:rPr sz="24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production.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31609" y="277369"/>
            <a:ext cx="711835" cy="268605"/>
            <a:chOff x="6007608" y="277368"/>
            <a:chExt cx="711835" cy="268605"/>
          </a:xfrm>
        </p:grpSpPr>
        <p:sp>
          <p:nvSpPr>
            <p:cNvPr id="7" name="object 7"/>
            <p:cNvSpPr/>
            <p:nvPr/>
          </p:nvSpPr>
          <p:spPr>
            <a:xfrm>
              <a:off x="6020562" y="290322"/>
              <a:ext cx="685800" cy="242570"/>
            </a:xfrm>
            <a:custGeom>
              <a:avLst/>
              <a:gdLst/>
              <a:ahLst/>
              <a:cxnLst/>
              <a:rect l="l" t="t" r="r" b="b"/>
              <a:pathLst>
                <a:path w="685800" h="242570">
                  <a:moveTo>
                    <a:pt x="564641" y="0"/>
                  </a:moveTo>
                  <a:lnTo>
                    <a:pt x="564641" y="60578"/>
                  </a:lnTo>
                  <a:lnTo>
                    <a:pt x="0" y="60578"/>
                  </a:lnTo>
                  <a:lnTo>
                    <a:pt x="0" y="181737"/>
                  </a:lnTo>
                  <a:lnTo>
                    <a:pt x="564641" y="181737"/>
                  </a:lnTo>
                  <a:lnTo>
                    <a:pt x="564641" y="242315"/>
                  </a:lnTo>
                  <a:lnTo>
                    <a:pt x="685799" y="121157"/>
                  </a:lnTo>
                  <a:lnTo>
                    <a:pt x="56464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20562" y="290322"/>
              <a:ext cx="685800" cy="242570"/>
            </a:xfrm>
            <a:custGeom>
              <a:avLst/>
              <a:gdLst/>
              <a:ahLst/>
              <a:cxnLst/>
              <a:rect l="l" t="t" r="r" b="b"/>
              <a:pathLst>
                <a:path w="685800" h="242570">
                  <a:moveTo>
                    <a:pt x="0" y="60578"/>
                  </a:moveTo>
                  <a:lnTo>
                    <a:pt x="564641" y="60578"/>
                  </a:lnTo>
                  <a:lnTo>
                    <a:pt x="564641" y="0"/>
                  </a:lnTo>
                  <a:lnTo>
                    <a:pt x="685799" y="121157"/>
                  </a:lnTo>
                  <a:lnTo>
                    <a:pt x="564641" y="242315"/>
                  </a:lnTo>
                  <a:lnTo>
                    <a:pt x="564641" y="181737"/>
                  </a:lnTo>
                  <a:lnTo>
                    <a:pt x="0" y="181737"/>
                  </a:lnTo>
                  <a:lnTo>
                    <a:pt x="0" y="6057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197608" y="3340608"/>
            <a:ext cx="510540" cy="515620"/>
            <a:chOff x="673608" y="3340608"/>
            <a:chExt cx="510540" cy="515620"/>
          </a:xfrm>
        </p:grpSpPr>
        <p:sp>
          <p:nvSpPr>
            <p:cNvPr id="10" name="object 10"/>
            <p:cNvSpPr/>
            <p:nvPr/>
          </p:nvSpPr>
          <p:spPr>
            <a:xfrm>
              <a:off x="686562" y="3353562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40" h="489585">
                  <a:moveTo>
                    <a:pt x="363474" y="0"/>
                  </a:moveTo>
                  <a:lnTo>
                    <a:pt x="121157" y="0"/>
                  </a:lnTo>
                  <a:lnTo>
                    <a:pt x="121157" y="246887"/>
                  </a:lnTo>
                  <a:lnTo>
                    <a:pt x="0" y="246887"/>
                  </a:lnTo>
                  <a:lnTo>
                    <a:pt x="242315" y="489204"/>
                  </a:lnTo>
                  <a:lnTo>
                    <a:pt x="484631" y="246887"/>
                  </a:lnTo>
                  <a:lnTo>
                    <a:pt x="363474" y="246887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6562" y="3353562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40" h="489585">
                  <a:moveTo>
                    <a:pt x="0" y="246887"/>
                  </a:moveTo>
                  <a:lnTo>
                    <a:pt x="121157" y="246887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246887"/>
                  </a:lnTo>
                  <a:lnTo>
                    <a:pt x="484631" y="246887"/>
                  </a:lnTo>
                  <a:lnTo>
                    <a:pt x="242315" y="489204"/>
                  </a:lnTo>
                  <a:lnTo>
                    <a:pt x="0" y="24688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497323" y="3342132"/>
            <a:ext cx="510540" cy="515620"/>
            <a:chOff x="2973323" y="3342132"/>
            <a:chExt cx="510540" cy="515620"/>
          </a:xfrm>
        </p:grpSpPr>
        <p:sp>
          <p:nvSpPr>
            <p:cNvPr id="13" name="object 13"/>
            <p:cNvSpPr/>
            <p:nvPr/>
          </p:nvSpPr>
          <p:spPr>
            <a:xfrm>
              <a:off x="2986277" y="3355086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242316" y="0"/>
                  </a:moveTo>
                  <a:lnTo>
                    <a:pt x="0" y="242315"/>
                  </a:lnTo>
                  <a:lnTo>
                    <a:pt x="121158" y="242315"/>
                  </a:lnTo>
                  <a:lnTo>
                    <a:pt x="121158" y="489203"/>
                  </a:lnTo>
                  <a:lnTo>
                    <a:pt x="363474" y="489203"/>
                  </a:lnTo>
                  <a:lnTo>
                    <a:pt x="363474" y="242315"/>
                  </a:lnTo>
                  <a:lnTo>
                    <a:pt x="484632" y="242315"/>
                  </a:lnTo>
                  <a:lnTo>
                    <a:pt x="24231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986277" y="3355086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0" y="242315"/>
                  </a:moveTo>
                  <a:lnTo>
                    <a:pt x="242316" y="0"/>
                  </a:lnTo>
                  <a:lnTo>
                    <a:pt x="484632" y="242315"/>
                  </a:lnTo>
                  <a:lnTo>
                    <a:pt x="363474" y="242315"/>
                  </a:lnTo>
                  <a:lnTo>
                    <a:pt x="363474" y="489203"/>
                  </a:lnTo>
                  <a:lnTo>
                    <a:pt x="121158" y="489203"/>
                  </a:lnTo>
                  <a:lnTo>
                    <a:pt x="121158" y="242315"/>
                  </a:lnTo>
                  <a:lnTo>
                    <a:pt x="0" y="242315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6617209" y="3465577"/>
            <a:ext cx="711835" cy="268605"/>
            <a:chOff x="5093208" y="3465576"/>
            <a:chExt cx="711835" cy="268605"/>
          </a:xfrm>
        </p:grpSpPr>
        <p:sp>
          <p:nvSpPr>
            <p:cNvPr id="16" name="object 16"/>
            <p:cNvSpPr/>
            <p:nvPr/>
          </p:nvSpPr>
          <p:spPr>
            <a:xfrm>
              <a:off x="5106162" y="3478530"/>
              <a:ext cx="685800" cy="242570"/>
            </a:xfrm>
            <a:custGeom>
              <a:avLst/>
              <a:gdLst/>
              <a:ahLst/>
              <a:cxnLst/>
              <a:rect l="l" t="t" r="r" b="b"/>
              <a:pathLst>
                <a:path w="685800" h="242570">
                  <a:moveTo>
                    <a:pt x="564641" y="0"/>
                  </a:moveTo>
                  <a:lnTo>
                    <a:pt x="564641" y="60579"/>
                  </a:lnTo>
                  <a:lnTo>
                    <a:pt x="0" y="60579"/>
                  </a:lnTo>
                  <a:lnTo>
                    <a:pt x="0" y="181737"/>
                  </a:lnTo>
                  <a:lnTo>
                    <a:pt x="564641" y="181737"/>
                  </a:lnTo>
                  <a:lnTo>
                    <a:pt x="564641" y="242316"/>
                  </a:lnTo>
                  <a:lnTo>
                    <a:pt x="685800" y="121158"/>
                  </a:lnTo>
                  <a:lnTo>
                    <a:pt x="56464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06162" y="3478530"/>
              <a:ext cx="685800" cy="242570"/>
            </a:xfrm>
            <a:custGeom>
              <a:avLst/>
              <a:gdLst/>
              <a:ahLst/>
              <a:cxnLst/>
              <a:rect l="l" t="t" r="r" b="b"/>
              <a:pathLst>
                <a:path w="685800" h="242570">
                  <a:moveTo>
                    <a:pt x="0" y="60579"/>
                  </a:moveTo>
                  <a:lnTo>
                    <a:pt x="564641" y="60579"/>
                  </a:lnTo>
                  <a:lnTo>
                    <a:pt x="564641" y="0"/>
                  </a:lnTo>
                  <a:lnTo>
                    <a:pt x="685800" y="121158"/>
                  </a:lnTo>
                  <a:lnTo>
                    <a:pt x="564641" y="242316"/>
                  </a:lnTo>
                  <a:lnTo>
                    <a:pt x="564641" y="181737"/>
                  </a:lnTo>
                  <a:lnTo>
                    <a:pt x="0" y="181737"/>
                  </a:lnTo>
                  <a:lnTo>
                    <a:pt x="0" y="60579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13859" y="6267703"/>
            <a:ext cx="3345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OSTEOMALACIA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and</a:t>
            </a:r>
            <a:r>
              <a:rPr spc="-10" dirty="0">
                <a:latin typeface="Calibri"/>
                <a:cs typeface="Calibri"/>
              </a:rPr>
              <a:t> ADYNAMIC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OD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0" y="171399"/>
            <a:ext cx="31267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Sodium</a:t>
            </a:r>
            <a:r>
              <a:rPr spc="-65" dirty="0"/>
              <a:t> </a:t>
            </a:r>
            <a:r>
              <a:rPr dirty="0"/>
              <a:t>and</a:t>
            </a:r>
            <a:r>
              <a:rPr spc="-90" dirty="0"/>
              <a:t> </a:t>
            </a:r>
            <a:r>
              <a:rPr spc="-50" dirty="0"/>
              <a:t>Water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735838"/>
            <a:ext cx="8498205" cy="3136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Normal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renal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function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guarantees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that</a:t>
            </a:r>
            <a:r>
              <a:rPr sz="2400" b="1" i="1" spc="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the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tubular</a:t>
            </a:r>
            <a:r>
              <a:rPr sz="2400" b="1" i="1" spc="2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reabsorption </a:t>
            </a:r>
            <a:r>
              <a:rPr sz="2400" b="1" i="1" dirty="0">
                <a:latin typeface="Times New Roman"/>
                <a:cs typeface="Times New Roman"/>
              </a:rPr>
              <a:t> of filtered </a:t>
            </a:r>
            <a:r>
              <a:rPr sz="2400" b="1" i="1" spc="-5" dirty="0">
                <a:latin typeface="Times New Roman"/>
                <a:cs typeface="Times New Roman"/>
              </a:rPr>
              <a:t>sodium </a:t>
            </a:r>
            <a:r>
              <a:rPr sz="2400" b="1" i="1" dirty="0">
                <a:latin typeface="Times New Roman"/>
                <a:cs typeface="Times New Roman"/>
              </a:rPr>
              <a:t>and water </a:t>
            </a:r>
            <a:r>
              <a:rPr sz="2400" b="1" i="1" spc="-5" dirty="0">
                <a:latin typeface="Times New Roman"/>
                <a:cs typeface="Times New Roman"/>
              </a:rPr>
              <a:t>is </a:t>
            </a:r>
            <a:r>
              <a:rPr sz="2400" b="1" i="1" dirty="0">
                <a:latin typeface="Times New Roman"/>
                <a:cs typeface="Times New Roman"/>
              </a:rPr>
              <a:t>adjusted </a:t>
            </a:r>
            <a:r>
              <a:rPr sz="2400" b="1" i="1" spc="-5" dirty="0">
                <a:latin typeface="Times New Roman"/>
                <a:cs typeface="Times New Roman"/>
              </a:rPr>
              <a:t>so </a:t>
            </a:r>
            <a:r>
              <a:rPr sz="2400" b="1" i="1" dirty="0">
                <a:latin typeface="Times New Roman"/>
                <a:cs typeface="Times New Roman"/>
              </a:rPr>
              <a:t>that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urinary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excretion </a:t>
            </a:r>
            <a:r>
              <a:rPr sz="2400" b="1" i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matches</a:t>
            </a:r>
            <a:r>
              <a:rPr sz="24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net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intake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  <a:buFont typeface="Arial MT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355600" marR="32384" indent="-342900">
              <a:buFont typeface="Arial MT"/>
              <a:buChar char="•"/>
              <a:tabLst>
                <a:tab pos="354965" algn="l"/>
                <a:tab pos="355600" algn="l"/>
                <a:tab pos="2225675" algn="l"/>
              </a:tabLst>
            </a:pPr>
            <a:r>
              <a:rPr sz="2400" b="1" i="1" dirty="0">
                <a:latin typeface="Times New Roman"/>
                <a:cs typeface="Times New Roman"/>
              </a:rPr>
              <a:t>Renal disease	disrupt </a:t>
            </a:r>
            <a:r>
              <a:rPr sz="2400" b="1" i="1" spc="-5" dirty="0">
                <a:latin typeface="Times New Roman"/>
                <a:cs typeface="Times New Roman"/>
              </a:rPr>
              <a:t>this </a:t>
            </a:r>
            <a:r>
              <a:rPr sz="2400" b="1" i="1" dirty="0">
                <a:latin typeface="Times New Roman"/>
                <a:cs typeface="Times New Roman"/>
              </a:rPr>
              <a:t>glomerulotubular balance such that 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dietary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intake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 </a:t>
            </a:r>
            <a:r>
              <a:rPr sz="2400" b="1" i="1" spc="-5" dirty="0">
                <a:latin typeface="Times New Roman"/>
                <a:cs typeface="Times New Roman"/>
              </a:rPr>
              <a:t>sodium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exceeds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its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urinary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excretion,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leading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sodium retention and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attendant 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extracellular fluid volume </a:t>
            </a:r>
            <a:r>
              <a:rPr sz="24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(ECFV)</a:t>
            </a:r>
            <a:r>
              <a:rPr sz="24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expansion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39935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Potassium</a:t>
            </a:r>
            <a:r>
              <a:rPr spc="-75" dirty="0"/>
              <a:t> </a:t>
            </a:r>
            <a:r>
              <a:rPr dirty="0"/>
              <a:t>Homeostasis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735839"/>
            <a:ext cx="7870825" cy="16594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90%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95%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of </a:t>
            </a:r>
            <a:r>
              <a:rPr sz="2400" b="1" i="1" spc="-5" dirty="0">
                <a:latin typeface="Times New Roman"/>
                <a:cs typeface="Times New Roman"/>
              </a:rPr>
              <a:t>the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daily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potassium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(dietary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load)excreted</a:t>
            </a:r>
            <a:r>
              <a:rPr sz="2400" b="1" i="1" spc="-5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by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kidneys.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  <a:buFont typeface="Wingdings"/>
              <a:buChar char=""/>
            </a:pPr>
            <a:endParaRPr sz="3500">
              <a:latin typeface="Times New Roman"/>
              <a:cs typeface="Times New Roman"/>
            </a:endParaRPr>
          </a:p>
          <a:p>
            <a:pPr marL="355600" indent="-342900">
              <a:buFont typeface="Wingdings"/>
              <a:buChar char=""/>
              <a:tabLst>
                <a:tab pos="355600" algn="l"/>
              </a:tabLst>
            </a:pPr>
            <a:r>
              <a:rPr sz="2400" b="1" i="1" dirty="0">
                <a:latin typeface="Times New Roman"/>
                <a:cs typeface="Times New Roman"/>
              </a:rPr>
              <a:t>5%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to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10%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is </a:t>
            </a:r>
            <a:r>
              <a:rPr sz="2400" b="1" i="1" dirty="0">
                <a:latin typeface="Times New Roman"/>
                <a:cs typeface="Times New Roman"/>
              </a:rPr>
              <a:t>excreted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through</a:t>
            </a:r>
            <a:r>
              <a:rPr sz="2400" b="1" i="1" spc="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the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gut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68331" y="2857627"/>
            <a:ext cx="618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5" dirty="0">
                <a:latin typeface="Times New Roman"/>
                <a:cs typeface="Times New Roman"/>
              </a:rPr>
              <a:t>until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29740" y="2857628"/>
            <a:ext cx="74828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30480" indent="-342900">
              <a:spcBef>
                <a:spcPts val="100"/>
              </a:spcBef>
              <a:buFont typeface="Wingdings"/>
              <a:buChar char=""/>
              <a:tabLst>
                <a:tab pos="3810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In </a:t>
            </a:r>
            <a:r>
              <a:rPr sz="2400" b="1" i="1" dirty="0">
                <a:latin typeface="Times New Roman"/>
                <a:cs typeface="Times New Roman"/>
              </a:rPr>
              <a:t>patients with </a:t>
            </a:r>
            <a:r>
              <a:rPr sz="2400" b="1" i="1" spc="-5" dirty="0">
                <a:latin typeface="Times New Roman"/>
                <a:cs typeface="Times New Roman"/>
              </a:rPr>
              <a:t>CKD, </a:t>
            </a:r>
            <a:r>
              <a:rPr sz="2400" b="1" i="1" dirty="0">
                <a:latin typeface="Times New Roman"/>
                <a:cs typeface="Times New Roman"/>
              </a:rPr>
              <a:t>distal </a:t>
            </a:r>
            <a:r>
              <a:rPr sz="2400" b="1" i="1" spc="-5" dirty="0">
                <a:latin typeface="Times New Roman"/>
                <a:cs typeface="Times New Roman"/>
              </a:rPr>
              <a:t>tubular potassium </a:t>
            </a:r>
            <a:r>
              <a:rPr sz="2400" b="1" i="1" dirty="0">
                <a:latin typeface="Times New Roman"/>
                <a:cs typeface="Times New Roman"/>
              </a:rPr>
              <a:t>secretion </a:t>
            </a:r>
            <a:r>
              <a:rPr sz="2400" b="1" i="1" spc="-58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the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GFR</a:t>
            </a:r>
            <a:r>
              <a:rPr sz="2400" b="1" i="1" spc="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is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less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than 20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mL/min</a:t>
            </a:r>
            <a:r>
              <a:rPr sz="2400" b="1" i="1" spc="-30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per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1.73 m</a:t>
            </a:r>
            <a:r>
              <a:rPr sz="2400" b="1" i="1" spc="-10" dirty="0">
                <a:latin typeface="Times New Roman"/>
                <a:cs typeface="Times New Roman"/>
              </a:rPr>
              <a:t> </a:t>
            </a:r>
            <a:r>
              <a:rPr sz="2400" b="1" i="1" spc="-7" baseline="24305" dirty="0">
                <a:latin typeface="Times New Roman"/>
                <a:cs typeface="Times New Roman"/>
              </a:rPr>
              <a:t>2</a:t>
            </a:r>
            <a:endParaRPr sz="2400" baseline="24305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5140" y="3955160"/>
            <a:ext cx="3696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"/>
              <a:tabLst>
                <a:tab pos="355600" algn="l"/>
              </a:tabLst>
            </a:pPr>
            <a:r>
              <a:rPr sz="2400" b="1" i="1" spc="-5" dirty="0">
                <a:latin typeface="Times New Roman"/>
                <a:cs typeface="Times New Roman"/>
              </a:rPr>
              <a:t>End</a:t>
            </a:r>
            <a:r>
              <a:rPr sz="2400" b="1" i="1" spc="-15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up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b="1" i="1" spc="-5" dirty="0">
                <a:latin typeface="Times New Roman"/>
                <a:cs typeface="Times New Roman"/>
              </a:rPr>
              <a:t>with</a:t>
            </a:r>
            <a:r>
              <a:rPr sz="2400" b="1" i="1" spc="-3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hyperkalemia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20201" y="2790444"/>
            <a:ext cx="535305" cy="525780"/>
            <a:chOff x="7696200" y="2790444"/>
            <a:chExt cx="535305" cy="525780"/>
          </a:xfrm>
        </p:grpSpPr>
        <p:sp>
          <p:nvSpPr>
            <p:cNvPr id="8" name="object 8"/>
            <p:cNvSpPr/>
            <p:nvPr/>
          </p:nvSpPr>
          <p:spPr>
            <a:xfrm>
              <a:off x="7709153" y="2803398"/>
              <a:ext cx="509270" cy="500380"/>
            </a:xfrm>
            <a:custGeom>
              <a:avLst/>
              <a:gdLst/>
              <a:ahLst/>
              <a:cxnLst/>
              <a:rect l="l" t="t" r="r" b="b"/>
              <a:pathLst>
                <a:path w="509270" h="500379">
                  <a:moveTo>
                    <a:pt x="254507" y="0"/>
                  </a:moveTo>
                  <a:lnTo>
                    <a:pt x="0" y="249936"/>
                  </a:lnTo>
                  <a:lnTo>
                    <a:pt x="127253" y="249936"/>
                  </a:lnTo>
                  <a:lnTo>
                    <a:pt x="127253" y="499872"/>
                  </a:lnTo>
                  <a:lnTo>
                    <a:pt x="381762" y="499872"/>
                  </a:lnTo>
                  <a:lnTo>
                    <a:pt x="381762" y="249936"/>
                  </a:lnTo>
                  <a:lnTo>
                    <a:pt x="509016" y="249936"/>
                  </a:lnTo>
                  <a:lnTo>
                    <a:pt x="25450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09153" y="2803398"/>
              <a:ext cx="509270" cy="500380"/>
            </a:xfrm>
            <a:custGeom>
              <a:avLst/>
              <a:gdLst/>
              <a:ahLst/>
              <a:cxnLst/>
              <a:rect l="l" t="t" r="r" b="b"/>
              <a:pathLst>
                <a:path w="509270" h="500379">
                  <a:moveTo>
                    <a:pt x="509016" y="249936"/>
                  </a:moveTo>
                  <a:lnTo>
                    <a:pt x="381762" y="249936"/>
                  </a:lnTo>
                  <a:lnTo>
                    <a:pt x="381762" y="499872"/>
                  </a:lnTo>
                  <a:lnTo>
                    <a:pt x="127253" y="499872"/>
                  </a:lnTo>
                  <a:lnTo>
                    <a:pt x="127253" y="249936"/>
                  </a:lnTo>
                  <a:lnTo>
                    <a:pt x="0" y="249936"/>
                  </a:lnTo>
                  <a:lnTo>
                    <a:pt x="254507" y="0"/>
                  </a:lnTo>
                  <a:lnTo>
                    <a:pt x="509016" y="24993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415162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Magnesium</a:t>
            </a:r>
            <a:r>
              <a:rPr spc="-65" dirty="0"/>
              <a:t> </a:t>
            </a:r>
            <a:r>
              <a:rPr dirty="0"/>
              <a:t>homeostasis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740410"/>
            <a:ext cx="8087995" cy="18036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primary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route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magnesium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excretion </a:t>
            </a:r>
            <a:r>
              <a:rPr sz="2600" b="1" i="1" dirty="0">
                <a:latin typeface="Times New Roman"/>
                <a:cs typeface="Times New Roman"/>
              </a:rPr>
              <a:t>is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renal.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  <a:buFont typeface="Wingdings"/>
              <a:buChar char=""/>
            </a:pPr>
            <a:endParaRPr sz="3750">
              <a:latin typeface="Times New Roman"/>
              <a:cs typeface="Times New Roman"/>
            </a:endParaRPr>
          </a:p>
          <a:p>
            <a:pPr marL="355600" marR="5080" indent="-342900"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spc="-5" dirty="0">
                <a:latin typeface="Times New Roman"/>
                <a:cs typeface="Times New Roman"/>
              </a:rPr>
              <a:t>Mild, </a:t>
            </a:r>
            <a:r>
              <a:rPr sz="2600" b="1" i="1" dirty="0">
                <a:latin typeface="Times New Roman"/>
                <a:cs typeface="Times New Roman"/>
              </a:rPr>
              <a:t>asymptomatic </a:t>
            </a:r>
            <a:r>
              <a:rPr sz="2600" b="1" i="1" spc="-5" dirty="0">
                <a:latin typeface="Times New Roman"/>
                <a:cs typeface="Times New Roman"/>
              </a:rPr>
              <a:t>elevations </a:t>
            </a:r>
            <a:r>
              <a:rPr sz="2600" b="1" i="1" dirty="0">
                <a:latin typeface="Times New Roman"/>
                <a:cs typeface="Times New Roman"/>
              </a:rPr>
              <a:t>in serum magnesium may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occur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patients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with advanced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CKD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72455"/>
            <a:ext cx="8105775" cy="188277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>
              <a:spcBef>
                <a:spcPts val="885"/>
              </a:spcBef>
            </a:pPr>
            <a:r>
              <a:rPr dirty="0"/>
              <a:t>Uremic</a:t>
            </a:r>
            <a:r>
              <a:rPr spc="-35" dirty="0"/>
              <a:t> </a:t>
            </a:r>
            <a:r>
              <a:rPr dirty="0"/>
              <a:t>Bleeding</a:t>
            </a:r>
          </a:p>
          <a:p>
            <a:pPr marL="12700" marR="5080">
              <a:spcBef>
                <a:spcPts val="635"/>
              </a:spcBef>
            </a:pPr>
            <a:r>
              <a:rPr sz="2600" dirty="0">
                <a:solidFill>
                  <a:srgbClr val="000000"/>
                </a:solidFill>
              </a:rPr>
              <a:t>uremia</a:t>
            </a:r>
            <a:r>
              <a:rPr sz="2600" spc="-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is</a:t>
            </a:r>
            <a:r>
              <a:rPr sz="2600" spc="-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the accumulation</a:t>
            </a:r>
            <a:r>
              <a:rPr sz="2600" spc="-30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of substances</a:t>
            </a:r>
            <a:r>
              <a:rPr sz="2600" spc="-20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in the blood,</a:t>
            </a:r>
            <a:r>
              <a:rPr sz="2600" spc="-10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One </a:t>
            </a:r>
            <a:r>
              <a:rPr sz="2600" spc="-63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such compound is </a:t>
            </a:r>
            <a:r>
              <a:rPr sz="2600" dirty="0">
                <a:solidFill>
                  <a:srgbClr val="FF0000"/>
                </a:solidFill>
              </a:rPr>
              <a:t>guanidinosuccinic acid</a:t>
            </a:r>
            <a:r>
              <a:rPr sz="2600" dirty="0">
                <a:solidFill>
                  <a:srgbClr val="000000"/>
                </a:solidFill>
              </a:rPr>
              <a:t>, a byproduct of </a:t>
            </a:r>
            <a:r>
              <a:rPr sz="2600" spc="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ammonia</a:t>
            </a:r>
            <a:r>
              <a:rPr sz="2600" spc="-25" dirty="0">
                <a:solidFill>
                  <a:srgbClr val="000000"/>
                </a:solidFill>
              </a:rPr>
              <a:t> </a:t>
            </a:r>
            <a:r>
              <a:rPr sz="2600" dirty="0">
                <a:solidFill>
                  <a:srgbClr val="000000"/>
                </a:solidFill>
              </a:rPr>
              <a:t>detoxification.</a:t>
            </a:r>
            <a:endParaRPr sz="2600"/>
          </a:p>
        </p:txBody>
      </p:sp>
      <p:sp>
        <p:nvSpPr>
          <p:cNvPr id="3" name="object 3"/>
          <p:cNvSpPr txBox="1"/>
          <p:nvPr/>
        </p:nvSpPr>
        <p:spPr>
          <a:xfrm>
            <a:off x="1755141" y="2484248"/>
            <a:ext cx="7860665" cy="22807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24735">
              <a:spcBef>
                <a:spcPts val="105"/>
              </a:spcBef>
            </a:pPr>
            <a:r>
              <a:rPr sz="2600" b="1" i="1" spc="-5" dirty="0">
                <a:latin typeface="Times New Roman"/>
                <a:cs typeface="Times New Roman"/>
              </a:rPr>
              <a:t>Increase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-5" dirty="0">
                <a:latin typeface="Times New Roman"/>
                <a:cs typeface="Times New Roman"/>
              </a:rPr>
              <a:t> nitric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oxide,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3750">
              <a:latin typeface="Times New Roman"/>
              <a:cs typeface="Times New Roman"/>
            </a:endParaRPr>
          </a:p>
          <a:p>
            <a:pPr marL="2158365"/>
            <a:r>
              <a:rPr sz="2600" b="1" i="1" spc="-5" dirty="0">
                <a:latin typeface="Times New Roman"/>
                <a:cs typeface="Times New Roman"/>
              </a:rPr>
              <a:t>Decrease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platelet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function</a:t>
            </a:r>
            <a:endParaRPr sz="2600">
              <a:latin typeface="Times New Roman"/>
              <a:cs typeface="Times New Roman"/>
            </a:endParaRPr>
          </a:p>
          <a:p>
            <a:pPr marL="12700" marR="5080" indent="81915">
              <a:spcBef>
                <a:spcPts val="625"/>
              </a:spcBef>
            </a:pPr>
            <a:r>
              <a:rPr sz="2600" b="1" i="1" dirty="0">
                <a:latin typeface="Times New Roman"/>
                <a:cs typeface="Times New Roman"/>
              </a:rPr>
              <a:t>(By </a:t>
            </a:r>
            <a:r>
              <a:rPr sz="2600" b="1" i="1" spc="-5" dirty="0">
                <a:latin typeface="Times New Roman"/>
                <a:cs typeface="Times New Roman"/>
              </a:rPr>
              <a:t>interfering</a:t>
            </a:r>
            <a:r>
              <a:rPr sz="2600" b="1" i="1" spc="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with the interaction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fibrinogen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platelet</a:t>
            </a:r>
            <a:r>
              <a:rPr sz="2600" b="1" i="1" dirty="0">
                <a:latin typeface="Times New Roman"/>
                <a:cs typeface="Times New Roman"/>
              </a:rPr>
              <a:t> GP</a:t>
            </a:r>
            <a:r>
              <a:rPr sz="2600" b="1" i="1" spc="-10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IIb/IIIa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receptor)</a:t>
            </a:r>
            <a:endParaRPr sz="2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46776" y="1725167"/>
            <a:ext cx="510540" cy="515620"/>
            <a:chOff x="3922776" y="1725167"/>
            <a:chExt cx="510540" cy="515620"/>
          </a:xfrm>
        </p:grpSpPr>
        <p:sp>
          <p:nvSpPr>
            <p:cNvPr id="5" name="object 5"/>
            <p:cNvSpPr/>
            <p:nvPr/>
          </p:nvSpPr>
          <p:spPr>
            <a:xfrm>
              <a:off x="3935730" y="1738121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363474" y="0"/>
                  </a:moveTo>
                  <a:lnTo>
                    <a:pt x="121158" y="0"/>
                  </a:lnTo>
                  <a:lnTo>
                    <a:pt x="121158" y="246887"/>
                  </a:lnTo>
                  <a:lnTo>
                    <a:pt x="0" y="246887"/>
                  </a:lnTo>
                  <a:lnTo>
                    <a:pt x="242316" y="489203"/>
                  </a:lnTo>
                  <a:lnTo>
                    <a:pt x="484632" y="246887"/>
                  </a:lnTo>
                  <a:lnTo>
                    <a:pt x="363474" y="246887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35730" y="1738121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0" y="246887"/>
                  </a:moveTo>
                  <a:lnTo>
                    <a:pt x="121158" y="246887"/>
                  </a:lnTo>
                  <a:lnTo>
                    <a:pt x="121158" y="0"/>
                  </a:lnTo>
                  <a:lnTo>
                    <a:pt x="363474" y="0"/>
                  </a:lnTo>
                  <a:lnTo>
                    <a:pt x="363474" y="246887"/>
                  </a:lnTo>
                  <a:lnTo>
                    <a:pt x="484632" y="246887"/>
                  </a:lnTo>
                  <a:lnTo>
                    <a:pt x="242316" y="489203"/>
                  </a:lnTo>
                  <a:lnTo>
                    <a:pt x="0" y="246887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446776" y="2883407"/>
            <a:ext cx="510540" cy="515620"/>
            <a:chOff x="3922776" y="2883407"/>
            <a:chExt cx="510540" cy="515620"/>
          </a:xfrm>
        </p:grpSpPr>
        <p:sp>
          <p:nvSpPr>
            <p:cNvPr id="8" name="object 8"/>
            <p:cNvSpPr/>
            <p:nvPr/>
          </p:nvSpPr>
          <p:spPr>
            <a:xfrm>
              <a:off x="3935730" y="2896361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363474" y="0"/>
                  </a:moveTo>
                  <a:lnTo>
                    <a:pt x="121158" y="0"/>
                  </a:lnTo>
                  <a:lnTo>
                    <a:pt x="121158" y="246887"/>
                  </a:lnTo>
                  <a:lnTo>
                    <a:pt x="0" y="246887"/>
                  </a:lnTo>
                  <a:lnTo>
                    <a:pt x="242316" y="489203"/>
                  </a:lnTo>
                  <a:lnTo>
                    <a:pt x="484632" y="246887"/>
                  </a:lnTo>
                  <a:lnTo>
                    <a:pt x="363474" y="246887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35730" y="2896361"/>
              <a:ext cx="485140" cy="489584"/>
            </a:xfrm>
            <a:custGeom>
              <a:avLst/>
              <a:gdLst/>
              <a:ahLst/>
              <a:cxnLst/>
              <a:rect l="l" t="t" r="r" b="b"/>
              <a:pathLst>
                <a:path w="485139" h="489585">
                  <a:moveTo>
                    <a:pt x="0" y="246887"/>
                  </a:moveTo>
                  <a:lnTo>
                    <a:pt x="121158" y="246887"/>
                  </a:lnTo>
                  <a:lnTo>
                    <a:pt x="121158" y="0"/>
                  </a:lnTo>
                  <a:lnTo>
                    <a:pt x="363474" y="0"/>
                  </a:lnTo>
                  <a:lnTo>
                    <a:pt x="363474" y="246887"/>
                  </a:lnTo>
                  <a:lnTo>
                    <a:pt x="484632" y="246887"/>
                  </a:lnTo>
                  <a:lnTo>
                    <a:pt x="242316" y="489203"/>
                  </a:lnTo>
                  <a:lnTo>
                    <a:pt x="0" y="246887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44443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Gastrointestinal</a:t>
            </a:r>
            <a:r>
              <a:rPr spc="-80" dirty="0"/>
              <a:t> </a:t>
            </a:r>
            <a:r>
              <a:rPr dirty="0"/>
              <a:t>Disorders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0" y="1215897"/>
            <a:ext cx="8575040" cy="43838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93065" indent="-342900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Anorexia, nausea, and vomiting are common in patients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with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uremia,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along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with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5" dirty="0">
                <a:latin typeface="Times New Roman"/>
                <a:cs typeface="Times New Roman"/>
              </a:rPr>
              <a:t> metallic</a:t>
            </a:r>
            <a:r>
              <a:rPr sz="2600" b="1" i="1" dirty="0">
                <a:latin typeface="Times New Roman"/>
                <a:cs typeface="Times New Roman"/>
              </a:rPr>
              <a:t> taste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in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mouth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that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further </a:t>
            </a:r>
            <a:r>
              <a:rPr sz="2600" b="1" i="1" spc="-5" dirty="0">
                <a:latin typeface="Times New Roman"/>
                <a:cs typeface="Times New Roman"/>
              </a:rPr>
              <a:t>depresses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appetite.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5080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A possible cause of nausea and vomiting is the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decomposition of urea by </a:t>
            </a:r>
            <a:r>
              <a:rPr sz="2600" b="1" i="1" spc="-5" dirty="0">
                <a:latin typeface="Times New Roman"/>
                <a:cs typeface="Times New Roman"/>
              </a:rPr>
              <a:t>intestinal </a:t>
            </a:r>
            <a:r>
              <a:rPr sz="2600" b="1" i="1" dirty="0">
                <a:latin typeface="Times New Roman"/>
                <a:cs typeface="Times New Roman"/>
              </a:rPr>
              <a:t>flora, </a:t>
            </a:r>
            <a:r>
              <a:rPr sz="2600" b="1" i="1" spc="-5" dirty="0">
                <a:latin typeface="Times New Roman"/>
                <a:cs typeface="Times New Roman"/>
              </a:rPr>
              <a:t>resulting </a:t>
            </a:r>
            <a:r>
              <a:rPr sz="2600" b="1" i="1" dirty="0">
                <a:latin typeface="Times New Roman"/>
                <a:cs typeface="Times New Roman"/>
              </a:rPr>
              <a:t>in a high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concentration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spc="5" dirty="0">
                <a:latin typeface="Times New Roman"/>
                <a:cs typeface="Times New Roman"/>
              </a:rPr>
              <a:t>ammonia.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696595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PTH increases gastric </a:t>
            </a:r>
            <a:r>
              <a:rPr sz="2600" b="1" i="1" spc="-5" dirty="0">
                <a:latin typeface="Times New Roman"/>
                <a:cs typeface="Times New Roman"/>
              </a:rPr>
              <a:t>acid secretion </a:t>
            </a:r>
            <a:r>
              <a:rPr sz="2600" b="1" i="1" dirty="0">
                <a:latin typeface="Times New Roman"/>
                <a:cs typeface="Times New Roman"/>
              </a:rPr>
              <a:t>and contributes to </a:t>
            </a:r>
            <a:r>
              <a:rPr sz="2600" b="1" i="1" spc="-64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gastrointestinal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problems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0" y="122631"/>
            <a:ext cx="50317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Disorders</a:t>
            </a:r>
            <a:r>
              <a:rPr spc="-35" dirty="0"/>
              <a:t> </a:t>
            </a:r>
            <a:r>
              <a:rPr dirty="0"/>
              <a:t>of</a:t>
            </a:r>
            <a:r>
              <a:rPr spc="-20" dirty="0"/>
              <a:t> </a:t>
            </a:r>
            <a:r>
              <a:rPr dirty="0"/>
              <a:t>Neural</a:t>
            </a:r>
            <a:r>
              <a:rPr spc="-25" dirty="0"/>
              <a:t> </a:t>
            </a:r>
            <a:r>
              <a:rPr dirty="0"/>
              <a:t>Function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0" y="652019"/>
            <a:ext cx="8625840" cy="6160533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5080" indent="-342900">
              <a:lnSpc>
                <a:spcPts val="2810"/>
              </a:lnSpc>
              <a:spcBef>
                <a:spcPts val="45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Neuropathy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caused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by atrophy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 demyelination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5" dirty="0">
                <a:latin typeface="Times New Roman"/>
                <a:cs typeface="Times New Roman"/>
              </a:rPr>
              <a:t> nerve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fibers,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possibly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caused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by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uremic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toxins.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buChar char=""/>
            </a:pPr>
            <a:endParaRPr sz="3200">
              <a:latin typeface="Times New Roman"/>
              <a:cs typeface="Times New Roman"/>
            </a:endParaRPr>
          </a:p>
          <a:p>
            <a:pPr marL="355600" indent="-342900"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spc="-5" dirty="0">
                <a:latin typeface="Times New Roman"/>
                <a:cs typeface="Times New Roman"/>
              </a:rPr>
              <a:t>Peripheral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central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nervous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system</a:t>
            </a:r>
            <a:r>
              <a:rPr sz="2600" b="1" i="1" dirty="0">
                <a:latin typeface="Times New Roman"/>
                <a:cs typeface="Times New Roman"/>
              </a:rPr>
              <a:t> function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affected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  <a:buChar char=""/>
            </a:pPr>
            <a:endParaRPr sz="3550">
              <a:latin typeface="Times New Roman"/>
              <a:cs typeface="Times New Roman"/>
            </a:endParaRPr>
          </a:p>
          <a:p>
            <a:pPr marL="355600" marR="173990" indent="-342900">
              <a:lnSpc>
                <a:spcPts val="2810"/>
              </a:lnSpc>
              <a:buFont typeface="Wingdings"/>
              <a:buChar char=""/>
              <a:tabLst>
                <a:tab pos="355600" algn="l"/>
                <a:tab pos="2550795" algn="l"/>
                <a:tab pos="6019800" algn="l"/>
              </a:tabLst>
            </a:pP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Restless legs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syndrome </a:t>
            </a:r>
            <a:r>
              <a:rPr sz="2600" b="1" i="1" dirty="0">
                <a:latin typeface="Times New Roman"/>
                <a:cs typeface="Times New Roman"/>
              </a:rPr>
              <a:t>(creeping, prickling, and itching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sensations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that	are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more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intense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at </a:t>
            </a:r>
            <a:r>
              <a:rPr sz="2600" b="1" i="1" spc="-5" dirty="0">
                <a:latin typeface="Times New Roman"/>
                <a:cs typeface="Times New Roman"/>
              </a:rPr>
              <a:t>rest)	</a:t>
            </a:r>
            <a:r>
              <a:rPr sz="2600" b="1" i="1" dirty="0">
                <a:latin typeface="Times New Roman"/>
                <a:cs typeface="Times New Roman"/>
              </a:rPr>
              <a:t>is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5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manifestation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peripheral </a:t>
            </a:r>
            <a:r>
              <a:rPr sz="2600" b="1" i="1" spc="-5" dirty="0">
                <a:latin typeface="Times New Roman"/>
                <a:cs typeface="Times New Roman"/>
              </a:rPr>
              <a:t>nerve </a:t>
            </a:r>
            <a:r>
              <a:rPr sz="2600" b="1" i="1" dirty="0">
                <a:latin typeface="Times New Roman"/>
                <a:cs typeface="Times New Roman"/>
              </a:rPr>
              <a:t>involvement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30"/>
              </a:spcBef>
              <a:buChar char=""/>
            </a:pPr>
            <a:endParaRPr sz="3500">
              <a:latin typeface="Times New Roman"/>
              <a:cs typeface="Times New Roman"/>
            </a:endParaRPr>
          </a:p>
          <a:p>
            <a:pPr marL="355600" marR="11430" indent="-342900">
              <a:lnSpc>
                <a:spcPts val="2810"/>
              </a:lnSpc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uremic</a:t>
            </a:r>
            <a:r>
              <a:rPr sz="26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encephalopathy</a:t>
            </a:r>
            <a:r>
              <a:rPr sz="26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is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manifestation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central </a:t>
            </a:r>
            <a:r>
              <a:rPr sz="2600" b="1" i="1" spc="-5" dirty="0">
                <a:latin typeface="Times New Roman"/>
                <a:cs typeface="Times New Roman"/>
              </a:rPr>
              <a:t>nervous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system</a:t>
            </a:r>
            <a:endParaRPr sz="26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Char char=""/>
            </a:pPr>
            <a:endParaRPr sz="3450">
              <a:latin typeface="Times New Roman"/>
              <a:cs typeface="Times New Roman"/>
            </a:endParaRPr>
          </a:p>
          <a:p>
            <a:pPr marL="355600" marR="123825" indent="-342900">
              <a:lnSpc>
                <a:spcPct val="90000"/>
              </a:lnSpc>
              <a:buFont typeface="Wingdings"/>
              <a:buChar char=""/>
              <a:tabLst>
                <a:tab pos="355600" algn="l"/>
                <a:tab pos="5556885" algn="l"/>
              </a:tabLst>
            </a:pPr>
            <a:r>
              <a:rPr sz="2600" b="1" i="1" spc="-5" dirty="0">
                <a:latin typeface="Times New Roman"/>
                <a:cs typeface="Times New Roman"/>
              </a:rPr>
              <a:t>These </a:t>
            </a:r>
            <a:r>
              <a:rPr sz="2600" b="1" i="1" dirty="0">
                <a:latin typeface="Times New Roman"/>
                <a:cs typeface="Times New Roman"/>
              </a:rPr>
              <a:t>often are followed by an </a:t>
            </a:r>
            <a:r>
              <a:rPr sz="2600" b="1" i="1" spc="-5" dirty="0">
                <a:latin typeface="Times New Roman"/>
                <a:cs typeface="Times New Roman"/>
              </a:rPr>
              <a:t>inability </a:t>
            </a:r>
            <a:r>
              <a:rPr sz="2600" b="1" i="1" spc="-10" dirty="0">
                <a:latin typeface="Times New Roman"/>
                <a:cs typeface="Times New Roman"/>
              </a:rPr>
              <a:t>to </a:t>
            </a:r>
            <a:r>
              <a:rPr sz="2600" b="1" i="1" dirty="0">
                <a:latin typeface="Times New Roman"/>
                <a:cs typeface="Times New Roman"/>
              </a:rPr>
              <a:t>fix attention, </a:t>
            </a:r>
            <a:r>
              <a:rPr sz="2600" b="1" i="1" spc="-5" dirty="0">
                <a:latin typeface="Times New Roman"/>
                <a:cs typeface="Times New Roman"/>
              </a:rPr>
              <a:t>loss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 </a:t>
            </a:r>
            <a:r>
              <a:rPr sz="2600" b="1" i="1" spc="-5" dirty="0">
                <a:latin typeface="Times New Roman"/>
                <a:cs typeface="Times New Roman"/>
              </a:rPr>
              <a:t>recent </a:t>
            </a:r>
            <a:r>
              <a:rPr sz="2600" b="1" i="1" spc="-15" dirty="0">
                <a:latin typeface="Times New Roman"/>
                <a:cs typeface="Times New Roman"/>
              </a:rPr>
              <a:t>memory, </a:t>
            </a:r>
            <a:r>
              <a:rPr sz="2600" b="1" i="1" dirty="0">
                <a:latin typeface="Times New Roman"/>
                <a:cs typeface="Times New Roman"/>
              </a:rPr>
              <a:t>and perceptual errors in </a:t>
            </a:r>
            <a:r>
              <a:rPr sz="2600" b="1" i="1" spc="-5" dirty="0">
                <a:latin typeface="Times New Roman"/>
                <a:cs typeface="Times New Roman"/>
              </a:rPr>
              <a:t>identifying </a:t>
            </a:r>
            <a:r>
              <a:rPr sz="2600" b="1" i="1" dirty="0">
                <a:latin typeface="Times New Roman"/>
                <a:cs typeface="Times New Roman"/>
              </a:rPr>
              <a:t> persons and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objects </a:t>
            </a:r>
            <a:r>
              <a:rPr sz="2600" b="1" i="1" spc="-5" dirty="0">
                <a:latin typeface="Times New Roman"/>
                <a:cs typeface="Times New Roman"/>
              </a:rPr>
              <a:t>,Delirium</a:t>
            </a:r>
            <a:r>
              <a:rPr sz="2600" b="1" i="1" spc="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,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coma	</a:t>
            </a:r>
            <a:r>
              <a:rPr sz="2600" b="1" i="1" dirty="0">
                <a:latin typeface="Times New Roman"/>
                <a:cs typeface="Times New Roman"/>
              </a:rPr>
              <a:t>&amp;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seizures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44329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Altered</a:t>
            </a:r>
            <a:r>
              <a:rPr spc="-35" dirty="0"/>
              <a:t> </a:t>
            </a:r>
            <a:r>
              <a:rPr dirty="0"/>
              <a:t>Immune</a:t>
            </a:r>
            <a:r>
              <a:rPr spc="-45" dirty="0"/>
              <a:t> </a:t>
            </a:r>
            <a:r>
              <a:rPr dirty="0"/>
              <a:t>Function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0" y="740410"/>
            <a:ext cx="8566150" cy="5068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76225" indent="-342900" algn="just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All aspects of inflammation and immune </a:t>
            </a:r>
            <a:r>
              <a:rPr sz="2600" b="1" i="1" spc="-5" dirty="0">
                <a:latin typeface="Times New Roman"/>
                <a:cs typeface="Times New Roman"/>
              </a:rPr>
              <a:t>function </a:t>
            </a:r>
            <a:r>
              <a:rPr sz="2600" b="1" i="1" dirty="0">
                <a:latin typeface="Times New Roman"/>
                <a:cs typeface="Times New Roman"/>
              </a:rPr>
              <a:t>may be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affected </a:t>
            </a:r>
            <a:r>
              <a:rPr sz="2600" b="1" i="1" spc="-5" dirty="0">
                <a:latin typeface="Times New Roman"/>
                <a:cs typeface="Times New Roman"/>
              </a:rPr>
              <a:t>adversely </a:t>
            </a:r>
            <a:r>
              <a:rPr sz="2600" b="1" i="1" dirty="0">
                <a:latin typeface="Times New Roman"/>
                <a:cs typeface="Times New Roman"/>
              </a:rPr>
              <a:t>by the high </a:t>
            </a:r>
            <a:r>
              <a:rPr sz="2600" b="1" i="1" spc="-5" dirty="0">
                <a:latin typeface="Times New Roman"/>
                <a:cs typeface="Times New Roman"/>
              </a:rPr>
              <a:t>levels </a:t>
            </a:r>
            <a:r>
              <a:rPr sz="2600" b="1" i="1" dirty="0">
                <a:latin typeface="Times New Roman"/>
                <a:cs typeface="Times New Roman"/>
              </a:rPr>
              <a:t>of urea and metabolic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wastes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"/>
            </a:pPr>
            <a:endParaRPr sz="2900">
              <a:latin typeface="Times New Roman"/>
              <a:cs typeface="Times New Roman"/>
            </a:endParaRPr>
          </a:p>
          <a:p>
            <a:pPr>
              <a:spcBef>
                <a:spcPts val="20"/>
              </a:spcBef>
              <a:buChar char=""/>
            </a:pPr>
            <a:endParaRPr sz="425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3200" b="1" i="1" dirty="0">
                <a:solidFill>
                  <a:srgbClr val="622422"/>
                </a:solidFill>
                <a:latin typeface="Times New Roman"/>
                <a:cs typeface="Times New Roman"/>
              </a:rPr>
              <a:t>Disorders</a:t>
            </a:r>
            <a:r>
              <a:rPr sz="3200" b="1" i="1" spc="-30" dirty="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622422"/>
                </a:solidFill>
                <a:latin typeface="Times New Roman"/>
                <a:cs typeface="Times New Roman"/>
              </a:rPr>
              <a:t>of</a:t>
            </a:r>
            <a:r>
              <a:rPr sz="3200" b="1" i="1" spc="-5" dirty="0">
                <a:solidFill>
                  <a:srgbClr val="622422"/>
                </a:solidFill>
                <a:latin typeface="Times New Roman"/>
                <a:cs typeface="Times New Roman"/>
              </a:rPr>
              <a:t> Skin</a:t>
            </a:r>
            <a:r>
              <a:rPr sz="3200" b="1" i="1" spc="-15" dirty="0">
                <a:solidFill>
                  <a:srgbClr val="622422"/>
                </a:solidFill>
                <a:latin typeface="Times New Roman"/>
                <a:cs typeface="Times New Roman"/>
              </a:rPr>
              <a:t> </a:t>
            </a:r>
            <a:r>
              <a:rPr sz="3200" b="1" i="1" dirty="0">
                <a:solidFill>
                  <a:srgbClr val="622422"/>
                </a:solidFill>
                <a:latin typeface="Times New Roman"/>
                <a:cs typeface="Times New Roman"/>
              </a:rPr>
              <a:t>Integrity</a:t>
            </a:r>
            <a:endParaRPr sz="3200">
              <a:latin typeface="Times New Roman"/>
              <a:cs typeface="Times New Roman"/>
            </a:endParaRPr>
          </a:p>
          <a:p>
            <a:pPr marL="355600" marR="5080" indent="-342900">
              <a:spcBef>
                <a:spcPts val="63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Skin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dryness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is caused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by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</a:t>
            </a:r>
            <a:r>
              <a:rPr sz="2600" b="1" i="1" spc="-5" dirty="0">
                <a:latin typeface="Times New Roman"/>
                <a:cs typeface="Times New Roman"/>
              </a:rPr>
              <a:t> reduction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size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sweat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glands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diminished </a:t>
            </a:r>
            <a:r>
              <a:rPr sz="2600" b="1" i="1" spc="-5" dirty="0">
                <a:latin typeface="Times New Roman"/>
                <a:cs typeface="Times New Roman"/>
              </a:rPr>
              <a:t>activity</a:t>
            </a:r>
            <a:r>
              <a:rPr sz="2600" b="1" i="1" dirty="0">
                <a:latin typeface="Times New Roman"/>
                <a:cs typeface="Times New Roman"/>
              </a:rPr>
              <a:t> of oil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glands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306705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Pruritus </a:t>
            </a:r>
            <a:r>
              <a:rPr sz="2600" b="1" i="1" dirty="0">
                <a:latin typeface="Times New Roman"/>
                <a:cs typeface="Times New Roman"/>
              </a:rPr>
              <a:t>is common </a:t>
            </a:r>
            <a:r>
              <a:rPr sz="2600" b="1" i="1" spc="-5" dirty="0">
                <a:latin typeface="Times New Roman"/>
                <a:cs typeface="Times New Roman"/>
              </a:rPr>
              <a:t>from </a:t>
            </a:r>
            <a:r>
              <a:rPr sz="2600" b="1" i="1" dirty="0">
                <a:latin typeface="Times New Roman"/>
                <a:cs typeface="Times New Roman"/>
              </a:rPr>
              <a:t>the high </a:t>
            </a:r>
            <a:r>
              <a:rPr sz="2600" b="1" i="1" spc="-5" dirty="0">
                <a:latin typeface="Times New Roman"/>
                <a:cs typeface="Times New Roman"/>
              </a:rPr>
              <a:t>serum </a:t>
            </a:r>
            <a:r>
              <a:rPr sz="2600" b="1" i="1" dirty="0">
                <a:latin typeface="Times New Roman"/>
                <a:cs typeface="Times New Roman"/>
              </a:rPr>
              <a:t>phosphate </a:t>
            </a:r>
            <a:r>
              <a:rPr sz="2600" b="1" i="1" spc="-5" dirty="0">
                <a:latin typeface="Times New Roman"/>
                <a:cs typeface="Times New Roman"/>
              </a:rPr>
              <a:t>levels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development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phosphate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crystals.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5140" y="648970"/>
            <a:ext cx="8387080" cy="25987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600075" indent="-342900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In the advanced stages of untreated </a:t>
            </a:r>
            <a:r>
              <a:rPr sz="2600" b="1" i="1" spc="-5" dirty="0">
                <a:latin typeface="Times New Roman"/>
                <a:cs typeface="Times New Roman"/>
              </a:rPr>
              <a:t>renal failure,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urea </a:t>
            </a:r>
            <a:r>
              <a:rPr sz="2600" b="1" i="1" spc="-6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crystals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may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precipitate on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skin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5080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The fingernails may become thin and </a:t>
            </a:r>
            <a:r>
              <a:rPr sz="2600" b="1" i="1" spc="-5" dirty="0">
                <a:latin typeface="Times New Roman"/>
                <a:cs typeface="Times New Roman"/>
              </a:rPr>
              <a:t>brittle, </a:t>
            </a:r>
            <a:r>
              <a:rPr sz="2600" b="1" i="1" dirty="0">
                <a:latin typeface="Times New Roman"/>
                <a:cs typeface="Times New Roman"/>
              </a:rPr>
              <a:t>with a dark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band</a:t>
            </a:r>
            <a:r>
              <a:rPr sz="2600" b="1" i="1" spc="-2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just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behind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the leading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edge</a:t>
            </a:r>
            <a:r>
              <a:rPr sz="2600" b="1" i="1" spc="-3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 the nail,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followed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by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white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band</a:t>
            </a:r>
            <a:r>
              <a:rPr sz="2600" b="1" i="1" spc="-20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called</a:t>
            </a:r>
            <a:r>
              <a:rPr sz="2600" b="1" i="1" spc="10" dirty="0">
                <a:latin typeface="Times New Roman"/>
                <a:cs typeface="Times New Roman"/>
              </a:rPr>
              <a:t> </a:t>
            </a:r>
            <a:r>
              <a:rPr sz="26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Terry’s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nails</a:t>
            </a:r>
            <a:r>
              <a:rPr sz="2600" b="1" i="1" spc="-5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33369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/>
              <a:t>Sexual</a:t>
            </a:r>
            <a:r>
              <a:rPr spc="-75" dirty="0"/>
              <a:t> </a:t>
            </a:r>
            <a:r>
              <a:rPr dirty="0"/>
              <a:t>Dysfunction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1" y="740410"/>
            <a:ext cx="8562975" cy="55842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49630" indent="-342900"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Cause is multifactorial high </a:t>
            </a:r>
            <a:r>
              <a:rPr sz="2600" b="1" i="1" spc="-5" dirty="0">
                <a:latin typeface="Times New Roman"/>
                <a:cs typeface="Times New Roman"/>
              </a:rPr>
              <a:t>levels </a:t>
            </a:r>
            <a:r>
              <a:rPr sz="2600" b="1" i="1" dirty="0">
                <a:latin typeface="Times New Roman"/>
                <a:cs typeface="Times New Roman"/>
              </a:rPr>
              <a:t>of uremic toxins,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spc="-10" dirty="0">
                <a:latin typeface="Times New Roman"/>
                <a:cs typeface="Times New Roman"/>
              </a:rPr>
              <a:t>neuropathy, </a:t>
            </a:r>
            <a:r>
              <a:rPr sz="2600" b="1" i="1" spc="-5" dirty="0">
                <a:latin typeface="Times New Roman"/>
                <a:cs typeface="Times New Roman"/>
              </a:rPr>
              <a:t>altered </a:t>
            </a:r>
            <a:r>
              <a:rPr sz="2600" b="1" i="1" dirty="0">
                <a:latin typeface="Times New Roman"/>
                <a:cs typeface="Times New Roman"/>
              </a:rPr>
              <a:t>endocrine function, psychological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factors,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medications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229870" indent="-342900">
              <a:buFont typeface="Wingdings"/>
              <a:buChar char=""/>
              <a:tabLst>
                <a:tab pos="35560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Impaired sexual function in </a:t>
            </a:r>
            <a:r>
              <a:rPr sz="2600" b="1" i="1" dirty="0">
                <a:solidFill>
                  <a:srgbClr val="006FC0"/>
                </a:solidFill>
                <a:latin typeface="Times New Roman"/>
                <a:cs typeface="Times New Roman"/>
              </a:rPr>
              <a:t>women </a:t>
            </a:r>
            <a:r>
              <a:rPr sz="2600" b="1" i="1" dirty="0">
                <a:latin typeface="Times New Roman"/>
                <a:cs typeface="Times New Roman"/>
              </a:rPr>
              <a:t>is </a:t>
            </a:r>
            <a:r>
              <a:rPr sz="2600" b="1" i="1" spc="-5" dirty="0">
                <a:latin typeface="Times New Roman"/>
                <a:cs typeface="Times New Roman"/>
              </a:rPr>
              <a:t>manifested </a:t>
            </a:r>
            <a:r>
              <a:rPr sz="2600" b="1" i="1" dirty="0">
                <a:latin typeface="Times New Roman"/>
                <a:cs typeface="Times New Roman"/>
              </a:rPr>
              <a:t>by 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abnormal</a:t>
            </a:r>
            <a:r>
              <a:rPr sz="2600" b="1" i="1" spc="-15" dirty="0">
                <a:latin typeface="Times New Roman"/>
                <a:cs typeface="Times New Roman"/>
              </a:rPr>
              <a:t> </a:t>
            </a:r>
            <a:r>
              <a:rPr sz="2600" b="1" i="1" spc="-5" dirty="0">
                <a:latin typeface="Times New Roman"/>
                <a:cs typeface="Times New Roman"/>
              </a:rPr>
              <a:t>levels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of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progesterone,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luteinizing</a:t>
            </a:r>
            <a:r>
              <a:rPr sz="2600" b="1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hormone,</a:t>
            </a:r>
            <a:r>
              <a:rPr sz="26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and </a:t>
            </a:r>
            <a:r>
              <a:rPr sz="2600" b="1" i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prolactin.</a:t>
            </a: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Wingdings"/>
              <a:buChar char=""/>
            </a:pPr>
            <a:endParaRPr sz="3800">
              <a:latin typeface="Times New Roman"/>
              <a:cs typeface="Times New Roman"/>
            </a:endParaRPr>
          </a:p>
          <a:p>
            <a:pPr marL="355600" marR="5080" indent="-342900">
              <a:buFont typeface="Wingdings"/>
              <a:buChar char=""/>
              <a:tabLst>
                <a:tab pos="355600" algn="l"/>
                <a:tab pos="5001260" algn="l"/>
              </a:tabLst>
            </a:pPr>
            <a:r>
              <a:rPr sz="2600" b="1" i="1" dirty="0">
                <a:latin typeface="Times New Roman"/>
                <a:cs typeface="Times New Roman"/>
              </a:rPr>
              <a:t>Impaired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sexual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function</a:t>
            </a:r>
            <a:r>
              <a:rPr sz="2600" b="1" i="1" spc="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006FC0"/>
                </a:solidFill>
                <a:latin typeface="Times New Roman"/>
                <a:cs typeface="Times New Roman"/>
              </a:rPr>
              <a:t>men	</a:t>
            </a:r>
            <a:r>
              <a:rPr sz="2600" b="1" i="1" dirty="0">
                <a:latin typeface="Times New Roman"/>
                <a:cs typeface="Times New Roman"/>
              </a:rPr>
              <a:t>is due to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derangements of </a:t>
            </a:r>
            <a:r>
              <a:rPr sz="2600" b="1" i="1" spc="-6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the pituitary and 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gonadal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hormones</a:t>
            </a:r>
            <a:r>
              <a:rPr sz="2600" b="1" i="1" dirty="0">
                <a:latin typeface="Times New Roman"/>
                <a:cs typeface="Times New Roman"/>
              </a:rPr>
              <a:t>, such as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decreases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in 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testosterone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levels</a:t>
            </a:r>
            <a:r>
              <a:rPr sz="26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increases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in</a:t>
            </a:r>
            <a:r>
              <a:rPr sz="2600" b="1" i="1" spc="1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prolactin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 </a:t>
            </a:r>
            <a:r>
              <a:rPr sz="2600" b="1" i="1" spc="-5" dirty="0">
                <a:latin typeface="Times New Roman"/>
                <a:cs typeface="Times New Roman"/>
              </a:rPr>
              <a:t>luteinizing </a:t>
            </a:r>
            <a:r>
              <a:rPr sz="2600" b="1" i="1" spc="-63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hormone </a:t>
            </a:r>
            <a:r>
              <a:rPr sz="2600" b="1" i="1" spc="-5" dirty="0">
                <a:latin typeface="Times New Roman"/>
                <a:cs typeface="Times New Roman"/>
              </a:rPr>
              <a:t>levels, </a:t>
            </a:r>
            <a:r>
              <a:rPr sz="2600" b="1" i="1" dirty="0">
                <a:latin typeface="Times New Roman"/>
                <a:cs typeface="Times New Roman"/>
              </a:rPr>
              <a:t>are common and cause </a:t>
            </a:r>
            <a:r>
              <a:rPr sz="2600" b="1" i="1" spc="-5" dirty="0">
                <a:latin typeface="Times New Roman"/>
                <a:cs typeface="Times New Roman"/>
              </a:rPr>
              <a:t>erectile </a:t>
            </a:r>
            <a:r>
              <a:rPr sz="2600" b="1" i="1" spc="-10" dirty="0">
                <a:latin typeface="Times New Roman"/>
                <a:cs typeface="Times New Roman"/>
              </a:rPr>
              <a:t>difficulties </a:t>
            </a:r>
            <a:r>
              <a:rPr sz="2600" b="1" i="1" spc="-5" dirty="0">
                <a:latin typeface="Times New Roman"/>
                <a:cs typeface="Times New Roman"/>
              </a:rPr>
              <a:t> </a:t>
            </a:r>
            <a:r>
              <a:rPr sz="2600" b="1" i="1" dirty="0">
                <a:latin typeface="Times New Roman"/>
                <a:cs typeface="Times New Roman"/>
              </a:rPr>
              <a:t>and</a:t>
            </a:r>
            <a:r>
              <a:rPr sz="2600" b="1" i="1" spc="-10" dirty="0"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decreased</a:t>
            </a:r>
            <a:r>
              <a:rPr sz="26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spermatocyte</a:t>
            </a:r>
            <a:r>
              <a:rPr sz="26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00" b="1" i="1" dirty="0">
                <a:solidFill>
                  <a:srgbClr val="FF0000"/>
                </a:solidFill>
                <a:latin typeface="Times New Roman"/>
                <a:cs typeface="Times New Roman"/>
              </a:rPr>
              <a:t>counts</a:t>
            </a:r>
            <a:r>
              <a:rPr sz="2600" b="1" i="1" dirty="0">
                <a:latin typeface="Times New Roman"/>
                <a:cs typeface="Times New Roman"/>
              </a:rPr>
              <a:t>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5141" y="171399"/>
            <a:ext cx="43859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20" dirty="0"/>
              <a:t>METABOLIC</a:t>
            </a:r>
            <a:r>
              <a:rPr spc="-175" dirty="0"/>
              <a:t> </a:t>
            </a:r>
            <a:r>
              <a:rPr dirty="0"/>
              <a:t>ACIDOSIS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140" y="746506"/>
            <a:ext cx="8474710" cy="47185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spcBef>
                <a:spcPts val="95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The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kidneys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normally regulate</a:t>
            </a:r>
            <a:r>
              <a:rPr sz="2800" b="1" i="1" spc="10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blood</a:t>
            </a:r>
            <a:r>
              <a:rPr sz="2800" b="1" i="1" spc="-2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pH</a:t>
            </a:r>
            <a:r>
              <a:rPr sz="2800" b="1" i="1" spc="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by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eliminating </a:t>
            </a:r>
            <a:r>
              <a:rPr sz="2800" b="1" i="1" spc="-68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hydrogen ions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produced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in</a:t>
            </a:r>
            <a:r>
              <a:rPr sz="2800" b="1" i="1" spc="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metabolic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processes</a:t>
            </a:r>
            <a:r>
              <a:rPr sz="2800" b="1" i="1" spc="-10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and 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regenerating</a:t>
            </a:r>
            <a:r>
              <a:rPr sz="2800" b="1" i="1" spc="-20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bicarbonate.</a:t>
            </a:r>
            <a:endParaRPr sz="2800">
              <a:latin typeface="Times New Roman"/>
              <a:cs typeface="Times New Roman"/>
            </a:endParaRPr>
          </a:p>
          <a:p>
            <a:pPr>
              <a:spcBef>
                <a:spcPts val="50"/>
              </a:spcBef>
              <a:buFont typeface="Wingdings"/>
              <a:buChar char=""/>
            </a:pPr>
            <a:endParaRPr sz="4050">
              <a:latin typeface="Times New Roman"/>
              <a:cs typeface="Times New Roman"/>
            </a:endParaRPr>
          </a:p>
          <a:p>
            <a:pPr marL="355600" marR="951865" indent="-342900">
              <a:buFont typeface="Wingdings"/>
              <a:buChar char=""/>
              <a:tabLst>
                <a:tab pos="355600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This</a:t>
            </a:r>
            <a:r>
              <a:rPr sz="2800" b="1" i="1" spc="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is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achieved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through</a:t>
            </a:r>
            <a:r>
              <a:rPr sz="2800" b="1" i="1" spc="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hydrogen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ion</a:t>
            </a:r>
            <a:r>
              <a:rPr sz="2800" b="1" i="1" spc="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secretion, </a:t>
            </a:r>
            <a:r>
              <a:rPr sz="2800" b="1" i="1" spc="-68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sodium and bicarbonate reabsorption, and </a:t>
            </a:r>
            <a:r>
              <a:rPr sz="2800" b="1" i="1" spc="-5" dirty="0">
                <a:latin typeface="Times New Roman"/>
                <a:cs typeface="Times New Roman"/>
              </a:rPr>
              <a:t>the 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production</a:t>
            </a:r>
            <a:r>
              <a:rPr sz="2800" b="1" i="1" spc="-3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of</a:t>
            </a:r>
            <a:r>
              <a:rPr sz="2800" b="1" i="1" spc="2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ammonia</a:t>
            </a:r>
            <a:endParaRPr sz="2800">
              <a:latin typeface="Times New Roman"/>
              <a:cs typeface="Times New Roman"/>
            </a:endParaRPr>
          </a:p>
          <a:p>
            <a:pPr>
              <a:spcBef>
                <a:spcPts val="45"/>
              </a:spcBef>
              <a:buFont typeface="Wingdings"/>
              <a:buChar char=""/>
            </a:pPr>
            <a:endParaRPr sz="4050">
              <a:latin typeface="Times New Roman"/>
              <a:cs typeface="Times New Roman"/>
            </a:endParaRPr>
          </a:p>
          <a:p>
            <a:pPr marL="355600" marR="600710" indent="-342900">
              <a:spcBef>
                <a:spcPts val="5"/>
              </a:spcBef>
              <a:buFont typeface="Wingdings"/>
              <a:buChar char=""/>
              <a:tabLst>
                <a:tab pos="355600" algn="l"/>
              </a:tabLst>
            </a:pPr>
            <a:r>
              <a:rPr sz="2800" b="1" i="1" spc="-30" dirty="0">
                <a:latin typeface="Times New Roman"/>
                <a:cs typeface="Times New Roman"/>
              </a:rPr>
              <a:t>With</a:t>
            </a:r>
            <a:r>
              <a:rPr sz="2800" b="1" i="1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</a:t>
            </a:r>
            <a:r>
              <a:rPr sz="2800" b="1" i="1" spc="1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decline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in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renal</a:t>
            </a:r>
            <a:r>
              <a:rPr sz="2800" b="1" i="1" spc="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function,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these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mechanisms </a:t>
            </a:r>
            <a:r>
              <a:rPr sz="2800" b="1" i="1" spc="-68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become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impaired,</a:t>
            </a:r>
            <a:r>
              <a:rPr sz="2800" b="1" i="1" spc="-20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and</a:t>
            </a:r>
            <a:r>
              <a:rPr sz="2800" b="1" i="1" spc="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metabolic</a:t>
            </a:r>
            <a:r>
              <a:rPr sz="2800" b="1" i="1" spc="-15" dirty="0">
                <a:latin typeface="Times New Roman"/>
                <a:cs typeface="Times New Roman"/>
              </a:rPr>
              <a:t> </a:t>
            </a:r>
            <a:r>
              <a:rPr sz="2800" b="1" i="1" spc="-5" dirty="0">
                <a:latin typeface="Times New Roman"/>
                <a:cs typeface="Times New Roman"/>
              </a:rPr>
              <a:t>acidosis</a:t>
            </a:r>
            <a:r>
              <a:rPr sz="2800" b="1" i="1" spc="-35" dirty="0">
                <a:latin typeface="Times New Roman"/>
                <a:cs typeface="Times New Roman"/>
              </a:rPr>
              <a:t> </a:t>
            </a:r>
            <a:r>
              <a:rPr sz="2800" b="1" i="1" dirty="0">
                <a:latin typeface="Times New Roman"/>
                <a:cs typeface="Times New Roman"/>
              </a:rPr>
              <a:t>results.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1018</Words>
  <Application>Microsoft Office PowerPoint</Application>
  <PresentationFormat>Widescreen</PresentationFormat>
  <Paragraphs>242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Arial MT</vt:lpstr>
      <vt:lpstr>Calibri</vt:lpstr>
      <vt:lpstr>Calibri Light</vt:lpstr>
      <vt:lpstr>Times New Roman</vt:lpstr>
      <vt:lpstr>Wingdings</vt:lpstr>
      <vt:lpstr>Office Theme</vt:lpstr>
      <vt:lpstr>Chronic Kidney Disease</vt:lpstr>
      <vt:lpstr>PowerPoint Presentation</vt:lpstr>
      <vt:lpstr>Stages of CKD From National Kidney Foundation. K/DOQI clinical practice  guidelines for chronic kidney disease</vt:lpstr>
      <vt:lpstr>Etiology  Susceptibility factors  Advanced age</vt:lpstr>
      <vt:lpstr>Progression factors  Glycemia  Hypertension  Proteinuria smoking  obesity</vt:lpstr>
      <vt:lpstr>Pathophysiology</vt:lpstr>
      <vt:lpstr>Progressive loss of nephron function</vt:lpstr>
      <vt:lpstr>Proteinuria</vt:lpstr>
      <vt:lpstr>DM associated CKD Hyperglycemia leads to a nonenzymatic reaction between sugar and  protein.</vt:lpstr>
      <vt:lpstr>Hypertension associated CKD</vt:lpstr>
      <vt:lpstr>PowerPoint Presentation</vt:lpstr>
      <vt:lpstr>Clinical presentation</vt:lpstr>
      <vt:lpstr>Consequences of CKD</vt:lpstr>
      <vt:lpstr>Anemia</vt:lpstr>
      <vt:lpstr>Cardiovascular disease</vt:lpstr>
      <vt:lpstr>PowerPoint Presentation</vt:lpstr>
      <vt:lpstr>Disorders of calcium and phosphorus homeostasis</vt:lpstr>
      <vt:lpstr>PowerPoint Presentation</vt:lpstr>
      <vt:lpstr>PowerPoint Presentation</vt:lpstr>
      <vt:lpstr>Sodium and Water</vt:lpstr>
      <vt:lpstr>Potassium Homeostasis</vt:lpstr>
      <vt:lpstr>Magnesium homeostasis</vt:lpstr>
      <vt:lpstr>Uremic Bleeding uremia is the accumulation of substances in the blood, One  such compound is guanidinosuccinic acid, a byproduct of  ammonia detoxification.</vt:lpstr>
      <vt:lpstr>Gastrointestinal Disorders</vt:lpstr>
      <vt:lpstr>Disorders of Neural Function</vt:lpstr>
      <vt:lpstr>Altered Immune Function</vt:lpstr>
      <vt:lpstr>PowerPoint Presentation</vt:lpstr>
      <vt:lpstr>Sexual Dysfunction</vt:lpstr>
      <vt:lpstr>METABOLIC ACIDOSIS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SWATHI</dc:creator>
  <cp:lastModifiedBy>User</cp:lastModifiedBy>
  <cp:revision>1</cp:revision>
  <dcterms:created xsi:type="dcterms:W3CDTF">2024-09-17T12:27:20Z</dcterms:created>
  <dcterms:modified xsi:type="dcterms:W3CDTF">2024-09-17T12:28:59Z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2017-04-07T00:00:00Z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2024-09-17T00:00:00Z</vt:filetime>
  </property>
</Properties>
</file>