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432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5872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011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24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422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9469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5414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0803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4442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449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9754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2638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239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1332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4698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35810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273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062E615-0642-4110-9BDE-FF72864CA79D}" type="datetimeFigureOut">
              <a:rPr lang="en-IN" smtClean="0"/>
              <a:t>09-12-2021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86F190E-0D61-4F66-B901-B55FC108F3E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7378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97DB60-25FC-4910-A7AD-47C54799B87A}"/>
              </a:ext>
            </a:extLst>
          </p:cNvPr>
          <p:cNvSpPr txBox="1"/>
          <p:nvPr/>
        </p:nvSpPr>
        <p:spPr>
          <a:xfrm>
            <a:off x="3000653" y="0"/>
            <a:ext cx="66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Chronic Renal Failure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E72407-EB54-455B-A1EC-18C6D140A94B}"/>
              </a:ext>
            </a:extLst>
          </p:cNvPr>
          <p:cNvSpPr txBox="1"/>
          <p:nvPr/>
        </p:nvSpPr>
        <p:spPr>
          <a:xfrm>
            <a:off x="263371" y="2077375"/>
            <a:ext cx="5832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solidFill>
                  <a:schemeClr val="bg1"/>
                </a:solidFill>
                <a:latin typeface="Algerian" panose="04020705040A02060702" pitchFamily="82" charset="0"/>
              </a:rPr>
              <a:t>Renal System Disease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F0F203-E349-4980-877E-98E22ADCAD9E}"/>
              </a:ext>
            </a:extLst>
          </p:cNvPr>
          <p:cNvSpPr txBox="1"/>
          <p:nvPr/>
        </p:nvSpPr>
        <p:spPr>
          <a:xfrm>
            <a:off x="7856738" y="5459767"/>
            <a:ext cx="4536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</a:rPr>
              <a:t>By Animesh Das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81FADF-2C10-42D5-8942-D4E67DCB2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764" y="1955722"/>
            <a:ext cx="4055425" cy="2527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02BE09-479C-4FA2-89E2-1B62B11E40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57" b="9144"/>
          <a:stretch/>
        </p:blipFill>
        <p:spPr>
          <a:xfrm>
            <a:off x="843378" y="3858664"/>
            <a:ext cx="3338004" cy="26770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24901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C2D304-AB1B-42F0-AA58-A1772897BD14}"/>
              </a:ext>
            </a:extLst>
          </p:cNvPr>
          <p:cNvSpPr txBox="1"/>
          <p:nvPr/>
        </p:nvSpPr>
        <p:spPr>
          <a:xfrm>
            <a:off x="4971495" y="0"/>
            <a:ext cx="3018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Definition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5EBB8D-8ABE-4EEC-AB7A-2C36E315A6C9}"/>
              </a:ext>
            </a:extLst>
          </p:cNvPr>
          <p:cNvSpPr txBox="1"/>
          <p:nvPr/>
        </p:nvSpPr>
        <p:spPr>
          <a:xfrm>
            <a:off x="550416" y="1056443"/>
            <a:ext cx="115498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It is an infection disease of kidney leading to renal failure also called as CKD . It is a condition involving the kidneys filter waste and excess fluid from the blood 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17EE32-1BF7-4453-AB24-7F1CFAA60391}"/>
              </a:ext>
            </a:extLst>
          </p:cNvPr>
          <p:cNvSpPr txBox="1"/>
          <p:nvPr/>
        </p:nvSpPr>
        <p:spPr>
          <a:xfrm>
            <a:off x="1296141" y="3136612"/>
            <a:ext cx="6933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chemeClr val="bg1"/>
                </a:solidFill>
                <a:latin typeface="Bodoni MT Black" panose="02070A03080606020203" pitchFamily="18" charset="0"/>
              </a:rPr>
              <a:t>Affected organ – kidneys </a:t>
            </a:r>
          </a:p>
        </p:txBody>
      </p:sp>
    </p:spTree>
    <p:extLst>
      <p:ext uri="{BB962C8B-B14F-4D97-AF65-F5344CB8AC3E}">
        <p14:creationId xmlns:p14="http://schemas.microsoft.com/office/powerpoint/2010/main" val="2996547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7CABFF-F652-4058-A247-0E559DC3DF38}"/>
              </a:ext>
            </a:extLst>
          </p:cNvPr>
          <p:cNvSpPr txBox="1"/>
          <p:nvPr/>
        </p:nvSpPr>
        <p:spPr>
          <a:xfrm>
            <a:off x="3826275" y="0"/>
            <a:ext cx="4998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Type / Classification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A2F1F8-F15D-4A17-9D45-0BC68B536342}"/>
              </a:ext>
            </a:extLst>
          </p:cNvPr>
          <p:cNvSpPr txBox="1"/>
          <p:nvPr/>
        </p:nvSpPr>
        <p:spPr>
          <a:xfrm>
            <a:off x="523783" y="1251751"/>
            <a:ext cx="110526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solidFill>
                  <a:schemeClr val="bg1"/>
                </a:solidFill>
                <a:latin typeface="Berlin Sans FB Demi" panose="020E0802020502020306" pitchFamily="34" charset="0"/>
              </a:rPr>
              <a:t>Kidney stones. Kidney stones are another common kidney problem.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solidFill>
                  <a:schemeClr val="bg1"/>
                </a:solidFill>
                <a:latin typeface="Berlin Sans FB Demi" panose="020E0802020502020306" pitchFamily="34" charset="0"/>
              </a:rPr>
              <a:t>Glomerulonephritis. Glomerulonephritis is an inflammation of the glomeruli.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solidFill>
                  <a:schemeClr val="bg1"/>
                </a:solidFill>
                <a:latin typeface="Berlin Sans FB Demi" panose="020E0802020502020306" pitchFamily="34" charset="0"/>
              </a:rPr>
              <a:t>Polycystic kidney disease.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solidFill>
                  <a:schemeClr val="bg1"/>
                </a:solidFill>
                <a:latin typeface="Berlin Sans FB Demi" panose="020E0802020502020306" pitchFamily="34" charset="0"/>
              </a:rPr>
              <a:t>Urinary tract infections </a:t>
            </a:r>
          </a:p>
        </p:txBody>
      </p:sp>
    </p:spTree>
    <p:extLst>
      <p:ext uri="{BB962C8B-B14F-4D97-AF65-F5344CB8AC3E}">
        <p14:creationId xmlns:p14="http://schemas.microsoft.com/office/powerpoint/2010/main" val="3556912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07788A-B444-4830-B9E5-695F5A26905C}"/>
              </a:ext>
            </a:extLst>
          </p:cNvPr>
          <p:cNvSpPr txBox="1"/>
          <p:nvPr/>
        </p:nvSpPr>
        <p:spPr>
          <a:xfrm>
            <a:off x="4367813" y="16604"/>
            <a:ext cx="3870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Epidemiology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EC0894-B0D1-41DE-AC67-71108D4F53DB}"/>
              </a:ext>
            </a:extLst>
          </p:cNvPr>
          <p:cNvSpPr txBox="1"/>
          <p:nvPr/>
        </p:nvSpPr>
        <p:spPr>
          <a:xfrm>
            <a:off x="861134" y="1269507"/>
            <a:ext cx="109106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The global estimated prevalence of CKD is 13.4%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 kidney disease (ESKD) needing renal replacement therapy is estimated between 4.902 and 7.083 million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CKD zone – UK , America , India , Russia . </a:t>
            </a:r>
            <a:r>
              <a:rPr lang="en-IN" sz="28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C2283-A9EE-49E4-8129-850C0A972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9734" y="3626653"/>
            <a:ext cx="3372774" cy="313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6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9175EA-C41D-4237-B513-DB4D4640D4A9}"/>
              </a:ext>
            </a:extLst>
          </p:cNvPr>
          <p:cNvSpPr txBox="1"/>
          <p:nvPr/>
        </p:nvSpPr>
        <p:spPr>
          <a:xfrm>
            <a:off x="3888420" y="7726"/>
            <a:ext cx="5468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Sings and Symptoms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A7C559-3EF0-47F5-8611-F428DA93C4AA}"/>
              </a:ext>
            </a:extLst>
          </p:cNvPr>
          <p:cNvSpPr txBox="1"/>
          <p:nvPr/>
        </p:nvSpPr>
        <p:spPr>
          <a:xfrm>
            <a:off x="532660" y="719091"/>
            <a:ext cx="1144331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weight loss and poor appetite.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>
              <a:solidFill>
                <a:schemeClr val="bg1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swollen ankles, feet or hands – as a result of water retention (oedema)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>
              <a:solidFill>
                <a:schemeClr val="bg1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shortness of breath.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>
              <a:solidFill>
                <a:schemeClr val="bg1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tiredness.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>
              <a:solidFill>
                <a:schemeClr val="bg1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blood in your pee (urine)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>
              <a:solidFill>
                <a:schemeClr val="bg1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an increased need to pee – particularly at night.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>
              <a:solidFill>
                <a:schemeClr val="bg1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difficulty sleeping (insomnia)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>
              <a:solidFill>
                <a:schemeClr val="bg1"/>
              </a:solidFill>
              <a:latin typeface="Cooper Black" panose="0208090404030B0204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itchy skin</a:t>
            </a:r>
            <a:r>
              <a:rPr lang="en-IN" sz="2400" dirty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8C7883-BCD4-4043-A5A1-7AC3190B7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5718" y="3946539"/>
            <a:ext cx="2827123" cy="282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087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FA0758-CA98-4BDA-A68F-689ADD201D66}"/>
              </a:ext>
            </a:extLst>
          </p:cNvPr>
          <p:cNvSpPr txBox="1"/>
          <p:nvPr/>
        </p:nvSpPr>
        <p:spPr>
          <a:xfrm>
            <a:off x="4492100" y="0"/>
            <a:ext cx="320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Risk factor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5404FF-D666-4E61-AD1A-3C27F2E75E10}"/>
              </a:ext>
            </a:extLst>
          </p:cNvPr>
          <p:cNvSpPr txBox="1"/>
          <p:nvPr/>
        </p:nvSpPr>
        <p:spPr>
          <a:xfrm>
            <a:off x="674703" y="584775"/>
            <a:ext cx="829174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Diabetes.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High blood pressure.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Heart (cardiovascular) disease.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Smoking.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Obesity.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Being Black, Native American or Asian American.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Family history of kidney disease.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Abnormal kidney structure</a:t>
            </a:r>
            <a:r>
              <a:rPr lang="en-IN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8E44B4-4BC5-437C-9015-FF4BE3BC9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441" y="4735674"/>
            <a:ext cx="3538275" cy="198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44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B76958-FA5F-4C5A-A590-8FE0660C134A}"/>
              </a:ext>
            </a:extLst>
          </p:cNvPr>
          <p:cNvSpPr txBox="1"/>
          <p:nvPr/>
        </p:nvSpPr>
        <p:spPr>
          <a:xfrm>
            <a:off x="3178204" y="0"/>
            <a:ext cx="73418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Stages of Chronic Renal Failure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39897F-8DB8-42AB-9DC2-B7C9EEF33BFE}"/>
              </a:ext>
            </a:extLst>
          </p:cNvPr>
          <p:cNvSpPr txBox="1"/>
          <p:nvPr/>
        </p:nvSpPr>
        <p:spPr>
          <a:xfrm>
            <a:off x="1171852" y="1305017"/>
            <a:ext cx="9215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chemeClr val="bg1"/>
                </a:solidFill>
                <a:latin typeface="Eras Bold ITC" panose="020B0907030504020204" pitchFamily="34" charset="0"/>
              </a:rPr>
              <a:t>There are 4 stage involved in this disease --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8046C-3E76-419C-A8F4-51D8E01B47F0}"/>
              </a:ext>
            </a:extLst>
          </p:cNvPr>
          <p:cNvSpPr txBox="1"/>
          <p:nvPr/>
        </p:nvSpPr>
        <p:spPr>
          <a:xfrm>
            <a:off x="2343704" y="2444440"/>
            <a:ext cx="612559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IN" sz="2800" dirty="0">
                <a:solidFill>
                  <a:schemeClr val="bg1"/>
                </a:solidFill>
                <a:latin typeface="Algerian" panose="04020705040A02060702" pitchFamily="82" charset="0"/>
              </a:rPr>
              <a:t> Reduce Renal reserve </a:t>
            </a:r>
          </a:p>
          <a:p>
            <a:pPr marL="342900" indent="-342900">
              <a:buFont typeface="+mj-lt"/>
              <a:buAutoNum type="arabicPeriod"/>
            </a:pPr>
            <a:endParaRPr lang="en-IN" sz="2800" dirty="0">
              <a:solidFill>
                <a:schemeClr val="bg1"/>
              </a:solidFill>
              <a:latin typeface="Algerian" panose="04020705040A02060702" pitchFamily="8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800" dirty="0">
                <a:solidFill>
                  <a:schemeClr val="bg1"/>
                </a:solidFill>
                <a:latin typeface="Algerian" panose="04020705040A02060702" pitchFamily="82" charset="0"/>
              </a:rPr>
              <a:t> Renal insufficiency </a:t>
            </a:r>
          </a:p>
          <a:p>
            <a:pPr marL="342900" indent="-342900">
              <a:buFont typeface="+mj-lt"/>
              <a:buAutoNum type="arabicPeriod"/>
            </a:pPr>
            <a:endParaRPr lang="en-IN" sz="2800" dirty="0">
              <a:solidFill>
                <a:schemeClr val="bg1"/>
              </a:solidFill>
              <a:latin typeface="Algerian" panose="04020705040A02060702" pitchFamily="8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800" dirty="0">
                <a:solidFill>
                  <a:schemeClr val="bg1"/>
                </a:solidFill>
                <a:latin typeface="Algerian" panose="04020705040A02060702" pitchFamily="82" charset="0"/>
              </a:rPr>
              <a:t> Renal failure</a:t>
            </a:r>
          </a:p>
          <a:p>
            <a:pPr marL="342900" indent="-342900">
              <a:buFont typeface="+mj-lt"/>
              <a:buAutoNum type="arabicPeriod"/>
            </a:pPr>
            <a:endParaRPr lang="en-IN" sz="2800" dirty="0">
              <a:solidFill>
                <a:schemeClr val="bg1"/>
              </a:solidFill>
              <a:latin typeface="Algerian" panose="04020705040A02060702" pitchFamily="8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IN" sz="2800" dirty="0">
                <a:solidFill>
                  <a:schemeClr val="bg1"/>
                </a:solidFill>
                <a:latin typeface="Algerian" panose="04020705040A02060702" pitchFamily="82" charset="0"/>
              </a:rPr>
              <a:t> End Stage Renal disease </a:t>
            </a:r>
          </a:p>
        </p:txBody>
      </p:sp>
    </p:spTree>
    <p:extLst>
      <p:ext uri="{BB962C8B-B14F-4D97-AF65-F5344CB8AC3E}">
        <p14:creationId xmlns:p14="http://schemas.microsoft.com/office/powerpoint/2010/main" val="2103142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F3D196-47B8-4E53-B77A-B38A669F757A}"/>
              </a:ext>
            </a:extLst>
          </p:cNvPr>
          <p:cNvSpPr txBox="1"/>
          <p:nvPr/>
        </p:nvSpPr>
        <p:spPr>
          <a:xfrm>
            <a:off x="4234648" y="0"/>
            <a:ext cx="5655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Pathophysiology</a:t>
            </a:r>
            <a:r>
              <a:rPr lang="en-IN" dirty="0"/>
              <a:t>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83E49B4-8BAB-4B05-B1F2-01BEE7EB3D24}"/>
              </a:ext>
            </a:extLst>
          </p:cNvPr>
          <p:cNvSpPr/>
          <p:nvPr/>
        </p:nvSpPr>
        <p:spPr>
          <a:xfrm>
            <a:off x="3808520" y="870012"/>
            <a:ext cx="4820574" cy="85225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Britannic Bold" panose="020B0903060703020204" pitchFamily="34" charset="0"/>
              </a:rPr>
              <a:t>Due to etiological factors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D5DFCA1-3D6D-4365-94F1-99738E235824}"/>
              </a:ext>
            </a:extLst>
          </p:cNvPr>
          <p:cNvSpPr/>
          <p:nvPr/>
        </p:nvSpPr>
        <p:spPr>
          <a:xfrm>
            <a:off x="4324904" y="2343705"/>
            <a:ext cx="3542191" cy="949911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tx1"/>
                </a:solidFill>
                <a:latin typeface="Britannic Bold" panose="020B0903060703020204" pitchFamily="34" charset="0"/>
              </a:rPr>
              <a:t>Decreased GFR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91DA72E-BF2D-4C1A-B6F4-665405419728}"/>
              </a:ext>
            </a:extLst>
          </p:cNvPr>
          <p:cNvSpPr/>
          <p:nvPr/>
        </p:nvSpPr>
        <p:spPr>
          <a:xfrm>
            <a:off x="2969580" y="3811807"/>
            <a:ext cx="6498454" cy="1180730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Britannic Bold" panose="020B0903060703020204" pitchFamily="34" charset="0"/>
              </a:rPr>
              <a:t>Hypertrophy of remaining nephrons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1F45080-5EE8-4BC2-8DB7-F380446D315C}"/>
              </a:ext>
            </a:extLst>
          </p:cNvPr>
          <p:cNvSpPr/>
          <p:nvPr/>
        </p:nvSpPr>
        <p:spPr>
          <a:xfrm>
            <a:off x="3630967" y="5628442"/>
            <a:ext cx="5486400" cy="89220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Britannic Bold" panose="020B0903060703020204" pitchFamily="34" charset="0"/>
              </a:rPr>
              <a:t>In ability to concentrate urine 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1F66F472-27E3-491D-925B-5DCF2CFFD306}"/>
              </a:ext>
            </a:extLst>
          </p:cNvPr>
          <p:cNvSpPr/>
          <p:nvPr/>
        </p:nvSpPr>
        <p:spPr>
          <a:xfrm>
            <a:off x="5823751" y="1887573"/>
            <a:ext cx="550416" cy="31071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08A981-47B5-4921-BB0B-DA01CA9B3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7525" y="3370132"/>
            <a:ext cx="682811" cy="445047"/>
          </a:xfrm>
          <a:prstGeom prst="rect">
            <a:avLst/>
          </a:prstGeom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C2798BFB-02F2-4FA2-8F90-11B64ED160B4}"/>
              </a:ext>
            </a:extLst>
          </p:cNvPr>
          <p:cNvSpPr/>
          <p:nvPr/>
        </p:nvSpPr>
        <p:spPr>
          <a:xfrm>
            <a:off x="5833722" y="5200010"/>
            <a:ext cx="550416" cy="31071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8489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8B85A0-1AAA-4622-9997-89A6F13975D9}"/>
              </a:ext>
            </a:extLst>
          </p:cNvPr>
          <p:cNvSpPr txBox="1"/>
          <p:nvPr/>
        </p:nvSpPr>
        <p:spPr>
          <a:xfrm>
            <a:off x="4021584" y="0"/>
            <a:ext cx="3941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Pathophysiology</a:t>
            </a:r>
            <a:r>
              <a:rPr lang="en-IN" dirty="0"/>
              <a:t>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DD6D7F8-C87C-4242-B06A-97AB3AF3EC75}"/>
              </a:ext>
            </a:extLst>
          </p:cNvPr>
          <p:cNvSpPr/>
          <p:nvPr/>
        </p:nvSpPr>
        <p:spPr>
          <a:xfrm>
            <a:off x="3369076" y="994298"/>
            <a:ext cx="6125592" cy="1109709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Britannic Bold" panose="020B0903060703020204" pitchFamily="34" charset="0"/>
              </a:rPr>
              <a:t>Further loss of nephron Function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3C661EC-3175-4BF7-8E51-E8B496398FFC}"/>
              </a:ext>
            </a:extLst>
          </p:cNvPr>
          <p:cNvSpPr/>
          <p:nvPr/>
        </p:nvSpPr>
        <p:spPr>
          <a:xfrm>
            <a:off x="2743200" y="2956264"/>
            <a:ext cx="7377344" cy="81674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latin typeface="Britannic Bold" panose="020B0903060703020204" pitchFamily="34" charset="0"/>
              </a:rPr>
              <a:t>Loss of non excretory and excretory function 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63865D49-8380-49BA-AFCB-83624C658268}"/>
              </a:ext>
            </a:extLst>
          </p:cNvPr>
          <p:cNvSpPr/>
          <p:nvPr/>
        </p:nvSpPr>
        <p:spPr>
          <a:xfrm>
            <a:off x="6096000" y="2358171"/>
            <a:ext cx="550416" cy="31071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3696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9B016D-7517-45AE-85CF-B12D36063170}"/>
              </a:ext>
            </a:extLst>
          </p:cNvPr>
          <p:cNvSpPr txBox="1"/>
          <p:nvPr/>
        </p:nvSpPr>
        <p:spPr>
          <a:xfrm>
            <a:off x="4631185" y="0"/>
            <a:ext cx="3456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Management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FE9B9A-6340-4F46-AB3D-DF489729F3A7}"/>
              </a:ext>
            </a:extLst>
          </p:cNvPr>
          <p:cNvSpPr txBox="1"/>
          <p:nvPr/>
        </p:nvSpPr>
        <p:spPr>
          <a:xfrm>
            <a:off x="2334828" y="1597981"/>
            <a:ext cx="27757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Diagnosis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Treatment </a:t>
            </a:r>
          </a:p>
        </p:txBody>
      </p:sp>
    </p:spTree>
    <p:extLst>
      <p:ext uri="{BB962C8B-B14F-4D97-AF65-F5344CB8AC3E}">
        <p14:creationId xmlns:p14="http://schemas.microsoft.com/office/powerpoint/2010/main" val="1874448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1E6380-F2E2-4805-811A-0B11CD4E0197}"/>
              </a:ext>
            </a:extLst>
          </p:cNvPr>
          <p:cNvSpPr txBox="1"/>
          <p:nvPr/>
        </p:nvSpPr>
        <p:spPr>
          <a:xfrm>
            <a:off x="4862004" y="0"/>
            <a:ext cx="2467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Diagnosis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B2BD4F-EE33-4A15-8CFF-4B3CF984EA9A}"/>
              </a:ext>
            </a:extLst>
          </p:cNvPr>
          <p:cNvSpPr txBox="1"/>
          <p:nvPr/>
        </p:nvSpPr>
        <p:spPr>
          <a:xfrm>
            <a:off x="1313895" y="1443841"/>
            <a:ext cx="72619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history and clinical physical examination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solidFill>
                <a:schemeClr val="bg1"/>
              </a:solidFill>
              <a:latin typeface="Britannic Bold" panose="020B0903060703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blood test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solidFill>
                <a:schemeClr val="bg1"/>
              </a:solidFill>
              <a:latin typeface="Britannic Bold" panose="020B0903060703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Urea test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solidFill>
                <a:schemeClr val="bg1"/>
              </a:solidFill>
              <a:latin typeface="Britannic Bold" panose="020B0903060703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Metabolic acidosis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sz="2800" dirty="0">
              <a:solidFill>
                <a:schemeClr val="bg1"/>
              </a:solidFill>
              <a:latin typeface="Britannic Bold" panose="020B0903060703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solidFill>
                  <a:schemeClr val="bg1"/>
                </a:solidFill>
                <a:latin typeface="Britannic Bold" panose="020B0903060703020204" pitchFamily="34" charset="0"/>
              </a:rPr>
              <a:t> KUB radiography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F56AA6-87BF-45D7-AF5C-9484BA422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4910" y="463899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21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3A294F-55C0-4D35-B4E7-8B6CEA4F8ED6}"/>
              </a:ext>
            </a:extLst>
          </p:cNvPr>
          <p:cNvSpPr txBox="1"/>
          <p:nvPr/>
        </p:nvSpPr>
        <p:spPr>
          <a:xfrm>
            <a:off x="4696288" y="0"/>
            <a:ext cx="41725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Treatment</a:t>
            </a:r>
            <a:r>
              <a:rPr lang="en-IN" dirty="0"/>
              <a:t> 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DBA5961-3E97-4262-9AA8-4E45C8934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947881"/>
              </p:ext>
            </p:extLst>
          </p:nvPr>
        </p:nvGraphicFramePr>
        <p:xfrm>
          <a:off x="1499339" y="994873"/>
          <a:ext cx="9455706" cy="545919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727853">
                  <a:extLst>
                    <a:ext uri="{9D8B030D-6E8A-4147-A177-3AD203B41FA5}">
                      <a16:colId xmlns:a16="http://schemas.microsoft.com/office/drawing/2014/main" val="3519384130"/>
                    </a:ext>
                  </a:extLst>
                </a:gridCol>
                <a:gridCol w="4727853">
                  <a:extLst>
                    <a:ext uri="{9D8B030D-6E8A-4147-A177-3AD203B41FA5}">
                      <a16:colId xmlns:a16="http://schemas.microsoft.com/office/drawing/2014/main" val="2894223431"/>
                    </a:ext>
                  </a:extLst>
                </a:gridCol>
              </a:tblGrid>
              <a:tr h="682399">
                <a:tc>
                  <a:txBody>
                    <a:bodyPr/>
                    <a:lstStyle/>
                    <a:p>
                      <a:r>
                        <a:rPr lang="en-IN" sz="2400" b="1" i="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sto MT" panose="02040603050505030304" pitchFamily="18" charset="0"/>
                        </a:rPr>
                        <a:t>           Category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b="1" i="0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sto MT" panose="02040603050505030304" pitchFamily="18" charset="0"/>
                        </a:rPr>
                        <a:t>                Drug Name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843817"/>
                  </a:ext>
                </a:extLst>
              </a:tr>
              <a:tr h="682399">
                <a:tc>
                  <a:txBody>
                    <a:bodyPr/>
                    <a:lstStyle/>
                    <a:p>
                      <a:r>
                        <a:rPr lang="en-IN" sz="2400" dirty="0"/>
                        <a:t>Diuretics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  Furosemide , torsemide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551722"/>
                  </a:ext>
                </a:extLst>
              </a:tr>
              <a:tr h="682399">
                <a:tc>
                  <a:txBody>
                    <a:bodyPr/>
                    <a:lstStyle/>
                    <a:p>
                      <a:r>
                        <a:rPr lang="en-IN" sz="2400" dirty="0"/>
                        <a:t> Loop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  Lasix , Demadex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641217"/>
                  </a:ext>
                </a:extLst>
              </a:tr>
              <a:tr h="682399">
                <a:tc>
                  <a:txBody>
                    <a:bodyPr/>
                    <a:lstStyle/>
                    <a:p>
                      <a:r>
                        <a:rPr lang="en-IN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481314"/>
                  </a:ext>
                </a:extLst>
              </a:tr>
              <a:tr h="682399"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305435"/>
                  </a:ext>
                </a:extLst>
              </a:tr>
              <a:tr h="682399"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262615"/>
                  </a:ext>
                </a:extLst>
              </a:tr>
              <a:tr h="682399"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775403"/>
                  </a:ext>
                </a:extLst>
              </a:tr>
              <a:tr h="682399"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195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9310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3429E4-9575-4A26-901D-D63B36434587}"/>
              </a:ext>
            </a:extLst>
          </p:cNvPr>
          <p:cNvSpPr txBox="1"/>
          <p:nvPr/>
        </p:nvSpPr>
        <p:spPr>
          <a:xfrm>
            <a:off x="4311588" y="0"/>
            <a:ext cx="3568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Complication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28A37B-B268-4EB1-A33F-26C9853C7A72}"/>
              </a:ext>
            </a:extLst>
          </p:cNvPr>
          <p:cNvSpPr txBox="1"/>
          <p:nvPr/>
        </p:nvSpPr>
        <p:spPr>
          <a:xfrm>
            <a:off x="1091953" y="1012954"/>
            <a:ext cx="500404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anemia,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bone disease,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 heart disease,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 high potassium,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high calcium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 fluid buildup</a:t>
            </a:r>
            <a:r>
              <a:rPr lang="en-IN" sz="28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9458C6-7BE8-4E25-BEDD-F5DE29B0E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139" y="4387001"/>
            <a:ext cx="4453717" cy="247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05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AD7B6A-618A-46E1-9028-3E44184BD294}"/>
              </a:ext>
            </a:extLst>
          </p:cNvPr>
          <p:cNvSpPr txBox="1"/>
          <p:nvPr/>
        </p:nvSpPr>
        <p:spPr>
          <a:xfrm>
            <a:off x="4740676" y="0"/>
            <a:ext cx="3373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Prevention</a:t>
            </a:r>
            <a:r>
              <a:rPr lang="en-IN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24422A-A40D-44A4-9709-575869C1A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5093" y="4392967"/>
            <a:ext cx="3897481" cy="23984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2FC476-59D9-4689-A251-BED285299DA8}"/>
              </a:ext>
            </a:extLst>
          </p:cNvPr>
          <p:cNvSpPr txBox="1"/>
          <p:nvPr/>
        </p:nvSpPr>
        <p:spPr>
          <a:xfrm>
            <a:off x="1287262" y="1198485"/>
            <a:ext cx="759928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chemeClr val="bg1"/>
                </a:solidFill>
                <a:latin typeface="Eras Bold ITC" panose="020B0907030504020204" pitchFamily="34" charset="0"/>
              </a:rPr>
              <a:t>Adhering to a low fat , low Salt intake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chemeClr val="bg1"/>
                </a:solidFill>
                <a:latin typeface="Eras Bold ITC" panose="020B0907030504020204" pitchFamily="34" charset="0"/>
              </a:rPr>
              <a:t> Controlling blood pressure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chemeClr val="bg1"/>
                </a:solidFill>
                <a:latin typeface="Eras Bold ITC" panose="020B0907030504020204" pitchFamily="34" charset="0"/>
              </a:rPr>
              <a:t>Regular exercise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chemeClr val="bg1"/>
                </a:solidFill>
                <a:latin typeface="Eras Bold ITC" panose="020B0907030504020204" pitchFamily="34" charset="0"/>
              </a:rPr>
              <a:t> Avoid the onset of diabetes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chemeClr val="bg1"/>
                </a:solidFill>
                <a:latin typeface="Eras Bold ITC" panose="020B0907030504020204" pitchFamily="34" charset="0"/>
              </a:rPr>
              <a:t> Avoid smoking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solidFill>
                <a:schemeClr val="bg1"/>
              </a:solidFill>
              <a:latin typeface="Eras Bold ITC" panose="020B0907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solidFill>
                  <a:schemeClr val="bg1"/>
                </a:solidFill>
                <a:latin typeface="Eras Bold ITC" panose="020B0907030504020204" pitchFamily="34" charset="0"/>
              </a:rPr>
              <a:t> Regular annual check up . </a:t>
            </a:r>
          </a:p>
        </p:txBody>
      </p:sp>
    </p:spTree>
    <p:extLst>
      <p:ext uri="{BB962C8B-B14F-4D97-AF65-F5344CB8AC3E}">
        <p14:creationId xmlns:p14="http://schemas.microsoft.com/office/powerpoint/2010/main" val="2129609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B2C1AA-E2D1-49A2-AD38-42B12D11E6E1}"/>
              </a:ext>
            </a:extLst>
          </p:cNvPr>
          <p:cNvSpPr txBox="1"/>
          <p:nvPr/>
        </p:nvSpPr>
        <p:spPr>
          <a:xfrm>
            <a:off x="4243525" y="2148395"/>
            <a:ext cx="65073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Thank </a:t>
            </a:r>
          </a:p>
          <a:p>
            <a:r>
              <a:rPr lang="en-IN" sz="6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         you </a:t>
            </a:r>
          </a:p>
        </p:txBody>
      </p:sp>
    </p:spTree>
    <p:extLst>
      <p:ext uri="{BB962C8B-B14F-4D97-AF65-F5344CB8AC3E}">
        <p14:creationId xmlns:p14="http://schemas.microsoft.com/office/powerpoint/2010/main" val="532419116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187</TotalTime>
  <Words>368</Words>
  <Application>Microsoft Office PowerPoint</Application>
  <PresentationFormat>Widescreen</PresentationFormat>
  <Paragraphs>117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31" baseType="lpstr">
      <vt:lpstr>Algerian</vt:lpstr>
      <vt:lpstr>Arial Black</vt:lpstr>
      <vt:lpstr>Arial Rounded MT Bold</vt:lpstr>
      <vt:lpstr>Berlin Sans FB Demi</vt:lpstr>
      <vt:lpstr>Bodoni MT Black</vt:lpstr>
      <vt:lpstr>Britannic Bold</vt:lpstr>
      <vt:lpstr>Calisto MT</vt:lpstr>
      <vt:lpstr>Century Gothic</vt:lpstr>
      <vt:lpstr>Cooper Black</vt:lpstr>
      <vt:lpstr>Copperplate Gothic Bold</vt:lpstr>
      <vt:lpstr>Courier New</vt:lpstr>
      <vt:lpstr>Eras Bold ITC</vt:lpstr>
      <vt:lpstr>Segoe UI Black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Animesh Das</dc:creator>
  <cp:lastModifiedBy>Animesh Das</cp:lastModifiedBy>
  <cp:revision>4</cp:revision>
  <dcterms:created xsi:type="dcterms:W3CDTF">2021-12-07T18:47:17Z</dcterms:created>
  <dcterms:modified xsi:type="dcterms:W3CDTF">2021-12-09T19:56:44Z</dcterms:modified>
</cp:coreProperties>
</file>