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30"/>
  </p:notesMasterIdLst>
  <p:handoutMasterIdLst>
    <p:handoutMasterId r:id="rId31"/>
  </p:handoutMasterIdLst>
  <p:sldIdLst>
    <p:sldId id="263" r:id="rId5"/>
    <p:sldId id="262" r:id="rId6"/>
    <p:sldId id="271" r:id="rId7"/>
    <p:sldId id="272" r:id="rId8"/>
    <p:sldId id="264" r:id="rId9"/>
    <p:sldId id="266" r:id="rId10"/>
    <p:sldId id="267" r:id="rId11"/>
    <p:sldId id="265" r:id="rId12"/>
    <p:sldId id="268" r:id="rId13"/>
    <p:sldId id="269" r:id="rId14"/>
    <p:sldId id="270" r:id="rId15"/>
    <p:sldId id="273" r:id="rId16"/>
    <p:sldId id="274" r:id="rId17"/>
    <p:sldId id="276" r:id="rId18"/>
    <p:sldId id="280" r:id="rId19"/>
    <p:sldId id="281" r:id="rId20"/>
    <p:sldId id="275" r:id="rId21"/>
    <p:sldId id="277" r:id="rId22"/>
    <p:sldId id="278" r:id="rId23"/>
    <p:sldId id="279" r:id="rId24"/>
    <p:sldId id="282" r:id="rId25"/>
    <p:sldId id="283" r:id="rId26"/>
    <p:sldId id="284" r:id="rId27"/>
    <p:sldId id="285" r:id="rId28"/>
    <p:sldId id="286"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716" autoAdjust="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17-09-2024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17-09-2024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44A333-46EF-4665-ACD4-6848AE646224}" type="slidenum">
              <a:rPr lang="en-IN" smtClean="0"/>
              <a:t>1</a:t>
            </a:fld>
            <a:endParaRPr lang="en-IN"/>
          </a:p>
        </p:txBody>
      </p:sp>
    </p:spTree>
    <p:extLst>
      <p:ext uri="{BB962C8B-B14F-4D97-AF65-F5344CB8AC3E}">
        <p14:creationId xmlns:p14="http://schemas.microsoft.com/office/powerpoint/2010/main" val="2365981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74FD18B-FCC2-4ED4-8A66-0F84A85DC60E}"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A100DD-A475-4502-A19B-A596F1EA77F9}"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3073DD-7291-413F-BB3E-8A9E3AD8FCB5}"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B42833-B656-47CE-B37C-9B98591CE8FF}"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E53D07-BCF7-403D-AB0C-DA7F5CA19E92}"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FA79CF-8403-461F-854A-5C940E723DF4}"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A11AA9E-536B-4880-A0B4-B3389DC07287}" type="datetime1">
              <a:rPr lang="en-IN" smtClean="0"/>
              <a:t>17-09-2024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E5FC126-509A-4359-A9E8-B3217DFC448A}" type="datetime1">
              <a:rPr lang="en-IN" smtClean="0"/>
              <a:t>17-09-2024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4095F8-7B2B-47B6-A0B1-B3703BC9F59E}" type="datetime1">
              <a:rPr lang="en-IN" smtClean="0"/>
              <a:t>17-09-2024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07F7F2-9C81-40DA-A082-79F66D21690A}"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A91BB9-7D83-40AD-8E72-F9C302C06543}"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5A689E-311B-4DF1-8D7F-89EC4CFCF2E5}" type="datetime1">
              <a:rPr lang="en-IN" smtClean="0"/>
              <a:t>17-09-2024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r>
              <a:rPr lang="en-US" sz="4800" b="1" dirty="0" smtClean="0">
                <a:solidFill>
                  <a:schemeClr val="bg2"/>
                </a:solidFill>
                <a:latin typeface="Times New Roman" panose="02020603050405020304" pitchFamily="18" charset="0"/>
                <a:cs typeface="Times New Roman" panose="02020603050405020304" pitchFamily="18" charset="0"/>
              </a:rPr>
              <a:t>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2166935" y="1047395"/>
            <a:ext cx="7848600" cy="954107"/>
          </a:xfrm>
          <a:prstGeom prst="rect">
            <a:avLst/>
          </a:prstGeom>
          <a:noFill/>
        </p:spPr>
        <p:txBody>
          <a:bodyPr wrap="square" rtlCol="0">
            <a:spAutoFit/>
          </a:bodyPr>
          <a:lstStyle/>
          <a:p>
            <a:pPr algn="ctr"/>
            <a:r>
              <a:rPr lang="en-IN" sz="2800" b="1" u="sng" dirty="0">
                <a:latin typeface="Times New Roman" panose="02020603050405020304" pitchFamily="18" charset="0"/>
                <a:cs typeface="Times New Roman" panose="02020603050405020304" pitchFamily="18" charset="0"/>
              </a:rPr>
              <a:t>PHARMACOGNOSY &amp; PHYTOPHARMACEUTICALS</a:t>
            </a: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2166935" y="3628721"/>
            <a:ext cx="7848600" cy="1077218"/>
          </a:xfrm>
          <a:prstGeom prst="rect">
            <a:avLst/>
          </a:prstGeom>
          <a:noFill/>
        </p:spPr>
        <p:txBody>
          <a:bodyPr wrap="square" rtlCol="0">
            <a:spAutoFit/>
          </a:bodyPr>
          <a:lstStyle/>
          <a:p>
            <a:pPr algn="ctr"/>
            <a:r>
              <a:rPr lang="en-US" sz="3200" b="1" u="sng" dirty="0">
                <a:latin typeface="Times New Roman" panose="02020603050405020304" pitchFamily="18" charset="0"/>
                <a:cs typeface="Times New Roman" panose="02020603050405020304" pitchFamily="18" charset="0"/>
              </a:rPr>
              <a:t>Macro, powder and microscopic study of Cinchona</a:t>
            </a:r>
            <a:r>
              <a:rPr lang="en-US" sz="1600" u="sng" dirty="0">
                <a:latin typeface="Times New Roman" panose="02020603050405020304" pitchFamily="18" charset="0"/>
                <a:cs typeface="Times New Roman" panose="02020603050405020304" pitchFamily="18" charset="0"/>
              </a:rPr>
              <a:t>.</a:t>
            </a:r>
            <a:endParaRPr lang="en-IN" sz="1600" u="sng"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068946" y="528034"/>
            <a:ext cx="10779617" cy="4524315"/>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Chemical Constituents</a:t>
            </a:r>
          </a:p>
          <a:p>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 More than 30 alkaloids have been reported in cinchona. </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chiefly identified alkaloids are quinidine, quinine, </a:t>
            </a:r>
            <a:r>
              <a:rPr lang="en-US" sz="1600" dirty="0" err="1">
                <a:latin typeface="Times New Roman" panose="02020603050405020304" pitchFamily="18" charset="0"/>
                <a:cs typeface="Times New Roman" panose="02020603050405020304" pitchFamily="18" charset="0"/>
              </a:rPr>
              <a:t>cinchonine</a:t>
            </a:r>
            <a:r>
              <a:rPr lang="en-US" sz="1600" dirty="0">
                <a:latin typeface="Times New Roman" panose="02020603050405020304" pitchFamily="18" charset="0"/>
                <a:cs typeface="Times New Roman" panose="02020603050405020304" pitchFamily="18" charset="0"/>
              </a:rPr>
              <a:t> and </a:t>
            </a:r>
            <a:r>
              <a:rPr lang="en-US" sz="1600" dirty="0" err="1">
                <a:latin typeface="Times New Roman" panose="02020603050405020304" pitchFamily="18" charset="0"/>
                <a:cs typeface="Times New Roman" panose="02020603050405020304" pitchFamily="18" charset="0"/>
              </a:rPr>
              <a:t>cinchonidine</a:t>
            </a:r>
            <a:r>
              <a:rPr lang="en-US" sz="1600" dirty="0">
                <a:latin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These constituents are the stereoisomers of each other like quinine is stereoisomer of quinidine and </a:t>
            </a:r>
            <a:r>
              <a:rPr lang="en-US" sz="1600" dirty="0" err="1">
                <a:latin typeface="Times New Roman" panose="02020603050405020304" pitchFamily="18" charset="0"/>
                <a:cs typeface="Times New Roman" panose="02020603050405020304" pitchFamily="18" charset="0"/>
              </a:rPr>
              <a:t>cinchonine</a:t>
            </a:r>
            <a:r>
              <a:rPr lang="en-US" sz="1600" dirty="0">
                <a:latin typeface="Times New Roman" panose="02020603050405020304" pitchFamily="18" charset="0"/>
                <a:cs typeface="Times New Roman" panose="02020603050405020304" pitchFamily="18" charset="0"/>
              </a:rPr>
              <a:t> is stereoisomer of </a:t>
            </a:r>
            <a:r>
              <a:rPr lang="en-US" sz="1600" dirty="0" err="1">
                <a:latin typeface="Times New Roman" panose="02020603050405020304" pitchFamily="18" charset="0"/>
                <a:cs typeface="Times New Roman" panose="02020603050405020304" pitchFamily="18" charset="0"/>
              </a:rPr>
              <a:t>cinchonidine</a:t>
            </a:r>
            <a:r>
              <a:rPr lang="en-US" sz="1600" dirty="0">
                <a:latin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other constituents available are </a:t>
            </a:r>
            <a:r>
              <a:rPr lang="en-US" sz="1600" dirty="0" err="1">
                <a:latin typeface="Times New Roman" panose="02020603050405020304" pitchFamily="18" charset="0"/>
                <a:cs typeface="Times New Roman" panose="02020603050405020304" pitchFamily="18" charset="0"/>
              </a:rPr>
              <a:t>quiniarnine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cinchotine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hydroquinine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hydrocinchonidine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cinchotannic</a:t>
            </a:r>
            <a:r>
              <a:rPr lang="en-US" sz="1600" dirty="0">
                <a:latin typeface="Times New Roman" panose="02020603050405020304" pitchFamily="18" charset="0"/>
                <a:cs typeface="Times New Roman" panose="02020603050405020304" pitchFamily="18" charset="0"/>
              </a:rPr>
              <a:t> acid, etc. Quinine and quinidine has a </a:t>
            </a:r>
            <a:r>
              <a:rPr lang="en-US" sz="1600" dirty="0" err="1">
                <a:latin typeface="Times New Roman" panose="02020603050405020304" pitchFamily="18" charset="0"/>
                <a:cs typeface="Times New Roman" panose="02020603050405020304" pitchFamily="18" charset="0"/>
              </a:rPr>
              <a:t>methoxy</a:t>
            </a:r>
            <a:r>
              <a:rPr lang="en-US" sz="1600" dirty="0">
                <a:latin typeface="Times New Roman" panose="02020603050405020304" pitchFamily="18" charset="0"/>
                <a:cs typeface="Times New Roman" panose="02020603050405020304" pitchFamily="18" charset="0"/>
              </a:rPr>
              <a:t> group in it but </a:t>
            </a:r>
            <a:r>
              <a:rPr lang="en-US" sz="1600" dirty="0" err="1">
                <a:latin typeface="Times New Roman" panose="02020603050405020304" pitchFamily="18" charset="0"/>
                <a:cs typeface="Times New Roman" panose="02020603050405020304" pitchFamily="18" charset="0"/>
              </a:rPr>
              <a:t>cinchonine</a:t>
            </a:r>
            <a:r>
              <a:rPr lang="en-US" sz="1600" dirty="0">
                <a:latin typeface="Times New Roman" panose="02020603050405020304" pitchFamily="18" charset="0"/>
                <a:cs typeface="Times New Roman" panose="02020603050405020304" pitchFamily="18" charset="0"/>
              </a:rPr>
              <a:t> and </a:t>
            </a:r>
            <a:r>
              <a:rPr lang="en-US" sz="1600" dirty="0" err="1">
                <a:latin typeface="Times New Roman" panose="02020603050405020304" pitchFamily="18" charset="0"/>
                <a:cs typeface="Times New Roman" panose="02020603050405020304" pitchFamily="18" charset="0"/>
              </a:rPr>
              <a:t>cinchonidine</a:t>
            </a:r>
            <a:r>
              <a:rPr lang="en-US" sz="1600" dirty="0">
                <a:latin typeface="Times New Roman" panose="02020603050405020304" pitchFamily="18" charset="0"/>
                <a:cs typeface="Times New Roman" panose="02020603050405020304" pitchFamily="18" charset="0"/>
              </a:rPr>
              <a:t> do not have a </a:t>
            </a:r>
            <a:r>
              <a:rPr lang="en-US" sz="1600" dirty="0" err="1">
                <a:latin typeface="Times New Roman" panose="02020603050405020304" pitchFamily="18" charset="0"/>
                <a:cs typeface="Times New Roman" panose="02020603050405020304" pitchFamily="18" charset="0"/>
              </a:rPr>
              <a:t>methoxy</a:t>
            </a:r>
            <a:r>
              <a:rPr lang="en-US" sz="1600" dirty="0">
                <a:latin typeface="Times New Roman" panose="02020603050405020304" pitchFamily="18" charset="0"/>
                <a:cs typeface="Times New Roman" panose="02020603050405020304" pitchFamily="18" charset="0"/>
              </a:rPr>
              <a:t> group. </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Other than these it also consist of bitter glycoside, starch grains, calcium oxalate crystals and crystalline acid like </a:t>
            </a:r>
            <a:r>
              <a:rPr lang="en-US" sz="1600" dirty="0" err="1">
                <a:latin typeface="Times New Roman" panose="02020603050405020304" pitchFamily="18" charset="0"/>
                <a:cs typeface="Times New Roman" panose="02020603050405020304" pitchFamily="18" charset="0"/>
              </a:rPr>
              <a:t>quinic</a:t>
            </a:r>
            <a:r>
              <a:rPr lang="en-US" sz="1600" dirty="0">
                <a:latin typeface="Times New Roman" panose="02020603050405020304" pitchFamily="18" charset="0"/>
                <a:cs typeface="Times New Roman" panose="02020603050405020304" pitchFamily="18" charset="0"/>
              </a:rPr>
              <a:t> acid.</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Uses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It is mainly employed as antimalarial drug, but it is also used as analgesic, antipyretic, protoplasmic, bitter stomachic and tonic. Quinidine is cardiac depressant and </a:t>
            </a:r>
            <a:r>
              <a:rPr lang="en-US" sz="1600" dirty="0" err="1">
                <a:latin typeface="Times New Roman" panose="02020603050405020304" pitchFamily="18" charset="0"/>
                <a:cs typeface="Times New Roman" panose="02020603050405020304" pitchFamily="18" charset="0"/>
              </a:rPr>
              <a:t>Cinchonidine</a:t>
            </a:r>
            <a:r>
              <a:rPr lang="en-US" sz="1600" dirty="0">
                <a:latin typeface="Times New Roman" panose="02020603050405020304" pitchFamily="18" charset="0"/>
                <a:cs typeface="Times New Roman" panose="02020603050405020304" pitchFamily="18" charset="0"/>
              </a:rPr>
              <a:t> is used in rheumatism and neuralgia.</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10</a:t>
            </a:fld>
            <a:endParaRPr lang="en-IN"/>
          </a:p>
        </p:txBody>
      </p:sp>
    </p:spTree>
    <p:extLst>
      <p:ext uri="{BB962C8B-B14F-4D97-AF65-F5344CB8AC3E}">
        <p14:creationId xmlns:p14="http://schemas.microsoft.com/office/powerpoint/2010/main" val="1094863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2363743" y="425984"/>
            <a:ext cx="7746173" cy="5743761"/>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11</a:t>
            </a:fld>
            <a:endParaRPr lang="en-IN"/>
          </a:p>
        </p:txBody>
      </p:sp>
    </p:spTree>
    <p:extLst>
      <p:ext uri="{BB962C8B-B14F-4D97-AF65-F5344CB8AC3E}">
        <p14:creationId xmlns:p14="http://schemas.microsoft.com/office/powerpoint/2010/main" val="38627364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0928530" cy="830997"/>
          </a:xfrm>
          <a:prstGeom prst="rect">
            <a:avLst/>
          </a:prstGeom>
          <a:noFill/>
        </p:spPr>
        <p:txBody>
          <a:bodyPr wrap="square" rtlCol="0">
            <a:spAutoFit/>
          </a:bodyPr>
          <a:lstStyle/>
          <a:p>
            <a:pPr algn="l"/>
            <a:r>
              <a:rPr lang="en-US" sz="1600" b="1" dirty="0">
                <a:latin typeface="Times New Roman" panose="02020603050405020304" pitchFamily="18" charset="0"/>
                <a:cs typeface="Times New Roman" panose="02020603050405020304" pitchFamily="18" charset="0"/>
              </a:rPr>
              <a:t>POWDER MICROSCOPY</a:t>
            </a:r>
          </a:p>
          <a:p>
            <a:pPr algn="l"/>
            <a:endParaRPr lang="en-US" sz="1600" b="1" dirty="0">
              <a:latin typeface="Times New Roman" panose="02020603050405020304" pitchFamily="18" charset="0"/>
              <a:cs typeface="Times New Roman" panose="02020603050405020304" pitchFamily="18" charset="0"/>
            </a:endParaRPr>
          </a:p>
          <a:p>
            <a:pPr algn="l"/>
            <a:r>
              <a:rPr lang="en-US" sz="1600" b="1" dirty="0">
                <a:latin typeface="Times New Roman" panose="02020603050405020304" pitchFamily="18" charset="0"/>
                <a:cs typeface="Times New Roman" panose="02020603050405020304" pitchFamily="18" charset="0"/>
              </a:rPr>
              <a:t> </a:t>
            </a:r>
          </a:p>
        </p:txBody>
      </p:sp>
      <p:pic>
        <p:nvPicPr>
          <p:cNvPr id="6" name="Picture 5"/>
          <p:cNvPicPr>
            <a:picLocks noChangeAspect="1"/>
          </p:cNvPicPr>
          <p:nvPr/>
        </p:nvPicPr>
        <p:blipFill>
          <a:blip r:embed="rId2"/>
          <a:stretch>
            <a:fillRect/>
          </a:stretch>
        </p:blipFill>
        <p:spPr>
          <a:xfrm>
            <a:off x="1030753" y="854452"/>
            <a:ext cx="3447613" cy="5719385"/>
          </a:xfrm>
          <a:prstGeom prst="rect">
            <a:avLst/>
          </a:prstGeom>
        </p:spPr>
      </p:pic>
      <p:pic>
        <p:nvPicPr>
          <p:cNvPr id="7" name="Picture 6"/>
          <p:cNvPicPr>
            <a:picLocks noChangeAspect="1"/>
          </p:cNvPicPr>
          <p:nvPr/>
        </p:nvPicPr>
        <p:blipFill>
          <a:blip r:embed="rId3"/>
          <a:stretch>
            <a:fillRect/>
          </a:stretch>
        </p:blipFill>
        <p:spPr>
          <a:xfrm>
            <a:off x="5610225" y="1116331"/>
            <a:ext cx="6076950" cy="4295775"/>
          </a:xfrm>
          <a:prstGeom prst="rect">
            <a:avLst/>
          </a:prstGeom>
        </p:spPr>
      </p:pic>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12</a:t>
            </a:fld>
            <a:endParaRPr lang="en-IN"/>
          </a:p>
        </p:txBody>
      </p:sp>
    </p:spTree>
    <p:extLst>
      <p:ext uri="{BB962C8B-B14F-4D97-AF65-F5344CB8AC3E}">
        <p14:creationId xmlns:p14="http://schemas.microsoft.com/office/powerpoint/2010/main" val="2563904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295065" y="457421"/>
            <a:ext cx="4286250" cy="5715000"/>
          </a:xfrm>
          <a:prstGeom prst="rect">
            <a:avLst/>
          </a:prstGeom>
        </p:spPr>
      </p:pic>
      <p:sp>
        <p:nvSpPr>
          <p:cNvPr id="6" name="TextBox 5"/>
          <p:cNvSpPr txBox="1"/>
          <p:nvPr/>
        </p:nvSpPr>
        <p:spPr>
          <a:xfrm>
            <a:off x="6329362" y="580375"/>
            <a:ext cx="5519201" cy="2431435"/>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Reddish brown, showing fragments of:</a:t>
            </a:r>
          </a:p>
          <a:p>
            <a:endParaRPr lang="en-US" sz="1600" dirty="0">
              <a:latin typeface="Times New Roman" panose="02020603050405020304" pitchFamily="18" charset="0"/>
              <a:cs typeface="Times New Roman" panose="02020603050405020304" pitchFamily="18" charset="0"/>
            </a:endParaRPr>
          </a:p>
          <a:p>
            <a:pPr>
              <a:lnSpc>
                <a:spcPct val="150000"/>
              </a:lnSpc>
            </a:pPr>
            <a:r>
              <a:rPr lang="en-US" sz="1600" dirty="0">
                <a:latin typeface="Times New Roman" panose="02020603050405020304" pitchFamily="18" charset="0"/>
                <a:cs typeface="Times New Roman" panose="02020603050405020304" pitchFamily="18" charset="0"/>
              </a:rPr>
              <a:t>1.cork cells thin walled suberized with brown content.</a:t>
            </a:r>
          </a:p>
          <a:p>
            <a:pPr>
              <a:lnSpc>
                <a:spcPct val="150000"/>
              </a:lnSpc>
            </a:pPr>
            <a:r>
              <a:rPr lang="en-US" sz="1600" dirty="0">
                <a:latin typeface="Times New Roman" panose="02020603050405020304" pitchFamily="18" charset="0"/>
                <a:cs typeface="Times New Roman" panose="02020603050405020304" pitchFamily="18" charset="0"/>
              </a:rPr>
              <a:t>2. Phloem </a:t>
            </a:r>
            <a:r>
              <a:rPr lang="en-US" sz="1600" dirty="0" err="1">
                <a:latin typeface="Times New Roman" panose="02020603050405020304" pitchFamily="18" charset="0"/>
                <a:cs typeface="Times New Roman" panose="02020603050405020304" pitchFamily="18" charset="0"/>
              </a:rPr>
              <a:t>fibre</a:t>
            </a:r>
            <a:r>
              <a:rPr lang="en-US" sz="1600" dirty="0">
                <a:latin typeface="Times New Roman" panose="02020603050405020304" pitchFamily="18" charset="0"/>
                <a:cs typeface="Times New Roman" panose="02020603050405020304" pitchFamily="18" charset="0"/>
              </a:rPr>
              <a:t>, long, fusiform, thick wall, lignified with narrow lumen, pointed apex and showing funnel-shaped pits.</a:t>
            </a:r>
          </a:p>
          <a:p>
            <a:pPr>
              <a:lnSpc>
                <a:spcPct val="150000"/>
              </a:lnSpc>
            </a:pPr>
            <a:r>
              <a:rPr lang="en-US" sz="1600" dirty="0">
                <a:latin typeface="Times New Roman" panose="02020603050405020304" pitchFamily="18" charset="0"/>
                <a:cs typeface="Times New Roman" panose="02020603050405020304" pitchFamily="18" charset="0"/>
              </a:rPr>
              <a:t>3.parenchyma with starch granules.</a:t>
            </a:r>
          </a:p>
          <a:p>
            <a:pPr>
              <a:lnSpc>
                <a:spcPct val="150000"/>
              </a:lnSpc>
            </a:pPr>
            <a:r>
              <a:rPr lang="en-US" sz="1600" dirty="0">
                <a:latin typeface="Times New Roman" panose="02020603050405020304" pitchFamily="18" charset="0"/>
                <a:cs typeface="Times New Roman" panose="02020603050405020304" pitchFamily="18" charset="0"/>
              </a:rPr>
              <a:t>4.Idioblasts contain </a:t>
            </a:r>
            <a:r>
              <a:rPr lang="en-US" sz="1600" dirty="0" err="1">
                <a:latin typeface="Times New Roman" panose="02020603050405020304" pitchFamily="18" charset="0"/>
                <a:cs typeface="Times New Roman" panose="02020603050405020304" pitchFamily="18" charset="0"/>
              </a:rPr>
              <a:t>microprisms</a:t>
            </a:r>
            <a:r>
              <a:rPr lang="en-US" sz="1600" dirty="0">
                <a:latin typeface="Times New Roman" panose="02020603050405020304" pitchFamily="18" charset="0"/>
                <a:cs typeface="Times New Roman" panose="02020603050405020304" pitchFamily="18" charset="0"/>
              </a:rPr>
              <a:t> of calcium oxalate.</a:t>
            </a:r>
          </a:p>
        </p:txBody>
      </p:sp>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13</a:t>
            </a:fld>
            <a:endParaRPr lang="en-IN"/>
          </a:p>
        </p:txBody>
      </p:sp>
    </p:spTree>
    <p:extLst>
      <p:ext uri="{BB962C8B-B14F-4D97-AF65-F5344CB8AC3E}">
        <p14:creationId xmlns:p14="http://schemas.microsoft.com/office/powerpoint/2010/main" val="1271143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23637" t="29534" r="17368" b="8847"/>
          <a:stretch/>
        </p:blipFill>
        <p:spPr>
          <a:xfrm>
            <a:off x="1435090" y="577794"/>
            <a:ext cx="9388698" cy="5513499"/>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14</a:t>
            </a:fld>
            <a:endParaRPr lang="en-IN"/>
          </a:p>
        </p:txBody>
      </p:sp>
    </p:spTree>
    <p:extLst>
      <p:ext uri="{BB962C8B-B14F-4D97-AF65-F5344CB8AC3E}">
        <p14:creationId xmlns:p14="http://schemas.microsoft.com/office/powerpoint/2010/main" val="243159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0954288" cy="5016758"/>
          </a:xfrm>
          <a:prstGeom prst="rect">
            <a:avLst/>
          </a:prstGeom>
          <a:noFill/>
        </p:spPr>
        <p:txBody>
          <a:bodyPr wrap="square" rtlCol="0">
            <a:spAutoFit/>
          </a:bodyPr>
          <a:lstStyle/>
          <a:p>
            <a:pPr algn="l"/>
            <a:r>
              <a:rPr lang="en-US" sz="1600" b="1" dirty="0">
                <a:latin typeface="Times New Roman" panose="02020603050405020304" pitchFamily="18" charset="0"/>
                <a:cs typeface="Times New Roman" panose="02020603050405020304" pitchFamily="18" charset="0"/>
              </a:rPr>
              <a:t>CINNAMON</a:t>
            </a:r>
          </a:p>
          <a:p>
            <a:pPr algn="l"/>
            <a:endParaRPr lang="en-US" sz="1600" b="1"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Biological source</a:t>
            </a:r>
            <a:r>
              <a:rPr lang="en-US" sz="1600" dirty="0">
                <a:latin typeface="Times New Roman" panose="02020603050405020304" pitchFamily="18" charset="0"/>
                <a:cs typeface="Times New Roman" panose="02020603050405020304" pitchFamily="18" charset="0"/>
              </a:rPr>
              <a:t>:- Obtained from </a:t>
            </a:r>
            <a:r>
              <a:rPr lang="en-US" sz="1600" b="1" dirty="0">
                <a:latin typeface="Times New Roman" panose="02020603050405020304" pitchFamily="18" charset="0"/>
                <a:cs typeface="Times New Roman" panose="02020603050405020304" pitchFamily="18" charset="0"/>
              </a:rPr>
              <a:t>dried inner bark </a:t>
            </a:r>
            <a:r>
              <a:rPr lang="en-US" sz="1600" dirty="0">
                <a:latin typeface="Times New Roman" panose="02020603050405020304" pitchFamily="18" charset="0"/>
                <a:cs typeface="Times New Roman" panose="02020603050405020304" pitchFamily="18" charset="0"/>
              </a:rPr>
              <a:t>of the tree </a:t>
            </a:r>
            <a:r>
              <a:rPr lang="en-US" sz="1600" dirty="0" err="1">
                <a:latin typeface="Times New Roman" panose="02020603050405020304" pitchFamily="18" charset="0"/>
                <a:cs typeface="Times New Roman" panose="02020603050405020304" pitchFamily="18" charset="0"/>
              </a:rPr>
              <a:t>Cinnamomum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zeylanicum</a:t>
            </a:r>
            <a:r>
              <a:rPr lang="en-US" sz="1600" dirty="0">
                <a:latin typeface="Times New Roman" panose="02020603050405020304" pitchFamily="18" charset="0"/>
                <a:cs typeface="Times New Roman" panose="02020603050405020304" pitchFamily="18" charset="0"/>
              </a:rPr>
              <a:t>. It consists of the dried inner bark of the shoots of coppiced trees of </a:t>
            </a:r>
            <a:r>
              <a:rPr lang="en-US" sz="1600" dirty="0" err="1">
                <a:latin typeface="Times New Roman" panose="02020603050405020304" pitchFamily="18" charset="0"/>
                <a:cs typeface="Times New Roman" panose="02020603050405020304" pitchFamily="18" charset="0"/>
              </a:rPr>
              <a:t>Cinnamomum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zeylanicum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Nees</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Cinnamomum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verum</a:t>
            </a:r>
            <a:r>
              <a:rPr lang="en-US" sz="1600" dirty="0">
                <a:latin typeface="Times New Roman" panose="02020603050405020304" pitchFamily="18" charset="0"/>
                <a:cs typeface="Times New Roman" panose="02020603050405020304" pitchFamily="18" charset="0"/>
              </a:rPr>
              <a:t> J. S. </a:t>
            </a:r>
            <a:r>
              <a:rPr lang="en-US" sz="1600" dirty="0" err="1">
                <a:latin typeface="Times New Roman" panose="02020603050405020304" pitchFamily="18" charset="0"/>
                <a:cs typeface="Times New Roman" panose="02020603050405020304" pitchFamily="18" charset="0"/>
              </a:rPr>
              <a:t>Presl</a:t>
            </a:r>
            <a:r>
              <a:rPr lang="en-US" sz="1600" dirty="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Family</a:t>
            </a:r>
            <a:r>
              <a:rPr lang="en-US" sz="1600" dirty="0">
                <a:latin typeface="Times New Roman" panose="02020603050405020304" pitchFamily="18" charset="0"/>
                <a:cs typeface="Times New Roman" panose="02020603050405020304" pitchFamily="18" charset="0"/>
              </a:rPr>
              <a:t>:-</a:t>
            </a:r>
            <a:r>
              <a:rPr lang="en-US" sz="1600" dirty="0" err="1">
                <a:latin typeface="Times New Roman" panose="02020603050405020304" pitchFamily="18" charset="0"/>
                <a:cs typeface="Times New Roman" panose="02020603050405020304" pitchFamily="18" charset="0"/>
              </a:rPr>
              <a:t>Lauraceae</a:t>
            </a:r>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Geographical source </a:t>
            </a:r>
            <a:r>
              <a:rPr lang="en-US" sz="1600" dirty="0">
                <a:latin typeface="Times New Roman" panose="02020603050405020304" pitchFamily="18" charset="0"/>
                <a:cs typeface="Times New Roman" panose="02020603050405020304" pitchFamily="18" charset="0"/>
              </a:rPr>
              <a:t>:- Cinnamon, the evergreen tree of tropical area, is considered to be native of Sri Lanka and Malabar Coast of India. It is also found in Jamaica and Brazil. However, most of the world requirements are met by Sri Lanka and hence true cinnamon is known as Sri Lanka cinnamon.</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Synonyms: </a:t>
            </a:r>
            <a:r>
              <a:rPr lang="en-US" sz="1600" dirty="0">
                <a:latin typeface="Times New Roman" panose="02020603050405020304" pitchFamily="18" charset="0"/>
                <a:cs typeface="Times New Roman" panose="02020603050405020304" pitchFamily="18" charset="0"/>
              </a:rPr>
              <a:t>Cinnamon bark, </a:t>
            </a:r>
            <a:r>
              <a:rPr lang="en-US" sz="1600" dirty="0" err="1">
                <a:latin typeface="Times New Roman" panose="02020603050405020304" pitchFamily="18" charset="0"/>
                <a:cs typeface="Times New Roman" panose="02020603050405020304" pitchFamily="18" charset="0"/>
              </a:rPr>
              <a:t>Kalmi-dalchini</a:t>
            </a:r>
            <a:r>
              <a:rPr lang="en-US" sz="1600" dirty="0">
                <a:latin typeface="Times New Roman" panose="02020603050405020304" pitchFamily="18" charset="0"/>
                <a:cs typeface="Times New Roman" panose="02020603050405020304" pitchFamily="18" charset="0"/>
              </a:rPr>
              <a:t>; Ceylon cinnamon.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Cinnamon is obtained in the form of quills (single or double) with longitudinal striations.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Externally cinnamon bark is yellowish brown while the inner surface is more darker. The length of cinnamon quills is variable whereas the diameter of quills is around 6-10 mm. Good quality cinnamon is usually not more than 0.5 mm in thickness, aromatic odor and fragrant</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15</a:t>
            </a:fld>
            <a:endParaRPr lang="en-IN"/>
          </a:p>
        </p:txBody>
      </p:sp>
    </p:spTree>
    <p:extLst>
      <p:ext uri="{BB962C8B-B14F-4D97-AF65-F5344CB8AC3E}">
        <p14:creationId xmlns:p14="http://schemas.microsoft.com/office/powerpoint/2010/main" val="35220457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223493" y="425984"/>
            <a:ext cx="10792496" cy="4031873"/>
          </a:xfrm>
          <a:prstGeom prst="rect">
            <a:avLst/>
          </a:prstGeom>
          <a:noFill/>
        </p:spPr>
        <p:txBody>
          <a:bodyPr wrap="square" rtlCol="0">
            <a:spAutoFit/>
          </a:bodyPr>
          <a:lstStyle/>
          <a:p>
            <a:r>
              <a:rPr lang="en-US" sz="1600" b="1" dirty="0" err="1">
                <a:latin typeface="Times New Roman" panose="02020603050405020304" pitchFamily="18" charset="0"/>
                <a:cs typeface="Times New Roman" panose="02020603050405020304" pitchFamily="18" charset="0"/>
              </a:rPr>
              <a:t>Macroscopical</a:t>
            </a:r>
            <a:r>
              <a:rPr lang="en-US" sz="1600" b="1" dirty="0">
                <a:latin typeface="Times New Roman" panose="02020603050405020304" pitchFamily="18" charset="0"/>
                <a:cs typeface="Times New Roman" panose="02020603050405020304" pitchFamily="18" charset="0"/>
              </a:rPr>
              <a:t> Character:</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 Colour: The outer surface is dull yellowish-brown, while the inner surface is dark yellowish-brown.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(ii) </a:t>
            </a:r>
            <a:r>
              <a:rPr lang="en-US" sz="1600" dirty="0" err="1">
                <a:latin typeface="Times New Roman" panose="02020603050405020304" pitchFamily="18" charset="0"/>
                <a:cs typeface="Times New Roman" panose="02020603050405020304" pitchFamily="18" charset="0"/>
              </a:rPr>
              <a:t>Odour</a:t>
            </a:r>
            <a:r>
              <a:rPr lang="en-US" sz="1600" dirty="0">
                <a:latin typeface="Times New Roman" panose="02020603050405020304" pitchFamily="18" charset="0"/>
                <a:cs typeface="Times New Roman" panose="02020603050405020304" pitchFamily="18" charset="0"/>
              </a:rPr>
              <a:t>: Fragrant.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(iii) Shape: Compound </a:t>
            </a:r>
            <a:r>
              <a:rPr lang="en-US" sz="1600" dirty="0" err="1">
                <a:latin typeface="Times New Roman" panose="02020603050405020304" pitchFamily="18" charset="0"/>
                <a:cs typeface="Times New Roman" panose="02020603050405020304" pitchFamily="18" charset="0"/>
              </a:rPr>
              <a:t>squill</a:t>
            </a:r>
            <a:r>
              <a:rPr lang="en-US" sz="1600" dirty="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(iv) Size: About 1 meter in length and 1 cm in diameter. The thickness of the bark is approximately 0.5 mm.</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(v) Taste: Aromatic and sweet followed by warm sensation.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(vi) Fracture: Splintery</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(vii) The outer surface of the bark is marked by wavy longitudinal striations with small holes of scars left by the branches. The inner surface also shows the longitudinal striations. Bark is free of cork.</a:t>
            </a:r>
          </a:p>
        </p:txBody>
      </p:sp>
      <p:pic>
        <p:nvPicPr>
          <p:cNvPr id="6" name="Picture 5"/>
          <p:cNvPicPr>
            <a:picLocks noChangeAspect="1"/>
          </p:cNvPicPr>
          <p:nvPr/>
        </p:nvPicPr>
        <p:blipFill>
          <a:blip r:embed="rId2"/>
          <a:stretch>
            <a:fillRect/>
          </a:stretch>
        </p:blipFill>
        <p:spPr>
          <a:xfrm>
            <a:off x="7689402" y="4355885"/>
            <a:ext cx="4162180" cy="2336663"/>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16</a:t>
            </a:fld>
            <a:endParaRPr lang="en-IN"/>
          </a:p>
        </p:txBody>
      </p:sp>
    </p:spTree>
    <p:extLst>
      <p:ext uri="{BB962C8B-B14F-4D97-AF65-F5344CB8AC3E}">
        <p14:creationId xmlns:p14="http://schemas.microsoft.com/office/powerpoint/2010/main" val="37849964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rotWithShape="1">
          <a:blip r:embed="rId2"/>
          <a:srcRect l="20371" t="11224" r="39937" b="16241"/>
          <a:stretch/>
        </p:blipFill>
        <p:spPr>
          <a:xfrm>
            <a:off x="2654147" y="188014"/>
            <a:ext cx="6215328" cy="6385823"/>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17</a:t>
            </a:fld>
            <a:endParaRPr lang="en-IN"/>
          </a:p>
        </p:txBody>
      </p:sp>
    </p:spTree>
    <p:extLst>
      <p:ext uri="{BB962C8B-B14F-4D97-AF65-F5344CB8AC3E}">
        <p14:creationId xmlns:p14="http://schemas.microsoft.com/office/powerpoint/2010/main" val="14981284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0992924" cy="3046988"/>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The cork</a:t>
            </a:r>
            <a:r>
              <a:rPr lang="en-US" sz="1600" dirty="0">
                <a:latin typeface="Times New Roman" panose="02020603050405020304" pitchFamily="18" charset="0"/>
                <a:cs typeface="Times New Roman" panose="02020603050405020304" pitchFamily="18" charset="0"/>
              </a:rPr>
              <a:t> consists of several layers of thin-walled flat cells occurring in rows and filled with reddish-brown content.</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The cortex </a:t>
            </a:r>
            <a:r>
              <a:rPr lang="en-US" sz="1600" dirty="0">
                <a:latin typeface="Times New Roman" panose="02020603050405020304" pitchFamily="18" charset="0"/>
                <a:cs typeface="Times New Roman" panose="02020603050405020304" pitchFamily="18" charset="0"/>
              </a:rPr>
              <a:t>is made of brown thin walled parenchyma containing small starch grains with occasional </a:t>
            </a:r>
            <a:r>
              <a:rPr lang="en-US" sz="1600" dirty="0" err="1">
                <a:latin typeface="Times New Roman" panose="02020603050405020304" pitchFamily="18" charset="0"/>
                <a:cs typeface="Times New Roman" panose="02020603050405020304" pitchFamily="18" charset="0"/>
              </a:rPr>
              <a:t>idioblast</a:t>
            </a:r>
            <a:r>
              <a:rPr lang="en-US" sz="1600" dirty="0">
                <a:latin typeface="Times New Roman" panose="02020603050405020304" pitchFamily="18" charset="0"/>
                <a:cs typeface="Times New Roman" panose="02020603050405020304" pitchFamily="18" charset="0"/>
              </a:rPr>
              <a:t> filled with micro crystals of calcium oxalate. Near the inner margin of the cortex are large oval secretion canals at intervals.</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The phloem </a:t>
            </a:r>
            <a:r>
              <a:rPr lang="en-US" sz="1600" dirty="0">
                <a:latin typeface="Times New Roman" panose="02020603050405020304" pitchFamily="18" charset="0"/>
                <a:cs typeface="Times New Roman" panose="02020603050405020304" pitchFamily="18" charset="0"/>
              </a:rPr>
              <a:t>which forms the greater bulk of the bark is traverses longitudinally by 1-3 seriate medullary rays. The sieve tubes are usually collapsed with the small companion cell and phloem parenchyma, some of which are </a:t>
            </a:r>
            <a:r>
              <a:rPr lang="en-US" sz="1600" dirty="0" err="1">
                <a:latin typeface="Times New Roman" panose="02020603050405020304" pitchFamily="18" charset="0"/>
                <a:cs typeface="Times New Roman" panose="02020603050405020304" pitchFamily="18" charset="0"/>
              </a:rPr>
              <a:t>idioblast</a:t>
            </a:r>
            <a:r>
              <a:rPr lang="en-US" sz="1600" dirty="0">
                <a:latin typeface="Times New Roman" panose="02020603050405020304" pitchFamily="18" charset="0"/>
                <a:cs typeface="Times New Roman" panose="02020603050405020304" pitchFamily="18" charset="0"/>
              </a:rPr>
              <a:t> with micro prismatic crystals of calcium oxalate. The phloem fibers are very diagnostic and are large fusiform thick-walled lignified with striated walls and funnel-shaped pits. The fibers occur singly or in small radial groups of two to four cells. </a:t>
            </a:r>
            <a:r>
              <a:rPr lang="en-US" sz="1600" dirty="0" err="1">
                <a:latin typeface="Times New Roman" panose="02020603050405020304" pitchFamily="18" charset="0"/>
                <a:cs typeface="Times New Roman" panose="02020603050405020304" pitchFamily="18" charset="0"/>
              </a:rPr>
              <a:t>Sclereids</a:t>
            </a:r>
            <a:r>
              <a:rPr lang="en-US" sz="1600" dirty="0">
                <a:latin typeface="Times New Roman" panose="02020603050405020304" pitchFamily="18" charset="0"/>
                <a:cs typeface="Times New Roman" panose="02020603050405020304" pitchFamily="18" charset="0"/>
              </a:rPr>
              <a:t> are absent.</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The root bark </a:t>
            </a:r>
            <a:r>
              <a:rPr lang="en-US" sz="1600" dirty="0">
                <a:latin typeface="Times New Roman" panose="02020603050405020304" pitchFamily="18" charset="0"/>
                <a:cs typeface="Times New Roman" panose="02020603050405020304" pitchFamily="18" charset="0"/>
              </a:rPr>
              <a:t>is similar to the stem bark but is mainly composed of phloem. The fibers are similar to those of the stem but are generally forked. There are occasional </a:t>
            </a:r>
            <a:r>
              <a:rPr lang="en-US" sz="1600" dirty="0" err="1">
                <a:latin typeface="Times New Roman" panose="02020603050405020304" pitchFamily="18" charset="0"/>
                <a:cs typeface="Times New Roman" panose="02020603050405020304" pitchFamily="18" charset="0"/>
              </a:rPr>
              <a:t>thickwalled</a:t>
            </a:r>
            <a:r>
              <a:rPr lang="en-US" sz="1600" dirty="0">
                <a:latin typeface="Times New Roman" panose="02020603050405020304" pitchFamily="18" charset="0"/>
                <a:cs typeface="Times New Roman" panose="02020603050405020304" pitchFamily="18" charset="0"/>
              </a:rPr>
              <a:t> striated pitted </a:t>
            </a:r>
            <a:r>
              <a:rPr lang="en-US" sz="1600" dirty="0" err="1">
                <a:latin typeface="Times New Roman" panose="02020603050405020304" pitchFamily="18" charset="0"/>
                <a:cs typeface="Times New Roman" panose="02020603050405020304" pitchFamily="18" charset="0"/>
              </a:rPr>
              <a:t>sclereids</a:t>
            </a:r>
            <a:r>
              <a:rPr lang="en-US" sz="1600" dirty="0">
                <a:latin typeface="Times New Roman" panose="02020603050405020304" pitchFamily="18" charset="0"/>
                <a:cs typeface="Times New Roman" panose="02020603050405020304" pitchFamily="18" charset="0"/>
              </a:rPr>
              <a:t>. Secretion tubes are absent.</a:t>
            </a: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18</a:t>
            </a:fld>
            <a:endParaRPr lang="en-IN"/>
          </a:p>
        </p:txBody>
      </p:sp>
    </p:spTree>
    <p:extLst>
      <p:ext uri="{BB962C8B-B14F-4D97-AF65-F5344CB8AC3E}">
        <p14:creationId xmlns:p14="http://schemas.microsoft.com/office/powerpoint/2010/main" val="1337970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094704" y="425984"/>
            <a:ext cx="10702344" cy="338554"/>
          </a:xfrm>
          <a:prstGeom prst="rect">
            <a:avLst/>
          </a:prstGeom>
          <a:noFill/>
        </p:spPr>
        <p:txBody>
          <a:bodyPr wrap="square" rtlCol="0">
            <a:spAutoFit/>
          </a:bodyPr>
          <a:lstStyle/>
          <a:p>
            <a:pPr algn="l"/>
            <a:r>
              <a:rPr lang="en-US" sz="1600" b="1" dirty="0">
                <a:latin typeface="Times New Roman" panose="02020603050405020304" pitchFamily="18" charset="0"/>
                <a:cs typeface="Times New Roman" panose="02020603050405020304" pitchFamily="18" charset="0"/>
              </a:rPr>
              <a:t>POWDER MICROSCOPY </a:t>
            </a:r>
          </a:p>
        </p:txBody>
      </p:sp>
      <p:pic>
        <p:nvPicPr>
          <p:cNvPr id="6" name="Picture 5"/>
          <p:cNvPicPr>
            <a:picLocks noChangeAspect="1"/>
          </p:cNvPicPr>
          <p:nvPr/>
        </p:nvPicPr>
        <p:blipFill rotWithShape="1">
          <a:blip r:embed="rId2"/>
          <a:srcRect l="22449" t="13689" r="35186" b="5149"/>
          <a:stretch/>
        </p:blipFill>
        <p:spPr>
          <a:xfrm>
            <a:off x="3689796" y="425984"/>
            <a:ext cx="5512159" cy="5937161"/>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19</a:t>
            </a:fld>
            <a:endParaRPr lang="en-IN"/>
          </a:p>
        </p:txBody>
      </p:sp>
    </p:spTree>
    <p:extLst>
      <p:ext uri="{BB962C8B-B14F-4D97-AF65-F5344CB8AC3E}">
        <p14:creationId xmlns:p14="http://schemas.microsoft.com/office/powerpoint/2010/main" val="4211320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6" name="Rectangle 5"/>
          <p:cNvSpPr/>
          <p:nvPr/>
        </p:nvSpPr>
        <p:spPr>
          <a:xfrm>
            <a:off x="971549" y="430195"/>
            <a:ext cx="1611339" cy="707886"/>
          </a:xfrm>
          <a:prstGeom prst="rect">
            <a:avLst/>
          </a:prstGeom>
        </p:spPr>
        <p:txBody>
          <a:bodyPr wrap="none">
            <a:spAutoFit/>
          </a:bodyPr>
          <a:lstStyle/>
          <a:p>
            <a:r>
              <a:rPr lang="en-US" sz="2000" b="1" dirty="0">
                <a:latin typeface="Times New Roman" panose="02020603050405020304" pitchFamily="18" charset="0"/>
                <a:cs typeface="Times New Roman" panose="02020603050405020304" pitchFamily="18" charset="0"/>
              </a:rPr>
              <a:t>CINCHONA</a:t>
            </a:r>
          </a:p>
          <a:p>
            <a:endParaRPr lang="en-US" sz="2000" b="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971549" y="1138081"/>
            <a:ext cx="10968038" cy="2062103"/>
          </a:xfrm>
          <a:prstGeom prst="rect">
            <a:avLst/>
          </a:prstGeom>
          <a:noFill/>
        </p:spPr>
        <p:txBody>
          <a:bodyPr wrap="square" rtlCol="0">
            <a:spAutoFit/>
          </a:bodyPr>
          <a:lstStyle/>
          <a:p>
            <a:pPr algn="just"/>
            <a:r>
              <a:rPr lang="en-US" sz="1600" b="1" dirty="0">
                <a:latin typeface="Times New Roman" panose="02020603050405020304" pitchFamily="18" charset="0"/>
                <a:cs typeface="Times New Roman" panose="02020603050405020304" pitchFamily="18" charset="0"/>
              </a:rPr>
              <a:t>Synonyms</a:t>
            </a:r>
            <a:r>
              <a:rPr lang="en-US" sz="1600" dirty="0">
                <a:latin typeface="Times New Roman" panose="02020603050405020304" pitchFamily="18" charset="0"/>
                <a:cs typeface="Times New Roman" panose="02020603050405020304" pitchFamily="18" charset="0"/>
              </a:rPr>
              <a:t> :- Cortex </a:t>
            </a:r>
            <a:r>
              <a:rPr lang="en-US" sz="1600" dirty="0" err="1">
                <a:latin typeface="Times New Roman" panose="02020603050405020304" pitchFamily="18" charset="0"/>
                <a:cs typeface="Times New Roman" panose="02020603050405020304" pitchFamily="18" charset="0"/>
              </a:rPr>
              <a:t>Cinchonae</a:t>
            </a:r>
            <a:r>
              <a:rPr lang="en-US" sz="1600" dirty="0">
                <a:latin typeface="Times New Roman" panose="02020603050405020304" pitchFamily="18" charset="0"/>
                <a:cs typeface="Times New Roman" panose="02020603050405020304" pitchFamily="18" charset="0"/>
              </a:rPr>
              <a:t>, Countess, Peruvian or Jesuit’s bark, Cinchona</a:t>
            </a:r>
          </a:p>
          <a:p>
            <a:pPr algn="just"/>
            <a:endParaRPr lang="en-US" sz="1600" dirty="0">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Biological Source </a:t>
            </a:r>
            <a:r>
              <a:rPr lang="en-US" sz="1600" dirty="0">
                <a:latin typeface="Times New Roman" panose="02020603050405020304" pitchFamily="18" charset="0"/>
                <a:cs typeface="Times New Roman" panose="02020603050405020304" pitchFamily="18" charset="0"/>
              </a:rPr>
              <a:t>:- Cinchona is the dried bark of the stem or of the root of Cinchona calisaya </a:t>
            </a:r>
            <a:r>
              <a:rPr lang="en-US" sz="1600" dirty="0" err="1">
                <a:latin typeface="Times New Roman" panose="02020603050405020304" pitchFamily="18" charset="0"/>
                <a:cs typeface="Times New Roman" panose="02020603050405020304" pitchFamily="18" charset="0"/>
              </a:rPr>
              <a:t>Wedd</a:t>
            </a:r>
            <a:r>
              <a:rPr lang="en-US" sz="1600" dirty="0">
                <a:latin typeface="Times New Roman" panose="02020603050405020304" pitchFamily="18" charset="0"/>
                <a:cs typeface="Times New Roman" panose="02020603050405020304" pitchFamily="18" charset="0"/>
              </a:rPr>
              <a:t>., Cinchona </a:t>
            </a:r>
            <a:r>
              <a:rPr lang="en-US" sz="1600" dirty="0" err="1">
                <a:latin typeface="Times New Roman" panose="02020603050405020304" pitchFamily="18" charset="0"/>
                <a:cs typeface="Times New Roman" panose="02020603050405020304" pitchFamily="18" charset="0"/>
              </a:rPr>
              <a:t>ledgeriana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Moens</a:t>
            </a:r>
            <a:r>
              <a:rPr lang="en-US" sz="1600" dirty="0">
                <a:latin typeface="Times New Roman" panose="02020603050405020304" pitchFamily="18" charset="0"/>
                <a:cs typeface="Times New Roman" panose="02020603050405020304" pitchFamily="18" charset="0"/>
              </a:rPr>
              <a:t>., Cinchona </a:t>
            </a:r>
            <a:r>
              <a:rPr lang="en-US" sz="1600" dirty="0" err="1">
                <a:latin typeface="Times New Roman" panose="02020603050405020304" pitchFamily="18" charset="0"/>
                <a:cs typeface="Times New Roman" panose="02020603050405020304" pitchFamily="18" charset="0"/>
              </a:rPr>
              <a:t>officinalis</a:t>
            </a:r>
            <a:r>
              <a:rPr lang="en-US" sz="1600" dirty="0">
                <a:latin typeface="Times New Roman" panose="02020603050405020304" pitchFamily="18" charset="0"/>
                <a:cs typeface="Times New Roman" panose="02020603050405020304" pitchFamily="18" charset="0"/>
              </a:rPr>
              <a:t> Linn., and Cinchona </a:t>
            </a:r>
            <a:r>
              <a:rPr lang="en-US" sz="1600" dirty="0" err="1">
                <a:latin typeface="Times New Roman" panose="02020603050405020304" pitchFamily="18" charset="0"/>
                <a:cs typeface="Times New Roman" panose="02020603050405020304" pitchFamily="18" charset="0"/>
              </a:rPr>
              <a:t>succirubra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Pavon</a:t>
            </a:r>
            <a:r>
              <a:rPr lang="en-US" sz="1600" dirty="0">
                <a:latin typeface="Times New Roman" panose="02020603050405020304" pitchFamily="18" charset="0"/>
                <a:cs typeface="Times New Roman" panose="02020603050405020304" pitchFamily="18" charset="0"/>
              </a:rPr>
              <a:t>., or hybrids of any of the first two species with any of the last two species, belonging to </a:t>
            </a:r>
            <a:r>
              <a:rPr lang="en-US" sz="1600" b="1" dirty="0">
                <a:latin typeface="Times New Roman" panose="02020603050405020304" pitchFamily="18" charset="0"/>
                <a:cs typeface="Times New Roman" panose="02020603050405020304" pitchFamily="18" charset="0"/>
              </a:rPr>
              <a:t>family </a:t>
            </a:r>
            <a:r>
              <a:rPr lang="en-US" sz="1600" b="1" dirty="0" err="1">
                <a:latin typeface="Times New Roman" panose="02020603050405020304" pitchFamily="18" charset="0"/>
                <a:cs typeface="Times New Roman" panose="02020603050405020304" pitchFamily="18" charset="0"/>
              </a:rPr>
              <a:t>Rubiaceae</a:t>
            </a:r>
            <a:r>
              <a:rPr lang="en-US" sz="1600" b="1" dirty="0">
                <a:latin typeface="Times New Roman" panose="02020603050405020304" pitchFamily="18" charset="0"/>
                <a:cs typeface="Times New Roman" panose="02020603050405020304" pitchFamily="18" charset="0"/>
              </a:rPr>
              <a:t>. </a:t>
            </a:r>
          </a:p>
          <a:p>
            <a:pPr algn="just"/>
            <a:endParaRPr lang="en-US" sz="1600" dirty="0">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Geographical Source</a:t>
            </a:r>
            <a:r>
              <a:rPr lang="en-US" sz="1600" dirty="0">
                <a:latin typeface="Times New Roman" panose="02020603050405020304" pitchFamily="18" charset="0"/>
                <a:cs typeface="Times New Roman" panose="02020603050405020304" pitchFamily="18" charset="0"/>
              </a:rPr>
              <a:t> :- Tropical valleys of the Andes. Bolivia and Southern Peru. Cinchona is a native of South America, occurring wild there. At present, it is mainly cultivated in Indonesia (Java), Zaire, India, Guatemala, Bolivia, Ceylon etc.</a:t>
            </a:r>
          </a:p>
        </p:txBody>
      </p:sp>
      <p:pic>
        <p:nvPicPr>
          <p:cNvPr id="8" name="Picture 7"/>
          <p:cNvPicPr>
            <a:picLocks noChangeAspect="1"/>
          </p:cNvPicPr>
          <p:nvPr/>
        </p:nvPicPr>
        <p:blipFill>
          <a:blip r:embed="rId2"/>
          <a:stretch>
            <a:fillRect/>
          </a:stretch>
        </p:blipFill>
        <p:spPr>
          <a:xfrm>
            <a:off x="3934110" y="3350635"/>
            <a:ext cx="4590477" cy="3072751"/>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701428" y="1880210"/>
            <a:ext cx="10779617" cy="4278094"/>
          </a:xfrm>
          <a:prstGeom prst="rect">
            <a:avLst/>
          </a:prstGeom>
          <a:noFill/>
        </p:spPr>
        <p:txBody>
          <a:bodyPr wrap="square" rtlCol="0">
            <a:spAutoFit/>
          </a:bodyPr>
          <a:lstStyle/>
          <a:p>
            <a:pPr marL="342900" indent="-342900">
              <a:buAutoNum type="arabicParenR"/>
            </a:pPr>
            <a:r>
              <a:rPr lang="en-US" sz="1600" dirty="0">
                <a:latin typeface="Times New Roman" panose="02020603050405020304" pitchFamily="18" charset="0"/>
                <a:cs typeface="Times New Roman" panose="02020603050405020304" pitchFamily="18" charset="0"/>
              </a:rPr>
              <a:t>Since cinnamon is a bark, there should be no microscopic epidermis and cork in the transverse section. However, residual patches of cork cells may be observed.</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2) The outer layer of the bark is made up of </a:t>
            </a:r>
            <a:r>
              <a:rPr lang="en-US" sz="1600" dirty="0" err="1">
                <a:latin typeface="Times New Roman" panose="02020603050405020304" pitchFamily="18" charset="0"/>
                <a:cs typeface="Times New Roman" panose="02020603050405020304" pitchFamily="18" charset="0"/>
              </a:rPr>
              <a:t>pericycle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fibres</a:t>
            </a:r>
            <a:r>
              <a:rPr lang="en-US" sz="1600" dirty="0">
                <a:latin typeface="Times New Roman" panose="02020603050405020304" pitchFamily="18" charset="0"/>
                <a:cs typeface="Times New Roman" panose="02020603050405020304" pitchFamily="18" charset="0"/>
              </a:rPr>
              <a:t> 1000-2500 </a:t>
            </a:r>
            <a:r>
              <a:rPr lang="en-US" sz="1600" dirty="0" err="1">
                <a:latin typeface="Times New Roman" panose="02020603050405020304" pitchFamily="18" charset="0"/>
                <a:cs typeface="Times New Roman" panose="02020603050405020304" pitchFamily="18" charset="0"/>
              </a:rPr>
              <a:t>μm</a:t>
            </a:r>
            <a:r>
              <a:rPr lang="en-US" sz="1600" dirty="0">
                <a:latin typeface="Times New Roman" panose="02020603050405020304" pitchFamily="18" charset="0"/>
                <a:cs typeface="Times New Roman" panose="02020603050405020304" pitchFamily="18" charset="0"/>
              </a:rPr>
              <a:t> long with lignified walls having pit canals.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3) Presence of starch grains (both compound and simple) is visible under the microscope, sized around 10μm and can be found in the phloem. It is difficult to distinguish the primary phloem, however, the secondary phloem contains phloem parenchyma with the oil and mucilage cells which produce the volatile oil constituents of the plant.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4) There are also phloem </a:t>
            </a:r>
            <a:r>
              <a:rPr lang="en-US" sz="1600" dirty="0" err="1">
                <a:latin typeface="Times New Roman" panose="02020603050405020304" pitchFamily="18" charset="0"/>
                <a:cs typeface="Times New Roman" panose="02020603050405020304" pitchFamily="18" charset="0"/>
              </a:rPr>
              <a:t>fibres</a:t>
            </a:r>
            <a:r>
              <a:rPr lang="en-US" sz="1600" dirty="0">
                <a:latin typeface="Times New Roman" panose="02020603050405020304" pitchFamily="18" charset="0"/>
                <a:cs typeface="Times New Roman" panose="02020603050405020304" pitchFamily="18" charset="0"/>
              </a:rPr>
              <a:t> and medullary rays.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5) Acicular (radiating needle like) calcium oxalate crystals can be found about 5-8μm in size.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6) The phloem parenchyma contains tannins. Presence of medullary rays in the secondary phloem is prominent which are </a:t>
            </a:r>
            <a:r>
              <a:rPr lang="en-US" sz="1600" dirty="0" err="1">
                <a:latin typeface="Times New Roman" panose="02020603050405020304" pitchFamily="18" charset="0"/>
                <a:cs typeface="Times New Roman" panose="02020603050405020304" pitchFamily="18" charset="0"/>
              </a:rPr>
              <a:t>uni</a:t>
            </a:r>
            <a:r>
              <a:rPr lang="en-US" sz="1600" dirty="0">
                <a:latin typeface="Times New Roman" panose="02020603050405020304" pitchFamily="18" charset="0"/>
                <a:cs typeface="Times New Roman" panose="02020603050405020304" pitchFamily="18" charset="0"/>
              </a:rPr>
              <a:t>- or </a:t>
            </a:r>
            <a:r>
              <a:rPr lang="en-US" sz="1600" dirty="0" err="1">
                <a:latin typeface="Times New Roman" panose="02020603050405020304" pitchFamily="18" charset="0"/>
                <a:cs typeface="Times New Roman" panose="02020603050405020304" pitchFamily="18" charset="0"/>
              </a:rPr>
              <a:t>biseriate</a:t>
            </a:r>
            <a:r>
              <a:rPr lang="en-US" sz="1600" dirty="0">
                <a:latin typeface="Times New Roman" panose="02020603050405020304" pitchFamily="18" charset="0"/>
                <a:cs typeface="Times New Roman" panose="02020603050405020304" pitchFamily="18" charset="0"/>
              </a:rPr>
              <a:t> near the cambium but become broader towards the periphery.</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7) There is also presence of </a:t>
            </a:r>
            <a:r>
              <a:rPr lang="en-US" sz="1600" dirty="0" err="1">
                <a:latin typeface="Times New Roman" panose="02020603050405020304" pitchFamily="18" charset="0"/>
                <a:cs typeface="Times New Roman" panose="02020603050405020304" pitchFamily="18" charset="0"/>
              </a:rPr>
              <a:t>sclereid</a:t>
            </a:r>
            <a:r>
              <a:rPr lang="en-US" sz="1600" dirty="0">
                <a:latin typeface="Times New Roman" panose="02020603050405020304" pitchFamily="18" charset="0"/>
                <a:cs typeface="Times New Roman" panose="02020603050405020304" pitchFamily="18" charset="0"/>
              </a:rPr>
              <a:t> layers of cells along the </a:t>
            </a:r>
            <a:r>
              <a:rPr lang="en-US" sz="1600" dirty="0" err="1">
                <a:latin typeface="Times New Roman" panose="02020603050405020304" pitchFamily="18" charset="0"/>
                <a:cs typeface="Times New Roman" panose="02020603050405020304" pitchFamily="18" charset="0"/>
              </a:rPr>
              <a:t>pericyclefibres</a:t>
            </a:r>
            <a:r>
              <a:rPr lang="en-US" sz="1600" dirty="0">
                <a:latin typeface="Times New Roman" panose="02020603050405020304" pitchFamily="18" charset="0"/>
                <a:cs typeface="Times New Roman" panose="02020603050405020304" pitchFamily="18" charset="0"/>
              </a:rPr>
              <a:t>.</a:t>
            </a: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20</a:t>
            </a:fld>
            <a:endParaRPr lang="en-IN"/>
          </a:p>
        </p:txBody>
      </p:sp>
    </p:spTree>
    <p:extLst>
      <p:ext uri="{BB962C8B-B14F-4D97-AF65-F5344CB8AC3E}">
        <p14:creationId xmlns:p14="http://schemas.microsoft.com/office/powerpoint/2010/main" val="25711251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0825499" cy="3785652"/>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Chemical Constituents:</a:t>
            </a:r>
          </a:p>
          <a:p>
            <a:r>
              <a:rPr lang="en-US" sz="1600" dirty="0">
                <a:latin typeface="Times New Roman" panose="02020603050405020304" pitchFamily="18" charset="0"/>
                <a:cs typeface="Times New Roman" panose="02020603050405020304" pitchFamily="18" charset="0"/>
              </a:rPr>
              <a:t>(i) About 0.5 to 1.0% of volatile oil,</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(ii) 1.2% of tannins (</a:t>
            </a:r>
            <a:r>
              <a:rPr lang="en-US" sz="1600" dirty="0" err="1">
                <a:latin typeface="Times New Roman" panose="02020603050405020304" pitchFamily="18" charset="0"/>
                <a:cs typeface="Times New Roman" panose="02020603050405020304" pitchFamily="18" charset="0"/>
              </a:rPr>
              <a:t>phlobatannins</a:t>
            </a:r>
            <a:r>
              <a:rPr lang="en-US" sz="1600" dirty="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(iii) Mucilage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(iv) Calcium oxalate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(v) Starch</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(vi) Sweet substance known as mannitol.</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(vii) Cinnamon oil contains 60-70% of cinnamaldehyde, 5-10% </a:t>
            </a:r>
            <a:r>
              <a:rPr lang="en-US" sz="1600" dirty="0" err="1">
                <a:latin typeface="Times New Roman" panose="02020603050405020304" pitchFamily="18" charset="0"/>
                <a:cs typeface="Times New Roman" panose="02020603050405020304" pitchFamily="18" charset="0"/>
              </a:rPr>
              <a:t>eugenol</a:t>
            </a:r>
            <a:r>
              <a:rPr lang="en-US" sz="1600" dirty="0">
                <a:latin typeface="Times New Roman" panose="02020603050405020304" pitchFamily="18" charset="0"/>
                <a:cs typeface="Times New Roman" panose="02020603050405020304" pitchFamily="18" charset="0"/>
              </a:rPr>
              <a:t>, and </a:t>
            </a:r>
            <a:r>
              <a:rPr lang="en-US" sz="1600" dirty="0" err="1">
                <a:latin typeface="Times New Roman" panose="02020603050405020304" pitchFamily="18" charset="0"/>
                <a:cs typeface="Times New Roman" panose="02020603050405020304" pitchFamily="18" charset="0"/>
              </a:rPr>
              <a:t>benzaldehyde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cuminaldehyde</a:t>
            </a:r>
            <a:r>
              <a:rPr lang="en-US" sz="1600" dirty="0">
                <a:latin typeface="Times New Roman" panose="02020603050405020304" pitchFamily="18" charset="0"/>
                <a:cs typeface="Times New Roman" panose="02020603050405020304" pitchFamily="18" charset="0"/>
              </a:rPr>
              <a:t> and other </a:t>
            </a:r>
            <a:r>
              <a:rPr lang="en-US" sz="1600" dirty="0" err="1">
                <a:latin typeface="Times New Roman" panose="02020603050405020304" pitchFamily="18" charset="0"/>
                <a:cs typeface="Times New Roman" panose="02020603050405020304" pitchFamily="18" charset="0"/>
              </a:rPr>
              <a:t>terpenes</a:t>
            </a:r>
            <a:r>
              <a:rPr lang="en-US" sz="1600" dirty="0">
                <a:latin typeface="Times New Roman" panose="02020603050405020304" pitchFamily="18" charset="0"/>
                <a:cs typeface="Times New Roman" panose="02020603050405020304" pitchFamily="18" charset="0"/>
              </a:rPr>
              <a:t> like </a:t>
            </a:r>
            <a:r>
              <a:rPr lang="en-US" sz="1600" dirty="0" err="1">
                <a:latin typeface="Times New Roman" panose="02020603050405020304" pitchFamily="18" charset="0"/>
                <a:cs typeface="Times New Roman" panose="02020603050405020304" pitchFamily="18" charset="0"/>
              </a:rPr>
              <a:t>phellandrene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pinene</a:t>
            </a:r>
            <a:r>
              <a:rPr lang="en-US" sz="1600" dirty="0">
                <a:latin typeface="Times New Roman" panose="02020603050405020304" pitchFamily="18" charset="0"/>
                <a:cs typeface="Times New Roman" panose="02020603050405020304" pitchFamily="18" charset="0"/>
              </a:rPr>
              <a:t>, cymene, </a:t>
            </a:r>
            <a:r>
              <a:rPr lang="en-US" sz="1600" dirty="0" err="1">
                <a:latin typeface="Times New Roman" panose="02020603050405020304" pitchFamily="18" charset="0"/>
                <a:cs typeface="Times New Roman" panose="02020603050405020304" pitchFamily="18" charset="0"/>
              </a:rPr>
              <a:t>Caryophyllene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etc</a:t>
            </a:r>
            <a:endParaRPr lang="en-US" sz="16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8194587" y="3912480"/>
            <a:ext cx="2117215" cy="2960513"/>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21</a:t>
            </a:fld>
            <a:endParaRPr lang="en-IN"/>
          </a:p>
        </p:txBody>
      </p:sp>
    </p:spTree>
    <p:extLst>
      <p:ext uri="{BB962C8B-B14F-4D97-AF65-F5344CB8AC3E}">
        <p14:creationId xmlns:p14="http://schemas.microsoft.com/office/powerpoint/2010/main" val="39787270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25984"/>
            <a:ext cx="10915651" cy="2308324"/>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Uses:</a:t>
            </a:r>
          </a:p>
          <a:p>
            <a:pPr marL="342900" indent="-342900">
              <a:buAutoNum type="arabicPeriod"/>
            </a:pPr>
            <a:r>
              <a:rPr lang="en-US" sz="1600" dirty="0">
                <a:latin typeface="Times New Roman" panose="02020603050405020304" pitchFamily="18" charset="0"/>
                <a:cs typeface="Times New Roman" panose="02020603050405020304" pitchFamily="18" charset="0"/>
              </a:rPr>
              <a:t>Carminative, </a:t>
            </a:r>
          </a:p>
          <a:p>
            <a:pPr marL="342900" indent="-342900">
              <a:buAutoNum type="arabicPeriod"/>
            </a:pPr>
            <a:r>
              <a:rPr lang="en-US" sz="1600" dirty="0">
                <a:latin typeface="Times New Roman" panose="02020603050405020304" pitchFamily="18" charset="0"/>
                <a:cs typeface="Times New Roman" panose="02020603050405020304" pitchFamily="18" charset="0"/>
              </a:rPr>
              <a:t>Stomachic </a:t>
            </a:r>
          </a:p>
          <a:p>
            <a:pPr marL="342900" indent="-342900">
              <a:buAutoNum type="arabicPeriod"/>
            </a:pPr>
            <a:r>
              <a:rPr lang="en-US" sz="1600" dirty="0">
                <a:latin typeface="Times New Roman" panose="02020603050405020304" pitchFamily="18" charset="0"/>
                <a:cs typeface="Times New Roman" panose="02020603050405020304" pitchFamily="18" charset="0"/>
              </a:rPr>
              <a:t>Mild astringent</a:t>
            </a:r>
          </a:p>
          <a:p>
            <a:pPr marL="342900" indent="-342900">
              <a:buAutoNum type="arabicPeriod"/>
            </a:pPr>
            <a:r>
              <a:rPr lang="en-US" sz="1600" dirty="0" err="1">
                <a:latin typeface="Times New Roman" panose="02020603050405020304" pitchFamily="18" charset="0"/>
                <a:cs typeface="Times New Roman" panose="02020603050405020304" pitchFamily="18" charset="0"/>
              </a:rPr>
              <a:t>Flavouring</a:t>
            </a:r>
            <a:r>
              <a:rPr lang="en-US" sz="1600" dirty="0">
                <a:latin typeface="Times New Roman" panose="02020603050405020304" pitchFamily="18" charset="0"/>
                <a:cs typeface="Times New Roman" panose="02020603050405020304" pitchFamily="18" charset="0"/>
              </a:rPr>
              <a:t> agent</a:t>
            </a:r>
          </a:p>
          <a:p>
            <a:pPr marL="342900" indent="-342900">
              <a:buAutoNum type="arabicPeriod"/>
            </a:pPr>
            <a:r>
              <a:rPr lang="en-US" sz="1600" dirty="0">
                <a:latin typeface="Times New Roman" panose="02020603050405020304" pitchFamily="18" charset="0"/>
                <a:cs typeface="Times New Roman" panose="02020603050405020304" pitchFamily="18" charset="0"/>
              </a:rPr>
              <a:t> Aromatic</a:t>
            </a:r>
          </a:p>
          <a:p>
            <a:r>
              <a:rPr lang="en-US" sz="1600" dirty="0">
                <a:latin typeface="Times New Roman" panose="02020603050405020304" pitchFamily="18" charset="0"/>
                <a:cs typeface="Times New Roman" panose="02020603050405020304" pitchFamily="18" charset="0"/>
              </a:rPr>
              <a:t>6. Used as a spice and condiment</a:t>
            </a:r>
          </a:p>
          <a:p>
            <a:r>
              <a:rPr lang="en-US" sz="1600" dirty="0">
                <a:latin typeface="Times New Roman" panose="02020603050405020304" pitchFamily="18" charset="0"/>
                <a:cs typeface="Times New Roman" panose="02020603050405020304" pitchFamily="18" charset="0"/>
              </a:rPr>
              <a:t>7. Preparation of candy, </a:t>
            </a:r>
            <a:r>
              <a:rPr lang="en-US" sz="1600" dirty="0" err="1">
                <a:latin typeface="Times New Roman" panose="02020603050405020304" pitchFamily="18" charset="0"/>
                <a:cs typeface="Times New Roman" panose="02020603050405020304" pitchFamily="18" charset="0"/>
              </a:rPr>
              <a:t>dentrifies</a:t>
            </a:r>
            <a:r>
              <a:rPr lang="en-US" sz="1600" dirty="0">
                <a:latin typeface="Times New Roman" panose="02020603050405020304" pitchFamily="18" charset="0"/>
                <a:cs typeface="Times New Roman" panose="02020603050405020304" pitchFamily="18" charset="0"/>
              </a:rPr>
              <a:t> and perfumes.</a:t>
            </a:r>
          </a:p>
          <a:p>
            <a:r>
              <a:rPr lang="en-US" sz="1600" dirty="0">
                <a:latin typeface="Times New Roman" panose="02020603050405020304" pitchFamily="18" charset="0"/>
                <a:cs typeface="Times New Roman" panose="02020603050405020304" pitchFamily="18" charset="0"/>
              </a:rPr>
              <a:t>8. Oil is powerful germicide</a:t>
            </a: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22</a:t>
            </a:fld>
            <a:endParaRPr lang="en-IN"/>
          </a:p>
        </p:txBody>
      </p:sp>
    </p:spTree>
    <p:extLst>
      <p:ext uri="{BB962C8B-B14F-4D97-AF65-F5344CB8AC3E}">
        <p14:creationId xmlns:p14="http://schemas.microsoft.com/office/powerpoint/2010/main" val="30301254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27498" t="52421" r="41521" b="19763"/>
          <a:stretch/>
        </p:blipFill>
        <p:spPr>
          <a:xfrm>
            <a:off x="1133341" y="1078748"/>
            <a:ext cx="4031087" cy="2034863"/>
          </a:xfrm>
          <a:prstGeom prst="rect">
            <a:avLst/>
          </a:prstGeom>
        </p:spPr>
      </p:pic>
      <p:pic>
        <p:nvPicPr>
          <p:cNvPr id="6" name="Picture 5"/>
          <p:cNvPicPr>
            <a:picLocks noChangeAspect="1"/>
          </p:cNvPicPr>
          <p:nvPr/>
        </p:nvPicPr>
        <p:blipFill rotWithShape="1">
          <a:blip r:embed="rId3"/>
          <a:srcRect l="7701" t="22667" r="41322" b="24692"/>
          <a:stretch/>
        </p:blipFill>
        <p:spPr>
          <a:xfrm>
            <a:off x="5326220" y="2331076"/>
            <a:ext cx="6632621" cy="3850784"/>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23</a:t>
            </a:fld>
            <a:endParaRPr lang="en-IN"/>
          </a:p>
        </p:txBody>
      </p:sp>
    </p:spTree>
    <p:extLst>
      <p:ext uri="{BB962C8B-B14F-4D97-AF65-F5344CB8AC3E}">
        <p14:creationId xmlns:p14="http://schemas.microsoft.com/office/powerpoint/2010/main" val="1095594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rotWithShape="1">
          <a:blip r:embed="rId2"/>
          <a:srcRect l="36208" t="25513" r="40432" b="23554"/>
          <a:stretch/>
        </p:blipFill>
        <p:spPr>
          <a:xfrm>
            <a:off x="835011" y="580375"/>
            <a:ext cx="3039415" cy="3725840"/>
          </a:xfrm>
          <a:prstGeom prst="rect">
            <a:avLst/>
          </a:prstGeom>
        </p:spPr>
      </p:pic>
      <p:pic>
        <p:nvPicPr>
          <p:cNvPr id="8" name="Picture 7"/>
          <p:cNvPicPr>
            <a:picLocks noChangeAspect="1"/>
          </p:cNvPicPr>
          <p:nvPr/>
        </p:nvPicPr>
        <p:blipFill rotWithShape="1">
          <a:blip r:embed="rId3"/>
          <a:srcRect l="18987" t="32043" r="39791" b="25017"/>
          <a:stretch/>
        </p:blipFill>
        <p:spPr>
          <a:xfrm>
            <a:off x="5349921" y="1173708"/>
            <a:ext cx="5363571" cy="3141118"/>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24</a:t>
            </a:fld>
            <a:endParaRPr lang="en-IN"/>
          </a:p>
        </p:txBody>
      </p:sp>
    </p:spTree>
    <p:extLst>
      <p:ext uri="{BB962C8B-B14F-4D97-AF65-F5344CB8AC3E}">
        <p14:creationId xmlns:p14="http://schemas.microsoft.com/office/powerpoint/2010/main" val="1663500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25</a:t>
            </a:fld>
            <a:endParaRPr lang="en-IN"/>
          </a:p>
        </p:txBody>
      </p:sp>
      <p:pic>
        <p:nvPicPr>
          <p:cNvPr id="9" name="Content Placeholder 8"/>
          <p:cNvPicPr>
            <a:picLocks noGrp="1" noChangeAspect="1"/>
          </p:cNvPicPr>
          <p:nvPr>
            <p:ph idx="1"/>
          </p:nvPr>
        </p:nvPicPr>
        <p:blipFill rotWithShape="1">
          <a:blip r:embed="rId2"/>
          <a:srcRect l="6679" t="30281" r="39785" b="21453"/>
          <a:stretch/>
        </p:blipFill>
        <p:spPr>
          <a:xfrm>
            <a:off x="545956" y="728661"/>
            <a:ext cx="10807844" cy="5478463"/>
          </a:xfrm>
          <a:prstGeom prst="rect">
            <a:avLst/>
          </a:prstGeom>
        </p:spPr>
      </p:pic>
    </p:spTree>
    <p:extLst>
      <p:ext uri="{BB962C8B-B14F-4D97-AF65-F5344CB8AC3E}">
        <p14:creationId xmlns:p14="http://schemas.microsoft.com/office/powerpoint/2010/main" val="1464599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214312" y="1620176"/>
            <a:ext cx="5876925" cy="4867275"/>
          </a:xfrm>
          <a:prstGeom prst="rect">
            <a:avLst/>
          </a:prstGeom>
        </p:spPr>
      </p:pic>
      <p:sp>
        <p:nvSpPr>
          <p:cNvPr id="7" name="Rectangle 6"/>
          <p:cNvSpPr/>
          <p:nvPr/>
        </p:nvSpPr>
        <p:spPr>
          <a:xfrm>
            <a:off x="1162459" y="6404560"/>
            <a:ext cx="3337901" cy="338554"/>
          </a:xfrm>
          <a:prstGeom prst="rect">
            <a:avLst/>
          </a:prstGeom>
        </p:spPr>
        <p:txBody>
          <a:bodyPr wrap="none">
            <a:spAutoFit/>
          </a:bodyPr>
          <a:lstStyle/>
          <a:p>
            <a:r>
              <a:rPr lang="en-US" sz="1600" dirty="0">
                <a:latin typeface="Times New Roman" panose="02020603050405020304" pitchFamily="18" charset="0"/>
                <a:cs typeface="Times New Roman" panose="02020603050405020304" pitchFamily="18" charset="0"/>
              </a:rPr>
              <a:t>Twig and bark of Cinchona </a:t>
            </a:r>
            <a:r>
              <a:rPr lang="en-US" sz="1600" dirty="0" err="1">
                <a:latin typeface="Times New Roman" panose="02020603050405020304" pitchFamily="18" charset="0"/>
                <a:cs typeface="Times New Roman" panose="02020603050405020304" pitchFamily="18" charset="0"/>
              </a:rPr>
              <a:t>ledgeriana</a:t>
            </a:r>
            <a:endParaRPr lang="en-US" sz="1600" dirty="0">
              <a:latin typeface="Times New Roman" panose="02020603050405020304" pitchFamily="18" charset="0"/>
              <a:cs typeface="Times New Roman" panose="02020603050405020304" pitchFamily="18" charset="0"/>
            </a:endParaRPr>
          </a:p>
        </p:txBody>
      </p:sp>
      <p:sp>
        <p:nvSpPr>
          <p:cNvPr id="5" name="Rectangle 4"/>
          <p:cNvSpPr/>
          <p:nvPr/>
        </p:nvSpPr>
        <p:spPr>
          <a:xfrm>
            <a:off x="6473780" y="1065501"/>
            <a:ext cx="6096000" cy="3293209"/>
          </a:xfrm>
          <a:prstGeom prst="rect">
            <a:avLst/>
          </a:prstGeom>
        </p:spPr>
        <p:txBody>
          <a:bodyPr>
            <a:spAutoFit/>
          </a:bodyPr>
          <a:lstStyle/>
          <a:p>
            <a:r>
              <a:rPr lang="en-US" sz="1600" b="1" dirty="0">
                <a:latin typeface="Times New Roman" panose="02020603050405020304" pitchFamily="18" charset="0"/>
                <a:cs typeface="Times New Roman" panose="02020603050405020304" pitchFamily="18" charset="0"/>
              </a:rPr>
              <a:t>Morphology : Organoleptic characters:</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pPr marL="285750" indent="-285750">
              <a:lnSpc>
                <a:spcPct val="200000"/>
              </a:lnSpc>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Colour: Brown or reddish brown</a:t>
            </a:r>
          </a:p>
          <a:p>
            <a:pPr marL="285750" indent="-285750">
              <a:lnSpc>
                <a:spcPct val="200000"/>
              </a:lnSpc>
              <a:buFont typeface="Wingdings" panose="05000000000000000000" pitchFamily="2" charset="2"/>
              <a:buChar char="§"/>
            </a:pPr>
            <a:r>
              <a:rPr lang="en-US" sz="1600" dirty="0" err="1">
                <a:latin typeface="Times New Roman" panose="02020603050405020304" pitchFamily="18" charset="0"/>
                <a:cs typeface="Times New Roman" panose="02020603050405020304" pitchFamily="18" charset="0"/>
              </a:rPr>
              <a:t>Odour</a:t>
            </a:r>
            <a:r>
              <a:rPr lang="en-US" sz="1600" dirty="0">
                <a:latin typeface="Times New Roman" panose="02020603050405020304" pitchFamily="18" charset="0"/>
                <a:cs typeface="Times New Roman" panose="02020603050405020304" pitchFamily="18" charset="0"/>
              </a:rPr>
              <a:t>: slight and characteristics</a:t>
            </a:r>
          </a:p>
          <a:p>
            <a:pPr marL="285750" indent="-285750">
              <a:lnSpc>
                <a:spcPct val="200000"/>
              </a:lnSpc>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Taste: Intensely bitter and slightly astringent</a:t>
            </a:r>
          </a:p>
          <a:p>
            <a:pPr marL="285750" indent="-285750">
              <a:lnSpc>
                <a:spcPct val="200000"/>
              </a:lnSpc>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Shape: quill, double quill, curved</a:t>
            </a:r>
          </a:p>
          <a:p>
            <a:pPr marL="285750" indent="-285750">
              <a:lnSpc>
                <a:spcPct val="200000"/>
              </a:lnSpc>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Fracture: short in outer surface and fibrous in inner part</a:t>
            </a:r>
          </a:p>
        </p:txBody>
      </p:sp>
      <p:pic>
        <p:nvPicPr>
          <p:cNvPr id="9" name="Picture 8"/>
          <p:cNvPicPr>
            <a:picLocks noChangeAspect="1"/>
          </p:cNvPicPr>
          <p:nvPr/>
        </p:nvPicPr>
        <p:blipFill rotWithShape="1">
          <a:blip r:embed="rId3"/>
          <a:srcRect l="-1" r="4571" b="6093"/>
          <a:stretch/>
        </p:blipFill>
        <p:spPr>
          <a:xfrm>
            <a:off x="4205026" y="274883"/>
            <a:ext cx="1616226" cy="2120588"/>
          </a:xfrm>
          <a:prstGeom prst="rect">
            <a:avLst/>
          </a:prstGeom>
        </p:spPr>
      </p:pic>
      <p:sp>
        <p:nvSpPr>
          <p:cNvPr id="8" name="Footer Placeholder 7"/>
          <p:cNvSpPr>
            <a:spLocks noGrp="1"/>
          </p:cNvSpPr>
          <p:nvPr>
            <p:ph type="ftr" sz="quarter" idx="11"/>
          </p:nvPr>
        </p:nvSpPr>
        <p:spPr/>
        <p:txBody>
          <a:bodyPr/>
          <a:lstStyle/>
          <a:p>
            <a:r>
              <a:rPr lang="en-IN" smtClean="0"/>
              <a:t>RDP</a:t>
            </a:r>
            <a:endParaRPr lang="en-IN"/>
          </a:p>
        </p:txBody>
      </p:sp>
      <p:sp>
        <p:nvSpPr>
          <p:cNvPr id="13" name="Slide Number Placeholder 12"/>
          <p:cNvSpPr>
            <a:spLocks noGrp="1"/>
          </p:cNvSpPr>
          <p:nvPr>
            <p:ph type="sldNum" sz="quarter" idx="12"/>
          </p:nvPr>
        </p:nvSpPr>
        <p:spPr/>
        <p:txBody>
          <a:bodyPr/>
          <a:lstStyle/>
          <a:p>
            <a:fld id="{28B54A7E-2395-4D35-824E-25842394C6F0}" type="slidenum">
              <a:rPr lang="en-IN" smtClean="0"/>
              <a:t>3</a:t>
            </a:fld>
            <a:endParaRPr lang="en-IN"/>
          </a:p>
        </p:txBody>
      </p:sp>
    </p:spTree>
    <p:extLst>
      <p:ext uri="{BB962C8B-B14F-4D97-AF65-F5344CB8AC3E}">
        <p14:creationId xmlns:p14="http://schemas.microsoft.com/office/powerpoint/2010/main" val="1702525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1214437" y="702904"/>
            <a:ext cx="9763125" cy="5400675"/>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4</a:t>
            </a:fld>
            <a:endParaRPr lang="en-IN"/>
          </a:p>
        </p:txBody>
      </p:sp>
    </p:spTree>
    <p:extLst>
      <p:ext uri="{BB962C8B-B14F-4D97-AF65-F5344CB8AC3E}">
        <p14:creationId xmlns:p14="http://schemas.microsoft.com/office/powerpoint/2010/main" val="2391633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16511" t="19883" r="17467" b="12696"/>
          <a:stretch/>
        </p:blipFill>
        <p:spPr>
          <a:xfrm>
            <a:off x="1487913" y="425984"/>
            <a:ext cx="10199262" cy="5855750"/>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5</a:t>
            </a:fld>
            <a:endParaRPr lang="en-IN"/>
          </a:p>
        </p:txBody>
      </p:sp>
    </p:spTree>
    <p:extLst>
      <p:ext uri="{BB962C8B-B14F-4D97-AF65-F5344CB8AC3E}">
        <p14:creationId xmlns:p14="http://schemas.microsoft.com/office/powerpoint/2010/main" val="19542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2850" t="21963" r="51419" b="12544"/>
          <a:stretch/>
        </p:blipFill>
        <p:spPr>
          <a:xfrm>
            <a:off x="2215164" y="580375"/>
            <a:ext cx="7083381" cy="5703502"/>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6</a:t>
            </a:fld>
            <a:endParaRPr lang="en-IN"/>
          </a:p>
        </p:txBody>
      </p:sp>
    </p:spTree>
    <p:extLst>
      <p:ext uri="{BB962C8B-B14F-4D97-AF65-F5344CB8AC3E}">
        <p14:creationId xmlns:p14="http://schemas.microsoft.com/office/powerpoint/2010/main" val="2049945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46206" t="18442" r="3015" b="36840"/>
          <a:stretch/>
        </p:blipFill>
        <p:spPr>
          <a:xfrm>
            <a:off x="1292715" y="734767"/>
            <a:ext cx="10194434" cy="5047536"/>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7</a:t>
            </a:fld>
            <a:endParaRPr lang="en-IN"/>
          </a:p>
        </p:txBody>
      </p:sp>
    </p:spTree>
    <p:extLst>
      <p:ext uri="{BB962C8B-B14F-4D97-AF65-F5344CB8AC3E}">
        <p14:creationId xmlns:p14="http://schemas.microsoft.com/office/powerpoint/2010/main" val="3010808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8" y="425984"/>
            <a:ext cx="3304237" cy="369332"/>
          </a:xfrm>
          <a:prstGeom prst="rect">
            <a:avLst/>
          </a:prstGeom>
          <a:noFill/>
        </p:spPr>
        <p:txBody>
          <a:bodyPr wrap="square" rtlCol="0">
            <a:spAutoFit/>
          </a:bodyPr>
          <a:lstStyle/>
          <a:p>
            <a:pPr algn="l"/>
            <a:r>
              <a:rPr lang="en-US" dirty="0">
                <a:latin typeface="Times New Roman" panose="02020603050405020304" pitchFamily="18" charset="0"/>
                <a:cs typeface="Times New Roman" panose="02020603050405020304" pitchFamily="18" charset="0"/>
              </a:rPr>
              <a:t>TRANSVERSE SECTION</a:t>
            </a:r>
          </a:p>
        </p:txBody>
      </p:sp>
      <p:pic>
        <p:nvPicPr>
          <p:cNvPr id="6" name="Picture 5"/>
          <p:cNvPicPr>
            <a:picLocks noChangeAspect="1"/>
          </p:cNvPicPr>
          <p:nvPr/>
        </p:nvPicPr>
        <p:blipFill rotWithShape="1">
          <a:blip r:embed="rId2"/>
          <a:srcRect l="11849" t="8911" r="13234" b="39521"/>
          <a:stretch/>
        </p:blipFill>
        <p:spPr>
          <a:xfrm>
            <a:off x="4120635" y="580375"/>
            <a:ext cx="6362768" cy="5900126"/>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8</a:t>
            </a:fld>
            <a:endParaRPr lang="en-IN"/>
          </a:p>
        </p:txBody>
      </p:sp>
    </p:spTree>
    <p:extLst>
      <p:ext uri="{BB962C8B-B14F-4D97-AF65-F5344CB8AC3E}">
        <p14:creationId xmlns:p14="http://schemas.microsoft.com/office/powerpoint/2010/main" val="1530738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4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rotWithShape="1">
          <a:blip r:embed="rId2"/>
          <a:srcRect l="7800" t="21258" r="58942" b="5690"/>
          <a:stretch/>
        </p:blipFill>
        <p:spPr>
          <a:xfrm>
            <a:off x="115910" y="95250"/>
            <a:ext cx="4881093" cy="6439342"/>
          </a:xfrm>
          <a:prstGeom prst="rect">
            <a:avLst/>
          </a:prstGeom>
        </p:spPr>
      </p:pic>
      <p:sp>
        <p:nvSpPr>
          <p:cNvPr id="8" name="TextBox 7"/>
          <p:cNvSpPr txBox="1"/>
          <p:nvPr/>
        </p:nvSpPr>
        <p:spPr>
          <a:xfrm>
            <a:off x="5628068" y="605306"/>
            <a:ext cx="6323526" cy="5663089"/>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Transverse section of bark shows cork composed of uniformly arranged several layers of thin-walled cells, containing amorphous reddish-brown matter</a:t>
            </a:r>
            <a:r>
              <a:rPr lang="en-US" dirty="0"/>
              <a:t>. </a:t>
            </a:r>
          </a:p>
          <a:p>
            <a:pPr marL="285750" indent="-285750" algn="just">
              <a:lnSpc>
                <a:spcPct val="150000"/>
              </a:lnSpc>
              <a:buFont typeface="Wingdings" panose="05000000000000000000" pitchFamily="2" charset="2"/>
              <a:buChar char="§"/>
            </a:pPr>
            <a:r>
              <a:rPr lang="en-US" sz="1600" b="1" dirty="0">
                <a:latin typeface="Times New Roman" panose="02020603050405020304" pitchFamily="18" charset="0"/>
                <a:cs typeface="Times New Roman" panose="02020603050405020304" pitchFamily="18" charset="0"/>
              </a:rPr>
              <a:t>Cork</a:t>
            </a:r>
            <a:r>
              <a:rPr lang="en-US" sz="1600" dirty="0">
                <a:latin typeface="Times New Roman" panose="02020603050405020304" pitchFamily="18" charset="0"/>
                <a:cs typeface="Times New Roman" panose="02020603050405020304" pitchFamily="18" charset="0"/>
              </a:rPr>
              <a:t> is a </a:t>
            </a:r>
            <a:r>
              <a:rPr lang="en-US" sz="1600" dirty="0" err="1">
                <a:latin typeface="Times New Roman" panose="02020603050405020304" pitchFamily="18" charset="0"/>
                <a:cs typeface="Times New Roman" panose="02020603050405020304" pitchFamily="18" charset="0"/>
              </a:rPr>
              <a:t>redion</a:t>
            </a:r>
            <a:r>
              <a:rPr lang="en-US" sz="1600" dirty="0">
                <a:latin typeface="Times New Roman" panose="02020603050405020304" pitchFamily="18" charset="0"/>
                <a:cs typeface="Times New Roman" panose="02020603050405020304" pitchFamily="18" charset="0"/>
              </a:rPr>
              <a:t> of cortex, composed of tangentially elongated </a:t>
            </a:r>
            <a:r>
              <a:rPr lang="en-US" sz="1600" dirty="0" err="1">
                <a:latin typeface="Times New Roman" panose="02020603050405020304" pitchFamily="18" charset="0"/>
                <a:cs typeface="Times New Roman" panose="02020603050405020304" pitchFamily="18" charset="0"/>
              </a:rPr>
              <a:t>parenchymatous</a:t>
            </a:r>
            <a:r>
              <a:rPr lang="en-US" sz="1600" dirty="0">
                <a:latin typeface="Times New Roman" panose="02020603050405020304" pitchFamily="18" charset="0"/>
                <a:cs typeface="Times New Roman" panose="02020603050405020304" pitchFamily="18" charset="0"/>
              </a:rPr>
              <a:t> cells with red-brown and thin walls, containing small starch grains. </a:t>
            </a:r>
          </a:p>
          <a:p>
            <a:pPr marL="285750" indent="-285750" algn="just">
              <a:lnSpc>
                <a:spcPct val="150000"/>
              </a:lnSpc>
              <a:buFont typeface="Wingdings" panose="05000000000000000000" pitchFamily="2" charset="2"/>
              <a:buChar char="§"/>
            </a:pPr>
            <a:r>
              <a:rPr lang="en-US" sz="1600" b="1" dirty="0" err="1">
                <a:latin typeface="Times New Roman" panose="02020603050405020304" pitchFamily="18" charset="0"/>
                <a:cs typeface="Times New Roman" panose="02020603050405020304" pitchFamily="18" charset="0"/>
              </a:rPr>
              <a:t>Idioblasts</a:t>
            </a:r>
            <a:r>
              <a:rPr lang="en-US" sz="1600" dirty="0">
                <a:latin typeface="Times New Roman" panose="02020603050405020304" pitchFamily="18" charset="0"/>
                <a:cs typeface="Times New Roman" panose="02020603050405020304" pitchFamily="18" charset="0"/>
              </a:rPr>
              <a:t>, containing micro-crystals of calcium oxalate (2–6 μ long), and secretion cells are scattered in the cortex. </a:t>
            </a:r>
          </a:p>
          <a:p>
            <a:pPr marL="285750" indent="-285750" algn="just">
              <a:lnSpc>
                <a:spcPct val="150000"/>
              </a:lnSpc>
              <a:buFont typeface="Wingdings" panose="05000000000000000000" pitchFamily="2" charset="2"/>
              <a:buChar char="§"/>
            </a:pPr>
            <a:r>
              <a:rPr lang="en-US" sz="1600" b="1" dirty="0">
                <a:latin typeface="Times New Roman" panose="02020603050405020304" pitchFamily="18" charset="0"/>
                <a:cs typeface="Times New Roman" panose="02020603050405020304" pitchFamily="18" charset="0"/>
              </a:rPr>
              <a:t>Phloem</a:t>
            </a:r>
            <a:r>
              <a:rPr lang="en-US" sz="1600" dirty="0">
                <a:latin typeface="Times New Roman" panose="02020603050405020304" pitchFamily="18" charset="0"/>
                <a:cs typeface="Times New Roman" panose="02020603050405020304" pitchFamily="18" charset="0"/>
              </a:rPr>
              <a:t> consists of compressed and collapsed sieve tubes, phloem parenchyma similar to cortex, and irregularly arranged, large spindle-shaped lignified </a:t>
            </a:r>
            <a:r>
              <a:rPr lang="en-US" sz="1600" dirty="0" err="1">
                <a:latin typeface="Times New Roman" panose="02020603050405020304" pitchFamily="18" charset="0"/>
                <a:cs typeface="Times New Roman" panose="02020603050405020304" pitchFamily="18" charset="0"/>
              </a:rPr>
              <a:t>fibres</a:t>
            </a:r>
            <a:r>
              <a:rPr lang="en-US" sz="1600" dirty="0">
                <a:latin typeface="Times New Roman" panose="02020603050405020304" pitchFamily="18" charset="0"/>
                <a:cs typeface="Times New Roman" panose="02020603050405020304" pitchFamily="18" charset="0"/>
              </a:rPr>
              <a:t>.</a:t>
            </a:r>
          </a:p>
          <a:p>
            <a:pPr marL="285750" indent="-285750" algn="just">
              <a:lnSpc>
                <a:spcPct val="150000"/>
              </a:lnSpc>
              <a:buFont typeface="Wingdings" panose="05000000000000000000" pitchFamily="2" charset="2"/>
              <a:buChar char="§"/>
            </a:pPr>
            <a:r>
              <a:rPr lang="en-US" sz="1600" b="1" dirty="0">
                <a:latin typeface="Times New Roman" panose="02020603050405020304" pitchFamily="18" charset="0"/>
                <a:cs typeface="Times New Roman" panose="02020603050405020304" pitchFamily="18" charset="0"/>
              </a:rPr>
              <a:t> Medullary rays</a:t>
            </a:r>
            <a:r>
              <a:rPr lang="en-US" sz="1600" dirty="0">
                <a:latin typeface="Times New Roman" panose="02020603050405020304" pitchFamily="18" charset="0"/>
                <a:cs typeface="Times New Roman" panose="02020603050405020304" pitchFamily="18" charset="0"/>
              </a:rPr>
              <a:t> are narrow, two to three cells wide and almost straight. </a:t>
            </a:r>
          </a:p>
          <a:p>
            <a:pPr marL="285750" indent="-285750" algn="just">
              <a:lnSpc>
                <a:spcPct val="150000"/>
              </a:lnSpc>
              <a:buFont typeface="Wingdings" panose="05000000000000000000" pitchFamily="2" charset="2"/>
              <a:buChar char="§"/>
            </a:pPr>
            <a:r>
              <a:rPr lang="en-US" sz="1600" b="1" dirty="0">
                <a:latin typeface="Times New Roman" panose="02020603050405020304" pitchFamily="18" charset="0"/>
                <a:cs typeface="Times New Roman" panose="02020603050405020304" pitchFamily="18" charset="0"/>
              </a:rPr>
              <a:t>Longitudinal section of bark shows brick-shaped cells of medullary rays,</a:t>
            </a:r>
            <a:r>
              <a:rPr lang="en-US" sz="1600" dirty="0">
                <a:latin typeface="Times New Roman" panose="02020603050405020304" pitchFamily="18" charset="0"/>
                <a:cs typeface="Times New Roman" panose="02020603050405020304" pitchFamily="18" charset="0"/>
              </a:rPr>
              <a:t> longitudinally elongated cells of phloem parenchyma, and </a:t>
            </a:r>
            <a:r>
              <a:rPr lang="en-US" sz="1600" dirty="0" err="1">
                <a:latin typeface="Times New Roman" panose="02020603050405020304" pitchFamily="18" charset="0"/>
                <a:cs typeface="Times New Roman" panose="02020603050405020304" pitchFamily="18" charset="0"/>
              </a:rPr>
              <a:t>fibres</a:t>
            </a:r>
            <a:r>
              <a:rPr lang="en-US" sz="1600" dirty="0">
                <a:latin typeface="Times New Roman" panose="02020603050405020304" pitchFamily="18" charset="0"/>
                <a:cs typeface="Times New Roman" panose="02020603050405020304" pitchFamily="18" charset="0"/>
              </a:rPr>
              <a:t> with conspicuous pits.</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9</a:t>
            </a:fld>
            <a:endParaRPr lang="en-IN"/>
          </a:p>
        </p:txBody>
      </p:sp>
    </p:spTree>
    <p:extLst>
      <p:ext uri="{BB962C8B-B14F-4D97-AF65-F5344CB8AC3E}">
        <p14:creationId xmlns:p14="http://schemas.microsoft.com/office/powerpoint/2010/main" val="156742982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0432652D8BF75408E2A29D99D363D9E" ma:contentTypeVersion="8" ma:contentTypeDescription="Create a new document." ma:contentTypeScope="" ma:versionID="13104c66a9f134da7d79ccca67d315c9">
  <xsd:schema xmlns:xsd="http://www.w3.org/2001/XMLSchema" xmlns:xs="http://www.w3.org/2001/XMLSchema" xmlns:p="http://schemas.microsoft.com/office/2006/metadata/properties" xmlns:ns2="1e863c3e-37bc-489c-8a97-a2b2e8e58ff9" targetNamespace="http://schemas.microsoft.com/office/2006/metadata/properties" ma:root="true" ma:fieldsID="2e2eabde58cd5db6bc74f3f32f78666c" ns2:_="">
    <xsd:import namespace="1e863c3e-37bc-489c-8a97-a2b2e8e58ff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63c3e-37bc-489c-8a97-a2b2e8e58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FF6CC82-4E78-49CE-9D18-B39EAB37395F}">
  <ds:schemaRefs>
    <ds:schemaRef ds:uri="http://schemas.microsoft.com/office/2006/metadata/properties"/>
    <ds:schemaRef ds:uri="http://www.w3.org/2000/xmlns/"/>
    <ds:schemaRef ds:uri="http://schemas.microsoft.com/office/infopath/2007/PartnerControls"/>
  </ds:schemaRefs>
</ds:datastoreItem>
</file>

<file path=customXml/itemProps2.xml><?xml version="1.0" encoding="utf-8"?>
<ds:datastoreItem xmlns:ds="http://schemas.openxmlformats.org/officeDocument/2006/customXml" ds:itemID="{B80AED39-5316-4290-A306-EAD8BF988455}">
  <ds:schemaRefs>
    <ds:schemaRef ds:uri="http://schemas.microsoft.com/office/2006/metadata/contentType"/>
    <ds:schemaRef ds:uri="http://schemas.microsoft.com/office/2006/metadata/properties/metaAttributes"/>
    <ds:schemaRef ds:uri="http://www.w3.org/2000/xmlns/"/>
    <ds:schemaRef ds:uri="http://www.w3.org/2001/XMLSchema"/>
    <ds:schemaRef ds:uri="1e863c3e-37bc-489c-8a97-a2b2e8e58ff9"/>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600783B-55AA-41AA-98D6-708C6444DE8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295</TotalTime>
  <Words>1407</Words>
  <Application>Microsoft Office PowerPoint</Application>
  <PresentationFormat>Widescreen</PresentationFormat>
  <Paragraphs>219</Paragraphs>
  <Slides>25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36</cp:revision>
  <dcterms:created xsi:type="dcterms:W3CDTF">2020-07-13T05:58:17Z</dcterms:created>
  <dcterms:modified xsi:type="dcterms:W3CDTF">2024-09-17T15:41:39Z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0x010100A0432652D8BF75408E2A29D99D363D9E</vt:lpwstr>
  </property>
</Properties>
</file>