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28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5" r:id="rId19"/>
    <p:sldId id="276" r:id="rId20"/>
    <p:sldId id="277" r:id="rId21"/>
    <p:sldId id="278" r:id="rId22"/>
    <p:sldId id="271" r:id="rId23"/>
    <p:sldId id="270" r:id="rId24"/>
    <p:sldId id="272" r:id="rId25"/>
    <p:sldId id="273" r:id="rId26"/>
    <p:sldId id="274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714" y="4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0CAA65-5830-40B1-AA95-959FB7ADA578}" type="datetimeFigureOut">
              <a:rPr lang="en-US" smtClean="0"/>
              <a:t>9/15/2024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F7A0D8-E8A2-439D-A72D-135B74CD17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9478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D1C88-39E7-4AE5-991A-798BAD8D31C2}" type="datetime1">
              <a:rPr lang="en-US" smtClean="0"/>
              <a:t>9/15/2024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05252-6C05-4BC0-95DD-10AE861C1A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143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A870-8EBF-416B-9C1A-98868479B238}" type="datetime1">
              <a:rPr lang="en-US" smtClean="0"/>
              <a:t>9/15/2024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05252-6C05-4BC0-95DD-10AE861C1A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606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7B9F1-567D-44D5-90D9-B98328518D74}" type="datetime1">
              <a:rPr lang="en-US" smtClean="0"/>
              <a:t>9/15/2024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05252-6C05-4BC0-95DD-10AE861C1A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271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E0B69-669C-4869-9F00-A098E47CA9B6}" type="datetime1">
              <a:rPr lang="en-US" smtClean="0"/>
              <a:t>9/15/2024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05252-6C05-4BC0-95DD-10AE861C1A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889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193A1-BA27-43B7-AE52-6AEAB1A9661F}" type="datetime1">
              <a:rPr lang="en-US" smtClean="0"/>
              <a:t>9/15/2024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05252-6C05-4BC0-95DD-10AE861C1A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987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E7368-F790-495B-8FF6-5DD5B3F82FFB}" type="datetime1">
              <a:rPr lang="en-US" smtClean="0"/>
              <a:t>9/15/2024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05252-6C05-4BC0-95DD-10AE861C1A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98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83431-78D2-4871-9FE3-E04ACA8B11A0}" type="datetime1">
              <a:rPr lang="en-US" smtClean="0"/>
              <a:t>9/15/2024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05252-6C05-4BC0-95DD-10AE861C1A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54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938F2-A801-4DE7-8A23-6234B56F7B86}" type="datetime1">
              <a:rPr lang="en-US" smtClean="0"/>
              <a:t>9/15/2024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05252-6C05-4BC0-95DD-10AE861C1A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465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638A9-B86B-46EC-AF2B-D9FB1CD13B6D}" type="datetime1">
              <a:rPr lang="en-US" smtClean="0"/>
              <a:t>9/15/2024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05252-6C05-4BC0-95DD-10AE861C1A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301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38F8B-356D-46C0-866C-8FCBF10881BB}" type="datetime1">
              <a:rPr lang="en-US" smtClean="0"/>
              <a:t>9/15/2024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05252-6C05-4BC0-95DD-10AE861C1A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109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96229-A7AA-4176-9B71-A6718FB9300F}" type="datetime1">
              <a:rPr lang="en-US" smtClean="0"/>
              <a:t>9/15/2024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05252-6C05-4BC0-95DD-10AE861C1A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598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39450-A0C7-43BE-A6BB-F09BA9FA53CE}" type="datetime1">
              <a:rPr lang="en-US" smtClean="0"/>
              <a:t>9/15/2024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05252-6C05-4BC0-95DD-10AE861C1A6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 userDrawn="1"/>
        </p:nvSpPr>
        <p:spPr>
          <a:xfrm rot="20006977">
            <a:off x="1146736" y="2929365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4858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1981200"/>
            <a:ext cx="8458200" cy="2362200"/>
          </a:xfrm>
        </p:spPr>
        <p:txBody>
          <a:bodyPr>
            <a:normAutofit fontScale="25000" lnSpcReduction="20000"/>
          </a:bodyPr>
          <a:lstStyle/>
          <a:p>
            <a:endParaRPr lang="en-US" sz="1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1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800" b="1" dirty="0">
                <a:latin typeface="Times New Roman" pitchFamily="18" charset="0"/>
                <a:cs typeface="Times New Roman" pitchFamily="18" charset="0"/>
              </a:rPr>
              <a:t>CLINICAL PHARMACY</a:t>
            </a:r>
          </a:p>
          <a:p>
            <a:endParaRPr lang="en-US" sz="9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800" dirty="0">
                <a:latin typeface="Times New Roman" pitchFamily="18" charset="0"/>
                <a:cs typeface="Times New Roman" pitchFamily="18" charset="0"/>
              </a:rPr>
              <a:t>INTRODUCTION TO CLINICAL PHARMACY</a:t>
            </a:r>
          </a:p>
          <a:p>
            <a:endParaRPr lang="en-US" sz="9600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I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I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I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I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I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I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I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I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I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I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fld id="{3F2B6CD2-9FAC-4B66-9FED-0B35ED6381BF}" type="datetime1">
              <a:rPr lang="en-IN" sz="2900" b="1">
                <a:latin typeface="Times New Roman" panose="02020603050405020304" pitchFamily="18" charset="0"/>
                <a:cs typeface="Times New Roman" panose="02020603050405020304" pitchFamily="18" charset="0"/>
              </a:rPr>
              <a:pPr algn="l"/>
              <a:t>15-09-2024</a:t>
            </a:fld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                           	                   	                                                  				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9601200" y="5943600"/>
            <a:ext cx="457200" cy="22860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05252-6C05-4BC0-95DD-10AE861C1A66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        DUTIES OF CLINICAL PHARMACIST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The daily routine duties of Clinical Pharmacist are, </a:t>
            </a:r>
          </a:p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1. Assisting pharmacokinetic consultations with necessary follow up. </a:t>
            </a:r>
          </a:p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2. Monitoring drug therapy schedule. </a:t>
            </a:r>
          </a:p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3. Taking rounds with health care team </a:t>
            </a:r>
          </a:p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4. Teaching pharmacy students </a:t>
            </a:r>
          </a:p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5. Patient counseling </a:t>
            </a:r>
          </a:p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6. Review of hospital rules or law</a:t>
            </a:r>
          </a:p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7. Preparation of drug monograph (dose, formulations, label, active ingredients) to be reviewed by pharmacy and the therapeutic community of hospital. </a:t>
            </a:r>
          </a:p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In this manner, clinical pharmacy is totally patient oriented and deals with rationale of drug therapy.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05252-6C05-4BC0-95DD-10AE861C1A66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381001"/>
            <a:ext cx="7772400" cy="5638799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>
              <a:buNone/>
            </a:pPr>
            <a:endParaRPr lang="en-US" dirty="0"/>
          </a:p>
        </p:txBody>
      </p:sp>
      <p:pic>
        <p:nvPicPr>
          <p:cNvPr id="1026" name="Picture 2" descr="•&#10;•&#10;•&#10;•&#10;•&#10;•&#10;•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199" y="228600"/>
            <a:ext cx="11449455" cy="6172200"/>
          </a:xfrm>
          <a:prstGeom prst="rect">
            <a:avLst/>
          </a:prstGeom>
          <a:noFill/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05252-6C05-4BC0-95DD-10AE861C1A66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•&#10;•&#10;•&#10;•&#10;•&#10;•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33400"/>
            <a:ext cx="10998256" cy="5943600"/>
          </a:xfrm>
          <a:prstGeom prst="rect">
            <a:avLst/>
          </a:prstGeom>
          <a:noFill/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05252-6C05-4BC0-95DD-10AE861C1A66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•&#10;•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52400"/>
            <a:ext cx="11430000" cy="6561667"/>
          </a:xfrm>
          <a:prstGeom prst="rect">
            <a:avLst/>
          </a:prstGeom>
          <a:noFill/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05252-6C05-4BC0-95DD-10AE861C1A66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•&#10;•&#10;•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381000"/>
            <a:ext cx="10287000" cy="5945697"/>
          </a:xfrm>
          <a:prstGeom prst="rect">
            <a:avLst/>
          </a:prstGeom>
          <a:noFill/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05252-6C05-4BC0-95DD-10AE861C1A66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s://image.slidesharecdn.com/clinicalpharmacy-130207085235-phpapp02/95/clinical-pharmacy-15-638.jpg?cb=136022732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381000"/>
            <a:ext cx="10668000" cy="5982056"/>
          </a:xfrm>
          <a:prstGeom prst="rect">
            <a:avLst/>
          </a:prstGeom>
          <a:noFill/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05252-6C05-4BC0-95DD-10AE861C1A66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s://tse1.mm.bing.net/th?id=OIP.aWQbH0a9LSWWSGUfwWWEdgHaF7&amp;pid=Api&amp;P=0&amp;w=216&amp;h=17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457199"/>
            <a:ext cx="10972800" cy="5956663"/>
          </a:xfrm>
          <a:prstGeom prst="rect">
            <a:avLst/>
          </a:prstGeom>
          <a:noFill/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05252-6C05-4BC0-95DD-10AE861C1A66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s://tse3.mm.bing.net/th?id=OIP.HSe9lGY75MpEWlA-AP_YEQHaE7&amp;pid=Api&amp;P=0&amp;w=230&amp;h=15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228600"/>
            <a:ext cx="11277600" cy="6369756"/>
          </a:xfrm>
          <a:prstGeom prst="rect">
            <a:avLst/>
          </a:prstGeom>
          <a:noFill/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05252-6C05-4BC0-95DD-10AE861C1A66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s://tse4.mm.bing.net/th?id=OIP.q8zCL9wU8FXnoV3VwTYRfAHaEs&amp;pid=Api&amp;P=0&amp;w=240&amp;h=15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228600"/>
            <a:ext cx="11010900" cy="6380148"/>
          </a:xfrm>
          <a:prstGeom prst="rect">
            <a:avLst/>
          </a:prstGeom>
          <a:noFill/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05252-6C05-4BC0-95DD-10AE861C1A66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A Clinical Guideline is: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533400"/>
            <a:ext cx="10291997" cy="5867400"/>
          </a:xfrm>
          <a:prstGeom prst="rect">
            <a:avLst/>
          </a:prstGeom>
          <a:noFill/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05252-6C05-4BC0-95DD-10AE861C1A66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DEFINITION OF CLINICAL PHARMACY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Clinical pharmacy is the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branch of Pharmacy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where pharmacists provide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patient care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that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optimizes the use of medication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and promotes health, wellness, and disease prevention. </a:t>
            </a:r>
          </a:p>
          <a:p>
            <a:pPr algn="just"/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American College of Clinical Pharmacy (ACCP) defines clinical pharmacy as an area of pharmacy concerned with the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science and practice of rational medication use.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05252-6C05-4BC0-95DD-10AE861C1A66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An Example of Clinical&#10;Guidelines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381000"/>
            <a:ext cx="10744200" cy="6012809"/>
          </a:xfrm>
          <a:prstGeom prst="rect">
            <a:avLst/>
          </a:prstGeom>
          <a:noFill/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05252-6C05-4BC0-95DD-10AE861C1A66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F:\Backup Beulah\Desktop\S4.pn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/>
          <a:srcRect l="16279" t="9922" r="17054" b="5737"/>
          <a:stretch/>
        </p:blipFill>
        <p:spPr bwMode="auto">
          <a:xfrm>
            <a:off x="2057400" y="457200"/>
            <a:ext cx="7772400" cy="6145619"/>
          </a:xfrm>
          <a:prstGeom prst="rect">
            <a:avLst/>
          </a:prstGeom>
          <a:noFill/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05252-6C05-4BC0-95DD-10AE861C1A66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F:\Backup Beulah\Desktop\S3.pn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/>
          <a:srcRect l="16197" t="7412" r="18310" b="8589"/>
          <a:stretch/>
        </p:blipFill>
        <p:spPr bwMode="auto">
          <a:xfrm>
            <a:off x="1905000" y="381000"/>
            <a:ext cx="8305800" cy="6073058"/>
          </a:xfrm>
          <a:prstGeom prst="rect">
            <a:avLst/>
          </a:prstGeom>
          <a:noFill/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05252-6C05-4BC0-95DD-10AE861C1A66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F:\Backup Beulah\Desktop\S2.pn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/>
          <a:srcRect l="16541" t="8422" r="17294" b="12180"/>
          <a:stretch/>
        </p:blipFill>
        <p:spPr bwMode="auto">
          <a:xfrm>
            <a:off x="2057400" y="228600"/>
            <a:ext cx="8534400" cy="6400800"/>
          </a:xfrm>
          <a:prstGeom prst="rect">
            <a:avLst/>
          </a:prstGeom>
          <a:noFill/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05252-6C05-4BC0-95DD-10AE861C1A66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CLINICAL PHARMACIST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Clinical pharmacist is the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expert in therapeutic use of medication therapy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evaluation and recommendation of drugs to the patient and other health care professionals. </a:t>
            </a:r>
          </a:p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It comprises of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functions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necessary to discharge a particular set of social responsibilities related to therapeutic drug use in the following major categories. 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05252-6C05-4BC0-95DD-10AE861C1A66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FUNCTIONS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1.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Prescribing drugs 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2. Dispensing and administering drugs 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3. Documenting professional services 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4. Direct patient involvement 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5. Reviewing drug use 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6. Education 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7. Consolation (comfort the patients)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05252-6C05-4BC0-95DD-10AE861C1A66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      AIM OF CLINICAL PHARMACY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The aim of clinical pharmacy is to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ensure the patient‘s maximum well being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and to play a meaningful role in the safe and rational use of drugs. The main roles of clinical pharmacy are: </a:t>
            </a:r>
          </a:p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To assist the physician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in doing a better job of prescribing and monitoring drug therapy for the patient.</a:t>
            </a:r>
          </a:p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To assist medical and paramedical staff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and documenting medication indications correctly. </a:t>
            </a:r>
          </a:p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To maximize the patients’ compliance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in drug use process.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05252-6C05-4BC0-95DD-10AE861C1A66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         SCOPE OF CLINICAL PHARMACY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600200"/>
            <a:ext cx="8229600" cy="4724400"/>
          </a:xfrm>
        </p:spPr>
        <p:txBody>
          <a:bodyPr>
            <a:normAutofit/>
          </a:bodyPr>
          <a:lstStyle/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Clinical pharmacy services are of considerable importance in all the hospitals because; Clinical Pharmacy can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serve as a guide to the physician for the safe and rational use of drugs.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A clinical pharmacist can help to achieve economic hospital by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planning safe drug policies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for suggesting means of reductions of waste,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by preventing misuse of drugs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and in the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preparation of budget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by forecasting future means of hospital based upon their drug utilization process.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05252-6C05-4BC0-95DD-10AE861C1A66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SCOPE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371601"/>
            <a:ext cx="8229600" cy="4754563"/>
          </a:xfrm>
        </p:spPr>
        <p:txBody>
          <a:bodyPr>
            <a:normAutofit/>
          </a:bodyPr>
          <a:lstStyle/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The scope of clinical pharmacy is of utmost appreciation in the following areas: </a:t>
            </a:r>
          </a:p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1. Drug information </a:t>
            </a:r>
          </a:p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2. Drug utilization </a:t>
            </a:r>
          </a:p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3. Drug distribution </a:t>
            </a:r>
          </a:p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4. Drug selection </a:t>
            </a:r>
          </a:p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5. Drug evaluation </a:t>
            </a:r>
          </a:p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6. Pharmacy education and teaching.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05252-6C05-4BC0-95DD-10AE861C1A66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QUALITIES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OF CLINICAL PHARMACIST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The clinical pharmacist should have the following qualities. 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1. Good communication skills 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2. Clinical skills (pharmaceutical care)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3. Professional relationship 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4. Empathy (ability to understand another)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5. Monitoring drug therapy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05252-6C05-4BC0-95DD-10AE861C1A66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        ROLE OF CLINICAL PHARMACIST IN HEALTH CARE TEAM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The Clinical Pharmacist has the following roles. </a:t>
            </a:r>
          </a:p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1. Taking medication history of the patient </a:t>
            </a:r>
          </a:p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2. Drug interactions </a:t>
            </a:r>
          </a:p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3. Selection of drug therapy</a:t>
            </a:r>
          </a:p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4. Drug monitoring </a:t>
            </a:r>
          </a:p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5. Adverse drug reactions </a:t>
            </a:r>
          </a:p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6. Management of drug policies </a:t>
            </a:r>
          </a:p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7. Research and development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programme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8. Drug information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05252-6C05-4BC0-95DD-10AE861C1A66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432652D8BF75408E2A29D99D363D9E" ma:contentTypeVersion="6" ma:contentTypeDescription="Create a new document." ma:contentTypeScope="" ma:versionID="faa036d22f56a16cde9b7aa97ce92539">
  <xsd:schema xmlns:xsd="http://www.w3.org/2001/XMLSchema" xmlns:xs="http://www.w3.org/2001/XMLSchema" xmlns:p="http://schemas.microsoft.com/office/2006/metadata/properties" xmlns:ns2="1e863c3e-37bc-489c-8a97-a2b2e8e58ff9" targetNamespace="http://schemas.microsoft.com/office/2006/metadata/properties" ma:root="true" ma:fieldsID="17ae55b51d5adf974f409f68725140ce" ns2:_="">
    <xsd:import namespace="1e863c3e-37bc-489c-8a97-a2b2e8e58ff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863c3e-37bc-489c-8a97-a2b2e8e58f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F754C96-124F-423F-BBA0-AE21E8F7833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EF84CDF-55E5-490B-B818-94FA7AE2D893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BBB67623-A805-42DB-A3D8-7995B1835F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e863c3e-37bc-489c-8a97-a2b2e8e58ff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233</TotalTime>
  <Words>625</Words>
  <Application>Microsoft Office PowerPoint</Application>
  <PresentationFormat>Widescreen</PresentationFormat>
  <Paragraphs>142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Office Theme</vt:lpstr>
      <vt:lpstr>PowerPoint Presentation</vt:lpstr>
      <vt:lpstr>DEFINITION OF CLINICAL PHARMACY</vt:lpstr>
      <vt:lpstr>CLINICAL PHARMACIST</vt:lpstr>
      <vt:lpstr>FUNCTIONS</vt:lpstr>
      <vt:lpstr>       AIM OF CLINICAL PHARMACY</vt:lpstr>
      <vt:lpstr>          SCOPE OF CLINICAL PHARMACY</vt:lpstr>
      <vt:lpstr>SCOPE</vt:lpstr>
      <vt:lpstr>         QUALITIES OF CLINICAL PHARMACIST</vt:lpstr>
      <vt:lpstr>         ROLE OF CLINICAL PHARMACIST IN HEALTH CARE TEAM</vt:lpstr>
      <vt:lpstr>         DUTIES OF CLINICAL PHARMACIST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107</cp:revision>
  <dcterms:created xsi:type="dcterms:W3CDTF">2020-07-14T08:52:46Z</dcterms:created>
  <dcterms:modified xsi:type="dcterms:W3CDTF">2024-09-15T10:13:28Z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0x010100A0432652D8BF75408E2A29D99D363D9E</vt:lpwstr>
  </property>
</Properties>
</file>