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5"/>
  </p:notesMasterIdLst>
  <p:handoutMasterIdLst>
    <p:handoutMasterId r:id="rId26"/>
  </p:handoutMasterIdLst>
  <p:sldIdLst>
    <p:sldId id="266" r:id="rId5"/>
    <p:sldId id="290" r:id="rId6"/>
    <p:sldId id="291" r:id="rId7"/>
    <p:sldId id="292" r:id="rId8"/>
    <p:sldId id="318" r:id="rId9"/>
    <p:sldId id="315" r:id="rId10"/>
    <p:sldId id="317" r:id="rId11"/>
    <p:sldId id="293" r:id="rId12"/>
    <p:sldId id="294" r:id="rId13"/>
    <p:sldId id="316" r:id="rId14"/>
    <p:sldId id="295" r:id="rId15"/>
    <p:sldId id="296" r:id="rId16"/>
    <p:sldId id="297" r:id="rId17"/>
    <p:sldId id="298" r:id="rId18"/>
    <p:sldId id="299" r:id="rId19"/>
    <p:sldId id="300" r:id="rId20"/>
    <p:sldId id="319" r:id="rId21"/>
    <p:sldId id="321" r:id="rId22"/>
    <p:sldId id="322" r:id="rId23"/>
    <p:sldId id="32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626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E67E8-865B-4004-983A-04DC69C800ED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F159F-CA5C-4376-92C8-112B962C33E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675E-E9F3-4758-B2D5-3CBB89A41038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03E5F-B22B-433E-8DC9-F225E3F78CC9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6B61-4BC8-49D6-BE15-6799B32B2A54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331E-700E-438D-8E0C-CDC2323C9BCC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1C83-D08D-485F-9456-00067124039E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13DED-3DA0-4B63-A001-FE9A6AB0D55F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1B272-CBCD-49BE-A1D7-BC829357375A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30232-D295-42EB-96FA-D91A7F222B90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2A92B-DBC1-4378-9047-325E855D46EE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5B070-E7DF-4E23-B044-4E5A08A9B5B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483353">
            <a:off x="1749425" y="3057558"/>
            <a:ext cx="8693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686786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506714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3. COMPARTMENT MODELING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Elimination Rate Constant&#10; Transforming equation (4) into common logarithms (log base&#10;10) we get:&#10; Since it is difficul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898" y="300203"/>
            <a:ext cx="10800119" cy="61142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4" descr="Elimination Rate Constant&#10; It is a pharmacokinetic parameter that permits the use&#10;of plasma drug concentration in place 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6" y="300203"/>
            <a:ext cx="10622697" cy="61005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Elimination Rate Constant&#10;a) Cartesian plot of drug that follows one-compartment kinetics and given by rapid&#10;injection&#10;b)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899" y="327499"/>
            <a:ext cx="10718231" cy="605965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Elimination Rate Constant&#10; The elimination or removal of drug from the body is the sum&#10;of urinary excretion, metabolism,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2" y="313852"/>
            <a:ext cx="10745527" cy="608694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Elimination Half - Life&#10; Elimination half life : Also called as biological half life.&#10; The time taken for the amount o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327499"/>
            <a:ext cx="10991186" cy="61005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Apparent Volume of Distribution&#10; The two separate &amp; independent pharmacokinetic characteristics of&#10;a drug distribution o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5" y="368442"/>
            <a:ext cx="10745526" cy="603235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Apparent Volume of Distribution&#10; A more general, a more useful non-compartmental method&#10;that can be applied to many comp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139" y="354795"/>
            <a:ext cx="10677287" cy="601870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learance&#10; Clearance : Clearance is the most important parameter in clinical drug&#10;applications &amp; is useful in evaluating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252" y="327499"/>
            <a:ext cx="10718232" cy="61005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4" name="AutoShape 2" descr="Physiologic-based PK model"/>
          <p:cNvSpPr>
            <a:spLocks noChangeAspect="1" noChangeArrowheads="1"/>
          </p:cNvSpPr>
          <p:nvPr/>
        </p:nvSpPr>
        <p:spPr bwMode="auto">
          <a:xfrm>
            <a:off x="63500" y="-2674938"/>
            <a:ext cx="5048250" cy="55816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AutoShape 4" descr="Physiologic-based PK model"/>
          <p:cNvSpPr>
            <a:spLocks noChangeAspect="1" noChangeArrowheads="1"/>
          </p:cNvSpPr>
          <p:nvPr/>
        </p:nvSpPr>
        <p:spPr bwMode="auto">
          <a:xfrm>
            <a:off x="63500" y="-2674938"/>
            <a:ext cx="5048250" cy="55816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AutoShape 6" descr="Physiologic-based PK model"/>
          <p:cNvSpPr>
            <a:spLocks noChangeAspect="1" noChangeArrowheads="1"/>
          </p:cNvSpPr>
          <p:nvPr/>
        </p:nvSpPr>
        <p:spPr bwMode="auto">
          <a:xfrm>
            <a:off x="63500" y="-2674938"/>
            <a:ext cx="5048250" cy="55816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6" name="Picture 2" descr="Total Body Clearance&#10; Clearance at an individual organ level is called as organ clearance.&#10; It can be estimated by divi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6" y="341147"/>
            <a:ext cx="10731879" cy="605965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Total Body Clearance&#10; The total body clearance, ClT = ClR +ClH + Clother&#10; Clearance by all organs other than kidney is 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9788" y="382090"/>
            <a:ext cx="10813764" cy="597776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Introduction&#10; The time course of drug concentration determined&#10;after its administration can be satisfactorily explained&#10;b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7082" y="313852"/>
            <a:ext cx="10800118" cy="607330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Total Body Clearance&#10; Parallel equation can be written for renal and hepatic clearance&#10;as:&#10;ClR = Ke Vd&#10;ClH= Km Vd&#10;Since,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9786" y="341146"/>
            <a:ext cx="10704583" cy="603235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One – Compartment Open Model&#10;(Instantaneous Distribution Model)&#10; The one- compartment open model is the simplest model. 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195" y="245660"/>
            <a:ext cx="10800117" cy="61687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One – Compartment Open Model&#10;(Instantaneous Distribution Model)&#10;Blood and&#10;other body&#10;tissues&#10;Drug&#10;FIG: One-compartment op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195" y="245612"/>
            <a:ext cx="10690936" cy="618248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One – Compartment Open Model&#10;(Instantaneous Distribution Model)&#10; Depending on rate of input, several one compartment&#10;ope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604" y="313851"/>
            <a:ext cx="10813765" cy="61005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One-compartment Open Model:&#10;Intravenous Bolus Administration&#10; The drug is rapidly distributed in the body&#10;when given in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382090"/>
            <a:ext cx="10813766" cy="600506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One-compartment Open Model:&#10;Intravenous Bolus Administration&#10; The general expression for rate of drug presentation to th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378" y="409386"/>
            <a:ext cx="10636344" cy="600506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Estimation of pharmacokinetic&#10;parameters – IV bolus administration&#10; Elimination phase can be characterized by 3&#10;paramete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48" y="245612"/>
            <a:ext cx="10431628" cy="619613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Elimination Rate Constant:&#10; Integration of equation (3) yields:&#10;In X = In X0 – KEt&#10; Where, X0 = amount of drug at time&#10;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139" y="327498"/>
            <a:ext cx="10663640" cy="608695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0FC82C-E253-4490-A018-C0B0715CB47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358BF56-7F2E-4C57-BC3F-2055C78B5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DEC951-0DBA-47AC-A004-CE5CC251BC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</TotalTime>
  <Words>88</Words>
  <Application>Microsoft Office PowerPoint</Application>
  <PresentationFormat>Widescreen</PresentationFormat>
  <Paragraphs>83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52</cp:revision>
  <dcterms:created xsi:type="dcterms:W3CDTF">2020-07-13T05:58:17Z</dcterms:created>
  <dcterms:modified xsi:type="dcterms:W3CDTF">2024-09-14T03:43:40Z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