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4"/>
  </p:notesMasterIdLst>
  <p:handoutMasterIdLst>
    <p:handoutMasterId r:id="rId25"/>
  </p:handoutMasterIdLst>
  <p:sldIdLst>
    <p:sldId id="266" r:id="rId5"/>
    <p:sldId id="262" r:id="rId6"/>
    <p:sldId id="267" r:id="rId7"/>
    <p:sldId id="292" r:id="rId8"/>
    <p:sldId id="282" r:id="rId9"/>
    <p:sldId id="280" r:id="rId10"/>
    <p:sldId id="283" r:id="rId11"/>
    <p:sldId id="281" r:id="rId12"/>
    <p:sldId id="284" r:id="rId13"/>
    <p:sldId id="268" r:id="rId14"/>
    <p:sldId id="270" r:id="rId15"/>
    <p:sldId id="295" r:id="rId16"/>
    <p:sldId id="277" r:id="rId17"/>
    <p:sldId id="286" r:id="rId18"/>
    <p:sldId id="293" r:id="rId19"/>
    <p:sldId id="287" r:id="rId20"/>
    <p:sldId id="294" r:id="rId21"/>
    <p:sldId id="28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280BD50-F72A-443A-8A7C-9A6A969C2F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0149BFF-D5FE-41B9-B89E-346E6FC2BE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89FD3E-56F1-4D93-A064-62BE23F429F1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7AE4AE-8780-4C06-B105-E50A0CB117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F349081-626D-42D4-96E8-DBE21E03E4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BE145-7B0B-4BFC-A728-545BF59A6F16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047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86AA5-8483-44CB-A555-9041E2D72D7A}" type="datetimeFigureOut">
              <a:rPr lang="en-IN" smtClean="0"/>
              <a:pPr/>
              <a:t>14-09-2024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4A333-46EF-4665-ACD4-6848AE6462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71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80947-183D-413F-8A61-82B5B2108268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058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ED303-542F-4811-A4E6-8264C96077A0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0266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530FC-2C12-459B-8C44-300824A6482C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420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90D4A-2D65-4393-91E0-434FFD67176D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860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9520-3E5A-420D-9F78-CF3F69F8652F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9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AC260-2C3C-4D7E-8A1F-B422FF1D2285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0179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6354A-A14D-4372-882B-03F16227C39D}" type="datetime1">
              <a:rPr lang="en-IN" smtClean="0"/>
              <a:t>14-09-2024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538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30E33-4757-4B6F-BFDE-2A6219F7BE98}" type="datetime1">
              <a:rPr lang="en-IN" smtClean="0"/>
              <a:t>14-09-2024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8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0D1C4-BC09-4C9E-BBAF-588FBE5C5A7F}" type="datetime1">
              <a:rPr lang="en-IN" smtClean="0"/>
              <a:t>14-09-2024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87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B737-B32F-44CB-9996-AEABD3E4B45B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21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BBA8E-0B6E-4CC7-89FB-3CDF1B89F6AF}" type="datetime1">
              <a:rPr lang="en-IN" smtClean="0"/>
              <a:t>14-09-2024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223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16DC7-A2F0-4CD9-8784-D648B0696DB0}" type="datetime1">
              <a:rPr lang="en-IN" smtClean="0"/>
              <a:t>14-09-2024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54A7E-2395-4D35-824E-25842394C6F0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901538">
            <a:off x="1880420" y="3011456"/>
            <a:ext cx="8559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4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4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727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211016" y="6542088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598079" y="6557962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8957920-506D-4F31-9CB9-011BD525C6C5}"/>
              </a:ext>
            </a:extLst>
          </p:cNvPr>
          <p:cNvSpPr txBox="1"/>
          <p:nvPr/>
        </p:nvSpPr>
        <p:spPr>
          <a:xfrm>
            <a:off x="1082791" y="540474"/>
            <a:ext cx="10016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BIOPHARMACEUTICS AND PHARMACOKINETICS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E5D32C6D-EED6-45D3-B2F4-4A294908127E}"/>
              </a:ext>
            </a:extLst>
          </p:cNvPr>
          <p:cNvSpPr txBox="1"/>
          <p:nvPr/>
        </p:nvSpPr>
        <p:spPr>
          <a:xfrm>
            <a:off x="2166934" y="3329667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4: EXCRETION OF DRUGS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683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10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4" descr="FACTORS AFFECTING RENAL EXCRETION&#10;OR RENAL CLEARANCE&#10;1. Physiochemical properties of drug&#10;2. Plasma concentration of drug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878" y="204716"/>
            <a:ext cx="10249468" cy="61141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11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0" name="Picture 4" descr="PHYSIOCHEMICAL PROPERTIES OF DRUG&#10; Compounds of weights &lt; 300 Daltons, if water soluble,&#10;easily excreted by the kidneys.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1696" y="286603"/>
            <a:ext cx="11027391" cy="61278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 Stereoselective protein binding drugs drug&#10;enantiomers exhibit differential filtration rate.&#10; Chloroquine, disopyramid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934" y="272955"/>
            <a:ext cx="10713493" cy="61141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PLASMA CONCENTRATION OF DRUG&#10; Affects glomerular filtration and reabsorption. (passive)&#10; Actively reabsorbed drugs excr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6" y="245660"/>
            <a:ext cx="10781731" cy="618243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DISTRIBUTION AND BINDING&#10;CHARACTERISTICS OF DRUG&#10; Drug with larger Vd poorly excreted in urine.&#10; Drugs bound to plasma 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313900"/>
            <a:ext cx="10768084" cy="6100548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Drugs extensively bound to protein have longer half lives&#10;as renal clearance is small.&#10;Rena clearance&#10;oxytetracycline (6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43" y="259307"/>
            <a:ext cx="10754436" cy="61141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4" descr="BLOOD FLOW OF THE KIDNEY&#10; Important in case of:&#10;Drugs excreted by glomerular filtration only.&#10;Drugs that are actively 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43" y="300251"/>
            <a:ext cx="10904561" cy="6114197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BIOLOGICAL FACTORS&#10; Renal excretion is approx. 10% lower in females.&#10; Renal function of newborns is 30-40% less.&#10; In o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752" y="341194"/>
            <a:ext cx="10795379" cy="607325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 descr="DRUG INTERACTIONS&#10; Alteration in protein drug binding:&#10;gentamicin induced nephrotoxicity by furosemide.&#10; Alteration of u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934" y="300252"/>
            <a:ext cx="10686197" cy="60869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19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DISEASE STATE&#10;Disease state –renal impairment.&#10; Renal dysfunction&#10; Impairs the elimination of drugs.&#10; Causes of renal 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6942" y="239151"/>
            <a:ext cx="10325685" cy="6133513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37230" y="191068"/>
            <a:ext cx="1087726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CONCEPT OF CLEARANCE :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In pharmacology, clearance is a pharmacokinetic measurement of the volume of plasma from which a substance is completely removed per unit time. Usually, clearance is measured in L/h or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/min.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quantity reflects the rate of drug elimination divided by plasma concentration.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Excretion, on the other hand, is a measurement of the amount of a substance removed from the body per unit time (e.g., mg/min,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μg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/min, etc.).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While clearance and excretion of a substance are related, they are not the same thing.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The concept of clearance was described by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Thomas Addis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a graduate of the University of Edinburgh Medical School . 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Substances in the body can be cleared by various organs, including the kidneys, liver, lungs, etc.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3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ONCEPT OF CLEARANCE&#10; Clearance is defined as “the hypothetical volume of body&#10;fluids containing drug from which the dru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287" y="232013"/>
            <a:ext cx="10890913" cy="6182436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4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TOTAL BODY CLEARANCE&#10; The sum of individual clearances by all eliminating organs&#10; ClT = k VD&#10; ClR= ke VD&#10; ClH = km VD&#10;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43" y="272955"/>
            <a:ext cx="10795379" cy="61278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5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Renal Clearance&#10; Renal clearance (ClR) can be defined as “the volume&#10;of blood or plasma which is completely cleared of 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752" y="300251"/>
            <a:ext cx="10768083" cy="615514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6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Relationship between renal clearance values and&#10;mechanism of clearance&#10;Renal&#10;Clearance&#10;(ml/min)&#10;Renal&#10;Clearance&#10;Ratio&#10;Mec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753" y="286603"/>
            <a:ext cx="10945504" cy="612784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7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68991" y="191069"/>
            <a:ext cx="11000096" cy="6357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DETERMINATION OF CLEARANCE :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One method of quantitatively describing the renal excretion of drugs is by means of the renal clearance value for the drug.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Renal clearance can be used to investigate the mechanism of drug excretion: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A- If the drug is filtered but not secreted or reabsorbed the renal clearance will be about 120 ml/min in normal subjects.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B- If the renal clearance is less than 120 ml/min then we can assume that at least two processes are in operation,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glomerular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filtration and tubular re-absorption. 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C- If the renal clearance is greater than 120 ml/min then tubular secretion must be contributing to the elimination process.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8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CREATININE CLEARANCE&#10; Volume of blood plasma that is cleared of creatinine per unit time and is a&#10;useful measure for app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934" y="245660"/>
            <a:ext cx="10686197" cy="6155139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xmlns="" id="{AAF24975-6C08-4B49-94BA-2F742C1F9172}"/>
              </a:ext>
            </a:extLst>
          </p:cNvPr>
          <p:cNvSpPr txBox="1">
            <a:spLocks/>
          </p:cNvSpPr>
          <p:nvPr/>
        </p:nvSpPr>
        <p:spPr>
          <a:xfrm>
            <a:off x="0" y="6534592"/>
            <a:ext cx="971550" cy="31591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F2B6CD2-9FAC-4B66-9FED-0B35ED6381BF}" type="datetime1">
              <a:rPr lang="en-IN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14-09-2024</a:t>
            </a:fld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15153A5C-CB8E-4DA0-BE10-27D38D83A5F5}"/>
              </a:ext>
            </a:extLst>
          </p:cNvPr>
          <p:cNvSpPr txBox="1">
            <a:spLocks/>
          </p:cNvSpPr>
          <p:nvPr/>
        </p:nvSpPr>
        <p:spPr>
          <a:xfrm>
            <a:off x="11687175" y="6573837"/>
            <a:ext cx="504825" cy="2841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8B54A7E-2395-4D35-824E-25842394C6F0}" type="slidenum">
              <a:rPr lang="en-IN" sz="16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9</a:t>
            </a:fld>
            <a:endParaRPr lang="en-IN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902754-FA36-43DB-AE4B-EB31CC786FD9}"/>
              </a:ext>
            </a:extLst>
          </p:cNvPr>
          <p:cNvSpPr/>
          <p:nvPr/>
        </p:nvSpPr>
        <p:spPr>
          <a:xfrm>
            <a:off x="0" y="0"/>
            <a:ext cx="12182475" cy="952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itle 4">
            <a:extLst>
              <a:ext uri="{FF2B5EF4-FFF2-40B4-BE49-F238E27FC236}">
                <a16:creationId xmlns:a16="http://schemas.microsoft.com/office/drawing/2014/main" xmlns="" id="{131964C2-1F0F-49AA-A6A1-810494132F58}"/>
              </a:ext>
            </a:extLst>
          </p:cNvPr>
          <p:cNvSpPr txBox="1">
            <a:spLocks/>
          </p:cNvSpPr>
          <p:nvPr/>
        </p:nvSpPr>
        <p:spPr>
          <a:xfrm>
            <a:off x="971549" y="425984"/>
            <a:ext cx="10515600" cy="3087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IN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2923AB95-CA95-4CB2-AC79-FEE222BA5A62}"/>
              </a:ext>
            </a:extLst>
          </p:cNvPr>
          <p:cNvSpPr txBox="1">
            <a:spLocks/>
          </p:cNvSpPr>
          <p:nvPr/>
        </p:nvSpPr>
        <p:spPr>
          <a:xfrm>
            <a:off x="971549" y="914399"/>
            <a:ext cx="10715626" cy="4211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REATININE CLEARANCE&#10; Determination of serum creatinine level.&#10; Direct method for determining creatinine clearance&#10; No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582" y="313900"/>
            <a:ext cx="10849970" cy="6073252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54A7E-2395-4D35-824E-25842394C6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92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32652D8BF75408E2A29D99D363D9E" ma:contentTypeVersion="6" ma:contentTypeDescription="Create a new document." ma:contentTypeScope="" ma:versionID="faa036d22f56a16cde9b7aa97ce92539">
  <xsd:schema xmlns:xsd="http://www.w3.org/2001/XMLSchema" xmlns:xs="http://www.w3.org/2001/XMLSchema" xmlns:p="http://schemas.microsoft.com/office/2006/metadata/properties" xmlns:ns2="1e863c3e-37bc-489c-8a97-a2b2e8e58ff9" targetNamespace="http://schemas.microsoft.com/office/2006/metadata/properties" ma:root="true" ma:fieldsID="17ae55b51d5adf974f409f68725140ce" ns2:_="">
    <xsd:import namespace="1e863c3e-37bc-489c-8a97-a2b2e8e58f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863c3e-37bc-489c-8a97-a2b2e8e58f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D8196C-32A0-4A6D-B642-5282B0421C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494D35-1906-453E-8B13-F97E35F99C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7441AC7-10A4-4D5D-AC96-68E5C676CA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863c3e-37bc-489c-8a97-a2b2e8e58f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342</Words>
  <Application>Microsoft Office PowerPoint</Application>
  <PresentationFormat>Widescreen</PresentationFormat>
  <Paragraphs>91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Siddharth B</dc:creator>
  <cp:lastModifiedBy>User</cp:lastModifiedBy>
  <cp:revision>41</cp:revision>
  <dcterms:created xsi:type="dcterms:W3CDTF">2020-07-13T05:58:17Z</dcterms:created>
  <dcterms:modified xsi:type="dcterms:W3CDTF">2024-09-14T03:46:28Z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0x010100A0432652D8BF75408E2A29D99D363D9E</vt:lpwstr>
  </property>
</Properties>
</file>