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12192000" cy="6858000"/>
  <p:notesSz cx="9144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714" y="72"/>
      </p:cViewPr>
      <p:guideLst>
        <p:guide orient="horz" pos="288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AAB8CA-A8BD-4C7A-B683-DD703900A29C}" type="datetimeFigureOut">
              <a:rPr lang="en-US" smtClean="0"/>
              <a:t>9/15/2024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45B365-4769-489A-B47E-432BD2B80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4161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45B365-4769-489A-B47E-432BD2B8064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34666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chemeClr val="tx1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tx1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RDP</a:t>
            </a: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2BC4D9-B955-4CB4-9DD7-850F421F4938}" type="datetime1">
              <a:rPr lang="en-US" smtClean="0"/>
              <a:t>9/15/2024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lang="en-US" spc="-25" smtClean="0"/>
              <a:pPr marL="38100">
                <a:lnSpc>
                  <a:spcPts val="1240"/>
                </a:lnSpc>
              </a:pPr>
              <a:t>‹#›</a:t>
            </a:fld>
            <a:endParaRPr lang="en-US" spc="-25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tx1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tx1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RDP</a:t>
            </a: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8BADCA-9D24-4A73-BF51-4DE9ECBC3753}" type="datetime1">
              <a:rPr lang="en-US" smtClean="0"/>
              <a:t>9/15/2024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lang="en-US" spc="-25" smtClean="0"/>
              <a:pPr marL="38100">
                <a:lnSpc>
                  <a:spcPts val="1240"/>
                </a:lnSpc>
              </a:pPr>
              <a:t>‹#›</a:t>
            </a:fld>
            <a:endParaRPr lang="en-US" spc="-25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tx1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RDP</a:t>
            </a:r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F8F255-6727-4255-890B-D6AE9E3C493C}" type="datetime1">
              <a:rPr lang="en-US" smtClean="0"/>
              <a:t>9/15/2024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lang="en-US" spc="-25" smtClean="0"/>
              <a:pPr marL="38100">
                <a:lnSpc>
                  <a:spcPts val="1240"/>
                </a:lnSpc>
              </a:pPr>
              <a:t>‹#›</a:t>
            </a:fld>
            <a:endParaRPr lang="en-US" spc="-25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tx1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RDP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DBAD5E-DA32-4CA1-ACA9-AA6B1FFA7B24}" type="datetime1">
              <a:rPr lang="en-US" smtClean="0"/>
              <a:t>9/15/2024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lang="en-US" spc="-25" smtClean="0"/>
              <a:pPr marL="38100">
                <a:lnSpc>
                  <a:spcPts val="1240"/>
                </a:lnSpc>
              </a:pPr>
              <a:t>‹#›</a:t>
            </a:fld>
            <a:endParaRPr lang="en-US" spc="-25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RDP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9722CB-58FE-4BBB-B38A-B47CD66E2558}" type="datetime1">
              <a:rPr lang="en-US" smtClean="0"/>
              <a:t>9/15/2024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lang="en-US" spc="-25" smtClean="0"/>
              <a:pPr marL="38100">
                <a:lnSpc>
                  <a:spcPts val="1240"/>
                </a:lnSpc>
              </a:pPr>
              <a:t>‹#›</a:t>
            </a:fld>
            <a:endParaRPr lang="en-US" spc="-25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11809" y="90488"/>
            <a:ext cx="10099040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chemeClr val="tx1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11810" y="1158557"/>
            <a:ext cx="11271673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tx1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RDP</a:t>
            </a: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797399-B595-4C91-9256-D9A2411EB232}" type="datetime1">
              <a:rPr lang="en-US" smtClean="0"/>
              <a:t>9/15/2024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220874" y="6472554"/>
            <a:ext cx="321733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lang="en-US" spc="-25" smtClean="0"/>
              <a:pPr marL="38100">
                <a:lnSpc>
                  <a:spcPts val="1240"/>
                </a:lnSpc>
              </a:pPr>
              <a:t>‹#›</a:t>
            </a:fld>
            <a:endParaRPr lang="en-US" spc="-25" dirty="0"/>
          </a:p>
        </p:txBody>
      </p:sp>
      <p:sp>
        <p:nvSpPr>
          <p:cNvPr id="7" name="TextBox 6"/>
          <p:cNvSpPr txBox="1"/>
          <p:nvPr userDrawn="1"/>
        </p:nvSpPr>
        <p:spPr>
          <a:xfrm rot="20006977">
            <a:off x="1146736" y="2929365"/>
            <a:ext cx="9855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 </a:t>
            </a:r>
            <a:endParaRPr lang="en-US" sz="48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2" descr="https://dranimeshdas.com/wp-content/uploads/2024/08/drugs.png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hd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743200" y="2033906"/>
            <a:ext cx="7226300" cy="1242695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41275" marR="5080" indent="-28575">
              <a:lnSpc>
                <a:spcPct val="101400"/>
              </a:lnSpc>
              <a:spcBef>
                <a:spcPts val="60"/>
              </a:spcBef>
              <a:tabLst>
                <a:tab pos="2787015" algn="l"/>
                <a:tab pos="3702685" algn="l"/>
                <a:tab pos="6468110" algn="l"/>
              </a:tabLst>
            </a:pPr>
            <a:r>
              <a:rPr sz="3950" spc="365" dirty="0"/>
              <a:t>CRITICAL</a:t>
            </a:r>
            <a:r>
              <a:rPr sz="3950" dirty="0"/>
              <a:t>	</a:t>
            </a:r>
            <a:r>
              <a:rPr sz="3950" spc="300" dirty="0"/>
              <a:t>EVALUATION</a:t>
            </a:r>
            <a:r>
              <a:rPr sz="3950" dirty="0"/>
              <a:t>	</a:t>
            </a:r>
            <a:r>
              <a:rPr sz="3950" spc="425" dirty="0"/>
              <a:t>OF </a:t>
            </a:r>
            <a:r>
              <a:rPr sz="3950" spc="340" dirty="0"/>
              <a:t>BIOMEDICAL</a:t>
            </a:r>
            <a:r>
              <a:rPr sz="3950" dirty="0"/>
              <a:t>	</a:t>
            </a:r>
            <a:r>
              <a:rPr sz="3950" spc="345" dirty="0"/>
              <a:t>LITERATURE</a:t>
            </a:r>
            <a:endParaRPr sz="3950" dirty="0"/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866210" y="4048126"/>
            <a:ext cx="3187120" cy="1371600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905625" y="3981451"/>
            <a:ext cx="3524250" cy="1438275"/>
          </a:xfrm>
          <a:prstGeom prst="rect">
            <a:avLst/>
          </a:prstGeom>
        </p:spPr>
      </p:pic>
      <p:sp>
        <p:nvSpPr>
          <p:cNvPr id="10" name="Footer Placeholder 9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lang="en-US" spc="-25" smtClean="0"/>
              <a:pPr marL="38100">
                <a:lnSpc>
                  <a:spcPts val="1240"/>
                </a:lnSpc>
              </a:pPr>
              <a:t>1</a:t>
            </a:fld>
            <a:endParaRPr lang="en-US" spc="-25" dirty="0"/>
          </a:p>
        </p:txBody>
      </p:sp>
      <p:pic>
        <p:nvPicPr>
          <p:cNvPr id="12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55458" y="411100"/>
            <a:ext cx="8783955" cy="528734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ts val="2365"/>
              </a:lnSpc>
              <a:spcBef>
                <a:spcPts val="130"/>
              </a:spcBef>
            </a:pPr>
            <a:r>
              <a:rPr sz="2000" b="1" spc="140" dirty="0">
                <a:latin typeface="Cambria"/>
                <a:cs typeface="Cambria"/>
              </a:rPr>
              <a:t>Cross</a:t>
            </a:r>
            <a:r>
              <a:rPr sz="2000" b="1" spc="175" dirty="0">
                <a:latin typeface="Cambria"/>
                <a:cs typeface="Cambria"/>
              </a:rPr>
              <a:t> </a:t>
            </a:r>
            <a:r>
              <a:rPr sz="2000" b="1" dirty="0">
                <a:latin typeface="Cambria"/>
                <a:cs typeface="Cambria"/>
              </a:rPr>
              <a:t>–</a:t>
            </a:r>
            <a:r>
              <a:rPr sz="2000" b="1" spc="215" dirty="0">
                <a:latin typeface="Cambria"/>
                <a:cs typeface="Cambria"/>
              </a:rPr>
              <a:t> </a:t>
            </a:r>
            <a:r>
              <a:rPr sz="2000" b="1" spc="135" dirty="0">
                <a:latin typeface="Cambria"/>
                <a:cs typeface="Cambria"/>
              </a:rPr>
              <a:t>sectional</a:t>
            </a:r>
            <a:r>
              <a:rPr sz="2000" b="1" spc="90" dirty="0">
                <a:latin typeface="Cambria"/>
                <a:cs typeface="Cambria"/>
              </a:rPr>
              <a:t> </a:t>
            </a:r>
            <a:r>
              <a:rPr sz="2000" b="1" spc="105" dirty="0">
                <a:latin typeface="Cambria"/>
                <a:cs typeface="Cambria"/>
              </a:rPr>
              <a:t>survey:</a:t>
            </a:r>
            <a:endParaRPr sz="2000">
              <a:latin typeface="Cambria"/>
              <a:cs typeface="Cambria"/>
            </a:endParaRPr>
          </a:p>
          <a:p>
            <a:pPr marL="12700" marR="1709420">
              <a:lnSpc>
                <a:spcPts val="2400"/>
              </a:lnSpc>
              <a:spcBef>
                <a:spcPts val="45"/>
              </a:spcBef>
            </a:pPr>
            <a:r>
              <a:rPr sz="2000" dirty="0">
                <a:latin typeface="Georgia"/>
                <a:cs typeface="Georgia"/>
              </a:rPr>
              <a:t>A</a:t>
            </a:r>
            <a:r>
              <a:rPr sz="2000" spc="180" dirty="0">
                <a:latin typeface="Georgia"/>
                <a:cs typeface="Georgia"/>
              </a:rPr>
              <a:t> </a:t>
            </a:r>
            <a:r>
              <a:rPr sz="2000" spc="125" dirty="0">
                <a:latin typeface="Georgia"/>
                <a:cs typeface="Georgia"/>
              </a:rPr>
              <a:t>study</a:t>
            </a:r>
            <a:r>
              <a:rPr sz="2000" spc="85" dirty="0">
                <a:latin typeface="Georgia"/>
                <a:cs typeface="Georgia"/>
              </a:rPr>
              <a:t> </a:t>
            </a:r>
            <a:r>
              <a:rPr sz="2000" spc="114" dirty="0">
                <a:latin typeface="Georgia"/>
                <a:cs typeface="Georgia"/>
              </a:rPr>
              <a:t>which</a:t>
            </a:r>
            <a:r>
              <a:rPr sz="2000" spc="140" dirty="0">
                <a:latin typeface="Georgia"/>
                <a:cs typeface="Georgia"/>
              </a:rPr>
              <a:t> </a:t>
            </a:r>
            <a:r>
              <a:rPr sz="2000" spc="125" dirty="0">
                <a:latin typeface="Georgia"/>
                <a:cs typeface="Georgia"/>
              </a:rPr>
              <a:t>surveys</a:t>
            </a:r>
            <a:r>
              <a:rPr sz="2000" spc="50" dirty="0">
                <a:latin typeface="Georgia"/>
                <a:cs typeface="Georgia"/>
              </a:rPr>
              <a:t> </a:t>
            </a:r>
            <a:r>
              <a:rPr sz="2000" spc="160" dirty="0">
                <a:latin typeface="Georgia"/>
                <a:cs typeface="Georgia"/>
              </a:rPr>
              <a:t>a</a:t>
            </a:r>
            <a:r>
              <a:rPr sz="2000" spc="155" dirty="0">
                <a:latin typeface="Georgia"/>
                <a:cs typeface="Georgia"/>
              </a:rPr>
              <a:t> </a:t>
            </a:r>
            <a:r>
              <a:rPr sz="2000" spc="90" dirty="0">
                <a:latin typeface="Georgia"/>
                <a:cs typeface="Georgia"/>
              </a:rPr>
              <a:t>population</a:t>
            </a:r>
            <a:r>
              <a:rPr sz="2000" spc="65" dirty="0">
                <a:latin typeface="Georgia"/>
                <a:cs typeface="Georgia"/>
              </a:rPr>
              <a:t> </a:t>
            </a:r>
            <a:r>
              <a:rPr sz="2000" spc="125" dirty="0">
                <a:latin typeface="Georgia"/>
                <a:cs typeface="Georgia"/>
              </a:rPr>
              <a:t>about</a:t>
            </a:r>
            <a:r>
              <a:rPr sz="2000" spc="40" dirty="0">
                <a:latin typeface="Georgia"/>
                <a:cs typeface="Georgia"/>
              </a:rPr>
              <a:t> </a:t>
            </a:r>
            <a:r>
              <a:rPr sz="2000" spc="160" dirty="0">
                <a:latin typeface="Georgia"/>
                <a:cs typeface="Georgia"/>
              </a:rPr>
              <a:t>a</a:t>
            </a:r>
            <a:r>
              <a:rPr sz="2000" spc="150" dirty="0">
                <a:latin typeface="Georgia"/>
                <a:cs typeface="Georgia"/>
              </a:rPr>
              <a:t> </a:t>
            </a:r>
            <a:r>
              <a:rPr sz="2000" spc="75" dirty="0">
                <a:latin typeface="Georgia"/>
                <a:cs typeface="Georgia"/>
              </a:rPr>
              <a:t>condition</a:t>
            </a:r>
            <a:r>
              <a:rPr sz="2000" spc="145" dirty="0">
                <a:latin typeface="Georgia"/>
                <a:cs typeface="Georgia"/>
              </a:rPr>
              <a:t> </a:t>
            </a:r>
            <a:r>
              <a:rPr sz="2000" spc="25" dirty="0">
                <a:latin typeface="Georgia"/>
                <a:cs typeface="Georgia"/>
              </a:rPr>
              <a:t>or </a:t>
            </a:r>
            <a:r>
              <a:rPr sz="2000" spc="105" dirty="0">
                <a:latin typeface="Georgia"/>
                <a:cs typeface="Georgia"/>
              </a:rPr>
              <a:t>exposure,</a:t>
            </a:r>
            <a:r>
              <a:rPr sz="2000" spc="65" dirty="0">
                <a:latin typeface="Georgia"/>
                <a:cs typeface="Georgia"/>
              </a:rPr>
              <a:t> </a:t>
            </a:r>
            <a:r>
              <a:rPr sz="2000" spc="50" dirty="0">
                <a:latin typeface="Georgia"/>
                <a:cs typeface="Georgia"/>
              </a:rPr>
              <a:t>or</a:t>
            </a:r>
            <a:r>
              <a:rPr sz="2000" spc="130" dirty="0">
                <a:latin typeface="Georgia"/>
                <a:cs typeface="Georgia"/>
              </a:rPr>
              <a:t> </a:t>
            </a:r>
            <a:r>
              <a:rPr sz="2000" spc="100" dirty="0">
                <a:latin typeface="Georgia"/>
                <a:cs typeface="Georgia"/>
              </a:rPr>
              <a:t>both</a:t>
            </a:r>
            <a:r>
              <a:rPr sz="2000" spc="130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,</a:t>
            </a:r>
            <a:r>
              <a:rPr sz="2000" spc="150" dirty="0">
                <a:latin typeface="Georgia"/>
                <a:cs typeface="Georgia"/>
              </a:rPr>
              <a:t> </a:t>
            </a:r>
            <a:r>
              <a:rPr sz="2000" spc="130" dirty="0">
                <a:latin typeface="Georgia"/>
                <a:cs typeface="Georgia"/>
              </a:rPr>
              <a:t>at</a:t>
            </a:r>
            <a:r>
              <a:rPr sz="2000" spc="100" dirty="0">
                <a:latin typeface="Georgia"/>
                <a:cs typeface="Georgia"/>
              </a:rPr>
              <a:t> </a:t>
            </a:r>
            <a:r>
              <a:rPr sz="2000" spc="90" dirty="0">
                <a:latin typeface="Georgia"/>
                <a:cs typeface="Georgia"/>
              </a:rPr>
              <a:t>one</a:t>
            </a:r>
            <a:r>
              <a:rPr sz="2000" spc="120" dirty="0">
                <a:latin typeface="Georgia"/>
                <a:cs typeface="Georgia"/>
              </a:rPr>
              <a:t> </a:t>
            </a:r>
            <a:r>
              <a:rPr sz="2000" spc="80" dirty="0">
                <a:latin typeface="Georgia"/>
                <a:cs typeface="Georgia"/>
              </a:rPr>
              <a:t>point</a:t>
            </a:r>
            <a:r>
              <a:rPr sz="2000" spc="100" dirty="0">
                <a:latin typeface="Georgia"/>
                <a:cs typeface="Georgia"/>
              </a:rPr>
              <a:t> </a:t>
            </a:r>
            <a:r>
              <a:rPr sz="2000" spc="75" dirty="0">
                <a:latin typeface="Georgia"/>
                <a:cs typeface="Georgia"/>
              </a:rPr>
              <a:t>in</a:t>
            </a:r>
            <a:r>
              <a:rPr sz="2000" spc="135" dirty="0">
                <a:latin typeface="Georgia"/>
                <a:cs typeface="Georgia"/>
              </a:rPr>
              <a:t> </a:t>
            </a:r>
            <a:r>
              <a:rPr sz="2000" spc="65" dirty="0">
                <a:latin typeface="Georgia"/>
                <a:cs typeface="Georgia"/>
              </a:rPr>
              <a:t>time.</a:t>
            </a:r>
            <a:endParaRPr sz="2000">
              <a:latin typeface="Georgia"/>
              <a:cs typeface="Georgia"/>
            </a:endParaRPr>
          </a:p>
          <a:p>
            <a:pPr>
              <a:spcBef>
                <a:spcPts val="130"/>
              </a:spcBef>
            </a:pPr>
            <a:endParaRPr sz="2000">
              <a:latin typeface="Georgia"/>
              <a:cs typeface="Georgia"/>
            </a:endParaRPr>
          </a:p>
          <a:p>
            <a:pPr marL="12700">
              <a:lnSpc>
                <a:spcPts val="2365"/>
              </a:lnSpc>
            </a:pPr>
            <a:r>
              <a:rPr sz="2000" b="1" spc="150" dirty="0">
                <a:latin typeface="Cambria"/>
                <a:cs typeface="Cambria"/>
              </a:rPr>
              <a:t>Cohort</a:t>
            </a:r>
            <a:r>
              <a:rPr sz="2000" b="1" spc="145" dirty="0">
                <a:latin typeface="Cambria"/>
                <a:cs typeface="Cambria"/>
              </a:rPr>
              <a:t> </a:t>
            </a:r>
            <a:r>
              <a:rPr sz="2000" b="1" spc="130" dirty="0">
                <a:latin typeface="Cambria"/>
                <a:cs typeface="Cambria"/>
              </a:rPr>
              <a:t>study:</a:t>
            </a:r>
            <a:endParaRPr sz="2000">
              <a:latin typeface="Cambria"/>
              <a:cs typeface="Cambria"/>
            </a:endParaRPr>
          </a:p>
          <a:p>
            <a:pPr marL="12700" marR="698500">
              <a:lnSpc>
                <a:spcPts val="2400"/>
              </a:lnSpc>
              <a:spcBef>
                <a:spcPts val="45"/>
              </a:spcBef>
            </a:pPr>
            <a:r>
              <a:rPr sz="2000" dirty="0">
                <a:latin typeface="Georgia"/>
                <a:cs typeface="Georgia"/>
              </a:rPr>
              <a:t>A</a:t>
            </a:r>
            <a:r>
              <a:rPr sz="2000" spc="185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non</a:t>
            </a:r>
            <a:r>
              <a:rPr sz="2000" spc="70" dirty="0">
                <a:latin typeface="Georgia"/>
                <a:cs typeface="Georgia"/>
              </a:rPr>
              <a:t> </a:t>
            </a:r>
            <a:r>
              <a:rPr sz="2000" spc="85" dirty="0">
                <a:latin typeface="Georgia"/>
                <a:cs typeface="Georgia"/>
              </a:rPr>
              <a:t>experimental</a:t>
            </a:r>
            <a:r>
              <a:rPr sz="2000" spc="55" dirty="0">
                <a:latin typeface="Georgia"/>
                <a:cs typeface="Georgia"/>
              </a:rPr>
              <a:t> </a:t>
            </a:r>
            <a:r>
              <a:rPr sz="2000" spc="125" dirty="0">
                <a:latin typeface="Georgia"/>
                <a:cs typeface="Georgia"/>
              </a:rPr>
              <a:t>study</a:t>
            </a:r>
            <a:r>
              <a:rPr sz="2000" spc="90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design</a:t>
            </a:r>
            <a:r>
              <a:rPr sz="2000" spc="75" dirty="0">
                <a:latin typeface="Georgia"/>
                <a:cs typeface="Georgia"/>
              </a:rPr>
              <a:t> </a:t>
            </a:r>
            <a:r>
              <a:rPr sz="2000" spc="114" dirty="0">
                <a:latin typeface="Georgia"/>
                <a:cs typeface="Georgia"/>
              </a:rPr>
              <a:t>which</a:t>
            </a:r>
            <a:r>
              <a:rPr sz="2000" spc="140" dirty="0">
                <a:latin typeface="Georgia"/>
                <a:cs typeface="Georgia"/>
              </a:rPr>
              <a:t> </a:t>
            </a:r>
            <a:r>
              <a:rPr sz="2000" spc="75" dirty="0">
                <a:latin typeface="Georgia"/>
                <a:cs typeface="Georgia"/>
              </a:rPr>
              <a:t>fallows</a:t>
            </a:r>
            <a:r>
              <a:rPr sz="2000" spc="60" dirty="0">
                <a:latin typeface="Georgia"/>
                <a:cs typeface="Georgia"/>
              </a:rPr>
              <a:t> </a:t>
            </a:r>
            <a:r>
              <a:rPr sz="2000" spc="160" dirty="0">
                <a:latin typeface="Georgia"/>
                <a:cs typeface="Georgia"/>
              </a:rPr>
              <a:t>a</a:t>
            </a:r>
            <a:r>
              <a:rPr sz="2000" spc="155" dirty="0">
                <a:latin typeface="Georgia"/>
                <a:cs typeface="Georgia"/>
              </a:rPr>
              <a:t> </a:t>
            </a:r>
            <a:r>
              <a:rPr sz="2000" spc="100" dirty="0">
                <a:latin typeface="Georgia"/>
                <a:cs typeface="Georgia"/>
              </a:rPr>
              <a:t>group</a:t>
            </a:r>
            <a:r>
              <a:rPr sz="2000" spc="80" dirty="0">
                <a:latin typeface="Georgia"/>
                <a:cs typeface="Georgia"/>
              </a:rPr>
              <a:t> </a:t>
            </a:r>
            <a:r>
              <a:rPr sz="2000" dirty="0">
                <a:latin typeface="Georgia"/>
                <a:cs typeface="Georgia"/>
              </a:rPr>
              <a:t>of</a:t>
            </a:r>
            <a:r>
              <a:rPr sz="2000" spc="165" dirty="0">
                <a:latin typeface="Georgia"/>
                <a:cs typeface="Georgia"/>
              </a:rPr>
              <a:t> </a:t>
            </a:r>
            <a:r>
              <a:rPr sz="2000" spc="70" dirty="0">
                <a:latin typeface="Georgia"/>
                <a:cs typeface="Georgia"/>
              </a:rPr>
              <a:t>people </a:t>
            </a:r>
            <a:r>
              <a:rPr sz="2000" spc="75" dirty="0">
                <a:latin typeface="Georgia"/>
                <a:cs typeface="Georgia"/>
              </a:rPr>
              <a:t>Prospectively</a:t>
            </a:r>
            <a:r>
              <a:rPr sz="2000" spc="35" dirty="0">
                <a:latin typeface="Georgia"/>
                <a:cs typeface="Georgia"/>
              </a:rPr>
              <a:t> </a:t>
            </a:r>
            <a:r>
              <a:rPr sz="2000" spc="140" dirty="0">
                <a:latin typeface="Georgia"/>
                <a:cs typeface="Georgia"/>
              </a:rPr>
              <a:t>and</a:t>
            </a:r>
            <a:r>
              <a:rPr sz="2000" spc="105" dirty="0">
                <a:latin typeface="Georgia"/>
                <a:cs typeface="Georgia"/>
              </a:rPr>
              <a:t> </a:t>
            </a:r>
            <a:r>
              <a:rPr sz="2000" spc="114" dirty="0">
                <a:latin typeface="Georgia"/>
                <a:cs typeface="Georgia"/>
              </a:rPr>
              <a:t>then</a:t>
            </a:r>
            <a:r>
              <a:rPr sz="2000" spc="175" dirty="0">
                <a:latin typeface="Georgia"/>
                <a:cs typeface="Georgia"/>
              </a:rPr>
              <a:t> </a:t>
            </a:r>
            <a:r>
              <a:rPr sz="2000" spc="110" dirty="0">
                <a:latin typeface="Georgia"/>
                <a:cs typeface="Georgia"/>
              </a:rPr>
              <a:t>examines</a:t>
            </a:r>
            <a:r>
              <a:rPr sz="2000" spc="75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how</a:t>
            </a:r>
            <a:r>
              <a:rPr sz="2000" spc="165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events</a:t>
            </a:r>
            <a:r>
              <a:rPr sz="2000" spc="165" dirty="0">
                <a:latin typeface="Georgia"/>
                <a:cs typeface="Georgia"/>
              </a:rPr>
              <a:t> </a:t>
            </a:r>
            <a:r>
              <a:rPr sz="2000" dirty="0">
                <a:latin typeface="Georgia"/>
                <a:cs typeface="Georgia"/>
              </a:rPr>
              <a:t>differ</a:t>
            </a:r>
            <a:r>
              <a:rPr sz="2000" spc="10" dirty="0">
                <a:latin typeface="Georgia"/>
                <a:cs typeface="Georgia"/>
              </a:rPr>
              <a:t> </a:t>
            </a:r>
            <a:r>
              <a:rPr sz="2000" spc="110" dirty="0">
                <a:latin typeface="Georgia"/>
                <a:cs typeface="Georgia"/>
              </a:rPr>
              <a:t>among</a:t>
            </a:r>
            <a:r>
              <a:rPr sz="2000" spc="120" dirty="0">
                <a:latin typeface="Georgia"/>
                <a:cs typeface="Georgia"/>
              </a:rPr>
              <a:t> </a:t>
            </a:r>
            <a:r>
              <a:rPr sz="2000" spc="70" dirty="0">
                <a:latin typeface="Georgia"/>
                <a:cs typeface="Georgia"/>
              </a:rPr>
              <a:t>people</a:t>
            </a:r>
            <a:endParaRPr sz="2000">
              <a:latin typeface="Georgia"/>
              <a:cs typeface="Georgia"/>
            </a:endParaRPr>
          </a:p>
          <a:p>
            <a:pPr marL="12700">
              <a:lnSpc>
                <a:spcPts val="2325"/>
              </a:lnSpc>
            </a:pPr>
            <a:r>
              <a:rPr sz="2000" spc="55" dirty="0">
                <a:latin typeface="Georgia"/>
                <a:cs typeface="Georgia"/>
              </a:rPr>
              <a:t>With</a:t>
            </a:r>
            <a:r>
              <a:rPr sz="2000" spc="130" dirty="0">
                <a:latin typeface="Georgia"/>
                <a:cs typeface="Georgia"/>
              </a:rPr>
              <a:t> </a:t>
            </a:r>
            <a:r>
              <a:rPr sz="2000" spc="75" dirty="0">
                <a:latin typeface="Georgia"/>
                <a:cs typeface="Georgia"/>
              </a:rPr>
              <a:t>in</a:t>
            </a:r>
            <a:r>
              <a:rPr sz="2000" spc="130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the</a:t>
            </a:r>
            <a:r>
              <a:rPr sz="2000" spc="114" dirty="0">
                <a:latin typeface="Georgia"/>
                <a:cs typeface="Georgia"/>
              </a:rPr>
              <a:t> </a:t>
            </a:r>
            <a:r>
              <a:rPr sz="2000" spc="95" dirty="0">
                <a:latin typeface="Georgia"/>
                <a:cs typeface="Georgia"/>
              </a:rPr>
              <a:t>group.</a:t>
            </a:r>
            <a:endParaRPr sz="2000">
              <a:latin typeface="Georgia"/>
              <a:cs typeface="Georgia"/>
            </a:endParaRPr>
          </a:p>
          <a:p>
            <a:pPr>
              <a:spcBef>
                <a:spcPts val="210"/>
              </a:spcBef>
            </a:pPr>
            <a:endParaRPr sz="2000">
              <a:latin typeface="Georgia"/>
              <a:cs typeface="Georgia"/>
            </a:endParaRPr>
          </a:p>
          <a:p>
            <a:pPr marL="12700">
              <a:lnSpc>
                <a:spcPts val="2365"/>
              </a:lnSpc>
            </a:pPr>
            <a:r>
              <a:rPr sz="2000" b="1" spc="130" dirty="0">
                <a:latin typeface="Cambria"/>
                <a:cs typeface="Cambria"/>
              </a:rPr>
              <a:t>Factorial</a:t>
            </a:r>
            <a:r>
              <a:rPr sz="2000" b="1" spc="80" dirty="0">
                <a:latin typeface="Cambria"/>
                <a:cs typeface="Cambria"/>
              </a:rPr>
              <a:t> </a:t>
            </a:r>
            <a:r>
              <a:rPr sz="2000" b="1" spc="110" dirty="0">
                <a:latin typeface="Cambria"/>
                <a:cs typeface="Cambria"/>
              </a:rPr>
              <a:t>design:</a:t>
            </a:r>
            <a:endParaRPr sz="2000">
              <a:latin typeface="Cambria"/>
              <a:cs typeface="Cambria"/>
            </a:endParaRPr>
          </a:p>
          <a:p>
            <a:pPr marL="12700" marR="5080">
              <a:lnSpc>
                <a:spcPts val="2400"/>
              </a:lnSpc>
              <a:spcBef>
                <a:spcPts val="45"/>
              </a:spcBef>
            </a:pPr>
            <a:r>
              <a:rPr sz="2000" spc="60" dirty="0">
                <a:latin typeface="Georgia"/>
                <a:cs typeface="Georgia"/>
              </a:rPr>
              <a:t>Allows</a:t>
            </a:r>
            <a:r>
              <a:rPr sz="2000" spc="130" dirty="0">
                <a:latin typeface="Georgia"/>
                <a:cs typeface="Georgia"/>
              </a:rPr>
              <a:t> </a:t>
            </a:r>
            <a:r>
              <a:rPr sz="2000" spc="80" dirty="0">
                <a:latin typeface="Georgia"/>
                <a:cs typeface="Georgia"/>
              </a:rPr>
              <a:t>investigation</a:t>
            </a:r>
            <a:r>
              <a:rPr sz="2000" spc="70" dirty="0">
                <a:latin typeface="Georgia"/>
                <a:cs typeface="Georgia"/>
              </a:rPr>
              <a:t> </a:t>
            </a:r>
            <a:r>
              <a:rPr sz="2000" dirty="0">
                <a:latin typeface="Georgia"/>
                <a:cs typeface="Georgia"/>
              </a:rPr>
              <a:t>of</a:t>
            </a:r>
            <a:r>
              <a:rPr sz="2000" spc="160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the</a:t>
            </a:r>
            <a:r>
              <a:rPr sz="2000" spc="130" dirty="0">
                <a:latin typeface="Georgia"/>
                <a:cs typeface="Georgia"/>
              </a:rPr>
              <a:t> </a:t>
            </a:r>
            <a:r>
              <a:rPr sz="2000" spc="120" dirty="0">
                <a:latin typeface="Georgia"/>
                <a:cs typeface="Georgia"/>
              </a:rPr>
              <a:t>separate</a:t>
            </a:r>
            <a:r>
              <a:rPr sz="2000" spc="-20" dirty="0">
                <a:latin typeface="Georgia"/>
                <a:cs typeface="Georgia"/>
              </a:rPr>
              <a:t> </a:t>
            </a:r>
            <a:r>
              <a:rPr sz="2000" spc="140" dirty="0">
                <a:latin typeface="Georgia"/>
                <a:cs typeface="Georgia"/>
              </a:rPr>
              <a:t>and</a:t>
            </a:r>
            <a:r>
              <a:rPr sz="2000" spc="70" dirty="0">
                <a:latin typeface="Georgia"/>
                <a:cs typeface="Georgia"/>
              </a:rPr>
              <a:t> </a:t>
            </a:r>
            <a:r>
              <a:rPr sz="2000" spc="95" dirty="0">
                <a:latin typeface="Georgia"/>
                <a:cs typeface="Georgia"/>
              </a:rPr>
              <a:t>combined</a:t>
            </a:r>
            <a:r>
              <a:rPr sz="2000" spc="70" dirty="0">
                <a:latin typeface="Georgia"/>
                <a:cs typeface="Georgia"/>
              </a:rPr>
              <a:t> </a:t>
            </a:r>
            <a:r>
              <a:rPr sz="2000" spc="80" dirty="0">
                <a:latin typeface="Georgia"/>
                <a:cs typeface="Georgia"/>
              </a:rPr>
              <a:t>effects</a:t>
            </a:r>
            <a:r>
              <a:rPr sz="2000" spc="55" dirty="0">
                <a:latin typeface="Georgia"/>
                <a:cs typeface="Georgia"/>
              </a:rPr>
              <a:t> </a:t>
            </a:r>
            <a:r>
              <a:rPr sz="2000" dirty="0">
                <a:latin typeface="Georgia"/>
                <a:cs typeface="Georgia"/>
              </a:rPr>
              <a:t>of</a:t>
            </a:r>
            <a:r>
              <a:rPr sz="2000" spc="160" dirty="0">
                <a:latin typeface="Georgia"/>
                <a:cs typeface="Georgia"/>
              </a:rPr>
              <a:t> </a:t>
            </a:r>
            <a:r>
              <a:rPr sz="2000" spc="75" dirty="0">
                <a:latin typeface="Georgia"/>
                <a:cs typeface="Georgia"/>
              </a:rPr>
              <a:t>more</a:t>
            </a:r>
            <a:r>
              <a:rPr sz="2000" spc="135" dirty="0">
                <a:latin typeface="Georgia"/>
                <a:cs typeface="Georgia"/>
              </a:rPr>
              <a:t> </a:t>
            </a:r>
            <a:r>
              <a:rPr sz="2000" spc="120" dirty="0">
                <a:latin typeface="Georgia"/>
                <a:cs typeface="Georgia"/>
              </a:rPr>
              <a:t>than </a:t>
            </a:r>
            <a:r>
              <a:rPr sz="2000" spc="130" dirty="0">
                <a:latin typeface="Georgia"/>
                <a:cs typeface="Georgia"/>
              </a:rPr>
              <a:t>One</a:t>
            </a:r>
            <a:r>
              <a:rPr sz="2000" spc="40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independent</a:t>
            </a:r>
            <a:r>
              <a:rPr sz="2000" spc="-50" dirty="0">
                <a:latin typeface="Georgia"/>
                <a:cs typeface="Georgia"/>
              </a:rPr>
              <a:t> </a:t>
            </a:r>
            <a:r>
              <a:rPr sz="2000" spc="90" dirty="0">
                <a:latin typeface="Georgia"/>
                <a:cs typeface="Georgia"/>
              </a:rPr>
              <a:t>variable</a:t>
            </a:r>
            <a:r>
              <a:rPr sz="2000" spc="-35" dirty="0">
                <a:latin typeface="Georgia"/>
                <a:cs typeface="Georgia"/>
              </a:rPr>
              <a:t> </a:t>
            </a:r>
            <a:r>
              <a:rPr sz="2000" spc="90" dirty="0">
                <a:latin typeface="Georgia"/>
                <a:cs typeface="Georgia"/>
              </a:rPr>
              <a:t>on</a:t>
            </a:r>
            <a:r>
              <a:rPr sz="2000" spc="130" dirty="0">
                <a:latin typeface="Georgia"/>
                <a:cs typeface="Georgia"/>
              </a:rPr>
              <a:t> </a:t>
            </a:r>
            <a:r>
              <a:rPr sz="2000" spc="80" dirty="0">
                <a:latin typeface="Georgia"/>
                <a:cs typeface="Georgia"/>
              </a:rPr>
              <a:t>given</a:t>
            </a:r>
            <a:r>
              <a:rPr sz="2000" spc="130" dirty="0">
                <a:latin typeface="Georgia"/>
                <a:cs typeface="Georgia"/>
              </a:rPr>
              <a:t> </a:t>
            </a:r>
            <a:r>
              <a:rPr sz="2000" spc="85" dirty="0">
                <a:latin typeface="Georgia"/>
                <a:cs typeface="Georgia"/>
              </a:rPr>
              <a:t>outcome.</a:t>
            </a:r>
            <a:endParaRPr sz="2000">
              <a:latin typeface="Georgia"/>
              <a:cs typeface="Georgia"/>
            </a:endParaRPr>
          </a:p>
          <a:p>
            <a:pPr>
              <a:spcBef>
                <a:spcPts val="55"/>
              </a:spcBef>
            </a:pPr>
            <a:endParaRPr sz="2000">
              <a:latin typeface="Georgia"/>
              <a:cs typeface="Georgia"/>
            </a:endParaRPr>
          </a:p>
          <a:p>
            <a:pPr marL="12700"/>
            <a:r>
              <a:rPr sz="2000" b="1" spc="75" dirty="0">
                <a:latin typeface="Cambria"/>
                <a:cs typeface="Cambria"/>
              </a:rPr>
              <a:t>Parallel</a:t>
            </a:r>
            <a:r>
              <a:rPr sz="2000" b="1" spc="85" dirty="0">
                <a:latin typeface="Cambria"/>
                <a:cs typeface="Cambria"/>
              </a:rPr>
              <a:t> </a:t>
            </a:r>
            <a:r>
              <a:rPr sz="2000" b="1" spc="95" dirty="0">
                <a:latin typeface="Cambria"/>
                <a:cs typeface="Cambria"/>
              </a:rPr>
              <a:t>group</a:t>
            </a:r>
            <a:r>
              <a:rPr sz="2000" b="1" spc="155" dirty="0">
                <a:latin typeface="Cambria"/>
                <a:cs typeface="Cambria"/>
              </a:rPr>
              <a:t> </a:t>
            </a:r>
            <a:r>
              <a:rPr sz="2000" b="1" spc="110" dirty="0">
                <a:latin typeface="Cambria"/>
                <a:cs typeface="Cambria"/>
              </a:rPr>
              <a:t>comparison</a:t>
            </a:r>
            <a:r>
              <a:rPr sz="2000" spc="110" dirty="0">
                <a:latin typeface="Georgia"/>
                <a:cs typeface="Georgia"/>
              </a:rPr>
              <a:t>:</a:t>
            </a:r>
            <a:endParaRPr sz="2000">
              <a:latin typeface="Georgia"/>
              <a:cs typeface="Georgia"/>
            </a:endParaRPr>
          </a:p>
          <a:p>
            <a:pPr marL="12700" marR="636905">
              <a:spcBef>
                <a:spcPts val="5"/>
              </a:spcBef>
            </a:pPr>
            <a:r>
              <a:rPr sz="2000" spc="130" dirty="0">
                <a:latin typeface="Georgia"/>
                <a:cs typeface="Georgia"/>
              </a:rPr>
              <a:t>Each</a:t>
            </a:r>
            <a:r>
              <a:rPr sz="2000" spc="204" dirty="0">
                <a:latin typeface="Georgia"/>
                <a:cs typeface="Georgia"/>
              </a:rPr>
              <a:t> </a:t>
            </a:r>
            <a:r>
              <a:rPr sz="2000" spc="100" dirty="0">
                <a:latin typeface="Georgia"/>
                <a:cs typeface="Georgia"/>
              </a:rPr>
              <a:t>group</a:t>
            </a:r>
            <a:r>
              <a:rPr sz="2000" spc="70" dirty="0">
                <a:latin typeface="Georgia"/>
                <a:cs typeface="Georgia"/>
              </a:rPr>
              <a:t> </a:t>
            </a:r>
            <a:r>
              <a:rPr sz="2000" spc="75" dirty="0">
                <a:latin typeface="Georgia"/>
                <a:cs typeface="Georgia"/>
              </a:rPr>
              <a:t>receive</a:t>
            </a:r>
            <a:r>
              <a:rPr sz="2000" spc="40" dirty="0">
                <a:latin typeface="Georgia"/>
                <a:cs typeface="Georgia"/>
              </a:rPr>
              <a:t> </a:t>
            </a:r>
            <a:r>
              <a:rPr sz="2000" spc="160" dirty="0">
                <a:latin typeface="Georgia"/>
                <a:cs typeface="Georgia"/>
              </a:rPr>
              <a:t>a</a:t>
            </a:r>
            <a:r>
              <a:rPr sz="2000" spc="150" dirty="0">
                <a:latin typeface="Georgia"/>
                <a:cs typeface="Georgia"/>
              </a:rPr>
              <a:t> </a:t>
            </a:r>
            <a:r>
              <a:rPr sz="2000" spc="65" dirty="0">
                <a:latin typeface="Georgia"/>
                <a:cs typeface="Georgia"/>
              </a:rPr>
              <a:t>different</a:t>
            </a:r>
            <a:r>
              <a:rPr sz="2000" spc="-50" dirty="0">
                <a:latin typeface="Georgia"/>
                <a:cs typeface="Georgia"/>
              </a:rPr>
              <a:t> </a:t>
            </a:r>
            <a:r>
              <a:rPr sz="2000" spc="95" dirty="0">
                <a:latin typeface="Georgia"/>
                <a:cs typeface="Georgia"/>
              </a:rPr>
              <a:t>treatment</a:t>
            </a:r>
            <a:r>
              <a:rPr sz="2000" spc="110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,</a:t>
            </a:r>
            <a:r>
              <a:rPr sz="2000" spc="155" dirty="0">
                <a:latin typeface="Georgia"/>
                <a:cs typeface="Georgia"/>
              </a:rPr>
              <a:t> </a:t>
            </a:r>
            <a:r>
              <a:rPr sz="2000" spc="80" dirty="0">
                <a:latin typeface="Georgia"/>
                <a:cs typeface="Georgia"/>
              </a:rPr>
              <a:t>with</a:t>
            </a:r>
            <a:r>
              <a:rPr sz="2000" spc="135" dirty="0">
                <a:latin typeface="Georgia"/>
                <a:cs typeface="Georgia"/>
              </a:rPr>
              <a:t> </a:t>
            </a:r>
            <a:r>
              <a:rPr sz="2000" spc="100" dirty="0">
                <a:latin typeface="Georgia"/>
                <a:cs typeface="Georgia"/>
              </a:rPr>
              <a:t>both</a:t>
            </a:r>
            <a:r>
              <a:rPr sz="2000" spc="140" dirty="0">
                <a:latin typeface="Georgia"/>
                <a:cs typeface="Georgia"/>
              </a:rPr>
              <a:t> </a:t>
            </a:r>
            <a:r>
              <a:rPr sz="2000" spc="120" dirty="0">
                <a:latin typeface="Georgia"/>
                <a:cs typeface="Georgia"/>
              </a:rPr>
              <a:t>groups</a:t>
            </a:r>
            <a:r>
              <a:rPr sz="2000" spc="45" dirty="0">
                <a:latin typeface="Georgia"/>
                <a:cs typeface="Georgia"/>
              </a:rPr>
              <a:t> </a:t>
            </a:r>
            <a:r>
              <a:rPr sz="2000" spc="80" dirty="0">
                <a:latin typeface="Georgia"/>
                <a:cs typeface="Georgia"/>
              </a:rPr>
              <a:t>being </a:t>
            </a:r>
            <a:r>
              <a:rPr sz="2000" spc="90" dirty="0">
                <a:latin typeface="Georgia"/>
                <a:cs typeface="Georgia"/>
              </a:rPr>
              <a:t>entered</a:t>
            </a:r>
            <a:r>
              <a:rPr sz="2000" spc="60" dirty="0">
                <a:latin typeface="Georgia"/>
                <a:cs typeface="Georgia"/>
              </a:rPr>
              <a:t> </a:t>
            </a:r>
            <a:r>
              <a:rPr sz="2000" spc="65" dirty="0">
                <a:latin typeface="Georgia"/>
                <a:cs typeface="Georgia"/>
              </a:rPr>
              <a:t>into</a:t>
            </a:r>
            <a:r>
              <a:rPr sz="2000" spc="120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the</a:t>
            </a:r>
            <a:r>
              <a:rPr sz="2000" spc="120" dirty="0">
                <a:latin typeface="Georgia"/>
                <a:cs typeface="Georgia"/>
              </a:rPr>
              <a:t> </a:t>
            </a:r>
            <a:r>
              <a:rPr sz="2000" spc="125" dirty="0">
                <a:latin typeface="Georgia"/>
                <a:cs typeface="Georgia"/>
              </a:rPr>
              <a:t>study</a:t>
            </a:r>
            <a:r>
              <a:rPr sz="2000" spc="155" dirty="0">
                <a:latin typeface="Georgia"/>
                <a:cs typeface="Georgia"/>
              </a:rPr>
              <a:t> </a:t>
            </a:r>
            <a:r>
              <a:rPr sz="2000" spc="130" dirty="0">
                <a:latin typeface="Georgia"/>
                <a:cs typeface="Georgia"/>
              </a:rPr>
              <a:t>at</a:t>
            </a:r>
            <a:r>
              <a:rPr sz="2000" spc="105" dirty="0">
                <a:latin typeface="Georgia"/>
                <a:cs typeface="Georgia"/>
              </a:rPr>
              <a:t> the</a:t>
            </a:r>
            <a:r>
              <a:rPr sz="2000" spc="120" dirty="0">
                <a:latin typeface="Georgia"/>
                <a:cs typeface="Georgia"/>
              </a:rPr>
              <a:t> </a:t>
            </a:r>
            <a:r>
              <a:rPr sz="2000" spc="135" dirty="0">
                <a:latin typeface="Georgia"/>
                <a:cs typeface="Georgia"/>
              </a:rPr>
              <a:t>same</a:t>
            </a:r>
            <a:r>
              <a:rPr sz="2000" spc="120" dirty="0">
                <a:latin typeface="Georgia"/>
                <a:cs typeface="Georgia"/>
              </a:rPr>
              <a:t> </a:t>
            </a:r>
            <a:r>
              <a:rPr sz="2000" spc="75" dirty="0">
                <a:latin typeface="Georgia"/>
                <a:cs typeface="Georgia"/>
              </a:rPr>
              <a:t>time.</a:t>
            </a:r>
            <a:r>
              <a:rPr sz="2000" spc="145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Results</a:t>
            </a:r>
            <a:r>
              <a:rPr sz="2000" spc="120" dirty="0">
                <a:latin typeface="Georgia"/>
                <a:cs typeface="Georgia"/>
              </a:rPr>
              <a:t> </a:t>
            </a:r>
            <a:r>
              <a:rPr sz="2000" spc="110" dirty="0">
                <a:latin typeface="Georgia"/>
                <a:cs typeface="Georgia"/>
              </a:rPr>
              <a:t>are</a:t>
            </a:r>
            <a:r>
              <a:rPr sz="2000" spc="125" dirty="0">
                <a:latin typeface="Georgia"/>
                <a:cs typeface="Georgia"/>
              </a:rPr>
              <a:t> analysed</a:t>
            </a:r>
            <a:r>
              <a:rPr sz="2000" spc="-15" dirty="0">
                <a:latin typeface="Georgia"/>
                <a:cs typeface="Georgia"/>
              </a:rPr>
              <a:t> </a:t>
            </a:r>
            <a:r>
              <a:rPr sz="2000" spc="90" dirty="0">
                <a:latin typeface="Georgia"/>
                <a:cs typeface="Georgia"/>
              </a:rPr>
              <a:t>by </a:t>
            </a:r>
            <a:r>
              <a:rPr sz="2000" spc="100" dirty="0">
                <a:latin typeface="Georgia"/>
                <a:cs typeface="Georgia"/>
              </a:rPr>
              <a:t>comparing</a:t>
            </a:r>
            <a:r>
              <a:rPr sz="2000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groups.</a:t>
            </a:r>
            <a:endParaRPr sz="2000">
              <a:latin typeface="Georgia"/>
              <a:cs typeface="Georgia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pPr marL="38100">
                <a:lnSpc>
                  <a:spcPts val="1240"/>
                </a:lnSpc>
              </a:pPr>
              <a:t>10</a:t>
            </a:fld>
            <a:endParaRPr spc="-25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881187" y="786829"/>
            <a:ext cx="8329930" cy="249106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ts val="2365"/>
              </a:lnSpc>
              <a:spcBef>
                <a:spcPts val="125"/>
              </a:spcBef>
            </a:pPr>
            <a:r>
              <a:rPr sz="2000" b="1" spc="85" dirty="0">
                <a:latin typeface="Cambria"/>
                <a:cs typeface="Cambria"/>
              </a:rPr>
              <a:t>Paired</a:t>
            </a:r>
            <a:r>
              <a:rPr sz="2000" b="1" spc="160" dirty="0">
                <a:latin typeface="Cambria"/>
                <a:cs typeface="Cambria"/>
              </a:rPr>
              <a:t> </a:t>
            </a:r>
            <a:r>
              <a:rPr sz="2000" b="1" spc="114" dirty="0">
                <a:latin typeface="Cambria"/>
                <a:cs typeface="Cambria"/>
              </a:rPr>
              <a:t>comparison:</a:t>
            </a:r>
            <a:endParaRPr sz="2000">
              <a:latin typeface="Cambria"/>
              <a:cs typeface="Cambria"/>
            </a:endParaRPr>
          </a:p>
          <a:p>
            <a:pPr marL="12700" marR="501015">
              <a:lnSpc>
                <a:spcPts val="2400"/>
              </a:lnSpc>
              <a:spcBef>
                <a:spcPts val="45"/>
              </a:spcBef>
            </a:pPr>
            <a:r>
              <a:rPr sz="2000" spc="125" dirty="0">
                <a:latin typeface="Georgia"/>
                <a:cs typeface="Georgia"/>
              </a:rPr>
              <a:t>Subjects</a:t>
            </a:r>
            <a:r>
              <a:rPr sz="2000" spc="60" dirty="0">
                <a:latin typeface="Georgia"/>
                <a:cs typeface="Georgia"/>
              </a:rPr>
              <a:t> </a:t>
            </a:r>
            <a:r>
              <a:rPr sz="2000" spc="75" dirty="0">
                <a:latin typeface="Georgia"/>
                <a:cs typeface="Georgia"/>
              </a:rPr>
              <a:t>receiving</a:t>
            </a:r>
            <a:r>
              <a:rPr sz="2000" spc="90" dirty="0">
                <a:latin typeface="Georgia"/>
                <a:cs typeface="Georgia"/>
              </a:rPr>
              <a:t> </a:t>
            </a:r>
            <a:r>
              <a:rPr sz="2000" spc="65" dirty="0">
                <a:latin typeface="Georgia"/>
                <a:cs typeface="Georgia"/>
              </a:rPr>
              <a:t>different</a:t>
            </a:r>
            <a:r>
              <a:rPr sz="2000" spc="-35" dirty="0">
                <a:latin typeface="Georgia"/>
                <a:cs typeface="Georgia"/>
              </a:rPr>
              <a:t> </a:t>
            </a:r>
            <a:r>
              <a:rPr sz="2000" spc="100" dirty="0">
                <a:latin typeface="Georgia"/>
                <a:cs typeface="Georgia"/>
              </a:rPr>
              <a:t>treatments</a:t>
            </a:r>
            <a:r>
              <a:rPr sz="2000" spc="60" dirty="0">
                <a:latin typeface="Georgia"/>
                <a:cs typeface="Georgia"/>
              </a:rPr>
              <a:t> </a:t>
            </a:r>
            <a:r>
              <a:rPr sz="2000" spc="110" dirty="0">
                <a:latin typeface="Georgia"/>
                <a:cs typeface="Georgia"/>
              </a:rPr>
              <a:t>are</a:t>
            </a:r>
            <a:r>
              <a:rPr sz="2000" spc="140" dirty="0">
                <a:latin typeface="Georgia"/>
                <a:cs typeface="Georgia"/>
              </a:rPr>
              <a:t> </a:t>
            </a:r>
            <a:r>
              <a:rPr sz="2000" spc="120" dirty="0">
                <a:latin typeface="Georgia"/>
                <a:cs typeface="Georgia"/>
              </a:rPr>
              <a:t>matched</a:t>
            </a:r>
            <a:r>
              <a:rPr sz="2000" spc="75" dirty="0">
                <a:latin typeface="Georgia"/>
                <a:cs typeface="Georgia"/>
              </a:rPr>
              <a:t> </a:t>
            </a:r>
            <a:r>
              <a:rPr sz="2000" spc="55" dirty="0">
                <a:latin typeface="Georgia"/>
                <a:cs typeface="Georgia"/>
              </a:rPr>
              <a:t>to</a:t>
            </a:r>
            <a:r>
              <a:rPr sz="2000" spc="210" dirty="0">
                <a:latin typeface="Georgia"/>
                <a:cs typeface="Georgia"/>
              </a:rPr>
              <a:t> </a:t>
            </a:r>
            <a:r>
              <a:rPr sz="2000" spc="114" dirty="0">
                <a:latin typeface="Georgia"/>
                <a:cs typeface="Georgia"/>
              </a:rPr>
              <a:t>balance </a:t>
            </a:r>
            <a:r>
              <a:rPr sz="2000" spc="80" dirty="0">
                <a:latin typeface="Georgia"/>
                <a:cs typeface="Georgia"/>
              </a:rPr>
              <a:t>potential</a:t>
            </a:r>
            <a:r>
              <a:rPr sz="2000" spc="45" dirty="0">
                <a:latin typeface="Georgia"/>
                <a:cs typeface="Georgia"/>
              </a:rPr>
              <a:t> </a:t>
            </a:r>
            <a:r>
              <a:rPr sz="2000" spc="90" dirty="0">
                <a:latin typeface="Georgia"/>
                <a:cs typeface="Georgia"/>
              </a:rPr>
              <a:t>cofounding</a:t>
            </a:r>
            <a:r>
              <a:rPr sz="2000" spc="10" dirty="0">
                <a:latin typeface="Georgia"/>
                <a:cs typeface="Georgia"/>
              </a:rPr>
              <a:t> </a:t>
            </a:r>
            <a:r>
              <a:rPr sz="2000" spc="100" dirty="0">
                <a:latin typeface="Georgia"/>
                <a:cs typeface="Georgia"/>
              </a:rPr>
              <a:t>factors.</a:t>
            </a:r>
            <a:r>
              <a:rPr sz="2000" spc="75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Results</a:t>
            </a:r>
            <a:r>
              <a:rPr sz="2000" spc="130" dirty="0">
                <a:latin typeface="Georgia"/>
                <a:cs typeface="Georgia"/>
              </a:rPr>
              <a:t> </a:t>
            </a:r>
            <a:r>
              <a:rPr sz="2000" spc="110" dirty="0">
                <a:latin typeface="Georgia"/>
                <a:cs typeface="Georgia"/>
              </a:rPr>
              <a:t>are</a:t>
            </a:r>
            <a:r>
              <a:rPr sz="2000" spc="130" dirty="0">
                <a:latin typeface="Georgia"/>
                <a:cs typeface="Georgia"/>
              </a:rPr>
              <a:t> analysed</a:t>
            </a:r>
            <a:r>
              <a:rPr sz="2000" spc="-5" dirty="0">
                <a:latin typeface="Georgia"/>
                <a:cs typeface="Georgia"/>
              </a:rPr>
              <a:t> </a:t>
            </a:r>
            <a:r>
              <a:rPr sz="2000" spc="75" dirty="0">
                <a:latin typeface="Georgia"/>
                <a:cs typeface="Georgia"/>
              </a:rPr>
              <a:t>in</a:t>
            </a:r>
            <a:r>
              <a:rPr sz="2000" spc="140" dirty="0">
                <a:latin typeface="Georgia"/>
                <a:cs typeface="Georgia"/>
              </a:rPr>
              <a:t> </a:t>
            </a:r>
            <a:r>
              <a:rPr sz="2000" spc="100" dirty="0">
                <a:latin typeface="Georgia"/>
                <a:cs typeface="Georgia"/>
              </a:rPr>
              <a:t>terms</a:t>
            </a:r>
            <a:r>
              <a:rPr sz="2000" spc="130" dirty="0">
                <a:latin typeface="Georgia"/>
                <a:cs typeface="Georgia"/>
              </a:rPr>
              <a:t> </a:t>
            </a:r>
            <a:r>
              <a:rPr sz="2000" spc="-25" dirty="0">
                <a:latin typeface="Georgia"/>
                <a:cs typeface="Georgia"/>
              </a:rPr>
              <a:t>of </a:t>
            </a:r>
            <a:r>
              <a:rPr sz="2000" spc="85" dirty="0">
                <a:latin typeface="Georgia"/>
                <a:cs typeface="Georgia"/>
              </a:rPr>
              <a:t>differences</a:t>
            </a:r>
            <a:r>
              <a:rPr sz="2000" spc="-105" dirty="0">
                <a:latin typeface="Georgia"/>
                <a:cs typeface="Georgia"/>
              </a:rPr>
              <a:t> </a:t>
            </a:r>
            <a:r>
              <a:rPr sz="2000" spc="95" dirty="0">
                <a:latin typeface="Georgia"/>
                <a:cs typeface="Georgia"/>
              </a:rPr>
              <a:t>between</a:t>
            </a:r>
            <a:r>
              <a:rPr sz="2000" spc="145" dirty="0">
                <a:latin typeface="Georgia"/>
                <a:cs typeface="Georgia"/>
              </a:rPr>
              <a:t> </a:t>
            </a:r>
            <a:r>
              <a:rPr sz="2000" spc="114" dirty="0">
                <a:latin typeface="Georgia"/>
                <a:cs typeface="Georgia"/>
              </a:rPr>
              <a:t>subject</a:t>
            </a:r>
            <a:r>
              <a:rPr sz="2000" spc="30" dirty="0">
                <a:latin typeface="Georgia"/>
                <a:cs typeface="Georgia"/>
              </a:rPr>
              <a:t> </a:t>
            </a:r>
            <a:r>
              <a:rPr sz="2000" spc="100" dirty="0">
                <a:latin typeface="Georgia"/>
                <a:cs typeface="Georgia"/>
              </a:rPr>
              <a:t>pairs.</a:t>
            </a:r>
            <a:endParaRPr sz="2000">
              <a:latin typeface="Georgia"/>
              <a:cs typeface="Georgia"/>
            </a:endParaRPr>
          </a:p>
          <a:p>
            <a:pPr>
              <a:spcBef>
                <a:spcPts val="135"/>
              </a:spcBef>
            </a:pPr>
            <a:endParaRPr sz="2000">
              <a:latin typeface="Georgia"/>
              <a:cs typeface="Georgia"/>
            </a:endParaRPr>
          </a:p>
          <a:p>
            <a:pPr marL="12700">
              <a:lnSpc>
                <a:spcPts val="2365"/>
              </a:lnSpc>
            </a:pPr>
            <a:r>
              <a:rPr sz="2000" b="1" spc="114" dirty="0">
                <a:latin typeface="Cambria"/>
                <a:cs typeface="Cambria"/>
              </a:rPr>
              <a:t>With</a:t>
            </a:r>
            <a:r>
              <a:rPr sz="2000" b="1" spc="140" dirty="0">
                <a:latin typeface="Cambria"/>
                <a:cs typeface="Cambria"/>
              </a:rPr>
              <a:t> </a:t>
            </a:r>
            <a:r>
              <a:rPr sz="2000" b="1" spc="135" dirty="0">
                <a:latin typeface="Cambria"/>
                <a:cs typeface="Cambria"/>
              </a:rPr>
              <a:t>in</a:t>
            </a:r>
            <a:r>
              <a:rPr sz="2000" b="1" spc="220" dirty="0">
                <a:latin typeface="Cambria"/>
                <a:cs typeface="Cambria"/>
              </a:rPr>
              <a:t> </a:t>
            </a:r>
            <a:r>
              <a:rPr sz="2000" b="1" spc="130" dirty="0">
                <a:latin typeface="Cambria"/>
                <a:cs typeface="Cambria"/>
              </a:rPr>
              <a:t>subject</a:t>
            </a:r>
            <a:r>
              <a:rPr sz="2000" b="1" spc="140" dirty="0">
                <a:latin typeface="Cambria"/>
                <a:cs typeface="Cambria"/>
              </a:rPr>
              <a:t> </a:t>
            </a:r>
            <a:r>
              <a:rPr sz="2000" b="1" spc="114" dirty="0">
                <a:latin typeface="Cambria"/>
                <a:cs typeface="Cambria"/>
              </a:rPr>
              <a:t>comparison:</a:t>
            </a:r>
            <a:endParaRPr sz="2000">
              <a:latin typeface="Cambria"/>
              <a:cs typeface="Cambria"/>
            </a:endParaRPr>
          </a:p>
          <a:p>
            <a:pPr marL="12700" marR="5080">
              <a:lnSpc>
                <a:spcPts val="2400"/>
              </a:lnSpc>
              <a:spcBef>
                <a:spcPts val="45"/>
              </a:spcBef>
            </a:pPr>
            <a:r>
              <a:rPr sz="2000" spc="125" dirty="0">
                <a:latin typeface="Georgia"/>
                <a:cs typeface="Georgia"/>
              </a:rPr>
              <a:t>Subjects</a:t>
            </a:r>
            <a:r>
              <a:rPr sz="2000" spc="55" dirty="0">
                <a:latin typeface="Georgia"/>
                <a:cs typeface="Georgia"/>
              </a:rPr>
              <a:t> </a:t>
            </a:r>
            <a:r>
              <a:rPr sz="2000" spc="110" dirty="0">
                <a:latin typeface="Georgia"/>
                <a:cs typeface="Georgia"/>
              </a:rPr>
              <a:t>are</a:t>
            </a:r>
            <a:r>
              <a:rPr sz="2000" spc="130" dirty="0">
                <a:latin typeface="Georgia"/>
                <a:cs typeface="Georgia"/>
              </a:rPr>
              <a:t> </a:t>
            </a:r>
            <a:r>
              <a:rPr sz="2000" spc="145" dirty="0">
                <a:latin typeface="Georgia"/>
                <a:cs typeface="Georgia"/>
              </a:rPr>
              <a:t>assessed</a:t>
            </a:r>
            <a:r>
              <a:rPr sz="2000" spc="-5" dirty="0">
                <a:latin typeface="Georgia"/>
                <a:cs typeface="Georgia"/>
              </a:rPr>
              <a:t> </a:t>
            </a:r>
            <a:r>
              <a:rPr sz="2000" spc="70" dirty="0">
                <a:latin typeface="Georgia"/>
                <a:cs typeface="Georgia"/>
              </a:rPr>
              <a:t>before</a:t>
            </a:r>
            <a:r>
              <a:rPr sz="2000" spc="55" dirty="0">
                <a:latin typeface="Georgia"/>
                <a:cs typeface="Georgia"/>
              </a:rPr>
              <a:t> </a:t>
            </a:r>
            <a:r>
              <a:rPr sz="2000" spc="145" dirty="0">
                <a:latin typeface="Georgia"/>
                <a:cs typeface="Georgia"/>
              </a:rPr>
              <a:t>and</a:t>
            </a:r>
            <a:r>
              <a:rPr sz="2000" spc="80" dirty="0">
                <a:latin typeface="Georgia"/>
                <a:cs typeface="Georgia"/>
              </a:rPr>
              <a:t> after</a:t>
            </a:r>
            <a:r>
              <a:rPr sz="2000" spc="135" dirty="0">
                <a:latin typeface="Georgia"/>
                <a:cs typeface="Georgia"/>
              </a:rPr>
              <a:t> </a:t>
            </a:r>
            <a:r>
              <a:rPr sz="2000" spc="160" dirty="0">
                <a:latin typeface="Georgia"/>
                <a:cs typeface="Georgia"/>
              </a:rPr>
              <a:t>an</a:t>
            </a:r>
            <a:r>
              <a:rPr sz="2000" spc="70" dirty="0">
                <a:latin typeface="Georgia"/>
                <a:cs typeface="Georgia"/>
              </a:rPr>
              <a:t> </a:t>
            </a:r>
            <a:r>
              <a:rPr sz="2000" spc="75" dirty="0">
                <a:latin typeface="Georgia"/>
                <a:cs typeface="Georgia"/>
              </a:rPr>
              <a:t>intervention.</a:t>
            </a:r>
            <a:r>
              <a:rPr sz="2000" spc="80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Results</a:t>
            </a:r>
            <a:r>
              <a:rPr sz="2000" spc="135" dirty="0">
                <a:latin typeface="Georgia"/>
                <a:cs typeface="Georgia"/>
              </a:rPr>
              <a:t> </a:t>
            </a:r>
            <a:r>
              <a:rPr sz="2000" spc="85" dirty="0">
                <a:latin typeface="Georgia"/>
                <a:cs typeface="Georgia"/>
              </a:rPr>
              <a:t>are </a:t>
            </a:r>
            <a:r>
              <a:rPr sz="2000" spc="130" dirty="0">
                <a:latin typeface="Georgia"/>
                <a:cs typeface="Georgia"/>
              </a:rPr>
              <a:t>analysed</a:t>
            </a:r>
            <a:r>
              <a:rPr sz="2000" spc="-10" dirty="0">
                <a:latin typeface="Georgia"/>
                <a:cs typeface="Georgia"/>
              </a:rPr>
              <a:t> </a:t>
            </a:r>
            <a:r>
              <a:rPr sz="2000" spc="75" dirty="0">
                <a:latin typeface="Georgia"/>
                <a:cs typeface="Georgia"/>
              </a:rPr>
              <a:t>in</a:t>
            </a:r>
            <a:r>
              <a:rPr sz="2000" spc="135" dirty="0">
                <a:latin typeface="Georgia"/>
                <a:cs typeface="Georgia"/>
              </a:rPr>
              <a:t> </a:t>
            </a:r>
            <a:r>
              <a:rPr sz="2000" spc="100" dirty="0">
                <a:latin typeface="Georgia"/>
                <a:cs typeface="Georgia"/>
              </a:rPr>
              <a:t>terms</a:t>
            </a:r>
            <a:r>
              <a:rPr sz="2000" spc="130" dirty="0">
                <a:latin typeface="Georgia"/>
                <a:cs typeface="Georgia"/>
              </a:rPr>
              <a:t> </a:t>
            </a:r>
            <a:r>
              <a:rPr sz="2000" dirty="0">
                <a:latin typeface="Georgia"/>
                <a:cs typeface="Georgia"/>
              </a:rPr>
              <a:t>of</a:t>
            </a:r>
            <a:r>
              <a:rPr sz="2000" spc="155" dirty="0">
                <a:latin typeface="Georgia"/>
                <a:cs typeface="Georgia"/>
              </a:rPr>
              <a:t> </a:t>
            </a:r>
            <a:r>
              <a:rPr sz="2000" spc="114" dirty="0">
                <a:latin typeface="Georgia"/>
                <a:cs typeface="Georgia"/>
              </a:rPr>
              <a:t>subject</a:t>
            </a:r>
            <a:r>
              <a:rPr sz="2000" spc="105" dirty="0">
                <a:latin typeface="Georgia"/>
                <a:cs typeface="Georgia"/>
              </a:rPr>
              <a:t> </a:t>
            </a:r>
            <a:r>
              <a:rPr sz="2000" spc="130" dirty="0">
                <a:latin typeface="Georgia"/>
                <a:cs typeface="Georgia"/>
              </a:rPr>
              <a:t>changes.</a:t>
            </a:r>
            <a:endParaRPr sz="2000">
              <a:latin typeface="Georgia"/>
              <a:cs typeface="Georgia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pPr marL="38100">
                <a:lnSpc>
                  <a:spcPts val="1240"/>
                </a:lnSpc>
              </a:pPr>
              <a:t>11</a:t>
            </a:fld>
            <a:endParaRPr spc="-25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060575" y="557848"/>
            <a:ext cx="7391400" cy="276669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spcBef>
                <a:spcPts val="125"/>
              </a:spcBef>
            </a:pPr>
            <a:r>
              <a:rPr sz="2000" b="1" spc="145" dirty="0">
                <a:latin typeface="Cambria"/>
                <a:cs typeface="Cambria"/>
              </a:rPr>
              <a:t>Critical</a:t>
            </a:r>
            <a:r>
              <a:rPr sz="2000" b="1" spc="160" dirty="0">
                <a:latin typeface="Cambria"/>
                <a:cs typeface="Cambria"/>
              </a:rPr>
              <a:t> </a:t>
            </a:r>
            <a:r>
              <a:rPr sz="2000" b="1" spc="85" dirty="0">
                <a:latin typeface="Cambria"/>
                <a:cs typeface="Cambria"/>
              </a:rPr>
              <a:t>appraisal</a:t>
            </a:r>
            <a:r>
              <a:rPr sz="2000" b="1" spc="80" dirty="0">
                <a:latin typeface="Cambria"/>
                <a:cs typeface="Cambria"/>
              </a:rPr>
              <a:t> </a:t>
            </a:r>
            <a:r>
              <a:rPr sz="2000" b="1" spc="120" dirty="0">
                <a:latin typeface="Cambria"/>
                <a:cs typeface="Cambria"/>
              </a:rPr>
              <a:t>of</a:t>
            </a:r>
            <a:r>
              <a:rPr sz="2000" b="1" spc="229" dirty="0">
                <a:latin typeface="Cambria"/>
                <a:cs typeface="Cambria"/>
              </a:rPr>
              <a:t> </a:t>
            </a:r>
            <a:r>
              <a:rPr sz="2000" b="1" spc="90" dirty="0">
                <a:latin typeface="Cambria"/>
                <a:cs typeface="Cambria"/>
              </a:rPr>
              <a:t>primary</a:t>
            </a:r>
            <a:r>
              <a:rPr sz="2000" b="1" spc="190" dirty="0">
                <a:latin typeface="Cambria"/>
                <a:cs typeface="Cambria"/>
              </a:rPr>
              <a:t> </a:t>
            </a:r>
            <a:r>
              <a:rPr sz="2000" b="1" spc="105" dirty="0">
                <a:latin typeface="Cambria"/>
                <a:cs typeface="Cambria"/>
              </a:rPr>
              <a:t>research</a:t>
            </a:r>
            <a:r>
              <a:rPr sz="2000" b="1" spc="70" dirty="0">
                <a:latin typeface="Cambria"/>
                <a:cs typeface="Cambria"/>
              </a:rPr>
              <a:t> </a:t>
            </a:r>
            <a:r>
              <a:rPr sz="2000" b="1" spc="75" dirty="0">
                <a:latin typeface="Cambria"/>
                <a:cs typeface="Cambria"/>
              </a:rPr>
              <a:t>papers:</a:t>
            </a:r>
            <a:endParaRPr sz="2000">
              <a:latin typeface="Cambria"/>
              <a:cs typeface="Cambria"/>
            </a:endParaRPr>
          </a:p>
          <a:p>
            <a:pPr marL="12700">
              <a:spcBef>
                <a:spcPts val="2330"/>
              </a:spcBef>
            </a:pPr>
            <a:r>
              <a:rPr sz="2000" spc="130" dirty="0">
                <a:latin typeface="Georgia"/>
                <a:cs typeface="Georgia"/>
              </a:rPr>
              <a:t>Standard</a:t>
            </a:r>
            <a:r>
              <a:rPr sz="2000" dirty="0">
                <a:latin typeface="Georgia"/>
                <a:cs typeface="Georgia"/>
              </a:rPr>
              <a:t> </a:t>
            </a:r>
            <a:r>
              <a:rPr sz="2000" spc="80" dirty="0">
                <a:latin typeface="Georgia"/>
                <a:cs typeface="Georgia"/>
              </a:rPr>
              <a:t>format</a:t>
            </a:r>
            <a:r>
              <a:rPr sz="2000" spc="50" dirty="0">
                <a:latin typeface="Georgia"/>
                <a:cs typeface="Georgia"/>
              </a:rPr>
              <a:t> </a:t>
            </a:r>
            <a:r>
              <a:rPr sz="2000" dirty="0">
                <a:latin typeface="Georgia"/>
                <a:cs typeface="Georgia"/>
              </a:rPr>
              <a:t>of</a:t>
            </a:r>
            <a:r>
              <a:rPr sz="2000" spc="170" dirty="0">
                <a:latin typeface="Georgia"/>
                <a:cs typeface="Georgia"/>
              </a:rPr>
              <a:t> </a:t>
            </a:r>
            <a:r>
              <a:rPr sz="2000" spc="114" dirty="0">
                <a:latin typeface="Georgia"/>
                <a:cs typeface="Georgia"/>
              </a:rPr>
              <a:t>research</a:t>
            </a:r>
            <a:r>
              <a:rPr sz="2000" spc="-5" dirty="0">
                <a:latin typeface="Georgia"/>
                <a:cs typeface="Georgia"/>
              </a:rPr>
              <a:t> </a:t>
            </a:r>
            <a:r>
              <a:rPr sz="2000" spc="114" dirty="0">
                <a:latin typeface="Georgia"/>
                <a:cs typeface="Georgia"/>
              </a:rPr>
              <a:t>paper</a:t>
            </a:r>
            <a:r>
              <a:rPr sz="2000" spc="70" dirty="0">
                <a:latin typeface="Georgia"/>
                <a:cs typeface="Georgia"/>
              </a:rPr>
              <a:t> </a:t>
            </a:r>
            <a:r>
              <a:rPr sz="2000" dirty="0">
                <a:latin typeface="Georgia"/>
                <a:cs typeface="Georgia"/>
              </a:rPr>
              <a:t>In</a:t>
            </a:r>
            <a:r>
              <a:rPr sz="2000" spc="160" dirty="0">
                <a:latin typeface="Georgia"/>
                <a:cs typeface="Georgia"/>
              </a:rPr>
              <a:t> </a:t>
            </a:r>
            <a:r>
              <a:rPr sz="2000" spc="80" dirty="0">
                <a:latin typeface="Georgia"/>
                <a:cs typeface="Georgia"/>
              </a:rPr>
              <a:t>biomedical</a:t>
            </a:r>
            <a:r>
              <a:rPr sz="2000" spc="60" dirty="0">
                <a:latin typeface="Georgia"/>
                <a:cs typeface="Georgia"/>
              </a:rPr>
              <a:t> </a:t>
            </a:r>
            <a:r>
              <a:rPr sz="2000" spc="70" dirty="0">
                <a:latin typeface="Georgia"/>
                <a:cs typeface="Georgia"/>
              </a:rPr>
              <a:t>literature.</a:t>
            </a:r>
            <a:endParaRPr sz="2000">
              <a:latin typeface="Georgia"/>
              <a:cs typeface="Georgia"/>
            </a:endParaRPr>
          </a:p>
          <a:p>
            <a:pPr marL="12700">
              <a:spcBef>
                <a:spcPts val="80"/>
              </a:spcBef>
            </a:pPr>
            <a:r>
              <a:rPr sz="2000" b="1" spc="285" dirty="0">
                <a:latin typeface="Cambria"/>
                <a:cs typeface="Cambria"/>
              </a:rPr>
              <a:t>“</a:t>
            </a:r>
            <a:r>
              <a:rPr sz="2000" b="1" spc="185" dirty="0">
                <a:latin typeface="Cambria"/>
                <a:cs typeface="Cambria"/>
              </a:rPr>
              <a:t> </a:t>
            </a:r>
            <a:r>
              <a:rPr sz="2000" b="1" spc="145" dirty="0">
                <a:latin typeface="Cambria"/>
                <a:cs typeface="Cambria"/>
              </a:rPr>
              <a:t>IMRAD”</a:t>
            </a:r>
            <a:endParaRPr sz="2000">
              <a:latin typeface="Cambria"/>
              <a:cs typeface="Cambria"/>
            </a:endParaRPr>
          </a:p>
          <a:p>
            <a:pPr marL="212090" indent="-205104">
              <a:spcBef>
                <a:spcPts val="2330"/>
              </a:spcBef>
              <a:buSzPct val="95000"/>
              <a:buFont typeface="Wingdings"/>
              <a:buChar char=""/>
              <a:tabLst>
                <a:tab pos="212090" algn="l"/>
              </a:tabLst>
            </a:pPr>
            <a:r>
              <a:rPr sz="2000" spc="-10" dirty="0">
                <a:latin typeface="Georgia"/>
                <a:cs typeface="Georgia"/>
              </a:rPr>
              <a:t>INTRODUCTION</a:t>
            </a:r>
            <a:endParaRPr sz="2000">
              <a:latin typeface="Georgia"/>
              <a:cs typeface="Georgia"/>
            </a:endParaRPr>
          </a:p>
          <a:p>
            <a:pPr marL="212090" indent="-205104">
              <a:spcBef>
                <a:spcPts val="5"/>
              </a:spcBef>
              <a:buSzPct val="95000"/>
              <a:buFont typeface="Wingdings"/>
              <a:buChar char=""/>
              <a:tabLst>
                <a:tab pos="212090" algn="l"/>
              </a:tabLst>
            </a:pPr>
            <a:r>
              <a:rPr sz="2000" spc="70" dirty="0">
                <a:latin typeface="Georgia"/>
                <a:cs typeface="Georgia"/>
              </a:rPr>
              <a:t>METHODS/METHODOLOGY</a:t>
            </a:r>
            <a:endParaRPr sz="2000">
              <a:latin typeface="Georgia"/>
              <a:cs typeface="Georgia"/>
            </a:endParaRPr>
          </a:p>
          <a:p>
            <a:pPr marL="212090" indent="-205104">
              <a:spcBef>
                <a:spcPts val="5"/>
              </a:spcBef>
              <a:buSzPct val="95000"/>
              <a:buFont typeface="Wingdings"/>
              <a:buChar char=""/>
              <a:tabLst>
                <a:tab pos="212090" algn="l"/>
              </a:tabLst>
            </a:pPr>
            <a:r>
              <a:rPr sz="2000" spc="65" dirty="0">
                <a:latin typeface="Georgia"/>
                <a:cs typeface="Georgia"/>
              </a:rPr>
              <a:t>RESULTS</a:t>
            </a:r>
            <a:r>
              <a:rPr sz="2000" spc="200" dirty="0">
                <a:latin typeface="Georgia"/>
                <a:cs typeface="Georgia"/>
              </a:rPr>
              <a:t> </a:t>
            </a:r>
            <a:r>
              <a:rPr sz="2000" spc="120" dirty="0">
                <a:latin typeface="Georgia"/>
                <a:cs typeface="Georgia"/>
              </a:rPr>
              <a:t>and</a:t>
            </a:r>
            <a:endParaRPr sz="2000">
              <a:latin typeface="Georgia"/>
              <a:cs typeface="Georgia"/>
            </a:endParaRPr>
          </a:p>
          <a:p>
            <a:pPr marL="212090" indent="-205104">
              <a:buSzPct val="95000"/>
              <a:buFont typeface="Wingdings"/>
              <a:buChar char=""/>
              <a:tabLst>
                <a:tab pos="212090" algn="l"/>
              </a:tabLst>
            </a:pPr>
            <a:r>
              <a:rPr sz="2000" spc="80" dirty="0">
                <a:latin typeface="Georgia"/>
                <a:cs typeface="Georgia"/>
              </a:rPr>
              <a:t>DISCUSSION</a:t>
            </a:r>
            <a:endParaRPr sz="2000">
              <a:latin typeface="Georgia"/>
              <a:cs typeface="Georgia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pPr marL="38100">
                <a:lnSpc>
                  <a:spcPts val="1240"/>
                </a:lnSpc>
              </a:pPr>
              <a:t>12</a:t>
            </a:fld>
            <a:endParaRPr spc="-25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55457" y="786829"/>
            <a:ext cx="8755380" cy="4966103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spcBef>
                <a:spcPts val="125"/>
              </a:spcBef>
            </a:pPr>
            <a:r>
              <a:rPr sz="2000" b="1" spc="145" dirty="0">
                <a:latin typeface="Cambria"/>
                <a:cs typeface="Cambria"/>
              </a:rPr>
              <a:t>Critical</a:t>
            </a:r>
            <a:r>
              <a:rPr sz="2000" b="1" spc="155" dirty="0">
                <a:latin typeface="Cambria"/>
                <a:cs typeface="Cambria"/>
              </a:rPr>
              <a:t> </a:t>
            </a:r>
            <a:r>
              <a:rPr sz="2000" b="1" spc="85" dirty="0">
                <a:latin typeface="Cambria"/>
                <a:cs typeface="Cambria"/>
              </a:rPr>
              <a:t>appraisal </a:t>
            </a:r>
            <a:r>
              <a:rPr sz="2000" b="1" spc="120" dirty="0">
                <a:latin typeface="Cambria"/>
                <a:cs typeface="Cambria"/>
              </a:rPr>
              <a:t>of</a:t>
            </a:r>
            <a:r>
              <a:rPr sz="2000" b="1" spc="225" dirty="0">
                <a:latin typeface="Cambria"/>
                <a:cs typeface="Cambria"/>
              </a:rPr>
              <a:t> </a:t>
            </a:r>
            <a:r>
              <a:rPr sz="2000" b="1" spc="135" dirty="0">
                <a:latin typeface="Cambria"/>
                <a:cs typeface="Cambria"/>
              </a:rPr>
              <a:t>Randomised</a:t>
            </a:r>
            <a:r>
              <a:rPr sz="2000" b="1" spc="-5" dirty="0">
                <a:latin typeface="Cambria"/>
                <a:cs typeface="Cambria"/>
              </a:rPr>
              <a:t> </a:t>
            </a:r>
            <a:r>
              <a:rPr sz="2000" b="1" spc="130" dirty="0">
                <a:latin typeface="Cambria"/>
                <a:cs typeface="Cambria"/>
              </a:rPr>
              <a:t>Control</a:t>
            </a:r>
            <a:r>
              <a:rPr sz="2000" b="1" spc="229" dirty="0">
                <a:latin typeface="Cambria"/>
                <a:cs typeface="Cambria"/>
              </a:rPr>
              <a:t> </a:t>
            </a:r>
            <a:r>
              <a:rPr sz="2000" b="1" spc="80" dirty="0">
                <a:latin typeface="Cambria"/>
                <a:cs typeface="Cambria"/>
              </a:rPr>
              <a:t>Trials:</a:t>
            </a:r>
            <a:endParaRPr sz="2000">
              <a:latin typeface="Cambria"/>
              <a:cs typeface="Cambria"/>
            </a:endParaRPr>
          </a:p>
          <a:p>
            <a:pPr marL="12700" marR="217170">
              <a:spcBef>
                <a:spcPts val="2330"/>
              </a:spcBef>
            </a:pPr>
            <a:r>
              <a:rPr sz="2000" dirty="0">
                <a:latin typeface="Georgia"/>
                <a:cs typeface="Georgia"/>
              </a:rPr>
              <a:t>To</a:t>
            </a:r>
            <a:r>
              <a:rPr sz="2000" spc="200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evaluate</a:t>
            </a:r>
            <a:r>
              <a:rPr sz="2000" spc="50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the</a:t>
            </a:r>
            <a:r>
              <a:rPr sz="2000" spc="125" dirty="0">
                <a:latin typeface="Georgia"/>
                <a:cs typeface="Georgia"/>
              </a:rPr>
              <a:t> </a:t>
            </a:r>
            <a:r>
              <a:rPr sz="2000" spc="80" dirty="0">
                <a:latin typeface="Georgia"/>
                <a:cs typeface="Georgia"/>
              </a:rPr>
              <a:t>efficacy</a:t>
            </a:r>
            <a:r>
              <a:rPr sz="2000" spc="5" dirty="0">
                <a:latin typeface="Georgia"/>
                <a:cs typeface="Georgia"/>
              </a:rPr>
              <a:t> </a:t>
            </a:r>
            <a:r>
              <a:rPr sz="2000" dirty="0">
                <a:latin typeface="Georgia"/>
                <a:cs typeface="Georgia"/>
              </a:rPr>
              <a:t>of</a:t>
            </a:r>
            <a:r>
              <a:rPr sz="2000" spc="160" dirty="0">
                <a:latin typeface="Georgia"/>
                <a:cs typeface="Georgia"/>
              </a:rPr>
              <a:t> </a:t>
            </a:r>
            <a:r>
              <a:rPr sz="2000" spc="110" dirty="0">
                <a:latin typeface="Georgia"/>
                <a:cs typeface="Georgia"/>
              </a:rPr>
              <a:t>drug</a:t>
            </a:r>
            <a:r>
              <a:rPr sz="2000" spc="85" dirty="0">
                <a:latin typeface="Georgia"/>
                <a:cs typeface="Georgia"/>
              </a:rPr>
              <a:t> </a:t>
            </a:r>
            <a:r>
              <a:rPr sz="2000" spc="95" dirty="0">
                <a:latin typeface="Georgia"/>
                <a:cs typeface="Georgia"/>
              </a:rPr>
              <a:t>treatment</a:t>
            </a:r>
            <a:r>
              <a:rPr sz="2000" spc="114" dirty="0">
                <a:latin typeface="Georgia"/>
                <a:cs typeface="Georgia"/>
              </a:rPr>
              <a:t> </a:t>
            </a:r>
            <a:r>
              <a:rPr sz="2000" spc="80" dirty="0">
                <a:latin typeface="Georgia"/>
                <a:cs typeface="Georgia"/>
              </a:rPr>
              <a:t>RCT</a:t>
            </a:r>
            <a:r>
              <a:rPr sz="2000" spc="150" dirty="0">
                <a:latin typeface="Georgia"/>
                <a:cs typeface="Georgia"/>
              </a:rPr>
              <a:t> </a:t>
            </a:r>
            <a:r>
              <a:rPr sz="2000" spc="95" dirty="0">
                <a:latin typeface="Georgia"/>
                <a:cs typeface="Georgia"/>
              </a:rPr>
              <a:t>is</a:t>
            </a:r>
            <a:r>
              <a:rPr sz="2000" spc="125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the</a:t>
            </a:r>
            <a:r>
              <a:rPr sz="2000" spc="130" dirty="0">
                <a:latin typeface="Georgia"/>
                <a:cs typeface="Georgia"/>
              </a:rPr>
              <a:t> </a:t>
            </a:r>
            <a:r>
              <a:rPr sz="2000" spc="75" dirty="0">
                <a:latin typeface="Georgia"/>
                <a:cs typeface="Georgia"/>
              </a:rPr>
              <a:t>preferred</a:t>
            </a:r>
            <a:r>
              <a:rPr sz="2000" spc="-10" dirty="0">
                <a:latin typeface="Georgia"/>
                <a:cs typeface="Georgia"/>
              </a:rPr>
              <a:t> </a:t>
            </a:r>
            <a:r>
              <a:rPr sz="2000" spc="114" dirty="0">
                <a:latin typeface="Georgia"/>
                <a:cs typeface="Georgia"/>
              </a:rPr>
              <a:t>study </a:t>
            </a:r>
            <a:r>
              <a:rPr sz="2000" spc="100" dirty="0">
                <a:latin typeface="Georgia"/>
                <a:cs typeface="Georgia"/>
              </a:rPr>
              <a:t>Design.</a:t>
            </a:r>
            <a:endParaRPr sz="2000">
              <a:latin typeface="Georgia"/>
              <a:cs typeface="Georgia"/>
            </a:endParaRPr>
          </a:p>
          <a:p>
            <a:pPr>
              <a:spcBef>
                <a:spcPts val="135"/>
              </a:spcBef>
            </a:pPr>
            <a:endParaRPr sz="2000">
              <a:latin typeface="Georgia"/>
              <a:cs typeface="Georgia"/>
            </a:endParaRPr>
          </a:p>
          <a:p>
            <a:pPr marL="12700">
              <a:spcBef>
                <a:spcPts val="5"/>
              </a:spcBef>
            </a:pPr>
            <a:r>
              <a:rPr sz="2000" b="1" spc="140" dirty="0">
                <a:latin typeface="Cambria"/>
                <a:cs typeface="Cambria"/>
              </a:rPr>
              <a:t>Randomisation</a:t>
            </a:r>
            <a:r>
              <a:rPr sz="2000" b="1" spc="5" dirty="0">
                <a:latin typeface="Cambria"/>
                <a:cs typeface="Cambria"/>
              </a:rPr>
              <a:t> </a:t>
            </a:r>
            <a:r>
              <a:rPr sz="2000" spc="95" dirty="0">
                <a:latin typeface="Georgia"/>
                <a:cs typeface="Georgia"/>
              </a:rPr>
              <a:t>is</a:t>
            </a:r>
            <a:r>
              <a:rPr sz="2000" spc="125" dirty="0">
                <a:latin typeface="Georgia"/>
                <a:cs typeface="Georgia"/>
              </a:rPr>
              <a:t> </a:t>
            </a:r>
            <a:r>
              <a:rPr sz="2000" spc="55" dirty="0">
                <a:latin typeface="Georgia"/>
                <a:cs typeface="Georgia"/>
              </a:rPr>
              <a:t>to</a:t>
            </a:r>
            <a:r>
              <a:rPr sz="2000" spc="190" dirty="0">
                <a:latin typeface="Georgia"/>
                <a:cs typeface="Georgia"/>
              </a:rPr>
              <a:t> </a:t>
            </a:r>
            <a:r>
              <a:rPr sz="2000" spc="125" dirty="0">
                <a:latin typeface="Georgia"/>
                <a:cs typeface="Georgia"/>
              </a:rPr>
              <a:t>ensure</a:t>
            </a:r>
            <a:r>
              <a:rPr sz="2000" spc="50" dirty="0">
                <a:latin typeface="Georgia"/>
                <a:cs typeface="Georgia"/>
              </a:rPr>
              <a:t> </a:t>
            </a:r>
            <a:r>
              <a:rPr sz="2000" spc="125" dirty="0">
                <a:latin typeface="Georgia"/>
                <a:cs typeface="Georgia"/>
              </a:rPr>
              <a:t>that</a:t>
            </a:r>
            <a:r>
              <a:rPr sz="2000" spc="105" dirty="0">
                <a:latin typeface="Georgia"/>
                <a:cs typeface="Georgia"/>
              </a:rPr>
              <a:t> the</a:t>
            </a:r>
            <a:r>
              <a:rPr sz="2000" spc="120" dirty="0">
                <a:latin typeface="Georgia"/>
                <a:cs typeface="Georgia"/>
              </a:rPr>
              <a:t> </a:t>
            </a:r>
            <a:r>
              <a:rPr sz="2000" spc="65" dirty="0">
                <a:latin typeface="Georgia"/>
                <a:cs typeface="Georgia"/>
              </a:rPr>
              <a:t>two</a:t>
            </a:r>
            <a:r>
              <a:rPr sz="2000" spc="195" dirty="0">
                <a:latin typeface="Georgia"/>
                <a:cs typeface="Georgia"/>
              </a:rPr>
              <a:t> </a:t>
            </a:r>
            <a:r>
              <a:rPr sz="2000" spc="120" dirty="0">
                <a:latin typeface="Georgia"/>
                <a:cs typeface="Georgia"/>
              </a:rPr>
              <a:t>groups</a:t>
            </a:r>
            <a:r>
              <a:rPr sz="2000" spc="45" dirty="0">
                <a:latin typeface="Georgia"/>
                <a:cs typeface="Georgia"/>
              </a:rPr>
              <a:t> </a:t>
            </a:r>
            <a:r>
              <a:rPr sz="2000" spc="110" dirty="0">
                <a:latin typeface="Georgia"/>
                <a:cs typeface="Georgia"/>
              </a:rPr>
              <a:t>are</a:t>
            </a:r>
            <a:r>
              <a:rPr sz="2000" spc="45" dirty="0">
                <a:latin typeface="Georgia"/>
                <a:cs typeface="Georgia"/>
              </a:rPr>
              <a:t> </a:t>
            </a:r>
            <a:r>
              <a:rPr sz="2000" spc="75" dirty="0">
                <a:latin typeface="Georgia"/>
                <a:cs typeface="Georgia"/>
              </a:rPr>
              <a:t>very</a:t>
            </a:r>
            <a:r>
              <a:rPr sz="2000" spc="160" dirty="0">
                <a:latin typeface="Georgia"/>
                <a:cs typeface="Georgia"/>
              </a:rPr>
              <a:t> </a:t>
            </a:r>
            <a:r>
              <a:rPr sz="2000" spc="75" dirty="0">
                <a:latin typeface="Georgia"/>
                <a:cs typeface="Georgia"/>
              </a:rPr>
              <a:t>similar,</a:t>
            </a:r>
            <a:endParaRPr sz="2000">
              <a:latin typeface="Georgia"/>
              <a:cs typeface="Georgia"/>
            </a:endParaRPr>
          </a:p>
          <a:p>
            <a:pPr marL="88900" marR="187960" indent="-76200">
              <a:spcBef>
                <a:spcPts val="5"/>
              </a:spcBef>
            </a:pPr>
            <a:r>
              <a:rPr sz="2000" spc="120" dirty="0">
                <a:latin typeface="Georgia"/>
                <a:cs typeface="Georgia"/>
              </a:rPr>
              <a:t>so</a:t>
            </a:r>
            <a:r>
              <a:rPr sz="2000" spc="110" dirty="0">
                <a:latin typeface="Georgia"/>
                <a:cs typeface="Georgia"/>
              </a:rPr>
              <a:t> </a:t>
            </a:r>
            <a:r>
              <a:rPr sz="2000" spc="125" dirty="0">
                <a:latin typeface="Georgia"/>
                <a:cs typeface="Georgia"/>
              </a:rPr>
              <a:t>that</a:t>
            </a:r>
            <a:r>
              <a:rPr sz="2000" spc="105" dirty="0">
                <a:latin typeface="Georgia"/>
                <a:cs typeface="Georgia"/>
              </a:rPr>
              <a:t> </a:t>
            </a:r>
            <a:r>
              <a:rPr sz="2000" spc="140" dirty="0">
                <a:latin typeface="Georgia"/>
                <a:cs typeface="Georgia"/>
              </a:rPr>
              <a:t>any</a:t>
            </a:r>
            <a:r>
              <a:rPr sz="2000" spc="75" dirty="0">
                <a:latin typeface="Georgia"/>
                <a:cs typeface="Georgia"/>
              </a:rPr>
              <a:t> </a:t>
            </a:r>
            <a:r>
              <a:rPr sz="2000" spc="120" dirty="0">
                <a:latin typeface="Georgia"/>
                <a:cs typeface="Georgia"/>
              </a:rPr>
              <a:t>known</a:t>
            </a:r>
            <a:r>
              <a:rPr sz="2000" spc="60" dirty="0">
                <a:latin typeface="Georgia"/>
                <a:cs typeface="Georgia"/>
              </a:rPr>
              <a:t> </a:t>
            </a:r>
            <a:r>
              <a:rPr sz="2000" spc="50" dirty="0">
                <a:latin typeface="Georgia"/>
                <a:cs typeface="Georgia"/>
              </a:rPr>
              <a:t>or</a:t>
            </a:r>
            <a:r>
              <a:rPr sz="2000" spc="210" dirty="0">
                <a:latin typeface="Georgia"/>
                <a:cs typeface="Georgia"/>
              </a:rPr>
              <a:t> </a:t>
            </a:r>
            <a:r>
              <a:rPr sz="2000" spc="135" dirty="0">
                <a:latin typeface="Georgia"/>
                <a:cs typeface="Georgia"/>
              </a:rPr>
              <a:t>unknown</a:t>
            </a:r>
            <a:r>
              <a:rPr sz="2000" spc="60" dirty="0">
                <a:latin typeface="Georgia"/>
                <a:cs typeface="Georgia"/>
              </a:rPr>
              <a:t> </a:t>
            </a:r>
            <a:r>
              <a:rPr sz="2000" spc="80" dirty="0">
                <a:latin typeface="Georgia"/>
                <a:cs typeface="Georgia"/>
              </a:rPr>
              <a:t>variables(confounding</a:t>
            </a:r>
            <a:r>
              <a:rPr sz="2000" spc="-75" dirty="0">
                <a:latin typeface="Georgia"/>
                <a:cs typeface="Georgia"/>
              </a:rPr>
              <a:t> </a:t>
            </a:r>
            <a:r>
              <a:rPr sz="2000" spc="65" dirty="0">
                <a:latin typeface="Georgia"/>
                <a:cs typeface="Georgia"/>
              </a:rPr>
              <a:t>factors)</a:t>
            </a:r>
            <a:r>
              <a:rPr sz="2000" spc="40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which </a:t>
            </a:r>
            <a:r>
              <a:rPr sz="2000" spc="130" dirty="0">
                <a:latin typeface="Georgia"/>
                <a:cs typeface="Georgia"/>
              </a:rPr>
              <a:t>may</a:t>
            </a:r>
            <a:r>
              <a:rPr sz="2000" spc="160" dirty="0">
                <a:latin typeface="Georgia"/>
                <a:cs typeface="Georgia"/>
              </a:rPr>
              <a:t> </a:t>
            </a:r>
            <a:r>
              <a:rPr sz="2000" spc="85" dirty="0">
                <a:latin typeface="Georgia"/>
                <a:cs typeface="Georgia"/>
              </a:rPr>
              <a:t>affect</a:t>
            </a:r>
            <a:r>
              <a:rPr sz="2000" spc="25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outcomes</a:t>
            </a:r>
            <a:r>
              <a:rPr sz="2000" spc="125" dirty="0">
                <a:latin typeface="Georgia"/>
                <a:cs typeface="Georgia"/>
              </a:rPr>
              <a:t> </a:t>
            </a:r>
            <a:r>
              <a:rPr sz="2000" spc="110" dirty="0">
                <a:latin typeface="Georgia"/>
                <a:cs typeface="Georgia"/>
              </a:rPr>
              <a:t>are</a:t>
            </a:r>
            <a:r>
              <a:rPr sz="2000" spc="55" dirty="0">
                <a:latin typeface="Georgia"/>
                <a:cs typeface="Georgia"/>
              </a:rPr>
              <a:t> </a:t>
            </a:r>
            <a:r>
              <a:rPr sz="2000" spc="75" dirty="0">
                <a:latin typeface="Georgia"/>
                <a:cs typeface="Georgia"/>
              </a:rPr>
              <a:t>evenly</a:t>
            </a:r>
            <a:r>
              <a:rPr sz="2000" spc="80" dirty="0">
                <a:latin typeface="Georgia"/>
                <a:cs typeface="Georgia"/>
              </a:rPr>
              <a:t> </a:t>
            </a:r>
            <a:r>
              <a:rPr sz="2000" spc="90" dirty="0">
                <a:latin typeface="Georgia"/>
                <a:cs typeface="Georgia"/>
              </a:rPr>
              <a:t>distributed</a:t>
            </a:r>
            <a:r>
              <a:rPr sz="2000" spc="70" dirty="0">
                <a:latin typeface="Georgia"/>
                <a:cs typeface="Georgia"/>
              </a:rPr>
              <a:t> </a:t>
            </a:r>
            <a:r>
              <a:rPr sz="2000" spc="95" dirty="0">
                <a:latin typeface="Georgia"/>
                <a:cs typeface="Georgia"/>
              </a:rPr>
              <a:t>between</a:t>
            </a:r>
            <a:r>
              <a:rPr sz="2000" spc="65" dirty="0">
                <a:latin typeface="Georgia"/>
                <a:cs typeface="Georgia"/>
              </a:rPr>
              <a:t> </a:t>
            </a:r>
            <a:r>
              <a:rPr sz="2000" spc="110" dirty="0">
                <a:latin typeface="Georgia"/>
                <a:cs typeface="Georgia"/>
              </a:rPr>
              <a:t>the</a:t>
            </a:r>
            <a:r>
              <a:rPr sz="2000" spc="200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groups.</a:t>
            </a:r>
            <a:endParaRPr sz="2000">
              <a:latin typeface="Georgia"/>
              <a:cs typeface="Georgia"/>
            </a:endParaRPr>
          </a:p>
          <a:p>
            <a:pPr>
              <a:spcBef>
                <a:spcPts val="135"/>
              </a:spcBef>
            </a:pPr>
            <a:endParaRPr sz="2000">
              <a:latin typeface="Georgia"/>
              <a:cs typeface="Georgia"/>
            </a:endParaRPr>
          </a:p>
          <a:p>
            <a:pPr marL="12700" marR="5080"/>
            <a:r>
              <a:rPr sz="2000" b="1" spc="135" dirty="0">
                <a:latin typeface="Cambria"/>
                <a:cs typeface="Cambria"/>
              </a:rPr>
              <a:t>Confounding</a:t>
            </a:r>
            <a:r>
              <a:rPr sz="2000" b="1" spc="155" dirty="0">
                <a:latin typeface="Cambria"/>
                <a:cs typeface="Cambria"/>
              </a:rPr>
              <a:t> </a:t>
            </a:r>
            <a:r>
              <a:rPr sz="2000" spc="95" dirty="0">
                <a:latin typeface="Georgia"/>
                <a:cs typeface="Georgia"/>
              </a:rPr>
              <a:t>is</a:t>
            </a:r>
            <a:r>
              <a:rPr sz="2000" spc="140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the</a:t>
            </a:r>
            <a:r>
              <a:rPr sz="2000" spc="140" dirty="0">
                <a:latin typeface="Georgia"/>
                <a:cs typeface="Georgia"/>
              </a:rPr>
              <a:t> </a:t>
            </a:r>
            <a:r>
              <a:rPr sz="2000" spc="75" dirty="0">
                <a:latin typeface="Georgia"/>
                <a:cs typeface="Georgia"/>
              </a:rPr>
              <a:t>possibility</a:t>
            </a:r>
            <a:r>
              <a:rPr sz="2000" spc="100" dirty="0">
                <a:latin typeface="Georgia"/>
                <a:cs typeface="Georgia"/>
              </a:rPr>
              <a:t> </a:t>
            </a:r>
            <a:r>
              <a:rPr sz="2000" dirty="0">
                <a:latin typeface="Georgia"/>
                <a:cs typeface="Georgia"/>
              </a:rPr>
              <a:t>of</a:t>
            </a:r>
            <a:r>
              <a:rPr sz="2000" spc="170" dirty="0">
                <a:latin typeface="Georgia"/>
                <a:cs typeface="Georgia"/>
              </a:rPr>
              <a:t> </a:t>
            </a:r>
            <a:r>
              <a:rPr sz="2000" spc="85" dirty="0">
                <a:latin typeface="Georgia"/>
                <a:cs typeface="Georgia"/>
              </a:rPr>
              <a:t>alternative</a:t>
            </a:r>
            <a:r>
              <a:rPr sz="2000" spc="-20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explanations</a:t>
            </a:r>
            <a:r>
              <a:rPr sz="2000" spc="60" dirty="0">
                <a:latin typeface="Georgia"/>
                <a:cs typeface="Georgia"/>
              </a:rPr>
              <a:t> </a:t>
            </a:r>
            <a:r>
              <a:rPr sz="2000" dirty="0">
                <a:latin typeface="Georgia"/>
                <a:cs typeface="Georgia"/>
              </a:rPr>
              <a:t>of</a:t>
            </a:r>
            <a:r>
              <a:rPr sz="2000" spc="170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the</a:t>
            </a:r>
            <a:r>
              <a:rPr sz="2000" spc="140" dirty="0">
                <a:latin typeface="Georgia"/>
                <a:cs typeface="Georgia"/>
              </a:rPr>
              <a:t> </a:t>
            </a:r>
            <a:r>
              <a:rPr sz="2000" spc="114" dirty="0">
                <a:latin typeface="Georgia"/>
                <a:cs typeface="Georgia"/>
              </a:rPr>
              <a:t>study </a:t>
            </a:r>
            <a:r>
              <a:rPr sz="2000" spc="100" dirty="0">
                <a:latin typeface="Georgia"/>
                <a:cs typeface="Georgia"/>
              </a:rPr>
              <a:t>results.</a:t>
            </a:r>
            <a:endParaRPr sz="2000">
              <a:latin typeface="Georgia"/>
              <a:cs typeface="Georgia"/>
            </a:endParaRPr>
          </a:p>
          <a:p>
            <a:pPr>
              <a:spcBef>
                <a:spcPts val="135"/>
              </a:spcBef>
            </a:pPr>
            <a:endParaRPr sz="2000">
              <a:latin typeface="Georgia"/>
              <a:cs typeface="Georgia"/>
            </a:endParaRPr>
          </a:p>
          <a:p>
            <a:pPr marL="12700"/>
            <a:r>
              <a:rPr sz="2000" b="1" spc="120" dirty="0">
                <a:latin typeface="Cambria"/>
                <a:cs typeface="Cambria"/>
              </a:rPr>
              <a:t>Bias</a:t>
            </a:r>
            <a:r>
              <a:rPr sz="2000" b="1" spc="170" dirty="0">
                <a:latin typeface="Cambria"/>
                <a:cs typeface="Cambria"/>
              </a:rPr>
              <a:t> </a:t>
            </a:r>
            <a:r>
              <a:rPr sz="2000" spc="95" dirty="0">
                <a:latin typeface="Georgia"/>
                <a:cs typeface="Georgia"/>
              </a:rPr>
              <a:t>relates</a:t>
            </a:r>
            <a:r>
              <a:rPr sz="2000" spc="35" dirty="0">
                <a:latin typeface="Georgia"/>
                <a:cs typeface="Georgia"/>
              </a:rPr>
              <a:t> </a:t>
            </a:r>
            <a:r>
              <a:rPr sz="2000" spc="55" dirty="0">
                <a:latin typeface="Georgia"/>
                <a:cs typeface="Georgia"/>
              </a:rPr>
              <a:t>to</a:t>
            </a:r>
            <a:r>
              <a:rPr sz="2000" spc="190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the</a:t>
            </a:r>
            <a:r>
              <a:rPr sz="2000" spc="120" dirty="0">
                <a:latin typeface="Georgia"/>
                <a:cs typeface="Georgia"/>
              </a:rPr>
              <a:t> </a:t>
            </a:r>
            <a:r>
              <a:rPr sz="2000" spc="90" dirty="0">
                <a:latin typeface="Georgia"/>
                <a:cs typeface="Georgia"/>
              </a:rPr>
              <a:t>problems</a:t>
            </a:r>
            <a:r>
              <a:rPr sz="2000" spc="45" dirty="0">
                <a:latin typeface="Georgia"/>
                <a:cs typeface="Georgia"/>
              </a:rPr>
              <a:t> </a:t>
            </a:r>
            <a:r>
              <a:rPr sz="2000" spc="95" dirty="0">
                <a:latin typeface="Georgia"/>
                <a:cs typeface="Georgia"/>
              </a:rPr>
              <a:t>relates</a:t>
            </a:r>
            <a:r>
              <a:rPr sz="2000" spc="35" dirty="0">
                <a:latin typeface="Georgia"/>
                <a:cs typeface="Georgia"/>
              </a:rPr>
              <a:t> </a:t>
            </a:r>
            <a:r>
              <a:rPr sz="2000" spc="55" dirty="0">
                <a:latin typeface="Georgia"/>
                <a:cs typeface="Georgia"/>
              </a:rPr>
              <a:t>to</a:t>
            </a:r>
            <a:r>
              <a:rPr sz="2000" spc="190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the</a:t>
            </a:r>
            <a:r>
              <a:rPr sz="2000" spc="120" dirty="0">
                <a:latin typeface="Georgia"/>
                <a:cs typeface="Georgia"/>
              </a:rPr>
              <a:t> </a:t>
            </a:r>
            <a:r>
              <a:rPr sz="2000" spc="130" dirty="0">
                <a:latin typeface="Georgia"/>
                <a:cs typeface="Georgia"/>
              </a:rPr>
              <a:t>study</a:t>
            </a:r>
            <a:r>
              <a:rPr sz="2000" spc="75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design.</a:t>
            </a:r>
            <a:r>
              <a:rPr sz="2000" spc="-5" dirty="0">
                <a:latin typeface="Georgia"/>
                <a:cs typeface="Georgia"/>
              </a:rPr>
              <a:t> </a:t>
            </a:r>
            <a:r>
              <a:rPr sz="2000" spc="90" dirty="0">
                <a:latin typeface="Georgia"/>
                <a:cs typeface="Georgia"/>
              </a:rPr>
              <a:t>Good</a:t>
            </a:r>
            <a:r>
              <a:rPr sz="2000" spc="140" dirty="0">
                <a:latin typeface="Georgia"/>
                <a:cs typeface="Georgia"/>
              </a:rPr>
              <a:t> </a:t>
            </a:r>
            <a:r>
              <a:rPr sz="2000" spc="110" dirty="0">
                <a:latin typeface="Georgia"/>
                <a:cs typeface="Georgia"/>
              </a:rPr>
              <a:t>study</a:t>
            </a:r>
            <a:endParaRPr sz="2000">
              <a:latin typeface="Georgia"/>
              <a:cs typeface="Georgia"/>
            </a:endParaRPr>
          </a:p>
          <a:p>
            <a:pPr marL="12700">
              <a:spcBef>
                <a:spcPts val="5"/>
              </a:spcBef>
            </a:pPr>
            <a:r>
              <a:rPr sz="2000" spc="114" dirty="0">
                <a:latin typeface="Georgia"/>
                <a:cs typeface="Georgia"/>
              </a:rPr>
              <a:t>designs</a:t>
            </a:r>
            <a:r>
              <a:rPr sz="2000" spc="-30" dirty="0">
                <a:latin typeface="Georgia"/>
                <a:cs typeface="Georgia"/>
              </a:rPr>
              <a:t> </a:t>
            </a:r>
            <a:r>
              <a:rPr sz="2000" spc="120" dirty="0">
                <a:latin typeface="Georgia"/>
                <a:cs typeface="Georgia"/>
              </a:rPr>
              <a:t>aims</a:t>
            </a:r>
            <a:r>
              <a:rPr sz="2000" spc="130" dirty="0">
                <a:latin typeface="Georgia"/>
                <a:cs typeface="Georgia"/>
              </a:rPr>
              <a:t> </a:t>
            </a:r>
            <a:r>
              <a:rPr sz="2000" spc="55" dirty="0">
                <a:latin typeface="Georgia"/>
                <a:cs typeface="Georgia"/>
              </a:rPr>
              <a:t>to</a:t>
            </a:r>
            <a:r>
              <a:rPr sz="2000" spc="200" dirty="0">
                <a:latin typeface="Georgia"/>
                <a:cs typeface="Georgia"/>
              </a:rPr>
              <a:t> </a:t>
            </a:r>
            <a:r>
              <a:rPr sz="2000" spc="80" dirty="0">
                <a:latin typeface="Georgia"/>
                <a:cs typeface="Georgia"/>
              </a:rPr>
              <a:t>minimise</a:t>
            </a:r>
            <a:r>
              <a:rPr sz="2000" spc="125" dirty="0">
                <a:latin typeface="Georgia"/>
                <a:cs typeface="Georgia"/>
              </a:rPr>
              <a:t> bias</a:t>
            </a:r>
            <a:r>
              <a:rPr sz="2000" spc="50" dirty="0">
                <a:latin typeface="Georgia"/>
                <a:cs typeface="Georgia"/>
              </a:rPr>
              <a:t> </a:t>
            </a:r>
            <a:r>
              <a:rPr sz="2000" spc="80" dirty="0">
                <a:latin typeface="Georgia"/>
                <a:cs typeface="Georgia"/>
              </a:rPr>
              <a:t>with</a:t>
            </a:r>
            <a:r>
              <a:rPr sz="2000" spc="145" dirty="0">
                <a:latin typeface="Georgia"/>
                <a:cs typeface="Georgia"/>
              </a:rPr>
              <a:t> </a:t>
            </a:r>
            <a:r>
              <a:rPr sz="2000" spc="60" dirty="0">
                <a:latin typeface="Georgia"/>
                <a:cs typeface="Georgia"/>
              </a:rPr>
              <a:t>in.</a:t>
            </a:r>
            <a:endParaRPr sz="2000">
              <a:latin typeface="Georgia"/>
              <a:cs typeface="Georgia"/>
            </a:endParaRPr>
          </a:p>
          <a:p>
            <a:pPr marL="12700">
              <a:spcBef>
                <a:spcPts val="5"/>
              </a:spcBef>
            </a:pPr>
            <a:r>
              <a:rPr sz="2000" spc="90" dirty="0">
                <a:latin typeface="Georgia"/>
                <a:cs typeface="Georgia"/>
              </a:rPr>
              <a:t>Randomisation</a:t>
            </a:r>
            <a:r>
              <a:rPr sz="2000" spc="10" dirty="0">
                <a:latin typeface="Georgia"/>
                <a:cs typeface="Georgia"/>
              </a:rPr>
              <a:t> </a:t>
            </a:r>
            <a:r>
              <a:rPr sz="2000" spc="120" dirty="0">
                <a:latin typeface="Georgia"/>
                <a:cs typeface="Georgia"/>
              </a:rPr>
              <a:t>process</a:t>
            </a:r>
            <a:r>
              <a:rPr sz="2000" spc="50" dirty="0">
                <a:latin typeface="Georgia"/>
                <a:cs typeface="Georgia"/>
              </a:rPr>
              <a:t> </a:t>
            </a:r>
            <a:r>
              <a:rPr sz="2000" spc="120" dirty="0">
                <a:latin typeface="Georgia"/>
                <a:cs typeface="Georgia"/>
              </a:rPr>
              <a:t>aims</a:t>
            </a:r>
            <a:r>
              <a:rPr sz="2000" spc="135" dirty="0">
                <a:latin typeface="Georgia"/>
                <a:cs typeface="Georgia"/>
              </a:rPr>
              <a:t> </a:t>
            </a:r>
            <a:r>
              <a:rPr sz="2000" spc="55" dirty="0">
                <a:latin typeface="Georgia"/>
                <a:cs typeface="Georgia"/>
              </a:rPr>
              <a:t>to</a:t>
            </a:r>
            <a:r>
              <a:rPr sz="2000" spc="204" dirty="0">
                <a:latin typeface="Georgia"/>
                <a:cs typeface="Georgia"/>
              </a:rPr>
              <a:t> </a:t>
            </a:r>
            <a:r>
              <a:rPr sz="2000" spc="80" dirty="0">
                <a:latin typeface="Georgia"/>
                <a:cs typeface="Georgia"/>
              </a:rPr>
              <a:t>minimise</a:t>
            </a:r>
            <a:r>
              <a:rPr sz="2000" spc="135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the</a:t>
            </a:r>
            <a:r>
              <a:rPr sz="2000" spc="135" dirty="0">
                <a:latin typeface="Georgia"/>
                <a:cs typeface="Georgia"/>
              </a:rPr>
              <a:t> </a:t>
            </a:r>
            <a:r>
              <a:rPr sz="2000" spc="125" dirty="0">
                <a:latin typeface="Georgia"/>
                <a:cs typeface="Georgia"/>
              </a:rPr>
              <a:t>bias</a:t>
            </a:r>
            <a:r>
              <a:rPr sz="2000" spc="55" dirty="0">
                <a:latin typeface="Georgia"/>
                <a:cs typeface="Georgia"/>
              </a:rPr>
              <a:t> </a:t>
            </a:r>
            <a:r>
              <a:rPr sz="2000" spc="85" dirty="0">
                <a:latin typeface="Georgia"/>
                <a:cs typeface="Georgia"/>
              </a:rPr>
              <a:t>between</a:t>
            </a:r>
            <a:endParaRPr sz="2000">
              <a:latin typeface="Georgia"/>
              <a:cs typeface="Georgia"/>
            </a:endParaRPr>
          </a:p>
          <a:p>
            <a:pPr marL="12700"/>
            <a:r>
              <a:rPr sz="2000" spc="70" dirty="0">
                <a:latin typeface="Georgia"/>
                <a:cs typeface="Georgia"/>
              </a:rPr>
              <a:t>intervention</a:t>
            </a:r>
            <a:r>
              <a:rPr sz="2000" spc="75" dirty="0">
                <a:latin typeface="Georgia"/>
                <a:cs typeface="Georgia"/>
              </a:rPr>
              <a:t> </a:t>
            </a:r>
            <a:r>
              <a:rPr sz="2000" spc="140" dirty="0">
                <a:latin typeface="Georgia"/>
                <a:cs typeface="Georgia"/>
              </a:rPr>
              <a:t>and</a:t>
            </a:r>
            <a:r>
              <a:rPr sz="2000" spc="85" dirty="0">
                <a:latin typeface="Georgia"/>
                <a:cs typeface="Georgia"/>
              </a:rPr>
              <a:t> </a:t>
            </a:r>
            <a:r>
              <a:rPr sz="2000" spc="70" dirty="0">
                <a:latin typeface="Georgia"/>
                <a:cs typeface="Georgia"/>
              </a:rPr>
              <a:t>control</a:t>
            </a:r>
            <a:r>
              <a:rPr sz="2000" spc="140" dirty="0">
                <a:latin typeface="Georgia"/>
                <a:cs typeface="Georgia"/>
              </a:rPr>
              <a:t> </a:t>
            </a:r>
            <a:r>
              <a:rPr sz="2000" spc="95" dirty="0">
                <a:latin typeface="Georgia"/>
                <a:cs typeface="Georgia"/>
              </a:rPr>
              <a:t>group.</a:t>
            </a:r>
            <a:endParaRPr sz="2000">
              <a:latin typeface="Georgia"/>
              <a:cs typeface="Georgia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pPr marL="38100">
                <a:lnSpc>
                  <a:spcPts val="1240"/>
                </a:lnSpc>
              </a:pPr>
              <a:t>13</a:t>
            </a:fld>
            <a:endParaRPr spc="-25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60575" y="1263587"/>
            <a:ext cx="1846580" cy="3346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spcBef>
                <a:spcPts val="125"/>
              </a:spcBef>
            </a:pPr>
            <a:r>
              <a:rPr spc="135" dirty="0"/>
              <a:t>Types</a:t>
            </a:r>
            <a:r>
              <a:rPr spc="80" dirty="0"/>
              <a:t> </a:t>
            </a:r>
            <a:r>
              <a:rPr spc="120" dirty="0"/>
              <a:t>of</a:t>
            </a:r>
            <a:r>
              <a:rPr spc="215" dirty="0"/>
              <a:t> </a:t>
            </a:r>
            <a:r>
              <a:rPr spc="80" dirty="0"/>
              <a:t>bias: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060575" y="2026602"/>
            <a:ext cx="7988934" cy="345286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356235" indent="-343535">
              <a:spcBef>
                <a:spcPts val="125"/>
              </a:spcBef>
              <a:buAutoNum type="arabicPeriod"/>
              <a:tabLst>
                <a:tab pos="356235" algn="l"/>
              </a:tabLst>
            </a:pPr>
            <a:r>
              <a:rPr sz="2000" spc="85" dirty="0">
                <a:latin typeface="Georgia"/>
                <a:cs typeface="Georgia"/>
              </a:rPr>
              <a:t>Selection</a:t>
            </a:r>
            <a:r>
              <a:rPr sz="2000" spc="45" dirty="0">
                <a:latin typeface="Georgia"/>
                <a:cs typeface="Georgia"/>
              </a:rPr>
              <a:t> </a:t>
            </a:r>
            <a:r>
              <a:rPr sz="2000" spc="125" dirty="0">
                <a:latin typeface="Georgia"/>
                <a:cs typeface="Georgia"/>
              </a:rPr>
              <a:t>bias</a:t>
            </a:r>
            <a:r>
              <a:rPr sz="2000" spc="105" dirty="0">
                <a:latin typeface="Georgia"/>
                <a:cs typeface="Georgia"/>
              </a:rPr>
              <a:t> </a:t>
            </a:r>
            <a:r>
              <a:rPr sz="2000" dirty="0">
                <a:latin typeface="Georgia"/>
                <a:cs typeface="Georgia"/>
              </a:rPr>
              <a:t>(</a:t>
            </a:r>
            <a:r>
              <a:rPr sz="2000" spc="100" dirty="0">
                <a:latin typeface="Georgia"/>
                <a:cs typeface="Georgia"/>
              </a:rPr>
              <a:t> </a:t>
            </a:r>
            <a:r>
              <a:rPr sz="2000" spc="80" dirty="0">
                <a:latin typeface="Georgia"/>
                <a:cs typeface="Georgia"/>
              </a:rPr>
              <a:t>failure</a:t>
            </a:r>
            <a:r>
              <a:rPr sz="2000" spc="35" dirty="0">
                <a:latin typeface="Georgia"/>
                <a:cs typeface="Georgia"/>
              </a:rPr>
              <a:t> </a:t>
            </a:r>
            <a:r>
              <a:rPr sz="2000" spc="55" dirty="0">
                <a:latin typeface="Georgia"/>
                <a:cs typeface="Georgia"/>
              </a:rPr>
              <a:t>to</a:t>
            </a:r>
            <a:r>
              <a:rPr sz="2000" spc="200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randomise</a:t>
            </a:r>
            <a:r>
              <a:rPr sz="2000" spc="35" dirty="0">
                <a:latin typeface="Georgia"/>
                <a:cs typeface="Georgia"/>
              </a:rPr>
              <a:t> </a:t>
            </a:r>
            <a:r>
              <a:rPr sz="2000" spc="75" dirty="0">
                <a:latin typeface="Georgia"/>
                <a:cs typeface="Georgia"/>
              </a:rPr>
              <a:t>all</a:t>
            </a:r>
            <a:r>
              <a:rPr sz="2000" spc="105" dirty="0">
                <a:latin typeface="Georgia"/>
                <a:cs typeface="Georgia"/>
              </a:rPr>
              <a:t> </a:t>
            </a:r>
            <a:r>
              <a:rPr sz="2000" spc="55" dirty="0">
                <a:latin typeface="Georgia"/>
                <a:cs typeface="Georgia"/>
              </a:rPr>
              <a:t>eligible</a:t>
            </a:r>
            <a:r>
              <a:rPr sz="2000" spc="30" dirty="0">
                <a:latin typeface="Georgia"/>
                <a:cs typeface="Georgia"/>
              </a:rPr>
              <a:t> </a:t>
            </a:r>
            <a:r>
              <a:rPr sz="2000" spc="55" dirty="0">
                <a:latin typeface="Georgia"/>
                <a:cs typeface="Georgia"/>
              </a:rPr>
              <a:t>patient)</a:t>
            </a:r>
            <a:endParaRPr sz="2000">
              <a:latin typeface="Georgia"/>
              <a:cs typeface="Georgia"/>
            </a:endParaRPr>
          </a:p>
          <a:p>
            <a:pPr>
              <a:spcBef>
                <a:spcPts val="1335"/>
              </a:spcBef>
              <a:buFont typeface="Georgia"/>
              <a:buAutoNum type="arabicPeriod"/>
            </a:pPr>
            <a:endParaRPr sz="2000">
              <a:latin typeface="Georgia"/>
              <a:cs typeface="Georgia"/>
            </a:endParaRPr>
          </a:p>
          <a:p>
            <a:pPr marL="356235" indent="-343535">
              <a:buAutoNum type="arabicPeriod"/>
              <a:tabLst>
                <a:tab pos="356235" algn="l"/>
              </a:tabLst>
            </a:pPr>
            <a:r>
              <a:rPr sz="2000" spc="85" dirty="0">
                <a:latin typeface="Georgia"/>
                <a:cs typeface="Georgia"/>
              </a:rPr>
              <a:t>Performance</a:t>
            </a:r>
            <a:r>
              <a:rPr sz="2000" spc="-125" dirty="0">
                <a:latin typeface="Georgia"/>
                <a:cs typeface="Georgia"/>
              </a:rPr>
              <a:t> </a:t>
            </a:r>
            <a:r>
              <a:rPr sz="2000" spc="125" dirty="0">
                <a:latin typeface="Georgia"/>
                <a:cs typeface="Georgia"/>
              </a:rPr>
              <a:t>bias</a:t>
            </a:r>
            <a:r>
              <a:rPr sz="2000" spc="110" dirty="0">
                <a:latin typeface="Georgia"/>
                <a:cs typeface="Georgia"/>
              </a:rPr>
              <a:t> </a:t>
            </a:r>
            <a:r>
              <a:rPr sz="2000" dirty="0">
                <a:latin typeface="Georgia"/>
                <a:cs typeface="Georgia"/>
              </a:rPr>
              <a:t>(</a:t>
            </a:r>
            <a:r>
              <a:rPr sz="2000" spc="105" dirty="0">
                <a:latin typeface="Georgia"/>
                <a:cs typeface="Georgia"/>
              </a:rPr>
              <a:t> </a:t>
            </a:r>
            <a:r>
              <a:rPr sz="2000" spc="75" dirty="0">
                <a:latin typeface="Georgia"/>
                <a:cs typeface="Georgia"/>
              </a:rPr>
              <a:t>difference</a:t>
            </a:r>
            <a:r>
              <a:rPr sz="2000" spc="-45" dirty="0">
                <a:latin typeface="Georgia"/>
                <a:cs typeface="Georgia"/>
              </a:rPr>
              <a:t> </a:t>
            </a:r>
            <a:r>
              <a:rPr sz="2000" spc="75" dirty="0">
                <a:latin typeface="Georgia"/>
                <a:cs typeface="Georgia"/>
              </a:rPr>
              <a:t>in</a:t>
            </a:r>
            <a:r>
              <a:rPr sz="2000" spc="120" dirty="0">
                <a:latin typeface="Georgia"/>
                <a:cs typeface="Georgia"/>
              </a:rPr>
              <a:t> </a:t>
            </a:r>
            <a:r>
              <a:rPr sz="2000" spc="110" dirty="0">
                <a:latin typeface="Georgia"/>
                <a:cs typeface="Georgia"/>
              </a:rPr>
              <a:t>care</a:t>
            </a:r>
            <a:r>
              <a:rPr sz="2000" spc="35" dirty="0">
                <a:latin typeface="Georgia"/>
                <a:cs typeface="Georgia"/>
              </a:rPr>
              <a:t> </a:t>
            </a:r>
            <a:r>
              <a:rPr sz="2000" spc="75" dirty="0">
                <a:latin typeface="Georgia"/>
                <a:cs typeface="Georgia"/>
              </a:rPr>
              <a:t>provided</a:t>
            </a:r>
            <a:r>
              <a:rPr sz="2000" spc="45" dirty="0">
                <a:latin typeface="Georgia"/>
                <a:cs typeface="Georgia"/>
              </a:rPr>
              <a:t> </a:t>
            </a:r>
            <a:r>
              <a:rPr sz="2000" spc="125" dirty="0">
                <a:latin typeface="Georgia"/>
                <a:cs typeface="Georgia"/>
              </a:rPr>
              <a:t>apart</a:t>
            </a:r>
            <a:r>
              <a:rPr sz="2000" spc="20" dirty="0">
                <a:latin typeface="Georgia"/>
                <a:cs typeface="Georgia"/>
              </a:rPr>
              <a:t> </a:t>
            </a:r>
            <a:r>
              <a:rPr sz="2000" spc="45" dirty="0">
                <a:latin typeface="Georgia"/>
                <a:cs typeface="Georgia"/>
              </a:rPr>
              <a:t>from</a:t>
            </a:r>
            <a:endParaRPr sz="2000">
              <a:latin typeface="Georgia"/>
              <a:cs typeface="Georgia"/>
            </a:endParaRPr>
          </a:p>
          <a:p>
            <a:pPr>
              <a:spcBef>
                <a:spcPts val="1340"/>
              </a:spcBef>
              <a:buFont typeface="Georgia"/>
              <a:buAutoNum type="arabicPeriod"/>
            </a:pPr>
            <a:endParaRPr sz="2000">
              <a:latin typeface="Georgia"/>
              <a:cs typeface="Georgia"/>
            </a:endParaRPr>
          </a:p>
          <a:p>
            <a:pPr marR="5080" algn="r"/>
            <a:r>
              <a:rPr sz="2000" spc="110" dirty="0">
                <a:latin typeface="Georgia"/>
                <a:cs typeface="Georgia"/>
              </a:rPr>
              <a:t>drug</a:t>
            </a:r>
            <a:r>
              <a:rPr sz="2000" spc="90" dirty="0">
                <a:latin typeface="Georgia"/>
                <a:cs typeface="Georgia"/>
              </a:rPr>
              <a:t> </a:t>
            </a:r>
            <a:r>
              <a:rPr sz="2000" spc="60" dirty="0">
                <a:latin typeface="Georgia"/>
                <a:cs typeface="Georgia"/>
              </a:rPr>
              <a:t>treatment)</a:t>
            </a:r>
            <a:endParaRPr sz="2000">
              <a:latin typeface="Georgia"/>
              <a:cs typeface="Georgia"/>
            </a:endParaRPr>
          </a:p>
          <a:p>
            <a:pPr>
              <a:spcBef>
                <a:spcPts val="1335"/>
              </a:spcBef>
            </a:pPr>
            <a:endParaRPr sz="2000">
              <a:latin typeface="Georgia"/>
              <a:cs typeface="Georgia"/>
            </a:endParaRPr>
          </a:p>
          <a:p>
            <a:pPr marL="326390" indent="-313690">
              <a:buAutoNum type="arabicPeriod" startAt="3"/>
              <a:tabLst>
                <a:tab pos="326390" algn="l"/>
              </a:tabLst>
            </a:pPr>
            <a:r>
              <a:rPr sz="2000" spc="90" dirty="0">
                <a:latin typeface="Georgia"/>
                <a:cs typeface="Georgia"/>
              </a:rPr>
              <a:t>Exclusion</a:t>
            </a:r>
            <a:r>
              <a:rPr sz="2000" spc="290" dirty="0">
                <a:latin typeface="Georgia"/>
                <a:cs typeface="Georgia"/>
              </a:rPr>
              <a:t> </a:t>
            </a:r>
            <a:r>
              <a:rPr sz="2000" spc="125" dirty="0">
                <a:latin typeface="Georgia"/>
                <a:cs typeface="Georgia"/>
              </a:rPr>
              <a:t>bias</a:t>
            </a:r>
            <a:r>
              <a:rPr sz="2000" spc="50" dirty="0">
                <a:latin typeface="Georgia"/>
                <a:cs typeface="Georgia"/>
              </a:rPr>
              <a:t> </a:t>
            </a:r>
            <a:r>
              <a:rPr sz="2000" spc="55" dirty="0">
                <a:latin typeface="Georgia"/>
                <a:cs typeface="Georgia"/>
              </a:rPr>
              <a:t>(difference</a:t>
            </a:r>
            <a:r>
              <a:rPr sz="2000" spc="-35" dirty="0">
                <a:latin typeface="Georgia"/>
                <a:cs typeface="Georgia"/>
              </a:rPr>
              <a:t> </a:t>
            </a:r>
            <a:r>
              <a:rPr sz="2000" spc="75" dirty="0">
                <a:latin typeface="Georgia"/>
                <a:cs typeface="Georgia"/>
              </a:rPr>
              <a:t>in</a:t>
            </a:r>
            <a:r>
              <a:rPr sz="2000" spc="140" dirty="0">
                <a:latin typeface="Georgia"/>
                <a:cs typeface="Georgia"/>
              </a:rPr>
              <a:t> </a:t>
            </a:r>
            <a:r>
              <a:rPr sz="2000" spc="100" dirty="0">
                <a:latin typeface="Georgia"/>
                <a:cs typeface="Georgia"/>
              </a:rPr>
              <a:t>withdrawal</a:t>
            </a:r>
            <a:r>
              <a:rPr sz="2000" spc="-30" dirty="0">
                <a:latin typeface="Georgia"/>
                <a:cs typeface="Georgia"/>
              </a:rPr>
              <a:t> </a:t>
            </a:r>
            <a:r>
              <a:rPr sz="2000" spc="65" dirty="0">
                <a:latin typeface="Georgia"/>
                <a:cs typeface="Georgia"/>
              </a:rPr>
              <a:t>from</a:t>
            </a:r>
            <a:r>
              <a:rPr sz="2000" spc="100" dirty="0">
                <a:latin typeface="Georgia"/>
                <a:cs typeface="Georgia"/>
              </a:rPr>
              <a:t> </a:t>
            </a:r>
            <a:r>
              <a:rPr sz="2000" spc="75" dirty="0">
                <a:latin typeface="Georgia"/>
                <a:cs typeface="Georgia"/>
              </a:rPr>
              <a:t>study)</a:t>
            </a:r>
            <a:endParaRPr sz="2000">
              <a:latin typeface="Georgia"/>
              <a:cs typeface="Georgia"/>
            </a:endParaRPr>
          </a:p>
          <a:p>
            <a:pPr>
              <a:spcBef>
                <a:spcPts val="1330"/>
              </a:spcBef>
              <a:buFont typeface="Georgia"/>
              <a:buAutoNum type="arabicPeriod" startAt="3"/>
            </a:pPr>
            <a:endParaRPr sz="2000">
              <a:latin typeface="Georgia"/>
              <a:cs typeface="Georgia"/>
            </a:endParaRPr>
          </a:p>
          <a:p>
            <a:pPr marL="326390" indent="-313690">
              <a:spcBef>
                <a:spcPts val="5"/>
              </a:spcBef>
              <a:buAutoNum type="arabicPeriod" startAt="3"/>
              <a:tabLst>
                <a:tab pos="326390" algn="l"/>
              </a:tabLst>
            </a:pPr>
            <a:r>
              <a:rPr sz="2000" spc="80" dirty="0">
                <a:latin typeface="Georgia"/>
                <a:cs typeface="Georgia"/>
              </a:rPr>
              <a:t>Detection</a:t>
            </a:r>
            <a:r>
              <a:rPr sz="2000" spc="110" dirty="0">
                <a:latin typeface="Georgia"/>
                <a:cs typeface="Georgia"/>
              </a:rPr>
              <a:t> </a:t>
            </a:r>
            <a:r>
              <a:rPr sz="2000" spc="125" dirty="0">
                <a:latin typeface="Georgia"/>
                <a:cs typeface="Georgia"/>
              </a:rPr>
              <a:t>bias</a:t>
            </a:r>
            <a:r>
              <a:rPr sz="2000" spc="25" dirty="0">
                <a:latin typeface="Georgia"/>
                <a:cs typeface="Georgia"/>
              </a:rPr>
              <a:t> </a:t>
            </a:r>
            <a:r>
              <a:rPr sz="2000" dirty="0">
                <a:latin typeface="Georgia"/>
                <a:cs typeface="Georgia"/>
              </a:rPr>
              <a:t>(</a:t>
            </a:r>
            <a:r>
              <a:rPr sz="2000" spc="170" dirty="0">
                <a:latin typeface="Georgia"/>
                <a:cs typeface="Georgia"/>
              </a:rPr>
              <a:t> </a:t>
            </a:r>
            <a:r>
              <a:rPr sz="2000" spc="80" dirty="0">
                <a:latin typeface="Georgia"/>
                <a:cs typeface="Georgia"/>
              </a:rPr>
              <a:t>failure</a:t>
            </a:r>
            <a:r>
              <a:rPr sz="2000" spc="25" dirty="0">
                <a:latin typeface="Georgia"/>
                <a:cs typeface="Georgia"/>
              </a:rPr>
              <a:t> </a:t>
            </a:r>
            <a:r>
              <a:rPr sz="2000" spc="55" dirty="0">
                <a:latin typeface="Georgia"/>
                <a:cs typeface="Georgia"/>
              </a:rPr>
              <a:t>to</a:t>
            </a:r>
            <a:r>
              <a:rPr sz="2000" spc="95" dirty="0">
                <a:latin typeface="Georgia"/>
                <a:cs typeface="Georgia"/>
              </a:rPr>
              <a:t> </a:t>
            </a:r>
            <a:r>
              <a:rPr sz="2000" spc="80" dirty="0">
                <a:latin typeface="Georgia"/>
                <a:cs typeface="Georgia"/>
              </a:rPr>
              <a:t>blind</a:t>
            </a:r>
            <a:r>
              <a:rPr sz="2000" spc="120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assessors)</a:t>
            </a:r>
            <a:endParaRPr sz="2000">
              <a:latin typeface="Georgia"/>
              <a:cs typeface="Georgi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pPr marL="38100">
                <a:lnSpc>
                  <a:spcPts val="1240"/>
                </a:lnSpc>
              </a:pPr>
              <a:t>14</a:t>
            </a:fld>
            <a:endParaRPr spc="-25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984375" y="557848"/>
            <a:ext cx="8340090" cy="495327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spcBef>
                <a:spcPts val="125"/>
              </a:spcBef>
            </a:pPr>
            <a:r>
              <a:rPr sz="2000" b="1" spc="135" dirty="0">
                <a:latin typeface="Cambria"/>
                <a:cs typeface="Cambria"/>
              </a:rPr>
              <a:t>Evaluating</a:t>
            </a:r>
            <a:r>
              <a:rPr sz="2000" b="1" spc="114" dirty="0">
                <a:latin typeface="Cambria"/>
                <a:cs typeface="Cambria"/>
              </a:rPr>
              <a:t> </a:t>
            </a:r>
            <a:r>
              <a:rPr sz="2000" b="1" spc="145" dirty="0">
                <a:latin typeface="Cambria"/>
                <a:cs typeface="Cambria"/>
              </a:rPr>
              <a:t>methods</a:t>
            </a:r>
            <a:r>
              <a:rPr sz="2000" b="1" spc="165" dirty="0">
                <a:latin typeface="Cambria"/>
                <a:cs typeface="Cambria"/>
              </a:rPr>
              <a:t> </a:t>
            </a:r>
            <a:r>
              <a:rPr sz="2000" b="1" spc="135" dirty="0">
                <a:latin typeface="Cambria"/>
                <a:cs typeface="Cambria"/>
              </a:rPr>
              <a:t>section:</a:t>
            </a:r>
            <a:endParaRPr sz="2000">
              <a:latin typeface="Cambria"/>
              <a:cs typeface="Cambria"/>
            </a:endParaRPr>
          </a:p>
          <a:p>
            <a:pPr marL="12700" marR="311785">
              <a:spcBef>
                <a:spcPts val="2330"/>
              </a:spcBef>
              <a:tabLst>
                <a:tab pos="2077720" algn="l"/>
              </a:tabLst>
            </a:pPr>
            <a:r>
              <a:rPr sz="2000" spc="55" dirty="0">
                <a:latin typeface="Georgia"/>
                <a:cs typeface="Georgia"/>
              </a:rPr>
              <a:t>METHDOLOGY</a:t>
            </a:r>
            <a:r>
              <a:rPr sz="2000" dirty="0">
                <a:latin typeface="Georgia"/>
                <a:cs typeface="Georgia"/>
              </a:rPr>
              <a:t>	</a:t>
            </a:r>
            <a:r>
              <a:rPr sz="2000" spc="105" dirty="0">
                <a:latin typeface="Georgia"/>
                <a:cs typeface="Georgia"/>
              </a:rPr>
              <a:t>explains</a:t>
            </a:r>
            <a:r>
              <a:rPr sz="2000" spc="40" dirty="0">
                <a:latin typeface="Georgia"/>
                <a:cs typeface="Georgia"/>
              </a:rPr>
              <a:t> </a:t>
            </a:r>
            <a:r>
              <a:rPr sz="2000" spc="185" dirty="0">
                <a:latin typeface="Georgia"/>
                <a:cs typeface="Georgia"/>
              </a:rPr>
              <a:t>us</a:t>
            </a:r>
            <a:r>
              <a:rPr sz="2000" spc="125" dirty="0">
                <a:latin typeface="Georgia"/>
                <a:cs typeface="Georgia"/>
              </a:rPr>
              <a:t> about</a:t>
            </a:r>
            <a:r>
              <a:rPr sz="2000" spc="105" dirty="0">
                <a:latin typeface="Georgia"/>
                <a:cs typeface="Georgia"/>
              </a:rPr>
              <a:t> the</a:t>
            </a:r>
            <a:r>
              <a:rPr sz="2000" spc="120" dirty="0">
                <a:latin typeface="Georgia"/>
                <a:cs typeface="Georgia"/>
              </a:rPr>
              <a:t> </a:t>
            </a:r>
            <a:r>
              <a:rPr sz="2000" spc="125" dirty="0">
                <a:latin typeface="Georgia"/>
                <a:cs typeface="Georgia"/>
              </a:rPr>
              <a:t>study</a:t>
            </a:r>
            <a:r>
              <a:rPr sz="2000" spc="155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design</a:t>
            </a:r>
            <a:r>
              <a:rPr sz="2000" spc="-15" dirty="0">
                <a:latin typeface="Georgia"/>
                <a:cs typeface="Georgia"/>
              </a:rPr>
              <a:t> </a:t>
            </a:r>
            <a:r>
              <a:rPr sz="2000" spc="114" dirty="0">
                <a:latin typeface="Georgia"/>
                <a:cs typeface="Georgia"/>
              </a:rPr>
              <a:t>which</a:t>
            </a:r>
            <a:r>
              <a:rPr sz="2000" spc="130" dirty="0">
                <a:latin typeface="Georgia"/>
                <a:cs typeface="Georgia"/>
              </a:rPr>
              <a:t> </a:t>
            </a:r>
            <a:r>
              <a:rPr sz="2000" spc="95" dirty="0">
                <a:latin typeface="Georgia"/>
                <a:cs typeface="Georgia"/>
              </a:rPr>
              <a:t>is</a:t>
            </a:r>
            <a:r>
              <a:rPr sz="2000" spc="125" dirty="0">
                <a:latin typeface="Georgia"/>
                <a:cs typeface="Georgia"/>
              </a:rPr>
              <a:t> </a:t>
            </a:r>
            <a:r>
              <a:rPr sz="2000" spc="80" dirty="0">
                <a:latin typeface="Georgia"/>
                <a:cs typeface="Georgia"/>
              </a:rPr>
              <a:t>the </a:t>
            </a:r>
            <a:r>
              <a:rPr sz="2000" spc="114" dirty="0">
                <a:latin typeface="Georgia"/>
                <a:cs typeface="Georgia"/>
              </a:rPr>
              <a:t>heart</a:t>
            </a:r>
            <a:r>
              <a:rPr sz="2000" spc="30" dirty="0">
                <a:latin typeface="Georgia"/>
                <a:cs typeface="Georgia"/>
              </a:rPr>
              <a:t> </a:t>
            </a:r>
            <a:r>
              <a:rPr sz="2000" dirty="0">
                <a:latin typeface="Georgia"/>
                <a:cs typeface="Georgia"/>
              </a:rPr>
              <a:t>of</a:t>
            </a:r>
            <a:r>
              <a:rPr sz="2000" spc="160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the</a:t>
            </a:r>
            <a:r>
              <a:rPr sz="2000" spc="130" dirty="0">
                <a:latin typeface="Georgia"/>
                <a:cs typeface="Georgia"/>
              </a:rPr>
              <a:t> </a:t>
            </a:r>
            <a:r>
              <a:rPr sz="2000" spc="114" dirty="0">
                <a:latin typeface="Georgia"/>
                <a:cs typeface="Georgia"/>
              </a:rPr>
              <a:t>study.</a:t>
            </a:r>
            <a:endParaRPr sz="2000">
              <a:latin typeface="Georgia"/>
              <a:cs typeface="Georgia"/>
            </a:endParaRPr>
          </a:p>
          <a:p>
            <a:pPr>
              <a:spcBef>
                <a:spcPts val="140"/>
              </a:spcBef>
            </a:pPr>
            <a:endParaRPr sz="2000">
              <a:latin typeface="Georgia"/>
              <a:cs typeface="Georgia"/>
            </a:endParaRPr>
          </a:p>
          <a:p>
            <a:pPr marL="12700" marR="5080"/>
            <a:r>
              <a:rPr sz="2000" dirty="0">
                <a:latin typeface="Georgia"/>
                <a:cs typeface="Georgia"/>
              </a:rPr>
              <a:t>To</a:t>
            </a:r>
            <a:r>
              <a:rPr sz="2000" spc="195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evaluate</a:t>
            </a:r>
            <a:r>
              <a:rPr sz="2000" spc="45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the</a:t>
            </a:r>
            <a:r>
              <a:rPr sz="2000" spc="125" dirty="0">
                <a:latin typeface="Georgia"/>
                <a:cs typeface="Georgia"/>
              </a:rPr>
              <a:t> </a:t>
            </a:r>
            <a:r>
              <a:rPr sz="2000" spc="80" dirty="0">
                <a:latin typeface="Georgia"/>
                <a:cs typeface="Georgia"/>
              </a:rPr>
              <a:t>methodology</a:t>
            </a:r>
            <a:r>
              <a:rPr sz="2000" spc="85" dirty="0">
                <a:latin typeface="Georgia"/>
                <a:cs typeface="Georgia"/>
              </a:rPr>
              <a:t> </a:t>
            </a:r>
            <a:r>
              <a:rPr sz="2000" dirty="0">
                <a:latin typeface="Georgia"/>
                <a:cs typeface="Georgia"/>
              </a:rPr>
              <a:t>of</a:t>
            </a:r>
            <a:r>
              <a:rPr sz="2000" spc="155" dirty="0">
                <a:latin typeface="Georgia"/>
                <a:cs typeface="Georgia"/>
              </a:rPr>
              <a:t> </a:t>
            </a:r>
            <a:r>
              <a:rPr sz="2000" spc="160" dirty="0">
                <a:latin typeface="Georgia"/>
                <a:cs typeface="Georgia"/>
              </a:rPr>
              <a:t>a</a:t>
            </a:r>
            <a:r>
              <a:rPr sz="2000" spc="150" dirty="0">
                <a:latin typeface="Georgia"/>
                <a:cs typeface="Georgia"/>
              </a:rPr>
              <a:t> </a:t>
            </a:r>
            <a:r>
              <a:rPr sz="2000" spc="125" dirty="0">
                <a:latin typeface="Georgia"/>
                <a:cs typeface="Georgia"/>
              </a:rPr>
              <a:t>study</a:t>
            </a:r>
            <a:r>
              <a:rPr sz="2000" spc="80" dirty="0">
                <a:latin typeface="Georgia"/>
                <a:cs typeface="Georgia"/>
              </a:rPr>
              <a:t> </a:t>
            </a:r>
            <a:r>
              <a:rPr sz="2000" spc="125" dirty="0">
                <a:latin typeface="Georgia"/>
                <a:cs typeface="Georgia"/>
              </a:rPr>
              <a:t>you</a:t>
            </a:r>
            <a:r>
              <a:rPr sz="2000" spc="100" dirty="0">
                <a:latin typeface="Georgia"/>
                <a:cs typeface="Georgia"/>
              </a:rPr>
              <a:t> </a:t>
            </a:r>
            <a:r>
              <a:rPr sz="2000" spc="114" dirty="0">
                <a:latin typeface="Georgia"/>
                <a:cs typeface="Georgia"/>
              </a:rPr>
              <a:t>should</a:t>
            </a:r>
            <a:r>
              <a:rPr sz="2000" spc="145" dirty="0">
                <a:latin typeface="Georgia"/>
                <a:cs typeface="Georgia"/>
              </a:rPr>
              <a:t> </a:t>
            </a:r>
            <a:r>
              <a:rPr sz="2000" spc="110" dirty="0">
                <a:latin typeface="Georgia"/>
                <a:cs typeface="Georgia"/>
              </a:rPr>
              <a:t>be</a:t>
            </a:r>
            <a:r>
              <a:rPr sz="2000" spc="125" dirty="0">
                <a:latin typeface="Georgia"/>
                <a:cs typeface="Georgia"/>
              </a:rPr>
              <a:t> </a:t>
            </a:r>
            <a:r>
              <a:rPr sz="2000" spc="120" dirty="0">
                <a:latin typeface="Georgia"/>
                <a:cs typeface="Georgia"/>
              </a:rPr>
              <a:t>aware</a:t>
            </a:r>
            <a:r>
              <a:rPr sz="2000" spc="45" dirty="0">
                <a:latin typeface="Georgia"/>
                <a:cs typeface="Georgia"/>
              </a:rPr>
              <a:t> </a:t>
            </a:r>
            <a:r>
              <a:rPr sz="2000" spc="114" dirty="0">
                <a:latin typeface="Georgia"/>
                <a:cs typeface="Georgia"/>
              </a:rPr>
              <a:t>about </a:t>
            </a:r>
            <a:r>
              <a:rPr sz="2000" spc="105" dirty="0">
                <a:latin typeface="Georgia"/>
                <a:cs typeface="Georgia"/>
              </a:rPr>
              <a:t>the</a:t>
            </a:r>
            <a:r>
              <a:rPr sz="2000" spc="125" dirty="0">
                <a:latin typeface="Georgia"/>
                <a:cs typeface="Georgia"/>
              </a:rPr>
              <a:t> </a:t>
            </a:r>
            <a:r>
              <a:rPr sz="2000" spc="135" dirty="0">
                <a:latin typeface="Georgia"/>
                <a:cs typeface="Georgia"/>
              </a:rPr>
              <a:t>basics</a:t>
            </a:r>
            <a:r>
              <a:rPr sz="2000" spc="50" dirty="0">
                <a:latin typeface="Georgia"/>
                <a:cs typeface="Georgia"/>
              </a:rPr>
              <a:t> </a:t>
            </a:r>
            <a:r>
              <a:rPr sz="2000" dirty="0">
                <a:latin typeface="Georgia"/>
                <a:cs typeface="Georgia"/>
              </a:rPr>
              <a:t>of</a:t>
            </a:r>
            <a:r>
              <a:rPr sz="2000" spc="160" dirty="0">
                <a:latin typeface="Georgia"/>
                <a:cs typeface="Georgia"/>
              </a:rPr>
              <a:t> </a:t>
            </a:r>
            <a:r>
              <a:rPr sz="2000" spc="125" dirty="0">
                <a:latin typeface="Georgia"/>
                <a:cs typeface="Georgia"/>
              </a:rPr>
              <a:t>study</a:t>
            </a:r>
            <a:r>
              <a:rPr sz="2000" spc="165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design</a:t>
            </a:r>
            <a:r>
              <a:rPr sz="2000" spc="-10" dirty="0">
                <a:latin typeface="Georgia"/>
                <a:cs typeface="Georgia"/>
              </a:rPr>
              <a:t> </a:t>
            </a:r>
            <a:r>
              <a:rPr sz="2000" dirty="0">
                <a:latin typeface="Georgia"/>
                <a:cs typeface="Georgia"/>
              </a:rPr>
              <a:t>of</a:t>
            </a:r>
            <a:r>
              <a:rPr sz="2000" spc="160" dirty="0">
                <a:latin typeface="Georgia"/>
                <a:cs typeface="Georgia"/>
              </a:rPr>
              <a:t> </a:t>
            </a:r>
            <a:r>
              <a:rPr sz="2000" spc="125" dirty="0">
                <a:latin typeface="Georgia"/>
                <a:cs typeface="Georgia"/>
              </a:rPr>
              <a:t>that</a:t>
            </a:r>
            <a:r>
              <a:rPr sz="2000" spc="114" dirty="0">
                <a:latin typeface="Georgia"/>
                <a:cs typeface="Georgia"/>
              </a:rPr>
              <a:t> study.</a:t>
            </a:r>
            <a:endParaRPr sz="2000">
              <a:latin typeface="Georgia"/>
              <a:cs typeface="Georgia"/>
            </a:endParaRPr>
          </a:p>
          <a:p>
            <a:pPr>
              <a:spcBef>
                <a:spcPts val="210"/>
              </a:spcBef>
            </a:pPr>
            <a:endParaRPr sz="2000">
              <a:latin typeface="Georgia"/>
              <a:cs typeface="Georgia"/>
            </a:endParaRPr>
          </a:p>
          <a:p>
            <a:pPr marL="12700"/>
            <a:r>
              <a:rPr sz="2000" b="1" spc="65" dirty="0">
                <a:latin typeface="Cambria"/>
                <a:cs typeface="Cambria"/>
              </a:rPr>
              <a:t>Major</a:t>
            </a:r>
            <a:r>
              <a:rPr sz="2000" b="1" spc="270" dirty="0">
                <a:latin typeface="Cambria"/>
                <a:cs typeface="Cambria"/>
              </a:rPr>
              <a:t> </a:t>
            </a:r>
            <a:r>
              <a:rPr sz="2000" b="1" spc="140" dirty="0">
                <a:latin typeface="Cambria"/>
                <a:cs typeface="Cambria"/>
              </a:rPr>
              <a:t>aspects</a:t>
            </a:r>
            <a:r>
              <a:rPr sz="2000" b="1" spc="165" dirty="0">
                <a:latin typeface="Cambria"/>
                <a:cs typeface="Cambria"/>
              </a:rPr>
              <a:t> </a:t>
            </a:r>
            <a:r>
              <a:rPr sz="2000" b="1" spc="120" dirty="0">
                <a:latin typeface="Cambria"/>
                <a:cs typeface="Cambria"/>
              </a:rPr>
              <a:t>of</a:t>
            </a:r>
            <a:r>
              <a:rPr sz="2000" b="1" spc="140" dirty="0">
                <a:latin typeface="Cambria"/>
                <a:cs typeface="Cambria"/>
              </a:rPr>
              <a:t> </a:t>
            </a:r>
            <a:r>
              <a:rPr sz="2000" b="1" spc="125" dirty="0">
                <a:latin typeface="Cambria"/>
                <a:cs typeface="Cambria"/>
              </a:rPr>
              <a:t>evaluation</a:t>
            </a:r>
            <a:r>
              <a:rPr sz="2000" b="1" spc="60" dirty="0">
                <a:latin typeface="Cambria"/>
                <a:cs typeface="Cambria"/>
              </a:rPr>
              <a:t> </a:t>
            </a:r>
            <a:r>
              <a:rPr sz="2000" b="1" spc="135" dirty="0">
                <a:latin typeface="Cambria"/>
                <a:cs typeface="Cambria"/>
              </a:rPr>
              <a:t>in</a:t>
            </a:r>
            <a:r>
              <a:rPr sz="2000" b="1" spc="215" dirty="0">
                <a:latin typeface="Cambria"/>
                <a:cs typeface="Cambria"/>
              </a:rPr>
              <a:t> </a:t>
            </a:r>
            <a:r>
              <a:rPr sz="2000" b="1" spc="145" dirty="0">
                <a:latin typeface="Cambria"/>
                <a:cs typeface="Cambria"/>
              </a:rPr>
              <a:t>methods</a:t>
            </a:r>
            <a:r>
              <a:rPr sz="2000" b="1" spc="160" dirty="0">
                <a:latin typeface="Cambria"/>
                <a:cs typeface="Cambria"/>
              </a:rPr>
              <a:t> </a:t>
            </a:r>
            <a:r>
              <a:rPr sz="2000" b="1" spc="135" dirty="0">
                <a:latin typeface="Cambria"/>
                <a:cs typeface="Cambria"/>
              </a:rPr>
              <a:t>section:</a:t>
            </a:r>
            <a:endParaRPr sz="2000">
              <a:latin typeface="Cambria"/>
              <a:cs typeface="Cambria"/>
            </a:endParaRPr>
          </a:p>
          <a:p>
            <a:pPr marL="212090" indent="-205104">
              <a:spcBef>
                <a:spcPts val="2335"/>
              </a:spcBef>
              <a:buSzPct val="95000"/>
              <a:buFont typeface="Wingdings"/>
              <a:buChar char=""/>
              <a:tabLst>
                <a:tab pos="212090" algn="l"/>
              </a:tabLst>
            </a:pPr>
            <a:r>
              <a:rPr sz="2000" spc="75" dirty="0">
                <a:latin typeface="Georgia"/>
                <a:cs typeface="Georgia"/>
              </a:rPr>
              <a:t>Type</a:t>
            </a:r>
            <a:r>
              <a:rPr sz="2000" spc="135" dirty="0">
                <a:latin typeface="Georgia"/>
                <a:cs typeface="Georgia"/>
              </a:rPr>
              <a:t> </a:t>
            </a:r>
            <a:r>
              <a:rPr sz="2000" dirty="0">
                <a:latin typeface="Georgia"/>
                <a:cs typeface="Georgia"/>
              </a:rPr>
              <a:t>of</a:t>
            </a:r>
            <a:r>
              <a:rPr sz="2000" spc="160" dirty="0">
                <a:latin typeface="Georgia"/>
                <a:cs typeface="Georgia"/>
              </a:rPr>
              <a:t> </a:t>
            </a:r>
            <a:r>
              <a:rPr sz="2000" spc="125" dirty="0">
                <a:latin typeface="Georgia"/>
                <a:cs typeface="Georgia"/>
              </a:rPr>
              <a:t>study</a:t>
            </a:r>
            <a:r>
              <a:rPr sz="2000" spc="90" dirty="0">
                <a:latin typeface="Georgia"/>
                <a:cs typeface="Georgia"/>
              </a:rPr>
              <a:t> </a:t>
            </a:r>
            <a:r>
              <a:rPr sz="2000" spc="95" dirty="0">
                <a:latin typeface="Georgia"/>
                <a:cs typeface="Georgia"/>
              </a:rPr>
              <a:t>design</a:t>
            </a:r>
            <a:endParaRPr sz="2000">
              <a:latin typeface="Georgia"/>
              <a:cs typeface="Georgia"/>
            </a:endParaRPr>
          </a:p>
          <a:p>
            <a:pPr marL="212090" indent="-205104">
              <a:buSzPct val="95000"/>
              <a:buFont typeface="Wingdings"/>
              <a:buChar char=""/>
              <a:tabLst>
                <a:tab pos="212090" algn="l"/>
              </a:tabLst>
            </a:pPr>
            <a:r>
              <a:rPr sz="2000" spc="85" dirty="0">
                <a:latin typeface="Georgia"/>
                <a:cs typeface="Georgia"/>
              </a:rPr>
              <a:t>Inclusion</a:t>
            </a:r>
            <a:r>
              <a:rPr sz="2000" spc="140" dirty="0">
                <a:latin typeface="Georgia"/>
                <a:cs typeface="Georgia"/>
              </a:rPr>
              <a:t> </a:t>
            </a:r>
            <a:r>
              <a:rPr sz="2000" spc="145" dirty="0">
                <a:latin typeface="Georgia"/>
                <a:cs typeface="Georgia"/>
              </a:rPr>
              <a:t>and</a:t>
            </a:r>
            <a:r>
              <a:rPr sz="2000" spc="75" dirty="0">
                <a:latin typeface="Georgia"/>
                <a:cs typeface="Georgia"/>
              </a:rPr>
              <a:t> </a:t>
            </a:r>
            <a:r>
              <a:rPr sz="2000" spc="95" dirty="0">
                <a:latin typeface="Georgia"/>
                <a:cs typeface="Georgia"/>
              </a:rPr>
              <a:t>exclusion</a:t>
            </a:r>
            <a:r>
              <a:rPr sz="2000" spc="140" dirty="0">
                <a:latin typeface="Georgia"/>
                <a:cs typeface="Georgia"/>
              </a:rPr>
              <a:t> </a:t>
            </a:r>
            <a:r>
              <a:rPr sz="2000" spc="65" dirty="0">
                <a:latin typeface="Georgia"/>
                <a:cs typeface="Georgia"/>
              </a:rPr>
              <a:t>criteria</a:t>
            </a:r>
            <a:endParaRPr sz="2000">
              <a:latin typeface="Georgia"/>
              <a:cs typeface="Georgia"/>
            </a:endParaRPr>
          </a:p>
          <a:p>
            <a:pPr marL="212090" indent="-204470">
              <a:spcBef>
                <a:spcPts val="5"/>
              </a:spcBef>
              <a:buSzPct val="95000"/>
              <a:buFont typeface="Wingdings"/>
              <a:buChar char=""/>
              <a:tabLst>
                <a:tab pos="212090" algn="l"/>
              </a:tabLst>
            </a:pPr>
            <a:r>
              <a:rPr sz="2000" spc="125" dirty="0">
                <a:latin typeface="Georgia"/>
                <a:cs typeface="Georgia"/>
              </a:rPr>
              <a:t>Measures</a:t>
            </a:r>
            <a:r>
              <a:rPr sz="2000" spc="45" dirty="0">
                <a:latin typeface="Georgia"/>
                <a:cs typeface="Georgia"/>
              </a:rPr>
              <a:t> </a:t>
            </a:r>
            <a:r>
              <a:rPr sz="2000" spc="130" dirty="0">
                <a:latin typeface="Georgia"/>
                <a:cs typeface="Georgia"/>
              </a:rPr>
              <a:t>taken</a:t>
            </a:r>
            <a:r>
              <a:rPr sz="2000" spc="65" dirty="0">
                <a:latin typeface="Georgia"/>
                <a:cs typeface="Georgia"/>
              </a:rPr>
              <a:t> </a:t>
            </a:r>
            <a:r>
              <a:rPr sz="2000" spc="55" dirty="0">
                <a:latin typeface="Georgia"/>
                <a:cs typeface="Georgia"/>
              </a:rPr>
              <a:t>to</a:t>
            </a:r>
            <a:r>
              <a:rPr sz="2000" spc="120" dirty="0">
                <a:latin typeface="Georgia"/>
                <a:cs typeface="Georgia"/>
              </a:rPr>
              <a:t> </a:t>
            </a:r>
            <a:r>
              <a:rPr sz="2000" spc="75" dirty="0">
                <a:latin typeface="Georgia"/>
                <a:cs typeface="Georgia"/>
              </a:rPr>
              <a:t>avoid</a:t>
            </a:r>
            <a:r>
              <a:rPr sz="2000" spc="145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bias</a:t>
            </a:r>
            <a:endParaRPr sz="2000">
              <a:latin typeface="Georgia"/>
              <a:cs typeface="Georgia"/>
            </a:endParaRPr>
          </a:p>
          <a:p>
            <a:pPr marL="212090" indent="-205104">
              <a:spcBef>
                <a:spcPts val="5"/>
              </a:spcBef>
              <a:buSzPct val="95000"/>
              <a:buFont typeface="Wingdings"/>
              <a:buChar char=""/>
              <a:tabLst>
                <a:tab pos="212090" algn="l"/>
              </a:tabLst>
            </a:pPr>
            <a:r>
              <a:rPr sz="2000" spc="90" dirty="0">
                <a:latin typeface="Georgia"/>
                <a:cs typeface="Georgia"/>
              </a:rPr>
              <a:t>Specific</a:t>
            </a:r>
            <a:r>
              <a:rPr sz="2000" spc="50" dirty="0">
                <a:latin typeface="Georgia"/>
                <a:cs typeface="Georgia"/>
              </a:rPr>
              <a:t> </a:t>
            </a:r>
            <a:r>
              <a:rPr sz="2000" spc="70" dirty="0">
                <a:latin typeface="Georgia"/>
                <a:cs typeface="Georgia"/>
              </a:rPr>
              <a:t>interventions</a:t>
            </a:r>
            <a:endParaRPr sz="2000">
              <a:latin typeface="Georgia"/>
              <a:cs typeface="Georgia"/>
            </a:endParaRPr>
          </a:p>
          <a:p>
            <a:pPr marL="212090" indent="-205104">
              <a:buSzPct val="95000"/>
              <a:buFont typeface="Wingdings"/>
              <a:buChar char=""/>
              <a:tabLst>
                <a:tab pos="212090" algn="l"/>
              </a:tabLst>
            </a:pPr>
            <a:r>
              <a:rPr sz="2000" spc="105" dirty="0">
                <a:latin typeface="Georgia"/>
                <a:cs typeface="Georgia"/>
              </a:rPr>
              <a:t>Duration </a:t>
            </a:r>
            <a:r>
              <a:rPr sz="2000" spc="145" dirty="0">
                <a:latin typeface="Georgia"/>
                <a:cs typeface="Georgia"/>
              </a:rPr>
              <a:t>and</a:t>
            </a:r>
            <a:r>
              <a:rPr sz="2000" spc="120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completeness</a:t>
            </a:r>
            <a:r>
              <a:rPr sz="2000" spc="95" dirty="0">
                <a:latin typeface="Georgia"/>
                <a:cs typeface="Georgia"/>
              </a:rPr>
              <a:t> </a:t>
            </a:r>
            <a:r>
              <a:rPr sz="2000" dirty="0">
                <a:latin typeface="Georgia"/>
                <a:cs typeface="Georgia"/>
              </a:rPr>
              <a:t>of</a:t>
            </a:r>
            <a:r>
              <a:rPr sz="2000" spc="210" dirty="0">
                <a:latin typeface="Georgia"/>
                <a:cs typeface="Georgia"/>
              </a:rPr>
              <a:t> </a:t>
            </a:r>
            <a:r>
              <a:rPr sz="2000" spc="110" dirty="0">
                <a:latin typeface="Georgia"/>
                <a:cs typeface="Georgia"/>
              </a:rPr>
              <a:t>the</a:t>
            </a:r>
            <a:r>
              <a:rPr sz="2000" spc="180" dirty="0">
                <a:latin typeface="Georgia"/>
                <a:cs typeface="Georgia"/>
              </a:rPr>
              <a:t> </a:t>
            </a:r>
            <a:r>
              <a:rPr sz="2000" dirty="0">
                <a:latin typeface="Georgia"/>
                <a:cs typeface="Georgia"/>
              </a:rPr>
              <a:t>follow-</a:t>
            </a:r>
            <a:r>
              <a:rPr sz="2000" spc="150" dirty="0">
                <a:latin typeface="Georgia"/>
                <a:cs typeface="Georgia"/>
              </a:rPr>
              <a:t>up</a:t>
            </a:r>
            <a:r>
              <a:rPr sz="2000" spc="114" dirty="0">
                <a:latin typeface="Georgia"/>
                <a:cs typeface="Georgia"/>
              </a:rPr>
              <a:t> and</a:t>
            </a:r>
            <a:endParaRPr sz="2000">
              <a:latin typeface="Georgia"/>
              <a:cs typeface="Georgia"/>
            </a:endParaRPr>
          </a:p>
          <a:p>
            <a:pPr marL="212090" indent="-204470">
              <a:spcBef>
                <a:spcPts val="5"/>
              </a:spcBef>
              <a:buSzPct val="95000"/>
              <a:buFont typeface="Wingdings"/>
              <a:buChar char=""/>
              <a:tabLst>
                <a:tab pos="212090" algn="l"/>
              </a:tabLst>
            </a:pPr>
            <a:r>
              <a:rPr sz="2000" spc="100" dirty="0">
                <a:latin typeface="Georgia"/>
                <a:cs typeface="Georgia"/>
              </a:rPr>
              <a:t>Statistical</a:t>
            </a:r>
            <a:r>
              <a:rPr sz="2000" spc="50" dirty="0">
                <a:latin typeface="Georgia"/>
                <a:cs typeface="Georgia"/>
              </a:rPr>
              <a:t> </a:t>
            </a:r>
            <a:r>
              <a:rPr sz="2000" spc="110" dirty="0">
                <a:latin typeface="Georgia"/>
                <a:cs typeface="Georgia"/>
              </a:rPr>
              <a:t>methods</a:t>
            </a:r>
            <a:r>
              <a:rPr sz="2000" spc="125" dirty="0">
                <a:latin typeface="Georgia"/>
                <a:cs typeface="Georgia"/>
              </a:rPr>
              <a:t> </a:t>
            </a:r>
            <a:r>
              <a:rPr sz="2000" spc="120" dirty="0">
                <a:latin typeface="Georgia"/>
                <a:cs typeface="Georgia"/>
              </a:rPr>
              <a:t>used</a:t>
            </a:r>
            <a:endParaRPr sz="2000">
              <a:latin typeface="Georgia"/>
              <a:cs typeface="Georgia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pPr marL="38100">
                <a:lnSpc>
                  <a:spcPts val="1240"/>
                </a:lnSpc>
              </a:pPr>
              <a:t>15</a:t>
            </a:fld>
            <a:endParaRPr spc="-25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831657" y="634048"/>
            <a:ext cx="8710930" cy="497892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spcBef>
                <a:spcPts val="125"/>
              </a:spcBef>
            </a:pPr>
            <a:r>
              <a:rPr sz="2000" b="1" spc="135" dirty="0">
                <a:latin typeface="Cambria"/>
                <a:cs typeface="Cambria"/>
              </a:rPr>
              <a:t>Inclusion</a:t>
            </a:r>
            <a:r>
              <a:rPr sz="2000" b="1" spc="70" dirty="0">
                <a:latin typeface="Cambria"/>
                <a:cs typeface="Cambria"/>
              </a:rPr>
              <a:t> </a:t>
            </a:r>
            <a:r>
              <a:rPr sz="2000" b="1" spc="110" dirty="0">
                <a:latin typeface="Cambria"/>
                <a:cs typeface="Cambria"/>
              </a:rPr>
              <a:t>and</a:t>
            </a:r>
            <a:r>
              <a:rPr sz="2000" b="1" spc="229" dirty="0">
                <a:latin typeface="Cambria"/>
                <a:cs typeface="Cambria"/>
              </a:rPr>
              <a:t> </a:t>
            </a:r>
            <a:r>
              <a:rPr sz="2000" b="1" spc="140" dirty="0">
                <a:latin typeface="Cambria"/>
                <a:cs typeface="Cambria"/>
              </a:rPr>
              <a:t>exclusion</a:t>
            </a:r>
            <a:r>
              <a:rPr sz="2000" b="1" spc="70" dirty="0">
                <a:latin typeface="Cambria"/>
                <a:cs typeface="Cambria"/>
              </a:rPr>
              <a:t> </a:t>
            </a:r>
            <a:r>
              <a:rPr sz="2000" b="1" spc="95" dirty="0">
                <a:latin typeface="Cambria"/>
                <a:cs typeface="Cambria"/>
              </a:rPr>
              <a:t>criteria:</a:t>
            </a:r>
            <a:endParaRPr sz="2000">
              <a:latin typeface="Cambria"/>
              <a:cs typeface="Cambria"/>
            </a:endParaRPr>
          </a:p>
          <a:p>
            <a:pPr marL="12700" marR="281305">
              <a:spcBef>
                <a:spcPts val="2335"/>
              </a:spcBef>
            </a:pPr>
            <a:r>
              <a:rPr sz="2000" dirty="0">
                <a:latin typeface="Georgia"/>
                <a:cs typeface="Georgia"/>
              </a:rPr>
              <a:t>It</a:t>
            </a:r>
            <a:r>
              <a:rPr sz="2000" spc="180" dirty="0">
                <a:latin typeface="Georgia"/>
                <a:cs typeface="Georgia"/>
              </a:rPr>
              <a:t> </a:t>
            </a:r>
            <a:r>
              <a:rPr sz="2000" spc="90" dirty="0">
                <a:latin typeface="Georgia"/>
                <a:cs typeface="Georgia"/>
              </a:rPr>
              <a:t>defines</a:t>
            </a:r>
            <a:r>
              <a:rPr sz="2000" spc="-30" dirty="0">
                <a:latin typeface="Georgia"/>
                <a:cs typeface="Georgia"/>
              </a:rPr>
              <a:t> </a:t>
            </a:r>
            <a:r>
              <a:rPr sz="2000" spc="110" dirty="0">
                <a:latin typeface="Georgia"/>
                <a:cs typeface="Georgia"/>
              </a:rPr>
              <a:t>the</a:t>
            </a:r>
            <a:r>
              <a:rPr sz="2000" spc="130" dirty="0">
                <a:latin typeface="Georgia"/>
                <a:cs typeface="Georgia"/>
              </a:rPr>
              <a:t> </a:t>
            </a:r>
            <a:r>
              <a:rPr sz="2000" spc="110" dirty="0">
                <a:latin typeface="Georgia"/>
                <a:cs typeface="Georgia"/>
              </a:rPr>
              <a:t>characteristics</a:t>
            </a:r>
            <a:r>
              <a:rPr sz="2000" spc="-30" dirty="0">
                <a:latin typeface="Georgia"/>
                <a:cs typeface="Georgia"/>
              </a:rPr>
              <a:t> </a:t>
            </a:r>
            <a:r>
              <a:rPr sz="2000" dirty="0">
                <a:latin typeface="Georgia"/>
                <a:cs typeface="Georgia"/>
              </a:rPr>
              <a:t>of</a:t>
            </a:r>
            <a:r>
              <a:rPr sz="2000" spc="155" dirty="0">
                <a:latin typeface="Georgia"/>
                <a:cs typeface="Georgia"/>
              </a:rPr>
              <a:t> </a:t>
            </a:r>
            <a:r>
              <a:rPr sz="2000" spc="110" dirty="0">
                <a:latin typeface="Georgia"/>
                <a:cs typeface="Georgia"/>
              </a:rPr>
              <a:t>the</a:t>
            </a:r>
            <a:r>
              <a:rPr sz="2000" spc="130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patients</a:t>
            </a:r>
            <a:r>
              <a:rPr sz="2000" spc="125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who</a:t>
            </a:r>
            <a:r>
              <a:rPr sz="2000" spc="120" dirty="0">
                <a:latin typeface="Georgia"/>
                <a:cs typeface="Georgia"/>
              </a:rPr>
              <a:t> </a:t>
            </a:r>
            <a:r>
              <a:rPr sz="2000" spc="80" dirty="0">
                <a:latin typeface="Georgia"/>
                <a:cs typeface="Georgia"/>
              </a:rPr>
              <a:t>were</a:t>
            </a:r>
            <a:r>
              <a:rPr sz="2000" spc="50" dirty="0">
                <a:latin typeface="Georgia"/>
                <a:cs typeface="Georgia"/>
              </a:rPr>
              <a:t> </a:t>
            </a:r>
            <a:r>
              <a:rPr sz="2000" spc="85" dirty="0">
                <a:latin typeface="Georgia"/>
                <a:cs typeface="Georgia"/>
              </a:rPr>
              <a:t>recruited</a:t>
            </a:r>
            <a:r>
              <a:rPr sz="2000" spc="70" dirty="0">
                <a:latin typeface="Georgia"/>
                <a:cs typeface="Georgia"/>
              </a:rPr>
              <a:t> </a:t>
            </a:r>
            <a:r>
              <a:rPr sz="2000" spc="45" dirty="0">
                <a:latin typeface="Georgia"/>
                <a:cs typeface="Georgia"/>
              </a:rPr>
              <a:t>into </a:t>
            </a:r>
            <a:r>
              <a:rPr sz="2000" spc="110" dirty="0">
                <a:latin typeface="Georgia"/>
                <a:cs typeface="Georgia"/>
              </a:rPr>
              <a:t>the</a:t>
            </a:r>
            <a:r>
              <a:rPr sz="2000" spc="114" dirty="0">
                <a:latin typeface="Georgia"/>
                <a:cs typeface="Georgia"/>
              </a:rPr>
              <a:t> </a:t>
            </a:r>
            <a:r>
              <a:rPr sz="2000" spc="120" dirty="0">
                <a:latin typeface="Georgia"/>
                <a:cs typeface="Georgia"/>
              </a:rPr>
              <a:t>study.</a:t>
            </a:r>
            <a:endParaRPr sz="2000">
              <a:latin typeface="Georgia"/>
              <a:cs typeface="Georgia"/>
            </a:endParaRPr>
          </a:p>
          <a:p>
            <a:pPr>
              <a:spcBef>
                <a:spcPts val="135"/>
              </a:spcBef>
            </a:pPr>
            <a:endParaRPr sz="2000">
              <a:latin typeface="Georgia"/>
              <a:cs typeface="Georgia"/>
            </a:endParaRPr>
          </a:p>
          <a:p>
            <a:pPr marL="88900" marR="5080" indent="-76200"/>
            <a:r>
              <a:rPr sz="2000" spc="75" dirty="0">
                <a:latin typeface="Georgia"/>
                <a:cs typeface="Georgia"/>
              </a:rPr>
              <a:t>Typical</a:t>
            </a:r>
            <a:r>
              <a:rPr sz="2000" spc="45" dirty="0">
                <a:latin typeface="Georgia"/>
                <a:cs typeface="Georgia"/>
              </a:rPr>
              <a:t> </a:t>
            </a:r>
            <a:r>
              <a:rPr sz="2000" spc="85" dirty="0">
                <a:latin typeface="Georgia"/>
                <a:cs typeface="Georgia"/>
              </a:rPr>
              <a:t>selection</a:t>
            </a:r>
            <a:r>
              <a:rPr sz="2000" spc="140" dirty="0">
                <a:latin typeface="Georgia"/>
                <a:cs typeface="Georgia"/>
              </a:rPr>
              <a:t> </a:t>
            </a:r>
            <a:r>
              <a:rPr sz="2000" spc="70" dirty="0">
                <a:latin typeface="Georgia"/>
                <a:cs typeface="Georgia"/>
              </a:rPr>
              <a:t>criteria</a:t>
            </a:r>
            <a:r>
              <a:rPr sz="2000" spc="80" dirty="0">
                <a:latin typeface="Georgia"/>
                <a:cs typeface="Georgia"/>
              </a:rPr>
              <a:t> </a:t>
            </a:r>
            <a:r>
              <a:rPr sz="2000" spc="130" dirty="0">
                <a:latin typeface="Georgia"/>
                <a:cs typeface="Georgia"/>
              </a:rPr>
              <a:t>may</a:t>
            </a:r>
            <a:r>
              <a:rPr sz="2000" spc="80" dirty="0">
                <a:latin typeface="Georgia"/>
                <a:cs typeface="Georgia"/>
              </a:rPr>
              <a:t> </a:t>
            </a:r>
            <a:r>
              <a:rPr sz="2000" spc="85" dirty="0">
                <a:latin typeface="Georgia"/>
                <a:cs typeface="Georgia"/>
              </a:rPr>
              <a:t>relate</a:t>
            </a:r>
            <a:r>
              <a:rPr sz="2000" spc="130" dirty="0">
                <a:latin typeface="Georgia"/>
                <a:cs typeface="Georgia"/>
              </a:rPr>
              <a:t> </a:t>
            </a:r>
            <a:r>
              <a:rPr sz="2000" spc="55" dirty="0">
                <a:latin typeface="Georgia"/>
                <a:cs typeface="Georgia"/>
              </a:rPr>
              <a:t>to</a:t>
            </a:r>
            <a:r>
              <a:rPr sz="2000" spc="120" dirty="0">
                <a:latin typeface="Georgia"/>
                <a:cs typeface="Georgia"/>
              </a:rPr>
              <a:t> age,</a:t>
            </a:r>
            <a:r>
              <a:rPr sz="2000" spc="80" dirty="0">
                <a:latin typeface="Georgia"/>
                <a:cs typeface="Georgia"/>
              </a:rPr>
              <a:t> </a:t>
            </a:r>
            <a:r>
              <a:rPr sz="2000" spc="114" dirty="0">
                <a:latin typeface="Georgia"/>
                <a:cs typeface="Georgia"/>
              </a:rPr>
              <a:t>sex,</a:t>
            </a:r>
            <a:r>
              <a:rPr sz="2000" spc="155" dirty="0">
                <a:latin typeface="Georgia"/>
                <a:cs typeface="Georgia"/>
              </a:rPr>
              <a:t> </a:t>
            </a:r>
            <a:r>
              <a:rPr sz="2000" spc="80" dirty="0">
                <a:latin typeface="Georgia"/>
                <a:cs typeface="Georgia"/>
              </a:rPr>
              <a:t>severity</a:t>
            </a:r>
            <a:r>
              <a:rPr sz="2000" spc="85" dirty="0">
                <a:latin typeface="Georgia"/>
                <a:cs typeface="Georgia"/>
              </a:rPr>
              <a:t> </a:t>
            </a:r>
            <a:r>
              <a:rPr sz="2000" dirty="0">
                <a:latin typeface="Georgia"/>
                <a:cs typeface="Georgia"/>
              </a:rPr>
              <a:t>of</a:t>
            </a:r>
            <a:r>
              <a:rPr sz="2000" spc="155" dirty="0">
                <a:latin typeface="Georgia"/>
                <a:cs typeface="Georgia"/>
              </a:rPr>
              <a:t> </a:t>
            </a:r>
            <a:r>
              <a:rPr sz="2000" spc="110" dirty="0">
                <a:latin typeface="Georgia"/>
                <a:cs typeface="Georgia"/>
              </a:rPr>
              <a:t>the</a:t>
            </a:r>
            <a:r>
              <a:rPr sz="2000" spc="130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disease </a:t>
            </a:r>
            <a:r>
              <a:rPr sz="2000" spc="145" dirty="0">
                <a:latin typeface="Georgia"/>
                <a:cs typeface="Georgia"/>
              </a:rPr>
              <a:t>and</a:t>
            </a:r>
            <a:r>
              <a:rPr sz="2000" spc="135" dirty="0">
                <a:latin typeface="Georgia"/>
                <a:cs typeface="Georgia"/>
              </a:rPr>
              <a:t> </a:t>
            </a:r>
            <a:r>
              <a:rPr sz="2000" spc="95" dirty="0">
                <a:latin typeface="Georgia"/>
                <a:cs typeface="Georgia"/>
              </a:rPr>
              <a:t>co</a:t>
            </a:r>
            <a:r>
              <a:rPr sz="2000" spc="110" dirty="0">
                <a:latin typeface="Georgia"/>
                <a:cs typeface="Georgia"/>
              </a:rPr>
              <a:t> </a:t>
            </a:r>
            <a:r>
              <a:rPr sz="2000" spc="80" dirty="0">
                <a:latin typeface="Georgia"/>
                <a:cs typeface="Georgia"/>
              </a:rPr>
              <a:t>morbid</a:t>
            </a:r>
            <a:r>
              <a:rPr sz="2000" spc="55" dirty="0">
                <a:latin typeface="Georgia"/>
                <a:cs typeface="Georgia"/>
              </a:rPr>
              <a:t> </a:t>
            </a:r>
            <a:r>
              <a:rPr sz="2000" spc="80" dirty="0">
                <a:latin typeface="Georgia"/>
                <a:cs typeface="Georgia"/>
              </a:rPr>
              <a:t>conditions.</a:t>
            </a:r>
            <a:endParaRPr sz="2000">
              <a:latin typeface="Georgia"/>
              <a:cs typeface="Georgia"/>
            </a:endParaRPr>
          </a:p>
          <a:p>
            <a:pPr>
              <a:spcBef>
                <a:spcPts val="140"/>
              </a:spcBef>
            </a:pPr>
            <a:endParaRPr sz="2000">
              <a:latin typeface="Georgia"/>
              <a:cs typeface="Georgia"/>
            </a:endParaRPr>
          </a:p>
          <a:p>
            <a:pPr marL="12700"/>
            <a:r>
              <a:rPr sz="2000" spc="95" dirty="0">
                <a:latin typeface="Georgia"/>
                <a:cs typeface="Georgia"/>
              </a:rPr>
              <a:t>Exclusion</a:t>
            </a:r>
            <a:r>
              <a:rPr sz="2000" spc="210" dirty="0">
                <a:latin typeface="Georgia"/>
                <a:cs typeface="Georgia"/>
              </a:rPr>
              <a:t> </a:t>
            </a:r>
            <a:r>
              <a:rPr sz="2000" spc="70" dirty="0">
                <a:latin typeface="Georgia"/>
                <a:cs typeface="Georgia"/>
              </a:rPr>
              <a:t>criteria </a:t>
            </a:r>
            <a:r>
              <a:rPr sz="2000" spc="95" dirty="0">
                <a:latin typeface="Georgia"/>
                <a:cs typeface="Georgia"/>
              </a:rPr>
              <a:t>is</a:t>
            </a:r>
            <a:r>
              <a:rPr sz="2000" spc="195" dirty="0">
                <a:latin typeface="Georgia"/>
                <a:cs typeface="Georgia"/>
              </a:rPr>
              <a:t> </a:t>
            </a:r>
            <a:r>
              <a:rPr sz="2000" spc="70" dirty="0">
                <a:latin typeface="Georgia"/>
                <a:cs typeface="Georgia"/>
              </a:rPr>
              <a:t>often</a:t>
            </a:r>
            <a:r>
              <a:rPr sz="2000" spc="60" dirty="0">
                <a:latin typeface="Georgia"/>
                <a:cs typeface="Georgia"/>
              </a:rPr>
              <a:t> </a:t>
            </a:r>
            <a:r>
              <a:rPr sz="2000" spc="140" dirty="0">
                <a:latin typeface="Georgia"/>
                <a:cs typeface="Georgia"/>
              </a:rPr>
              <a:t>used </a:t>
            </a:r>
            <a:r>
              <a:rPr sz="2000" spc="55" dirty="0">
                <a:latin typeface="Georgia"/>
                <a:cs typeface="Georgia"/>
              </a:rPr>
              <a:t>to</a:t>
            </a:r>
            <a:r>
              <a:rPr sz="2000" spc="190" dirty="0">
                <a:latin typeface="Georgia"/>
                <a:cs typeface="Georgia"/>
              </a:rPr>
              <a:t> </a:t>
            </a:r>
            <a:r>
              <a:rPr sz="2000" spc="125" dirty="0">
                <a:latin typeface="Georgia"/>
                <a:cs typeface="Georgia"/>
              </a:rPr>
              <a:t>ensure</a:t>
            </a:r>
            <a:r>
              <a:rPr sz="2000" spc="50" dirty="0">
                <a:latin typeface="Georgia"/>
                <a:cs typeface="Georgia"/>
              </a:rPr>
              <a:t> </a:t>
            </a:r>
            <a:r>
              <a:rPr sz="2000" spc="100" dirty="0">
                <a:latin typeface="Georgia"/>
                <a:cs typeface="Georgia"/>
              </a:rPr>
              <a:t>patient</a:t>
            </a:r>
            <a:r>
              <a:rPr sz="2000" spc="105" dirty="0">
                <a:latin typeface="Georgia"/>
                <a:cs typeface="Georgia"/>
              </a:rPr>
              <a:t> </a:t>
            </a:r>
            <a:r>
              <a:rPr sz="2000" spc="95" dirty="0">
                <a:latin typeface="Georgia"/>
                <a:cs typeface="Georgia"/>
              </a:rPr>
              <a:t>safety.</a:t>
            </a:r>
            <a:endParaRPr sz="2000">
              <a:latin typeface="Georgia"/>
              <a:cs typeface="Georgia"/>
            </a:endParaRPr>
          </a:p>
          <a:p>
            <a:pPr>
              <a:spcBef>
                <a:spcPts val="130"/>
              </a:spcBef>
            </a:pPr>
            <a:endParaRPr sz="2000">
              <a:latin typeface="Georgia"/>
              <a:cs typeface="Georgia"/>
            </a:endParaRPr>
          </a:p>
          <a:p>
            <a:pPr marL="12700" marR="90805">
              <a:tabLst>
                <a:tab pos="2671445" algn="l"/>
              </a:tabLst>
            </a:pPr>
            <a:r>
              <a:rPr sz="2000" spc="95" dirty="0">
                <a:latin typeface="Georgia"/>
                <a:cs typeface="Georgia"/>
              </a:rPr>
              <a:t>Paying</a:t>
            </a:r>
            <a:r>
              <a:rPr sz="2000" spc="15" dirty="0">
                <a:latin typeface="Georgia"/>
                <a:cs typeface="Georgia"/>
              </a:rPr>
              <a:t> </a:t>
            </a:r>
            <a:r>
              <a:rPr sz="2000" spc="85" dirty="0">
                <a:latin typeface="Georgia"/>
                <a:cs typeface="Georgia"/>
              </a:rPr>
              <a:t>attention</a:t>
            </a:r>
            <a:r>
              <a:rPr sz="2000" spc="75" dirty="0">
                <a:latin typeface="Georgia"/>
                <a:cs typeface="Georgia"/>
              </a:rPr>
              <a:t> </a:t>
            </a:r>
            <a:r>
              <a:rPr sz="2000" spc="55" dirty="0">
                <a:latin typeface="Georgia"/>
                <a:cs typeface="Georgia"/>
              </a:rPr>
              <a:t>to</a:t>
            </a:r>
            <a:r>
              <a:rPr sz="2000" spc="210" dirty="0">
                <a:latin typeface="Georgia"/>
                <a:cs typeface="Georgia"/>
              </a:rPr>
              <a:t> </a:t>
            </a:r>
            <a:r>
              <a:rPr sz="2000" spc="110" dirty="0">
                <a:latin typeface="Georgia"/>
                <a:cs typeface="Georgia"/>
              </a:rPr>
              <a:t>this</a:t>
            </a:r>
            <a:r>
              <a:rPr sz="2000" spc="140" dirty="0">
                <a:latin typeface="Georgia"/>
                <a:cs typeface="Georgia"/>
              </a:rPr>
              <a:t> </a:t>
            </a:r>
            <a:r>
              <a:rPr sz="2000" spc="70" dirty="0">
                <a:latin typeface="Georgia"/>
                <a:cs typeface="Georgia"/>
              </a:rPr>
              <a:t>criteria</a:t>
            </a:r>
            <a:r>
              <a:rPr sz="2000" spc="90" dirty="0">
                <a:latin typeface="Georgia"/>
                <a:cs typeface="Georgia"/>
              </a:rPr>
              <a:t> </a:t>
            </a:r>
            <a:r>
              <a:rPr sz="2000" dirty="0">
                <a:latin typeface="Georgia"/>
                <a:cs typeface="Georgia"/>
              </a:rPr>
              <a:t>will</a:t>
            </a:r>
            <a:r>
              <a:rPr sz="2000" spc="210" dirty="0">
                <a:latin typeface="Georgia"/>
                <a:cs typeface="Georgia"/>
              </a:rPr>
              <a:t> </a:t>
            </a:r>
            <a:r>
              <a:rPr sz="2000" spc="100" dirty="0">
                <a:latin typeface="Georgia"/>
                <a:cs typeface="Georgia"/>
              </a:rPr>
              <a:t>help</a:t>
            </a:r>
            <a:r>
              <a:rPr sz="2000" spc="85" dirty="0">
                <a:latin typeface="Georgia"/>
                <a:cs typeface="Georgia"/>
              </a:rPr>
              <a:t> </a:t>
            </a:r>
            <a:r>
              <a:rPr sz="2000" spc="130" dirty="0">
                <a:latin typeface="Georgia"/>
                <a:cs typeface="Georgia"/>
              </a:rPr>
              <a:t>you</a:t>
            </a:r>
            <a:r>
              <a:rPr sz="2000" spc="114" dirty="0">
                <a:latin typeface="Georgia"/>
                <a:cs typeface="Georgia"/>
              </a:rPr>
              <a:t> </a:t>
            </a:r>
            <a:r>
              <a:rPr sz="2000" spc="55" dirty="0">
                <a:latin typeface="Georgia"/>
                <a:cs typeface="Georgia"/>
              </a:rPr>
              <a:t>to</a:t>
            </a:r>
            <a:r>
              <a:rPr sz="2000" spc="210" dirty="0">
                <a:latin typeface="Georgia"/>
                <a:cs typeface="Georgia"/>
              </a:rPr>
              <a:t> </a:t>
            </a:r>
            <a:r>
              <a:rPr sz="2000" spc="90" dirty="0">
                <a:latin typeface="Georgia"/>
                <a:cs typeface="Georgia"/>
              </a:rPr>
              <a:t>decide</a:t>
            </a:r>
            <a:r>
              <a:rPr sz="2000" spc="65" dirty="0">
                <a:latin typeface="Georgia"/>
                <a:cs typeface="Georgia"/>
              </a:rPr>
              <a:t> </a:t>
            </a:r>
            <a:r>
              <a:rPr sz="2000" spc="110" dirty="0">
                <a:latin typeface="Georgia"/>
                <a:cs typeface="Georgia"/>
              </a:rPr>
              <a:t>how</a:t>
            </a:r>
            <a:r>
              <a:rPr sz="2000" spc="135" dirty="0">
                <a:latin typeface="Georgia"/>
                <a:cs typeface="Georgia"/>
              </a:rPr>
              <a:t> </a:t>
            </a:r>
            <a:r>
              <a:rPr sz="2000" spc="70" dirty="0">
                <a:latin typeface="Georgia"/>
                <a:cs typeface="Georgia"/>
              </a:rPr>
              <a:t>similar </a:t>
            </a:r>
            <a:r>
              <a:rPr sz="2000" spc="110" dirty="0">
                <a:latin typeface="Georgia"/>
                <a:cs typeface="Georgia"/>
              </a:rPr>
              <a:t>the</a:t>
            </a:r>
            <a:r>
              <a:rPr sz="2000" spc="125" dirty="0">
                <a:latin typeface="Georgia"/>
                <a:cs typeface="Georgia"/>
              </a:rPr>
              <a:t> study</a:t>
            </a:r>
            <a:r>
              <a:rPr sz="2000" spc="155" dirty="0">
                <a:latin typeface="Georgia"/>
                <a:cs typeface="Georgia"/>
              </a:rPr>
              <a:t> </a:t>
            </a:r>
            <a:r>
              <a:rPr sz="2000" spc="120" dirty="0">
                <a:latin typeface="Georgia"/>
                <a:cs typeface="Georgia"/>
              </a:rPr>
              <a:t>subjects</a:t>
            </a:r>
            <a:r>
              <a:rPr sz="2000" spc="50" dirty="0">
                <a:latin typeface="Georgia"/>
                <a:cs typeface="Georgia"/>
              </a:rPr>
              <a:t> </a:t>
            </a:r>
            <a:r>
              <a:rPr sz="2000" spc="110" dirty="0">
                <a:latin typeface="Georgia"/>
                <a:cs typeface="Georgia"/>
              </a:rPr>
              <a:t>are</a:t>
            </a:r>
            <a:r>
              <a:rPr sz="2000" spc="125" dirty="0">
                <a:latin typeface="Georgia"/>
                <a:cs typeface="Georgia"/>
              </a:rPr>
              <a:t> </a:t>
            </a:r>
            <a:r>
              <a:rPr sz="2000" spc="55" dirty="0">
                <a:latin typeface="Georgia"/>
                <a:cs typeface="Georgia"/>
              </a:rPr>
              <a:t>to</a:t>
            </a:r>
            <a:r>
              <a:rPr sz="2000" spc="114" dirty="0">
                <a:latin typeface="Georgia"/>
                <a:cs typeface="Georgia"/>
              </a:rPr>
              <a:t> </a:t>
            </a:r>
            <a:r>
              <a:rPr sz="2000" spc="110" dirty="0">
                <a:latin typeface="Georgia"/>
                <a:cs typeface="Georgia"/>
              </a:rPr>
              <a:t>the</a:t>
            </a:r>
            <a:r>
              <a:rPr sz="2000" spc="200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patients</a:t>
            </a:r>
            <a:r>
              <a:rPr sz="2000" spc="50" dirty="0">
                <a:latin typeface="Georgia"/>
                <a:cs typeface="Georgia"/>
              </a:rPr>
              <a:t> </a:t>
            </a:r>
            <a:r>
              <a:rPr sz="2000" spc="130" dirty="0">
                <a:latin typeface="Georgia"/>
                <a:cs typeface="Georgia"/>
              </a:rPr>
              <a:t>you</a:t>
            </a:r>
            <a:r>
              <a:rPr sz="2000" spc="100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encounter</a:t>
            </a:r>
            <a:r>
              <a:rPr sz="2000" spc="55" dirty="0">
                <a:latin typeface="Georgia"/>
                <a:cs typeface="Georgia"/>
              </a:rPr>
              <a:t> </a:t>
            </a:r>
            <a:r>
              <a:rPr sz="2000" spc="75" dirty="0">
                <a:latin typeface="Georgia"/>
                <a:cs typeface="Georgia"/>
              </a:rPr>
              <a:t>in</a:t>
            </a:r>
            <a:r>
              <a:rPr sz="2000" spc="135" dirty="0">
                <a:latin typeface="Georgia"/>
                <a:cs typeface="Georgia"/>
              </a:rPr>
              <a:t> </a:t>
            </a:r>
            <a:r>
              <a:rPr sz="2000" spc="85" dirty="0">
                <a:latin typeface="Georgia"/>
                <a:cs typeface="Georgia"/>
              </a:rPr>
              <a:t>daily</a:t>
            </a:r>
            <a:r>
              <a:rPr sz="2000" spc="80" dirty="0">
                <a:latin typeface="Georgia"/>
                <a:cs typeface="Georgia"/>
              </a:rPr>
              <a:t> </a:t>
            </a:r>
            <a:r>
              <a:rPr sz="2000" spc="90" dirty="0">
                <a:latin typeface="Georgia"/>
                <a:cs typeface="Georgia"/>
              </a:rPr>
              <a:t>practice </a:t>
            </a:r>
            <a:r>
              <a:rPr sz="2000" spc="145" dirty="0">
                <a:latin typeface="Georgia"/>
                <a:cs typeface="Georgia"/>
              </a:rPr>
              <a:t>and</a:t>
            </a:r>
            <a:r>
              <a:rPr sz="2000" spc="75" dirty="0">
                <a:latin typeface="Georgia"/>
                <a:cs typeface="Georgia"/>
              </a:rPr>
              <a:t> </a:t>
            </a:r>
            <a:r>
              <a:rPr sz="2000" spc="100" dirty="0">
                <a:latin typeface="Georgia"/>
                <a:cs typeface="Georgia"/>
              </a:rPr>
              <a:t>whether</a:t>
            </a:r>
            <a:r>
              <a:rPr sz="2000" spc="60" dirty="0">
                <a:latin typeface="Georgia"/>
                <a:cs typeface="Georgia"/>
              </a:rPr>
              <a:t> </a:t>
            </a:r>
            <a:r>
              <a:rPr sz="2000" spc="100" dirty="0">
                <a:latin typeface="Georgia"/>
                <a:cs typeface="Georgia"/>
              </a:rPr>
              <a:t>results</a:t>
            </a:r>
            <a:r>
              <a:rPr sz="2000" dirty="0">
                <a:latin typeface="Georgia"/>
                <a:cs typeface="Georgia"/>
              </a:rPr>
              <a:t>	</a:t>
            </a:r>
            <a:r>
              <a:rPr sz="2000" spc="145" dirty="0">
                <a:latin typeface="Georgia"/>
                <a:cs typeface="Georgia"/>
              </a:rPr>
              <a:t>can</a:t>
            </a:r>
            <a:r>
              <a:rPr sz="2000" spc="60" dirty="0">
                <a:latin typeface="Georgia"/>
                <a:cs typeface="Georgia"/>
              </a:rPr>
              <a:t> </a:t>
            </a:r>
            <a:r>
              <a:rPr sz="2000" spc="85" dirty="0">
                <a:latin typeface="Georgia"/>
                <a:cs typeface="Georgia"/>
              </a:rPr>
              <a:t>generalized</a:t>
            </a:r>
            <a:r>
              <a:rPr sz="2000" spc="-5" dirty="0">
                <a:latin typeface="Georgia"/>
                <a:cs typeface="Georgia"/>
              </a:rPr>
              <a:t> </a:t>
            </a:r>
            <a:r>
              <a:rPr sz="2000" spc="55" dirty="0">
                <a:latin typeface="Georgia"/>
                <a:cs typeface="Georgia"/>
              </a:rPr>
              <a:t>to</a:t>
            </a:r>
            <a:r>
              <a:rPr sz="2000" spc="120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your</a:t>
            </a:r>
            <a:r>
              <a:rPr sz="2000" spc="130" dirty="0">
                <a:latin typeface="Georgia"/>
                <a:cs typeface="Georgia"/>
              </a:rPr>
              <a:t> </a:t>
            </a:r>
            <a:r>
              <a:rPr sz="2000" spc="85" dirty="0">
                <a:latin typeface="Georgia"/>
                <a:cs typeface="Georgia"/>
              </a:rPr>
              <a:t>patient.</a:t>
            </a:r>
            <a:endParaRPr sz="2000">
              <a:latin typeface="Georgia"/>
              <a:cs typeface="Georgia"/>
            </a:endParaRPr>
          </a:p>
          <a:p>
            <a:pPr>
              <a:spcBef>
                <a:spcPts val="140"/>
              </a:spcBef>
            </a:pPr>
            <a:endParaRPr sz="2000">
              <a:latin typeface="Georgia"/>
              <a:cs typeface="Georgia"/>
            </a:endParaRPr>
          </a:p>
          <a:p>
            <a:pPr marL="12700"/>
            <a:r>
              <a:rPr sz="2000" spc="110" dirty="0">
                <a:latin typeface="Georgia"/>
                <a:cs typeface="Georgia"/>
              </a:rPr>
              <a:t>Some</a:t>
            </a:r>
            <a:r>
              <a:rPr sz="2000" spc="125" dirty="0">
                <a:latin typeface="Georgia"/>
                <a:cs typeface="Georgia"/>
              </a:rPr>
              <a:t> </a:t>
            </a:r>
            <a:r>
              <a:rPr sz="2000" spc="85" dirty="0">
                <a:latin typeface="Georgia"/>
                <a:cs typeface="Georgia"/>
              </a:rPr>
              <a:t>times</a:t>
            </a:r>
            <a:r>
              <a:rPr sz="2000" spc="130" dirty="0">
                <a:latin typeface="Georgia"/>
                <a:cs typeface="Georgia"/>
              </a:rPr>
              <a:t> </a:t>
            </a:r>
            <a:r>
              <a:rPr sz="2000" spc="95" dirty="0">
                <a:latin typeface="Georgia"/>
                <a:cs typeface="Georgia"/>
              </a:rPr>
              <a:t>patient</a:t>
            </a:r>
            <a:r>
              <a:rPr sz="2000" spc="114" dirty="0">
                <a:latin typeface="Georgia"/>
                <a:cs typeface="Georgia"/>
              </a:rPr>
              <a:t> </a:t>
            </a:r>
            <a:r>
              <a:rPr sz="2000" spc="90" dirty="0">
                <a:latin typeface="Georgia"/>
                <a:cs typeface="Georgia"/>
              </a:rPr>
              <a:t>ethnicity,</a:t>
            </a:r>
            <a:r>
              <a:rPr sz="2000" spc="5" dirty="0">
                <a:latin typeface="Georgia"/>
                <a:cs typeface="Georgia"/>
              </a:rPr>
              <a:t> </a:t>
            </a:r>
            <a:r>
              <a:rPr sz="2000" spc="80" dirty="0">
                <a:latin typeface="Georgia"/>
                <a:cs typeface="Georgia"/>
              </a:rPr>
              <a:t>climate</a:t>
            </a:r>
            <a:r>
              <a:rPr sz="2000" spc="125" dirty="0">
                <a:latin typeface="Georgia"/>
                <a:cs typeface="Georgia"/>
              </a:rPr>
              <a:t> </a:t>
            </a:r>
            <a:r>
              <a:rPr sz="2000" spc="140" dirty="0">
                <a:latin typeface="Georgia"/>
                <a:cs typeface="Georgia"/>
              </a:rPr>
              <a:t>and</a:t>
            </a:r>
            <a:r>
              <a:rPr sz="2000" spc="75" dirty="0">
                <a:latin typeface="Georgia"/>
                <a:cs typeface="Georgia"/>
              </a:rPr>
              <a:t> </a:t>
            </a:r>
            <a:r>
              <a:rPr sz="2000" spc="80" dirty="0">
                <a:latin typeface="Georgia"/>
                <a:cs typeface="Georgia"/>
              </a:rPr>
              <a:t>local</a:t>
            </a:r>
            <a:r>
              <a:rPr sz="2000" spc="130" dirty="0">
                <a:latin typeface="Georgia"/>
                <a:cs typeface="Georgia"/>
              </a:rPr>
              <a:t> </a:t>
            </a:r>
            <a:r>
              <a:rPr sz="2000" spc="85" dirty="0">
                <a:latin typeface="Georgia"/>
                <a:cs typeface="Georgia"/>
              </a:rPr>
              <a:t>dietary </a:t>
            </a:r>
            <a:r>
              <a:rPr sz="2000" spc="100" dirty="0">
                <a:latin typeface="Georgia"/>
                <a:cs typeface="Georgia"/>
              </a:rPr>
              <a:t>pattern</a:t>
            </a:r>
            <a:r>
              <a:rPr sz="2000" spc="70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may</a:t>
            </a:r>
            <a:endParaRPr sz="2000">
              <a:latin typeface="Georgia"/>
              <a:cs typeface="Georgia"/>
            </a:endParaRPr>
          </a:p>
          <a:p>
            <a:pPr marL="12700">
              <a:spcBef>
                <a:spcPts val="5"/>
              </a:spcBef>
            </a:pPr>
            <a:r>
              <a:rPr sz="2000" spc="65" dirty="0">
                <a:latin typeface="Georgia"/>
                <a:cs typeface="Georgia"/>
              </a:rPr>
              <a:t>Also</a:t>
            </a:r>
            <a:r>
              <a:rPr sz="2000" spc="120" dirty="0">
                <a:latin typeface="Georgia"/>
                <a:cs typeface="Georgia"/>
              </a:rPr>
              <a:t> </a:t>
            </a:r>
            <a:r>
              <a:rPr sz="2000" spc="85" dirty="0">
                <a:latin typeface="Georgia"/>
                <a:cs typeface="Georgia"/>
              </a:rPr>
              <a:t>affect</a:t>
            </a:r>
            <a:r>
              <a:rPr sz="2000" spc="30" dirty="0">
                <a:latin typeface="Georgia"/>
                <a:cs typeface="Georgia"/>
              </a:rPr>
              <a:t> </a:t>
            </a:r>
            <a:r>
              <a:rPr sz="2000" spc="110" dirty="0">
                <a:latin typeface="Georgia"/>
                <a:cs typeface="Georgia"/>
              </a:rPr>
              <a:t>the</a:t>
            </a:r>
            <a:r>
              <a:rPr sz="2000" spc="130" dirty="0">
                <a:latin typeface="Georgia"/>
                <a:cs typeface="Georgia"/>
              </a:rPr>
              <a:t> </a:t>
            </a:r>
            <a:r>
              <a:rPr sz="2000" spc="85" dirty="0">
                <a:latin typeface="Georgia"/>
                <a:cs typeface="Georgia"/>
              </a:rPr>
              <a:t>generalisability</a:t>
            </a:r>
            <a:r>
              <a:rPr sz="2000" spc="-70" dirty="0">
                <a:latin typeface="Georgia"/>
                <a:cs typeface="Georgia"/>
              </a:rPr>
              <a:t> </a:t>
            </a:r>
            <a:r>
              <a:rPr sz="2000" dirty="0">
                <a:latin typeface="Georgia"/>
                <a:cs typeface="Georgia"/>
              </a:rPr>
              <a:t>of</a:t>
            </a:r>
            <a:r>
              <a:rPr sz="2000" spc="160" dirty="0">
                <a:latin typeface="Georgia"/>
                <a:cs typeface="Georgia"/>
              </a:rPr>
              <a:t> </a:t>
            </a:r>
            <a:r>
              <a:rPr sz="2000" spc="110" dirty="0">
                <a:latin typeface="Georgia"/>
                <a:cs typeface="Georgia"/>
              </a:rPr>
              <a:t>the</a:t>
            </a:r>
            <a:r>
              <a:rPr sz="2000" spc="130" dirty="0">
                <a:latin typeface="Georgia"/>
                <a:cs typeface="Georgia"/>
              </a:rPr>
              <a:t> </a:t>
            </a:r>
            <a:r>
              <a:rPr sz="2000" spc="100" dirty="0">
                <a:latin typeface="Georgia"/>
                <a:cs typeface="Georgia"/>
              </a:rPr>
              <a:t>results.</a:t>
            </a:r>
            <a:endParaRPr sz="2000">
              <a:latin typeface="Georgia"/>
              <a:cs typeface="Georgia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pPr marL="38100">
                <a:lnSpc>
                  <a:spcPts val="1240"/>
                </a:lnSpc>
              </a:pPr>
              <a:t>16</a:t>
            </a:fld>
            <a:endParaRPr spc="-25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55458" y="710247"/>
            <a:ext cx="8678545" cy="529952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marR="241935">
              <a:spcBef>
                <a:spcPts val="125"/>
              </a:spcBef>
            </a:pPr>
            <a:r>
              <a:rPr sz="2000" spc="150" dirty="0">
                <a:latin typeface="Georgia"/>
                <a:cs typeface="Georgia"/>
              </a:rPr>
              <a:t>Check</a:t>
            </a:r>
            <a:r>
              <a:rPr sz="2000" spc="75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whether</a:t>
            </a:r>
            <a:r>
              <a:rPr sz="2000" spc="70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the</a:t>
            </a:r>
            <a:r>
              <a:rPr sz="2000" spc="140" dirty="0">
                <a:latin typeface="Georgia"/>
                <a:cs typeface="Georgia"/>
              </a:rPr>
              <a:t> </a:t>
            </a:r>
            <a:r>
              <a:rPr sz="2000" spc="75" dirty="0">
                <a:latin typeface="Georgia"/>
                <a:cs typeface="Georgia"/>
              </a:rPr>
              <a:t>criteria</a:t>
            </a:r>
            <a:r>
              <a:rPr sz="2000" spc="80" dirty="0">
                <a:latin typeface="Georgia"/>
                <a:cs typeface="Georgia"/>
              </a:rPr>
              <a:t> </a:t>
            </a:r>
            <a:r>
              <a:rPr sz="2000" spc="125" dirty="0">
                <a:latin typeface="Georgia"/>
                <a:cs typeface="Georgia"/>
              </a:rPr>
              <a:t>have</a:t>
            </a:r>
            <a:r>
              <a:rPr sz="2000" spc="135" dirty="0">
                <a:latin typeface="Georgia"/>
                <a:cs typeface="Georgia"/>
              </a:rPr>
              <a:t> </a:t>
            </a:r>
            <a:r>
              <a:rPr sz="2000" spc="100" dirty="0">
                <a:latin typeface="Georgia"/>
                <a:cs typeface="Georgia"/>
              </a:rPr>
              <a:t>introduces</a:t>
            </a:r>
            <a:r>
              <a:rPr sz="2000" spc="55" dirty="0">
                <a:latin typeface="Georgia"/>
                <a:cs typeface="Georgia"/>
              </a:rPr>
              <a:t> </a:t>
            </a:r>
            <a:r>
              <a:rPr sz="2000" spc="140" dirty="0">
                <a:latin typeface="Georgia"/>
                <a:cs typeface="Georgia"/>
              </a:rPr>
              <a:t>any</a:t>
            </a:r>
            <a:r>
              <a:rPr sz="2000" spc="95" dirty="0">
                <a:latin typeface="Georgia"/>
                <a:cs typeface="Georgia"/>
              </a:rPr>
              <a:t> </a:t>
            </a:r>
            <a:r>
              <a:rPr sz="2000" spc="120" dirty="0">
                <a:latin typeface="Georgia"/>
                <a:cs typeface="Georgia"/>
              </a:rPr>
              <a:t>bias,</a:t>
            </a:r>
            <a:r>
              <a:rPr sz="2000" spc="85" dirty="0">
                <a:latin typeface="Georgia"/>
                <a:cs typeface="Georgia"/>
              </a:rPr>
              <a:t> </a:t>
            </a:r>
            <a:r>
              <a:rPr sz="2000" dirty="0">
                <a:latin typeface="Georgia"/>
                <a:cs typeface="Georgia"/>
              </a:rPr>
              <a:t>for</a:t>
            </a:r>
            <a:r>
              <a:rPr sz="2000" spc="70" dirty="0">
                <a:latin typeface="Georgia"/>
                <a:cs typeface="Georgia"/>
              </a:rPr>
              <a:t> </a:t>
            </a:r>
            <a:r>
              <a:rPr sz="2000" spc="90" dirty="0">
                <a:latin typeface="Georgia"/>
                <a:cs typeface="Georgia"/>
              </a:rPr>
              <a:t>example </a:t>
            </a:r>
            <a:r>
              <a:rPr sz="2000" spc="80" dirty="0">
                <a:latin typeface="Georgia"/>
                <a:cs typeface="Georgia"/>
              </a:rPr>
              <a:t>selection</a:t>
            </a:r>
            <a:r>
              <a:rPr sz="2000" spc="135" dirty="0">
                <a:latin typeface="Georgia"/>
                <a:cs typeface="Georgia"/>
              </a:rPr>
              <a:t> </a:t>
            </a:r>
            <a:r>
              <a:rPr sz="2000" spc="125" dirty="0">
                <a:latin typeface="Georgia"/>
                <a:cs typeface="Georgia"/>
              </a:rPr>
              <a:t>bias</a:t>
            </a:r>
            <a:r>
              <a:rPr sz="2000" spc="45" dirty="0">
                <a:latin typeface="Georgia"/>
                <a:cs typeface="Georgia"/>
              </a:rPr>
              <a:t> </a:t>
            </a:r>
            <a:r>
              <a:rPr sz="2000" spc="130" dirty="0">
                <a:latin typeface="Georgia"/>
                <a:cs typeface="Georgia"/>
              </a:rPr>
              <a:t>may</a:t>
            </a:r>
            <a:r>
              <a:rPr sz="2000" spc="75" dirty="0">
                <a:latin typeface="Georgia"/>
                <a:cs typeface="Georgia"/>
              </a:rPr>
              <a:t> </a:t>
            </a:r>
            <a:r>
              <a:rPr sz="2000" spc="125" dirty="0">
                <a:latin typeface="Georgia"/>
                <a:cs typeface="Georgia"/>
              </a:rPr>
              <a:t>have</a:t>
            </a:r>
            <a:r>
              <a:rPr sz="2000" spc="120" dirty="0">
                <a:latin typeface="Georgia"/>
                <a:cs typeface="Georgia"/>
              </a:rPr>
              <a:t> </a:t>
            </a:r>
            <a:r>
              <a:rPr sz="2000" spc="100" dirty="0">
                <a:latin typeface="Georgia"/>
                <a:cs typeface="Georgia"/>
              </a:rPr>
              <a:t>occurred</a:t>
            </a:r>
            <a:r>
              <a:rPr sz="2000" spc="60" dirty="0">
                <a:latin typeface="Georgia"/>
                <a:cs typeface="Georgia"/>
              </a:rPr>
              <a:t> </a:t>
            </a:r>
            <a:r>
              <a:rPr sz="2000" dirty="0">
                <a:latin typeface="Georgia"/>
                <a:cs typeface="Georgia"/>
              </a:rPr>
              <a:t>if</a:t>
            </a:r>
            <a:r>
              <a:rPr sz="2000" spc="155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the</a:t>
            </a:r>
            <a:r>
              <a:rPr sz="2000" spc="120" dirty="0">
                <a:latin typeface="Georgia"/>
                <a:cs typeface="Georgia"/>
              </a:rPr>
              <a:t> </a:t>
            </a:r>
            <a:r>
              <a:rPr sz="2000" spc="130" dirty="0">
                <a:latin typeface="Georgia"/>
                <a:cs typeface="Georgia"/>
              </a:rPr>
              <a:t>study</a:t>
            </a:r>
            <a:r>
              <a:rPr sz="2000" spc="75" dirty="0">
                <a:latin typeface="Georgia"/>
                <a:cs typeface="Georgia"/>
              </a:rPr>
              <a:t> </a:t>
            </a:r>
            <a:r>
              <a:rPr sz="2000" spc="180" dirty="0">
                <a:latin typeface="Georgia"/>
                <a:cs typeface="Georgia"/>
              </a:rPr>
              <a:t>has</a:t>
            </a:r>
            <a:r>
              <a:rPr sz="2000" spc="125" dirty="0">
                <a:latin typeface="Georgia"/>
                <a:cs typeface="Georgia"/>
              </a:rPr>
              <a:t> </a:t>
            </a:r>
            <a:r>
              <a:rPr sz="2000" spc="100" dirty="0">
                <a:latin typeface="Georgia"/>
                <a:cs typeface="Georgia"/>
              </a:rPr>
              <a:t>excluded</a:t>
            </a:r>
            <a:r>
              <a:rPr sz="2000" spc="60" dirty="0">
                <a:latin typeface="Georgia"/>
                <a:cs typeface="Georgia"/>
              </a:rPr>
              <a:t> </a:t>
            </a:r>
            <a:r>
              <a:rPr sz="2000" spc="95" dirty="0">
                <a:latin typeface="Georgia"/>
                <a:cs typeface="Georgia"/>
              </a:rPr>
              <a:t>patients </a:t>
            </a:r>
            <a:r>
              <a:rPr sz="2000" spc="105" dirty="0">
                <a:latin typeface="Georgia"/>
                <a:cs typeface="Georgia"/>
              </a:rPr>
              <a:t>who</a:t>
            </a:r>
            <a:r>
              <a:rPr sz="2000" spc="110" dirty="0">
                <a:latin typeface="Georgia"/>
                <a:cs typeface="Georgia"/>
              </a:rPr>
              <a:t> </a:t>
            </a:r>
            <a:r>
              <a:rPr sz="2000" spc="130" dirty="0">
                <a:latin typeface="Georgia"/>
                <a:cs typeface="Georgia"/>
              </a:rPr>
              <a:t>may</a:t>
            </a:r>
            <a:r>
              <a:rPr sz="2000" spc="80" dirty="0">
                <a:latin typeface="Georgia"/>
                <a:cs typeface="Georgia"/>
              </a:rPr>
              <a:t> </a:t>
            </a:r>
            <a:r>
              <a:rPr sz="2000" spc="85" dirty="0">
                <a:latin typeface="Georgia"/>
                <a:cs typeface="Georgia"/>
              </a:rPr>
              <a:t>not</a:t>
            </a:r>
            <a:r>
              <a:rPr sz="2000" spc="180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respond</a:t>
            </a:r>
            <a:r>
              <a:rPr sz="2000" spc="-15" dirty="0">
                <a:latin typeface="Georgia"/>
                <a:cs typeface="Georgia"/>
              </a:rPr>
              <a:t> </a:t>
            </a:r>
            <a:r>
              <a:rPr sz="2000" spc="185" dirty="0">
                <a:latin typeface="Georgia"/>
                <a:cs typeface="Georgia"/>
              </a:rPr>
              <a:t>as</a:t>
            </a:r>
            <a:r>
              <a:rPr sz="2000" spc="120" dirty="0">
                <a:latin typeface="Georgia"/>
                <a:cs typeface="Georgia"/>
              </a:rPr>
              <a:t> </a:t>
            </a:r>
            <a:r>
              <a:rPr sz="2000" spc="55" dirty="0">
                <a:latin typeface="Georgia"/>
                <a:cs typeface="Georgia"/>
              </a:rPr>
              <a:t>well</a:t>
            </a:r>
            <a:r>
              <a:rPr sz="2000" spc="120" dirty="0">
                <a:latin typeface="Georgia"/>
                <a:cs typeface="Georgia"/>
              </a:rPr>
              <a:t> </a:t>
            </a:r>
            <a:r>
              <a:rPr sz="2000" spc="55" dirty="0">
                <a:latin typeface="Georgia"/>
                <a:cs typeface="Georgia"/>
              </a:rPr>
              <a:t>to</a:t>
            </a:r>
            <a:r>
              <a:rPr sz="2000" spc="190" dirty="0">
                <a:latin typeface="Georgia"/>
                <a:cs typeface="Georgia"/>
              </a:rPr>
              <a:t> </a:t>
            </a:r>
            <a:r>
              <a:rPr sz="2000" spc="85" dirty="0">
                <a:latin typeface="Georgia"/>
                <a:cs typeface="Georgia"/>
              </a:rPr>
              <a:t>treatment.</a:t>
            </a:r>
            <a:endParaRPr sz="2000">
              <a:latin typeface="Georgia"/>
              <a:cs typeface="Georgia"/>
            </a:endParaRPr>
          </a:p>
          <a:p>
            <a:pPr>
              <a:spcBef>
                <a:spcPts val="215"/>
              </a:spcBef>
            </a:pPr>
            <a:endParaRPr sz="2000">
              <a:latin typeface="Georgia"/>
              <a:cs typeface="Georgia"/>
            </a:endParaRPr>
          </a:p>
          <a:p>
            <a:pPr marL="12700"/>
            <a:r>
              <a:rPr sz="2000" b="1" spc="110" dirty="0">
                <a:latin typeface="Cambria"/>
                <a:cs typeface="Cambria"/>
              </a:rPr>
              <a:t>Placebo </a:t>
            </a:r>
            <a:r>
              <a:rPr sz="2000" b="1" spc="135" dirty="0">
                <a:latin typeface="Cambria"/>
                <a:cs typeface="Cambria"/>
              </a:rPr>
              <a:t>effect</a:t>
            </a:r>
            <a:endParaRPr sz="2000">
              <a:latin typeface="Cambria"/>
              <a:cs typeface="Cambria"/>
            </a:endParaRPr>
          </a:p>
          <a:p>
            <a:pPr marL="12700">
              <a:spcBef>
                <a:spcPts val="2335"/>
              </a:spcBef>
            </a:pPr>
            <a:r>
              <a:rPr sz="2000" dirty="0">
                <a:latin typeface="Georgia"/>
                <a:cs typeface="Georgia"/>
              </a:rPr>
              <a:t>It</a:t>
            </a:r>
            <a:r>
              <a:rPr sz="2000" spc="175" dirty="0">
                <a:latin typeface="Georgia"/>
                <a:cs typeface="Georgia"/>
              </a:rPr>
              <a:t> </a:t>
            </a:r>
            <a:r>
              <a:rPr sz="2000" spc="95" dirty="0">
                <a:latin typeface="Georgia"/>
                <a:cs typeface="Georgia"/>
              </a:rPr>
              <a:t>is</a:t>
            </a:r>
            <a:r>
              <a:rPr sz="2000" spc="120" dirty="0">
                <a:latin typeface="Georgia"/>
                <a:cs typeface="Georgia"/>
              </a:rPr>
              <a:t> </a:t>
            </a:r>
            <a:r>
              <a:rPr sz="2000" spc="160" dirty="0">
                <a:latin typeface="Georgia"/>
                <a:cs typeface="Georgia"/>
              </a:rPr>
              <a:t>a</a:t>
            </a:r>
            <a:r>
              <a:rPr sz="2000" spc="145" dirty="0">
                <a:latin typeface="Georgia"/>
                <a:cs typeface="Georgia"/>
              </a:rPr>
              <a:t> </a:t>
            </a:r>
            <a:r>
              <a:rPr sz="2000" spc="70" dirty="0">
                <a:latin typeface="Georgia"/>
                <a:cs typeface="Georgia"/>
              </a:rPr>
              <a:t>positive</a:t>
            </a:r>
            <a:r>
              <a:rPr sz="2000" spc="110" dirty="0">
                <a:latin typeface="Georgia"/>
                <a:cs typeface="Georgia"/>
              </a:rPr>
              <a:t> </a:t>
            </a:r>
            <a:r>
              <a:rPr sz="2000" spc="75" dirty="0">
                <a:latin typeface="Georgia"/>
                <a:cs typeface="Georgia"/>
              </a:rPr>
              <a:t>clinical</a:t>
            </a:r>
            <a:r>
              <a:rPr sz="2000" spc="40" dirty="0">
                <a:latin typeface="Georgia"/>
                <a:cs typeface="Georgia"/>
              </a:rPr>
              <a:t> </a:t>
            </a:r>
            <a:r>
              <a:rPr sz="2000" spc="114" dirty="0">
                <a:latin typeface="Georgia"/>
                <a:cs typeface="Georgia"/>
              </a:rPr>
              <a:t>response</a:t>
            </a:r>
            <a:r>
              <a:rPr sz="2000" spc="40" dirty="0">
                <a:latin typeface="Georgia"/>
                <a:cs typeface="Georgia"/>
              </a:rPr>
              <a:t> </a:t>
            </a:r>
            <a:r>
              <a:rPr sz="2000" spc="114" dirty="0">
                <a:latin typeface="Georgia"/>
                <a:cs typeface="Georgia"/>
              </a:rPr>
              <a:t>which</a:t>
            </a:r>
            <a:r>
              <a:rPr sz="2000" spc="50" dirty="0">
                <a:latin typeface="Georgia"/>
                <a:cs typeface="Georgia"/>
              </a:rPr>
              <a:t> </a:t>
            </a:r>
            <a:r>
              <a:rPr sz="2000" spc="114" dirty="0">
                <a:latin typeface="Georgia"/>
                <a:cs typeface="Georgia"/>
              </a:rPr>
              <a:t>subject</a:t>
            </a:r>
            <a:r>
              <a:rPr sz="2000" spc="105" dirty="0">
                <a:latin typeface="Georgia"/>
                <a:cs typeface="Georgia"/>
              </a:rPr>
              <a:t> </a:t>
            </a:r>
            <a:r>
              <a:rPr sz="2000" spc="130" dirty="0">
                <a:latin typeface="Georgia"/>
                <a:cs typeface="Georgia"/>
              </a:rPr>
              <a:t>may</a:t>
            </a:r>
            <a:r>
              <a:rPr sz="2000" spc="75" dirty="0">
                <a:latin typeface="Georgia"/>
                <a:cs typeface="Georgia"/>
              </a:rPr>
              <a:t> </a:t>
            </a:r>
            <a:r>
              <a:rPr sz="2000" spc="125" dirty="0">
                <a:latin typeface="Georgia"/>
                <a:cs typeface="Georgia"/>
              </a:rPr>
              <a:t>have</a:t>
            </a:r>
            <a:r>
              <a:rPr sz="2000" spc="114" dirty="0">
                <a:latin typeface="Georgia"/>
                <a:cs typeface="Georgia"/>
              </a:rPr>
              <a:t> </a:t>
            </a:r>
            <a:r>
              <a:rPr sz="2000" spc="125" dirty="0">
                <a:latin typeface="Georgia"/>
                <a:cs typeface="Georgia"/>
              </a:rPr>
              <a:t>when</a:t>
            </a:r>
            <a:r>
              <a:rPr sz="2000" spc="50" dirty="0">
                <a:latin typeface="Georgia"/>
                <a:cs typeface="Georgia"/>
              </a:rPr>
              <a:t> </a:t>
            </a:r>
            <a:r>
              <a:rPr sz="2000" spc="60" dirty="0">
                <a:latin typeface="Georgia"/>
                <a:cs typeface="Georgia"/>
              </a:rPr>
              <a:t>given</a:t>
            </a:r>
            <a:endParaRPr sz="2000">
              <a:latin typeface="Georgia"/>
              <a:cs typeface="Georgia"/>
            </a:endParaRPr>
          </a:p>
          <a:p>
            <a:pPr marL="12700"/>
            <a:r>
              <a:rPr sz="2000" spc="160" dirty="0">
                <a:latin typeface="Georgia"/>
                <a:cs typeface="Georgia"/>
              </a:rPr>
              <a:t>a</a:t>
            </a:r>
            <a:r>
              <a:rPr sz="2000" spc="135" dirty="0">
                <a:latin typeface="Georgia"/>
                <a:cs typeface="Georgia"/>
              </a:rPr>
              <a:t> </a:t>
            </a:r>
            <a:r>
              <a:rPr sz="2000" spc="125" dirty="0">
                <a:latin typeface="Georgia"/>
                <a:cs typeface="Georgia"/>
              </a:rPr>
              <a:t>dummy</a:t>
            </a:r>
            <a:r>
              <a:rPr sz="2000" spc="70" dirty="0">
                <a:latin typeface="Georgia"/>
                <a:cs typeface="Georgia"/>
              </a:rPr>
              <a:t> </a:t>
            </a:r>
            <a:r>
              <a:rPr sz="2000" spc="75" dirty="0">
                <a:latin typeface="Georgia"/>
                <a:cs typeface="Georgia"/>
              </a:rPr>
              <a:t>medication.</a:t>
            </a:r>
            <a:endParaRPr sz="2000">
              <a:latin typeface="Georgia"/>
              <a:cs typeface="Georgia"/>
            </a:endParaRPr>
          </a:p>
          <a:p>
            <a:pPr>
              <a:spcBef>
                <a:spcPts val="135"/>
              </a:spcBef>
            </a:pPr>
            <a:endParaRPr sz="2000">
              <a:latin typeface="Georgia"/>
              <a:cs typeface="Georgia"/>
            </a:endParaRPr>
          </a:p>
          <a:p>
            <a:pPr marL="88900" marR="5080" indent="-76200"/>
            <a:r>
              <a:rPr sz="2000" spc="70" dirty="0">
                <a:latin typeface="Georgia"/>
                <a:cs typeface="Georgia"/>
              </a:rPr>
              <a:t>The</a:t>
            </a:r>
            <a:r>
              <a:rPr sz="2000" spc="130" dirty="0">
                <a:latin typeface="Georgia"/>
                <a:cs typeface="Georgia"/>
              </a:rPr>
              <a:t> </a:t>
            </a:r>
            <a:r>
              <a:rPr sz="2000" spc="65" dirty="0">
                <a:latin typeface="Georgia"/>
                <a:cs typeface="Georgia"/>
              </a:rPr>
              <a:t>gold</a:t>
            </a:r>
            <a:r>
              <a:rPr sz="2000" spc="150" dirty="0">
                <a:latin typeface="Georgia"/>
                <a:cs typeface="Georgia"/>
              </a:rPr>
              <a:t> </a:t>
            </a:r>
            <a:r>
              <a:rPr sz="2000" spc="130" dirty="0">
                <a:latin typeface="Georgia"/>
                <a:cs typeface="Georgia"/>
              </a:rPr>
              <a:t>standard</a:t>
            </a:r>
            <a:r>
              <a:rPr sz="2000" spc="-5" dirty="0">
                <a:latin typeface="Georgia"/>
                <a:cs typeface="Georgia"/>
              </a:rPr>
              <a:t> </a:t>
            </a:r>
            <a:r>
              <a:rPr sz="2000" dirty="0">
                <a:latin typeface="Georgia"/>
                <a:cs typeface="Georgia"/>
              </a:rPr>
              <a:t>for</a:t>
            </a:r>
            <a:r>
              <a:rPr sz="2000" spc="65" dirty="0">
                <a:latin typeface="Georgia"/>
                <a:cs typeface="Georgia"/>
              </a:rPr>
              <a:t> </a:t>
            </a:r>
            <a:r>
              <a:rPr sz="2000" spc="80" dirty="0">
                <a:latin typeface="Georgia"/>
                <a:cs typeface="Georgia"/>
              </a:rPr>
              <a:t>RCT</a:t>
            </a:r>
            <a:r>
              <a:rPr sz="2000" spc="150" dirty="0">
                <a:latin typeface="Georgia"/>
                <a:cs typeface="Georgia"/>
              </a:rPr>
              <a:t> </a:t>
            </a:r>
            <a:r>
              <a:rPr sz="2000" spc="95" dirty="0">
                <a:latin typeface="Georgia"/>
                <a:cs typeface="Georgia"/>
              </a:rPr>
              <a:t>is</a:t>
            </a:r>
            <a:r>
              <a:rPr sz="2000" spc="130" dirty="0">
                <a:latin typeface="Georgia"/>
                <a:cs typeface="Georgia"/>
              </a:rPr>
              <a:t> </a:t>
            </a:r>
            <a:r>
              <a:rPr sz="2000" spc="160" dirty="0">
                <a:latin typeface="Georgia"/>
                <a:cs typeface="Georgia"/>
              </a:rPr>
              <a:t>a </a:t>
            </a:r>
            <a:r>
              <a:rPr sz="2000" spc="70" dirty="0">
                <a:latin typeface="Georgia"/>
                <a:cs typeface="Georgia"/>
              </a:rPr>
              <a:t>trial</a:t>
            </a:r>
            <a:r>
              <a:rPr sz="2000" spc="130" dirty="0">
                <a:latin typeface="Georgia"/>
                <a:cs typeface="Georgia"/>
              </a:rPr>
              <a:t> </a:t>
            </a:r>
            <a:r>
              <a:rPr sz="2000" spc="100" dirty="0">
                <a:latin typeface="Georgia"/>
                <a:cs typeface="Georgia"/>
              </a:rPr>
              <a:t>where</a:t>
            </a:r>
            <a:r>
              <a:rPr sz="2000" spc="135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patients,</a:t>
            </a:r>
            <a:r>
              <a:rPr sz="2000" dirty="0">
                <a:latin typeface="Georgia"/>
                <a:cs typeface="Georgia"/>
              </a:rPr>
              <a:t> </a:t>
            </a:r>
            <a:r>
              <a:rPr sz="2000" spc="90" dirty="0">
                <a:latin typeface="Georgia"/>
                <a:cs typeface="Georgia"/>
              </a:rPr>
              <a:t>doctors</a:t>
            </a:r>
            <a:r>
              <a:rPr sz="2000" spc="135" dirty="0">
                <a:latin typeface="Georgia"/>
                <a:cs typeface="Georgia"/>
              </a:rPr>
              <a:t> </a:t>
            </a:r>
            <a:r>
              <a:rPr sz="2000" spc="140" dirty="0">
                <a:latin typeface="Georgia"/>
                <a:cs typeface="Georgia"/>
              </a:rPr>
              <a:t>and</a:t>
            </a:r>
            <a:r>
              <a:rPr sz="2000" spc="70" dirty="0">
                <a:latin typeface="Georgia"/>
                <a:cs typeface="Georgia"/>
              </a:rPr>
              <a:t> </a:t>
            </a:r>
            <a:r>
              <a:rPr sz="2000" spc="60" dirty="0">
                <a:latin typeface="Georgia"/>
                <a:cs typeface="Georgia"/>
              </a:rPr>
              <a:t>other </a:t>
            </a:r>
            <a:r>
              <a:rPr sz="2000" spc="135" dirty="0">
                <a:latin typeface="Georgia"/>
                <a:cs typeface="Georgia"/>
              </a:rPr>
              <a:t>assessor</a:t>
            </a:r>
            <a:r>
              <a:rPr sz="2000" spc="70" dirty="0">
                <a:latin typeface="Georgia"/>
                <a:cs typeface="Georgia"/>
              </a:rPr>
              <a:t> </a:t>
            </a:r>
            <a:r>
              <a:rPr sz="2000" spc="110" dirty="0">
                <a:latin typeface="Georgia"/>
                <a:cs typeface="Georgia"/>
              </a:rPr>
              <a:t>are</a:t>
            </a:r>
            <a:r>
              <a:rPr sz="2000" spc="145" dirty="0">
                <a:latin typeface="Georgia"/>
                <a:cs typeface="Georgia"/>
              </a:rPr>
              <a:t> </a:t>
            </a:r>
            <a:r>
              <a:rPr sz="2000" spc="130" dirty="0">
                <a:latin typeface="Georgia"/>
                <a:cs typeface="Georgia"/>
              </a:rPr>
              <a:t>unaware</a:t>
            </a:r>
            <a:r>
              <a:rPr sz="2000" spc="-10" dirty="0">
                <a:latin typeface="Georgia"/>
                <a:cs typeface="Georgia"/>
              </a:rPr>
              <a:t> </a:t>
            </a:r>
            <a:r>
              <a:rPr sz="2000" dirty="0">
                <a:latin typeface="Georgia"/>
                <a:cs typeface="Georgia"/>
              </a:rPr>
              <a:t>of</a:t>
            </a:r>
            <a:r>
              <a:rPr sz="2000" spc="170" dirty="0">
                <a:latin typeface="Georgia"/>
                <a:cs typeface="Georgia"/>
              </a:rPr>
              <a:t> </a:t>
            </a:r>
            <a:r>
              <a:rPr sz="2000" spc="114" dirty="0">
                <a:latin typeface="Georgia"/>
                <a:cs typeface="Georgia"/>
              </a:rPr>
              <a:t>subject</a:t>
            </a:r>
            <a:r>
              <a:rPr sz="2000" spc="120" dirty="0">
                <a:latin typeface="Georgia"/>
                <a:cs typeface="Georgia"/>
              </a:rPr>
              <a:t> </a:t>
            </a:r>
            <a:r>
              <a:rPr sz="2000" spc="90" dirty="0">
                <a:latin typeface="Georgia"/>
                <a:cs typeface="Georgia"/>
              </a:rPr>
              <a:t>randomization</a:t>
            </a:r>
            <a:r>
              <a:rPr sz="2000" dirty="0">
                <a:latin typeface="Georgia"/>
                <a:cs typeface="Georgia"/>
              </a:rPr>
              <a:t> </a:t>
            </a:r>
            <a:r>
              <a:rPr sz="2000" spc="125" dirty="0">
                <a:latin typeface="Georgia"/>
                <a:cs typeface="Georgia"/>
              </a:rPr>
              <a:t>status.</a:t>
            </a:r>
            <a:endParaRPr sz="2000">
              <a:latin typeface="Georgia"/>
              <a:cs typeface="Georgia"/>
            </a:endParaRPr>
          </a:p>
          <a:p>
            <a:pPr>
              <a:spcBef>
                <a:spcPts val="140"/>
              </a:spcBef>
            </a:pPr>
            <a:endParaRPr sz="2000">
              <a:latin typeface="Georgia"/>
              <a:cs typeface="Georgia"/>
            </a:endParaRPr>
          </a:p>
          <a:p>
            <a:pPr marL="12700" marR="1144905"/>
            <a:r>
              <a:rPr sz="2000" spc="130" dirty="0">
                <a:latin typeface="Georgia"/>
                <a:cs typeface="Georgia"/>
              </a:rPr>
              <a:t>So</a:t>
            </a:r>
            <a:r>
              <a:rPr sz="2000" spc="125" dirty="0">
                <a:latin typeface="Georgia"/>
                <a:cs typeface="Georgia"/>
              </a:rPr>
              <a:t> </a:t>
            </a:r>
            <a:r>
              <a:rPr sz="2000" dirty="0">
                <a:latin typeface="Georgia"/>
                <a:cs typeface="Georgia"/>
              </a:rPr>
              <a:t>it</a:t>
            </a:r>
            <a:r>
              <a:rPr sz="2000" spc="195" dirty="0">
                <a:latin typeface="Georgia"/>
                <a:cs typeface="Georgia"/>
              </a:rPr>
              <a:t> </a:t>
            </a:r>
            <a:r>
              <a:rPr sz="2000" spc="95" dirty="0">
                <a:latin typeface="Georgia"/>
                <a:cs typeface="Georgia"/>
              </a:rPr>
              <a:t>is</a:t>
            </a:r>
            <a:r>
              <a:rPr sz="2000" spc="130" dirty="0">
                <a:latin typeface="Georgia"/>
                <a:cs typeface="Georgia"/>
              </a:rPr>
              <a:t> </a:t>
            </a:r>
            <a:r>
              <a:rPr sz="2000" spc="75" dirty="0">
                <a:latin typeface="Georgia"/>
                <a:cs typeface="Georgia"/>
              </a:rPr>
              <a:t>very</a:t>
            </a:r>
            <a:r>
              <a:rPr sz="2000" spc="95" dirty="0">
                <a:latin typeface="Georgia"/>
                <a:cs typeface="Georgia"/>
              </a:rPr>
              <a:t> </a:t>
            </a:r>
            <a:r>
              <a:rPr sz="2000" spc="90" dirty="0">
                <a:latin typeface="Georgia"/>
                <a:cs typeface="Georgia"/>
              </a:rPr>
              <a:t>important</a:t>
            </a:r>
            <a:r>
              <a:rPr sz="2000" spc="35" dirty="0">
                <a:latin typeface="Georgia"/>
                <a:cs typeface="Georgia"/>
              </a:rPr>
              <a:t> </a:t>
            </a:r>
            <a:r>
              <a:rPr sz="2000" spc="55" dirty="0">
                <a:latin typeface="Georgia"/>
                <a:cs typeface="Georgia"/>
              </a:rPr>
              <a:t>to</a:t>
            </a:r>
            <a:r>
              <a:rPr sz="2000" spc="204" dirty="0">
                <a:latin typeface="Georgia"/>
                <a:cs typeface="Georgia"/>
              </a:rPr>
              <a:t> </a:t>
            </a:r>
            <a:r>
              <a:rPr sz="2000" spc="135" dirty="0">
                <a:latin typeface="Georgia"/>
                <a:cs typeface="Georgia"/>
              </a:rPr>
              <a:t>check</a:t>
            </a:r>
            <a:r>
              <a:rPr sz="2000" spc="75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the</a:t>
            </a:r>
            <a:r>
              <a:rPr sz="2000" spc="135" dirty="0">
                <a:latin typeface="Georgia"/>
                <a:cs typeface="Georgia"/>
              </a:rPr>
              <a:t> </a:t>
            </a:r>
            <a:r>
              <a:rPr sz="2000" spc="95" dirty="0">
                <a:latin typeface="Georgia"/>
                <a:cs typeface="Georgia"/>
              </a:rPr>
              <a:t>method</a:t>
            </a:r>
            <a:r>
              <a:rPr sz="2000" spc="150" dirty="0">
                <a:latin typeface="Georgia"/>
                <a:cs typeface="Georgia"/>
              </a:rPr>
              <a:t> </a:t>
            </a:r>
            <a:r>
              <a:rPr sz="2000" dirty="0">
                <a:latin typeface="Georgia"/>
                <a:cs typeface="Georgia"/>
              </a:rPr>
              <a:t>of</a:t>
            </a:r>
            <a:r>
              <a:rPr sz="2000" spc="165" dirty="0">
                <a:latin typeface="Georgia"/>
                <a:cs typeface="Georgia"/>
              </a:rPr>
              <a:t> </a:t>
            </a:r>
            <a:r>
              <a:rPr sz="2000" spc="80" dirty="0">
                <a:latin typeface="Georgia"/>
                <a:cs typeface="Georgia"/>
              </a:rPr>
              <a:t>blinding</a:t>
            </a:r>
            <a:r>
              <a:rPr sz="2000" spc="15" dirty="0">
                <a:latin typeface="Georgia"/>
                <a:cs typeface="Georgia"/>
              </a:rPr>
              <a:t> </a:t>
            </a:r>
            <a:r>
              <a:rPr sz="2000" spc="65" dirty="0">
                <a:latin typeface="Georgia"/>
                <a:cs typeface="Georgia"/>
              </a:rPr>
              <a:t>while </a:t>
            </a:r>
            <a:r>
              <a:rPr sz="2000" spc="100" dirty="0">
                <a:latin typeface="Georgia"/>
                <a:cs typeface="Georgia"/>
              </a:rPr>
              <a:t>evaluating</a:t>
            </a:r>
            <a:r>
              <a:rPr sz="2000" dirty="0">
                <a:latin typeface="Georgia"/>
                <a:cs typeface="Georgia"/>
              </a:rPr>
              <a:t> </a:t>
            </a:r>
            <a:r>
              <a:rPr sz="2000" spc="160" dirty="0">
                <a:latin typeface="Georgia"/>
                <a:cs typeface="Georgia"/>
              </a:rPr>
              <a:t>a</a:t>
            </a:r>
            <a:r>
              <a:rPr sz="2000" spc="145" dirty="0">
                <a:latin typeface="Georgia"/>
                <a:cs typeface="Georgia"/>
              </a:rPr>
              <a:t> </a:t>
            </a:r>
            <a:r>
              <a:rPr sz="2000" spc="50" dirty="0">
                <a:latin typeface="Georgia"/>
                <a:cs typeface="Georgia"/>
              </a:rPr>
              <a:t>RCT.</a:t>
            </a:r>
            <a:endParaRPr sz="2000">
              <a:latin typeface="Georgia"/>
              <a:cs typeface="Georgia"/>
            </a:endParaRPr>
          </a:p>
          <a:p>
            <a:pPr>
              <a:spcBef>
                <a:spcPts val="135"/>
              </a:spcBef>
            </a:pPr>
            <a:endParaRPr sz="2000">
              <a:latin typeface="Georgia"/>
              <a:cs typeface="Georgia"/>
            </a:endParaRPr>
          </a:p>
          <a:p>
            <a:pPr marL="12700" marR="251460"/>
            <a:r>
              <a:rPr sz="2000" spc="120" dirty="0">
                <a:latin typeface="Georgia"/>
                <a:cs typeface="Georgia"/>
              </a:rPr>
              <a:t>Drug</a:t>
            </a:r>
            <a:r>
              <a:rPr sz="2000" spc="70" dirty="0">
                <a:latin typeface="Georgia"/>
                <a:cs typeface="Georgia"/>
              </a:rPr>
              <a:t> </a:t>
            </a:r>
            <a:r>
              <a:rPr sz="2000" spc="85" dirty="0">
                <a:latin typeface="Georgia"/>
                <a:cs typeface="Georgia"/>
              </a:rPr>
              <a:t>trials</a:t>
            </a:r>
            <a:r>
              <a:rPr sz="2000" spc="125" dirty="0">
                <a:latin typeface="Georgia"/>
                <a:cs typeface="Georgia"/>
              </a:rPr>
              <a:t> </a:t>
            </a:r>
            <a:r>
              <a:rPr sz="2000" spc="80" dirty="0">
                <a:latin typeface="Georgia"/>
                <a:cs typeface="Georgia"/>
              </a:rPr>
              <a:t>with</a:t>
            </a:r>
            <a:r>
              <a:rPr sz="2000" spc="140" dirty="0">
                <a:latin typeface="Georgia"/>
                <a:cs typeface="Georgia"/>
              </a:rPr>
              <a:t> </a:t>
            </a:r>
            <a:r>
              <a:rPr sz="2000" spc="100" dirty="0">
                <a:latin typeface="Georgia"/>
                <a:cs typeface="Georgia"/>
              </a:rPr>
              <a:t>out</a:t>
            </a:r>
            <a:r>
              <a:rPr sz="2000" spc="185" dirty="0">
                <a:latin typeface="Georgia"/>
                <a:cs typeface="Georgia"/>
              </a:rPr>
              <a:t> </a:t>
            </a:r>
            <a:r>
              <a:rPr sz="2000" spc="140" dirty="0">
                <a:latin typeface="Georgia"/>
                <a:cs typeface="Georgia"/>
              </a:rPr>
              <a:t>any</a:t>
            </a:r>
            <a:r>
              <a:rPr sz="2000" spc="80" dirty="0">
                <a:latin typeface="Georgia"/>
                <a:cs typeface="Georgia"/>
              </a:rPr>
              <a:t> blinding</a:t>
            </a:r>
            <a:r>
              <a:rPr sz="2000" spc="5" dirty="0">
                <a:latin typeface="Georgia"/>
                <a:cs typeface="Georgia"/>
              </a:rPr>
              <a:t> </a:t>
            </a:r>
            <a:r>
              <a:rPr sz="2000" spc="110" dirty="0">
                <a:latin typeface="Georgia"/>
                <a:cs typeface="Georgia"/>
              </a:rPr>
              <a:t>are</a:t>
            </a:r>
            <a:r>
              <a:rPr sz="2000" spc="50" dirty="0">
                <a:latin typeface="Georgia"/>
                <a:cs typeface="Georgia"/>
              </a:rPr>
              <a:t> </a:t>
            </a:r>
            <a:r>
              <a:rPr sz="2000" spc="120" dirty="0">
                <a:latin typeface="Georgia"/>
                <a:cs typeface="Georgia"/>
              </a:rPr>
              <a:t>known</a:t>
            </a:r>
            <a:r>
              <a:rPr sz="2000" spc="60" dirty="0">
                <a:latin typeface="Georgia"/>
                <a:cs typeface="Georgia"/>
              </a:rPr>
              <a:t> </a:t>
            </a:r>
            <a:r>
              <a:rPr sz="2000" spc="185" dirty="0">
                <a:latin typeface="Georgia"/>
                <a:cs typeface="Georgia"/>
              </a:rPr>
              <a:t>as</a:t>
            </a:r>
            <a:r>
              <a:rPr sz="2000" spc="125" dirty="0">
                <a:latin typeface="Georgia"/>
                <a:cs typeface="Georgia"/>
              </a:rPr>
              <a:t> </a:t>
            </a:r>
            <a:r>
              <a:rPr sz="2000" spc="95" dirty="0">
                <a:latin typeface="Georgia"/>
                <a:cs typeface="Georgia"/>
              </a:rPr>
              <a:t>open</a:t>
            </a:r>
            <a:r>
              <a:rPr sz="2000" spc="135" dirty="0">
                <a:latin typeface="Georgia"/>
                <a:cs typeface="Georgia"/>
              </a:rPr>
              <a:t> </a:t>
            </a:r>
            <a:r>
              <a:rPr sz="2000" spc="90" dirty="0">
                <a:latin typeface="Georgia"/>
                <a:cs typeface="Georgia"/>
              </a:rPr>
              <a:t>label</a:t>
            </a:r>
            <a:r>
              <a:rPr sz="2000" spc="40" dirty="0">
                <a:latin typeface="Georgia"/>
                <a:cs typeface="Georgia"/>
              </a:rPr>
              <a:t> </a:t>
            </a:r>
            <a:r>
              <a:rPr sz="2000" spc="140" dirty="0">
                <a:latin typeface="Georgia"/>
                <a:cs typeface="Georgia"/>
              </a:rPr>
              <a:t>and</a:t>
            </a:r>
            <a:r>
              <a:rPr sz="2000" spc="70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have </a:t>
            </a:r>
            <a:r>
              <a:rPr sz="2000" spc="85" dirty="0">
                <a:latin typeface="Georgia"/>
                <a:cs typeface="Georgia"/>
              </a:rPr>
              <a:t>greater</a:t>
            </a:r>
            <a:r>
              <a:rPr sz="2000" dirty="0">
                <a:latin typeface="Georgia"/>
                <a:cs typeface="Georgia"/>
              </a:rPr>
              <a:t> </a:t>
            </a:r>
            <a:r>
              <a:rPr sz="2000" spc="80" dirty="0">
                <a:latin typeface="Georgia"/>
                <a:cs typeface="Georgia"/>
              </a:rPr>
              <a:t>potential</a:t>
            </a:r>
            <a:r>
              <a:rPr sz="2000" spc="150" dirty="0">
                <a:latin typeface="Georgia"/>
                <a:cs typeface="Georgia"/>
              </a:rPr>
              <a:t> </a:t>
            </a:r>
            <a:r>
              <a:rPr sz="2000" dirty="0">
                <a:latin typeface="Georgia"/>
                <a:cs typeface="Georgia"/>
              </a:rPr>
              <a:t>for</a:t>
            </a:r>
            <a:r>
              <a:rPr sz="2000" spc="85" dirty="0">
                <a:latin typeface="Georgia"/>
                <a:cs typeface="Georgia"/>
              </a:rPr>
              <a:t> </a:t>
            </a:r>
            <a:r>
              <a:rPr sz="2000" spc="125" dirty="0">
                <a:latin typeface="Georgia"/>
                <a:cs typeface="Georgia"/>
              </a:rPr>
              <a:t>bias</a:t>
            </a:r>
            <a:r>
              <a:rPr sz="2000" spc="150" dirty="0">
                <a:latin typeface="Georgia"/>
                <a:cs typeface="Georgia"/>
              </a:rPr>
              <a:t> </a:t>
            </a:r>
            <a:r>
              <a:rPr sz="2000" spc="140" dirty="0">
                <a:latin typeface="Georgia"/>
                <a:cs typeface="Georgia"/>
              </a:rPr>
              <a:t>than</a:t>
            </a:r>
            <a:r>
              <a:rPr sz="2000" spc="85" dirty="0">
                <a:latin typeface="Georgia"/>
                <a:cs typeface="Georgia"/>
              </a:rPr>
              <a:t> blinded</a:t>
            </a:r>
            <a:r>
              <a:rPr sz="2000" spc="90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studies.</a:t>
            </a:r>
            <a:endParaRPr sz="2000">
              <a:latin typeface="Georgia"/>
              <a:cs typeface="Georgia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pPr marL="38100">
                <a:lnSpc>
                  <a:spcPts val="1240"/>
                </a:lnSpc>
              </a:pPr>
              <a:t>17</a:t>
            </a:fld>
            <a:endParaRPr spc="-25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55458" y="481266"/>
            <a:ext cx="8706485" cy="528670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spcBef>
                <a:spcPts val="125"/>
              </a:spcBef>
            </a:pPr>
            <a:r>
              <a:rPr sz="2000" b="1" spc="105" dirty="0">
                <a:latin typeface="Cambria"/>
                <a:cs typeface="Cambria"/>
              </a:rPr>
              <a:t>Intervention:</a:t>
            </a:r>
            <a:endParaRPr sz="2000">
              <a:latin typeface="Cambria"/>
              <a:cs typeface="Cambria"/>
            </a:endParaRPr>
          </a:p>
          <a:p>
            <a:pPr marL="12700" marR="31750">
              <a:spcBef>
                <a:spcPts val="2335"/>
              </a:spcBef>
            </a:pPr>
            <a:r>
              <a:rPr sz="2000" spc="75" dirty="0">
                <a:latin typeface="Georgia"/>
                <a:cs typeface="Georgia"/>
              </a:rPr>
              <a:t>Full</a:t>
            </a:r>
            <a:r>
              <a:rPr sz="2000" spc="204" dirty="0">
                <a:latin typeface="Georgia"/>
                <a:cs typeface="Georgia"/>
              </a:rPr>
              <a:t> </a:t>
            </a:r>
            <a:r>
              <a:rPr sz="2000" spc="85" dirty="0">
                <a:latin typeface="Georgia"/>
                <a:cs typeface="Georgia"/>
              </a:rPr>
              <a:t>description</a:t>
            </a:r>
            <a:r>
              <a:rPr sz="2000" spc="-10" dirty="0">
                <a:latin typeface="Georgia"/>
                <a:cs typeface="Georgia"/>
              </a:rPr>
              <a:t> </a:t>
            </a:r>
            <a:r>
              <a:rPr sz="2000" dirty="0">
                <a:latin typeface="Georgia"/>
                <a:cs typeface="Georgia"/>
              </a:rPr>
              <a:t>of</a:t>
            </a:r>
            <a:r>
              <a:rPr sz="2000" spc="165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the</a:t>
            </a:r>
            <a:r>
              <a:rPr sz="2000" spc="135" dirty="0">
                <a:latin typeface="Georgia"/>
                <a:cs typeface="Georgia"/>
              </a:rPr>
              <a:t> </a:t>
            </a:r>
            <a:r>
              <a:rPr sz="2000" spc="70" dirty="0">
                <a:latin typeface="Georgia"/>
                <a:cs typeface="Georgia"/>
              </a:rPr>
              <a:t>intervention </a:t>
            </a:r>
            <a:r>
              <a:rPr sz="2000" spc="114" dirty="0">
                <a:latin typeface="Georgia"/>
                <a:cs typeface="Georgia"/>
              </a:rPr>
              <a:t>should</a:t>
            </a:r>
            <a:r>
              <a:rPr sz="2000" spc="155" dirty="0">
                <a:latin typeface="Georgia"/>
                <a:cs typeface="Georgia"/>
              </a:rPr>
              <a:t> </a:t>
            </a:r>
            <a:r>
              <a:rPr sz="2000" spc="110" dirty="0">
                <a:latin typeface="Georgia"/>
                <a:cs typeface="Georgia"/>
              </a:rPr>
              <a:t>be</a:t>
            </a:r>
            <a:r>
              <a:rPr sz="2000" spc="135" dirty="0">
                <a:latin typeface="Georgia"/>
                <a:cs typeface="Georgia"/>
              </a:rPr>
              <a:t> </a:t>
            </a:r>
            <a:r>
              <a:rPr sz="2000" spc="90" dirty="0">
                <a:latin typeface="Georgia"/>
                <a:cs typeface="Georgia"/>
              </a:rPr>
              <a:t>mentioned.</a:t>
            </a:r>
            <a:r>
              <a:rPr sz="2000" spc="10" dirty="0">
                <a:latin typeface="Georgia"/>
                <a:cs typeface="Georgia"/>
              </a:rPr>
              <a:t> </a:t>
            </a:r>
            <a:r>
              <a:rPr sz="2000" spc="60" dirty="0">
                <a:latin typeface="Georgia"/>
                <a:cs typeface="Georgia"/>
              </a:rPr>
              <a:t>This </a:t>
            </a:r>
            <a:r>
              <a:rPr sz="2000" spc="110" dirty="0">
                <a:latin typeface="Georgia"/>
                <a:cs typeface="Georgia"/>
              </a:rPr>
              <a:t>includes</a:t>
            </a:r>
            <a:r>
              <a:rPr sz="2000" spc="40" dirty="0">
                <a:latin typeface="Georgia"/>
                <a:cs typeface="Georgia"/>
              </a:rPr>
              <a:t> </a:t>
            </a:r>
            <a:r>
              <a:rPr sz="2000" spc="50" dirty="0">
                <a:latin typeface="Georgia"/>
                <a:cs typeface="Georgia"/>
              </a:rPr>
              <a:t>drug(s)</a:t>
            </a:r>
            <a:r>
              <a:rPr sz="2000" spc="40" dirty="0">
                <a:latin typeface="Georgia"/>
                <a:cs typeface="Georgia"/>
              </a:rPr>
              <a:t> </a:t>
            </a:r>
            <a:r>
              <a:rPr sz="2000" spc="140" dirty="0">
                <a:latin typeface="Georgia"/>
                <a:cs typeface="Georgia"/>
              </a:rPr>
              <a:t>names</a:t>
            </a:r>
            <a:r>
              <a:rPr sz="2000" spc="114" dirty="0">
                <a:latin typeface="Georgia"/>
                <a:cs typeface="Georgia"/>
              </a:rPr>
              <a:t> </a:t>
            </a:r>
            <a:r>
              <a:rPr sz="2000" spc="140" dirty="0">
                <a:latin typeface="Georgia"/>
                <a:cs typeface="Georgia"/>
              </a:rPr>
              <a:t>and</a:t>
            </a:r>
            <a:r>
              <a:rPr sz="2000" spc="70" dirty="0">
                <a:latin typeface="Georgia"/>
                <a:cs typeface="Georgia"/>
              </a:rPr>
              <a:t> </a:t>
            </a:r>
            <a:r>
              <a:rPr sz="2000" spc="90" dirty="0">
                <a:latin typeface="Georgia"/>
                <a:cs typeface="Georgia"/>
              </a:rPr>
              <a:t>formulations,</a:t>
            </a:r>
            <a:r>
              <a:rPr sz="2000" spc="-5" dirty="0">
                <a:latin typeface="Georgia"/>
                <a:cs typeface="Georgia"/>
              </a:rPr>
              <a:t> </a:t>
            </a:r>
            <a:r>
              <a:rPr sz="2000" spc="120" dirty="0">
                <a:latin typeface="Georgia"/>
                <a:cs typeface="Georgia"/>
              </a:rPr>
              <a:t>doses </a:t>
            </a:r>
            <a:r>
              <a:rPr sz="2000" spc="135" dirty="0">
                <a:latin typeface="Georgia"/>
                <a:cs typeface="Georgia"/>
              </a:rPr>
              <a:t>used,</a:t>
            </a:r>
            <a:r>
              <a:rPr sz="2000" spc="75" dirty="0">
                <a:latin typeface="Georgia"/>
                <a:cs typeface="Georgia"/>
              </a:rPr>
              <a:t> </a:t>
            </a:r>
            <a:r>
              <a:rPr sz="2000" spc="80" dirty="0">
                <a:latin typeface="Georgia"/>
                <a:cs typeface="Georgia"/>
              </a:rPr>
              <a:t>administration </a:t>
            </a:r>
            <a:r>
              <a:rPr sz="2000" spc="90" dirty="0">
                <a:latin typeface="Georgia"/>
                <a:cs typeface="Georgia"/>
              </a:rPr>
              <a:t>details</a:t>
            </a:r>
            <a:r>
              <a:rPr sz="2000" spc="50" dirty="0">
                <a:latin typeface="Georgia"/>
                <a:cs typeface="Georgia"/>
              </a:rPr>
              <a:t> </a:t>
            </a:r>
            <a:r>
              <a:rPr sz="2000" spc="140" dirty="0">
                <a:latin typeface="Georgia"/>
                <a:cs typeface="Georgia"/>
              </a:rPr>
              <a:t>and</a:t>
            </a:r>
            <a:r>
              <a:rPr sz="2000" spc="75" dirty="0">
                <a:latin typeface="Georgia"/>
                <a:cs typeface="Georgia"/>
              </a:rPr>
              <a:t> </a:t>
            </a:r>
            <a:r>
              <a:rPr sz="2000" spc="100" dirty="0">
                <a:latin typeface="Georgia"/>
                <a:cs typeface="Georgia"/>
              </a:rPr>
              <a:t>duration</a:t>
            </a:r>
            <a:r>
              <a:rPr sz="2000" spc="150" dirty="0">
                <a:latin typeface="Georgia"/>
                <a:cs typeface="Georgia"/>
              </a:rPr>
              <a:t> </a:t>
            </a:r>
            <a:r>
              <a:rPr sz="2000" dirty="0">
                <a:latin typeface="Georgia"/>
                <a:cs typeface="Georgia"/>
              </a:rPr>
              <a:t>of</a:t>
            </a:r>
            <a:r>
              <a:rPr sz="2000" spc="160" dirty="0">
                <a:latin typeface="Georgia"/>
                <a:cs typeface="Georgia"/>
              </a:rPr>
              <a:t> </a:t>
            </a:r>
            <a:r>
              <a:rPr sz="2000" spc="85" dirty="0">
                <a:latin typeface="Georgia"/>
                <a:cs typeface="Georgia"/>
              </a:rPr>
              <a:t>treatment.</a:t>
            </a:r>
            <a:endParaRPr sz="2000">
              <a:latin typeface="Georgia"/>
              <a:cs typeface="Georgia"/>
            </a:endParaRPr>
          </a:p>
          <a:p>
            <a:pPr>
              <a:spcBef>
                <a:spcPts val="140"/>
              </a:spcBef>
            </a:pPr>
            <a:endParaRPr sz="2000">
              <a:latin typeface="Georgia"/>
              <a:cs typeface="Georgia"/>
            </a:endParaRPr>
          </a:p>
          <a:p>
            <a:pPr marL="12700"/>
            <a:r>
              <a:rPr sz="2000" spc="95" dirty="0">
                <a:latin typeface="Georgia"/>
                <a:cs typeface="Georgia"/>
              </a:rPr>
              <a:t>Details</a:t>
            </a:r>
            <a:r>
              <a:rPr sz="2000" spc="45" dirty="0">
                <a:latin typeface="Georgia"/>
                <a:cs typeface="Georgia"/>
              </a:rPr>
              <a:t> </a:t>
            </a:r>
            <a:r>
              <a:rPr sz="2000" dirty="0">
                <a:latin typeface="Georgia"/>
                <a:cs typeface="Georgia"/>
              </a:rPr>
              <a:t>of</a:t>
            </a:r>
            <a:r>
              <a:rPr sz="2000" spc="155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the</a:t>
            </a:r>
            <a:r>
              <a:rPr sz="2000" spc="130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placebo</a:t>
            </a:r>
            <a:r>
              <a:rPr sz="2000" spc="40" dirty="0">
                <a:latin typeface="Georgia"/>
                <a:cs typeface="Georgia"/>
              </a:rPr>
              <a:t> </a:t>
            </a:r>
            <a:r>
              <a:rPr sz="2000" spc="114" dirty="0">
                <a:latin typeface="Georgia"/>
                <a:cs typeface="Georgia"/>
              </a:rPr>
              <a:t>should</a:t>
            </a:r>
            <a:r>
              <a:rPr sz="2000" spc="145" dirty="0">
                <a:latin typeface="Georgia"/>
                <a:cs typeface="Georgia"/>
              </a:rPr>
              <a:t> </a:t>
            </a:r>
            <a:r>
              <a:rPr sz="2000" spc="110" dirty="0">
                <a:latin typeface="Georgia"/>
                <a:cs typeface="Georgia"/>
              </a:rPr>
              <a:t>also</a:t>
            </a:r>
            <a:r>
              <a:rPr sz="2000" spc="40" dirty="0">
                <a:latin typeface="Georgia"/>
                <a:cs typeface="Georgia"/>
              </a:rPr>
              <a:t> </a:t>
            </a:r>
            <a:r>
              <a:rPr sz="2000" spc="110" dirty="0">
                <a:latin typeface="Georgia"/>
                <a:cs typeface="Georgia"/>
              </a:rPr>
              <a:t>be</a:t>
            </a:r>
            <a:r>
              <a:rPr sz="2000" spc="125" dirty="0">
                <a:latin typeface="Georgia"/>
                <a:cs typeface="Georgia"/>
              </a:rPr>
              <a:t> </a:t>
            </a:r>
            <a:r>
              <a:rPr sz="2000" spc="90" dirty="0">
                <a:latin typeface="Georgia"/>
                <a:cs typeface="Georgia"/>
              </a:rPr>
              <a:t>included.</a:t>
            </a:r>
            <a:endParaRPr sz="2000">
              <a:latin typeface="Georgia"/>
              <a:cs typeface="Georgia"/>
            </a:endParaRPr>
          </a:p>
          <a:p>
            <a:pPr>
              <a:spcBef>
                <a:spcPts val="135"/>
              </a:spcBef>
            </a:pPr>
            <a:endParaRPr sz="2000">
              <a:latin typeface="Georgia"/>
              <a:cs typeface="Georgia"/>
            </a:endParaRPr>
          </a:p>
          <a:p>
            <a:pPr marL="12700" marR="38735"/>
            <a:r>
              <a:rPr sz="2000" spc="114" dirty="0">
                <a:latin typeface="Georgia"/>
                <a:cs typeface="Georgia"/>
              </a:rPr>
              <a:t>Ensure</a:t>
            </a:r>
            <a:r>
              <a:rPr sz="2000" spc="195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whether</a:t>
            </a:r>
            <a:r>
              <a:rPr sz="2000" spc="55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the</a:t>
            </a:r>
            <a:r>
              <a:rPr sz="2000" spc="125" dirty="0">
                <a:latin typeface="Georgia"/>
                <a:cs typeface="Georgia"/>
              </a:rPr>
              <a:t> </a:t>
            </a:r>
            <a:r>
              <a:rPr sz="2000" spc="130" dirty="0">
                <a:latin typeface="Georgia"/>
                <a:cs typeface="Georgia"/>
              </a:rPr>
              <a:t>measures</a:t>
            </a:r>
            <a:r>
              <a:rPr sz="2000" spc="40" dirty="0">
                <a:latin typeface="Georgia"/>
                <a:cs typeface="Georgia"/>
              </a:rPr>
              <a:t> </a:t>
            </a:r>
            <a:r>
              <a:rPr sz="2000" spc="85" dirty="0">
                <a:latin typeface="Georgia"/>
                <a:cs typeface="Georgia"/>
              </a:rPr>
              <a:t>were</a:t>
            </a:r>
            <a:r>
              <a:rPr sz="2000" spc="125" dirty="0">
                <a:latin typeface="Georgia"/>
                <a:cs typeface="Georgia"/>
              </a:rPr>
              <a:t> </a:t>
            </a:r>
            <a:r>
              <a:rPr sz="2000" spc="130" dirty="0">
                <a:latin typeface="Georgia"/>
                <a:cs typeface="Georgia"/>
              </a:rPr>
              <a:t>taken</a:t>
            </a:r>
            <a:r>
              <a:rPr sz="2000" spc="60" dirty="0">
                <a:latin typeface="Georgia"/>
                <a:cs typeface="Georgia"/>
              </a:rPr>
              <a:t> </a:t>
            </a:r>
            <a:r>
              <a:rPr sz="2000" spc="55" dirty="0">
                <a:latin typeface="Georgia"/>
                <a:cs typeface="Georgia"/>
              </a:rPr>
              <a:t>to</a:t>
            </a:r>
            <a:r>
              <a:rPr sz="2000" spc="190" dirty="0">
                <a:latin typeface="Georgia"/>
                <a:cs typeface="Georgia"/>
              </a:rPr>
              <a:t> </a:t>
            </a:r>
            <a:r>
              <a:rPr sz="2000" spc="114" dirty="0">
                <a:latin typeface="Georgia"/>
                <a:cs typeface="Georgia"/>
              </a:rPr>
              <a:t>keep</a:t>
            </a:r>
            <a:r>
              <a:rPr sz="2000" spc="70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placebo</a:t>
            </a:r>
            <a:r>
              <a:rPr sz="2000" spc="40" dirty="0">
                <a:latin typeface="Georgia"/>
                <a:cs typeface="Georgia"/>
              </a:rPr>
              <a:t> </a:t>
            </a:r>
            <a:r>
              <a:rPr sz="2000" spc="80" dirty="0">
                <a:latin typeface="Georgia"/>
                <a:cs typeface="Georgia"/>
              </a:rPr>
              <a:t>identical</a:t>
            </a:r>
            <a:r>
              <a:rPr sz="2000" spc="45" dirty="0">
                <a:latin typeface="Georgia"/>
                <a:cs typeface="Georgia"/>
              </a:rPr>
              <a:t> </a:t>
            </a:r>
            <a:r>
              <a:rPr sz="2000" spc="30" dirty="0">
                <a:latin typeface="Georgia"/>
                <a:cs typeface="Georgia"/>
              </a:rPr>
              <a:t>to </a:t>
            </a:r>
            <a:r>
              <a:rPr sz="2000" spc="60" dirty="0">
                <a:latin typeface="Georgia"/>
                <a:cs typeface="Georgia"/>
              </a:rPr>
              <a:t>Intervention</a:t>
            </a:r>
            <a:r>
              <a:rPr sz="2000" spc="105" dirty="0">
                <a:latin typeface="Georgia"/>
                <a:cs typeface="Georgia"/>
              </a:rPr>
              <a:t> </a:t>
            </a:r>
            <a:r>
              <a:rPr sz="2000" spc="75" dirty="0">
                <a:latin typeface="Georgia"/>
                <a:cs typeface="Georgia"/>
              </a:rPr>
              <a:t>medication.</a:t>
            </a:r>
            <a:endParaRPr sz="2000">
              <a:latin typeface="Georgia"/>
              <a:cs typeface="Georgia"/>
            </a:endParaRPr>
          </a:p>
          <a:p>
            <a:pPr>
              <a:spcBef>
                <a:spcPts val="135"/>
              </a:spcBef>
            </a:pPr>
            <a:endParaRPr sz="2000">
              <a:latin typeface="Georgia"/>
              <a:cs typeface="Georgia"/>
            </a:endParaRPr>
          </a:p>
          <a:p>
            <a:pPr marL="12700" marR="5080"/>
            <a:r>
              <a:rPr sz="2000" dirty="0">
                <a:latin typeface="Georgia"/>
                <a:cs typeface="Georgia"/>
              </a:rPr>
              <a:t>If</a:t>
            </a:r>
            <a:r>
              <a:rPr sz="2000" spc="135" dirty="0">
                <a:latin typeface="Georgia"/>
                <a:cs typeface="Georgia"/>
              </a:rPr>
              <a:t> </a:t>
            </a:r>
            <a:r>
              <a:rPr sz="2000" spc="160" dirty="0">
                <a:latin typeface="Georgia"/>
                <a:cs typeface="Georgia"/>
              </a:rPr>
              <a:t>a</a:t>
            </a:r>
            <a:r>
              <a:rPr sz="2000" spc="135" dirty="0">
                <a:latin typeface="Georgia"/>
                <a:cs typeface="Georgia"/>
              </a:rPr>
              <a:t> </a:t>
            </a:r>
            <a:r>
              <a:rPr sz="2000" spc="100" dirty="0">
                <a:latin typeface="Georgia"/>
                <a:cs typeface="Georgia"/>
              </a:rPr>
              <a:t>comparator</a:t>
            </a:r>
            <a:r>
              <a:rPr sz="2000" spc="-30" dirty="0">
                <a:latin typeface="Georgia"/>
                <a:cs typeface="Georgia"/>
              </a:rPr>
              <a:t> </a:t>
            </a:r>
            <a:r>
              <a:rPr sz="2000" spc="110" dirty="0">
                <a:latin typeface="Georgia"/>
                <a:cs typeface="Georgia"/>
              </a:rPr>
              <a:t>drug</a:t>
            </a:r>
            <a:r>
              <a:rPr sz="2000" spc="70" dirty="0">
                <a:latin typeface="Georgia"/>
                <a:cs typeface="Georgia"/>
              </a:rPr>
              <a:t> </a:t>
            </a:r>
            <a:r>
              <a:rPr sz="2000" spc="95" dirty="0">
                <a:latin typeface="Georgia"/>
                <a:cs typeface="Georgia"/>
              </a:rPr>
              <a:t>is</a:t>
            </a:r>
            <a:r>
              <a:rPr sz="2000" spc="185" dirty="0">
                <a:latin typeface="Georgia"/>
                <a:cs typeface="Georgia"/>
              </a:rPr>
              <a:t> </a:t>
            </a:r>
            <a:r>
              <a:rPr sz="2000" spc="95" dirty="0">
                <a:latin typeface="Georgia"/>
                <a:cs typeface="Georgia"/>
              </a:rPr>
              <a:t>administered</a:t>
            </a:r>
            <a:r>
              <a:rPr sz="2000" spc="-20" dirty="0">
                <a:latin typeface="Georgia"/>
                <a:cs typeface="Georgia"/>
              </a:rPr>
              <a:t> </a:t>
            </a:r>
            <a:r>
              <a:rPr sz="2000" spc="135" dirty="0">
                <a:latin typeface="Georgia"/>
                <a:cs typeface="Georgia"/>
              </a:rPr>
              <a:t>check</a:t>
            </a:r>
            <a:r>
              <a:rPr sz="2000" spc="55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whether</a:t>
            </a:r>
            <a:r>
              <a:rPr sz="2000" spc="45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the</a:t>
            </a:r>
            <a:r>
              <a:rPr sz="2000" spc="110" dirty="0">
                <a:latin typeface="Georgia"/>
                <a:cs typeface="Georgia"/>
              </a:rPr>
              <a:t> drug</a:t>
            </a:r>
            <a:r>
              <a:rPr sz="2000" spc="70" dirty="0">
                <a:latin typeface="Georgia"/>
                <a:cs typeface="Georgia"/>
              </a:rPr>
              <a:t> </a:t>
            </a:r>
            <a:r>
              <a:rPr sz="2000" spc="130" dirty="0">
                <a:latin typeface="Georgia"/>
                <a:cs typeface="Georgia"/>
              </a:rPr>
              <a:t>was </a:t>
            </a:r>
            <a:r>
              <a:rPr sz="2000" spc="80" dirty="0">
                <a:latin typeface="Georgia"/>
                <a:cs typeface="Georgia"/>
              </a:rPr>
              <a:t>given</a:t>
            </a:r>
            <a:r>
              <a:rPr sz="2000" spc="55" dirty="0">
                <a:latin typeface="Georgia"/>
                <a:cs typeface="Georgia"/>
              </a:rPr>
              <a:t> </a:t>
            </a:r>
            <a:r>
              <a:rPr sz="2000" spc="75" dirty="0">
                <a:latin typeface="Georgia"/>
                <a:cs typeface="Georgia"/>
              </a:rPr>
              <a:t>in</a:t>
            </a:r>
            <a:r>
              <a:rPr sz="2000" spc="135" dirty="0">
                <a:latin typeface="Georgia"/>
                <a:cs typeface="Georgia"/>
              </a:rPr>
              <a:t> </a:t>
            </a:r>
            <a:r>
              <a:rPr sz="2000" spc="160" dirty="0">
                <a:latin typeface="Georgia"/>
                <a:cs typeface="Georgia"/>
              </a:rPr>
              <a:t>sub</a:t>
            </a:r>
            <a:r>
              <a:rPr sz="2000" spc="140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therapeutic</a:t>
            </a:r>
            <a:r>
              <a:rPr sz="2000" spc="45" dirty="0">
                <a:latin typeface="Georgia"/>
                <a:cs typeface="Georgia"/>
              </a:rPr>
              <a:t> </a:t>
            </a:r>
            <a:r>
              <a:rPr sz="2000" spc="120" dirty="0">
                <a:latin typeface="Georgia"/>
                <a:cs typeface="Georgia"/>
              </a:rPr>
              <a:t>doses </a:t>
            </a:r>
            <a:r>
              <a:rPr sz="2000" spc="55" dirty="0">
                <a:latin typeface="Georgia"/>
                <a:cs typeface="Georgia"/>
              </a:rPr>
              <a:t>to</a:t>
            </a:r>
            <a:r>
              <a:rPr sz="2000" spc="114" dirty="0">
                <a:latin typeface="Georgia"/>
                <a:cs typeface="Georgia"/>
              </a:rPr>
              <a:t> </a:t>
            </a:r>
            <a:r>
              <a:rPr sz="2000" spc="135" dirty="0">
                <a:latin typeface="Georgia"/>
                <a:cs typeface="Georgia"/>
              </a:rPr>
              <a:t>enhance</a:t>
            </a:r>
            <a:r>
              <a:rPr sz="2000" spc="40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the</a:t>
            </a:r>
            <a:r>
              <a:rPr sz="2000" spc="120" dirty="0">
                <a:latin typeface="Georgia"/>
                <a:cs typeface="Georgia"/>
              </a:rPr>
              <a:t> </a:t>
            </a:r>
            <a:r>
              <a:rPr sz="2000" spc="85" dirty="0">
                <a:latin typeface="Georgia"/>
                <a:cs typeface="Georgia"/>
              </a:rPr>
              <a:t>differences</a:t>
            </a:r>
            <a:r>
              <a:rPr sz="2000" spc="-110" dirty="0">
                <a:latin typeface="Georgia"/>
                <a:cs typeface="Georgia"/>
              </a:rPr>
              <a:t> </a:t>
            </a:r>
            <a:r>
              <a:rPr sz="2000" spc="75" dirty="0">
                <a:latin typeface="Georgia"/>
                <a:cs typeface="Georgia"/>
              </a:rPr>
              <a:t>in</a:t>
            </a:r>
            <a:r>
              <a:rPr sz="2000" spc="210" dirty="0">
                <a:latin typeface="Georgia"/>
                <a:cs typeface="Georgia"/>
              </a:rPr>
              <a:t> </a:t>
            </a:r>
            <a:r>
              <a:rPr sz="2000" spc="85" dirty="0">
                <a:latin typeface="Georgia"/>
                <a:cs typeface="Georgia"/>
              </a:rPr>
              <a:t>outcome.</a:t>
            </a:r>
            <a:endParaRPr sz="2000">
              <a:latin typeface="Georgia"/>
              <a:cs typeface="Georgia"/>
            </a:endParaRPr>
          </a:p>
          <a:p>
            <a:pPr>
              <a:spcBef>
                <a:spcPts val="140"/>
              </a:spcBef>
            </a:pPr>
            <a:endParaRPr sz="2000">
              <a:latin typeface="Georgia"/>
              <a:cs typeface="Georgia"/>
            </a:endParaRPr>
          </a:p>
          <a:p>
            <a:pPr marL="12700" marR="394335"/>
            <a:r>
              <a:rPr sz="2000" spc="114" dirty="0">
                <a:latin typeface="Georgia"/>
                <a:cs typeface="Georgia"/>
              </a:rPr>
              <a:t>Ensure</a:t>
            </a:r>
            <a:r>
              <a:rPr sz="2000" spc="204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whether</a:t>
            </a:r>
            <a:r>
              <a:rPr sz="2000" spc="60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the</a:t>
            </a:r>
            <a:r>
              <a:rPr sz="2000" spc="130" dirty="0">
                <a:latin typeface="Georgia"/>
                <a:cs typeface="Georgia"/>
              </a:rPr>
              <a:t> </a:t>
            </a:r>
            <a:r>
              <a:rPr sz="2000" spc="100" dirty="0">
                <a:latin typeface="Georgia"/>
                <a:cs typeface="Georgia"/>
              </a:rPr>
              <a:t>comparator</a:t>
            </a:r>
            <a:r>
              <a:rPr sz="2000" spc="-15" dirty="0">
                <a:latin typeface="Georgia"/>
                <a:cs typeface="Georgia"/>
              </a:rPr>
              <a:t> </a:t>
            </a:r>
            <a:r>
              <a:rPr sz="2000" spc="95" dirty="0">
                <a:latin typeface="Georgia"/>
                <a:cs typeface="Georgia"/>
              </a:rPr>
              <a:t>is</a:t>
            </a:r>
            <a:r>
              <a:rPr sz="2000" spc="210" dirty="0">
                <a:latin typeface="Georgia"/>
                <a:cs typeface="Georgia"/>
              </a:rPr>
              <a:t> </a:t>
            </a:r>
            <a:r>
              <a:rPr sz="2000" spc="80" dirty="0">
                <a:latin typeface="Georgia"/>
                <a:cs typeface="Georgia"/>
              </a:rPr>
              <a:t>identical</a:t>
            </a:r>
            <a:r>
              <a:rPr sz="2000" spc="50" dirty="0">
                <a:latin typeface="Georgia"/>
                <a:cs typeface="Georgia"/>
              </a:rPr>
              <a:t> </a:t>
            </a:r>
            <a:r>
              <a:rPr sz="2000" spc="55" dirty="0">
                <a:latin typeface="Georgia"/>
                <a:cs typeface="Georgia"/>
              </a:rPr>
              <a:t>to</a:t>
            </a:r>
            <a:r>
              <a:rPr sz="2000" spc="125" dirty="0">
                <a:latin typeface="Georgia"/>
                <a:cs typeface="Georgia"/>
              </a:rPr>
              <a:t> </a:t>
            </a:r>
            <a:r>
              <a:rPr sz="2000" spc="70" dirty="0">
                <a:latin typeface="Georgia"/>
                <a:cs typeface="Georgia"/>
              </a:rPr>
              <a:t>intervention </a:t>
            </a:r>
            <a:r>
              <a:rPr sz="2000" spc="110" dirty="0">
                <a:latin typeface="Georgia"/>
                <a:cs typeface="Georgia"/>
              </a:rPr>
              <a:t>drug</a:t>
            </a:r>
            <a:r>
              <a:rPr sz="2000" spc="165" dirty="0">
                <a:latin typeface="Georgia"/>
                <a:cs typeface="Georgia"/>
              </a:rPr>
              <a:t> </a:t>
            </a:r>
            <a:r>
              <a:rPr sz="2000" spc="50" dirty="0">
                <a:latin typeface="Georgia"/>
                <a:cs typeface="Georgia"/>
              </a:rPr>
              <a:t>in </a:t>
            </a:r>
            <a:r>
              <a:rPr sz="2000" spc="105" dirty="0">
                <a:latin typeface="Georgia"/>
                <a:cs typeface="Georgia"/>
              </a:rPr>
              <a:t>the</a:t>
            </a:r>
            <a:r>
              <a:rPr sz="2000" spc="125" dirty="0">
                <a:latin typeface="Georgia"/>
                <a:cs typeface="Georgia"/>
              </a:rPr>
              <a:t> </a:t>
            </a:r>
            <a:r>
              <a:rPr sz="2000" spc="135" dirty="0">
                <a:latin typeface="Georgia"/>
                <a:cs typeface="Georgia"/>
              </a:rPr>
              <a:t>aspects</a:t>
            </a:r>
            <a:r>
              <a:rPr sz="2000" spc="50" dirty="0">
                <a:latin typeface="Georgia"/>
                <a:cs typeface="Georgia"/>
              </a:rPr>
              <a:t> </a:t>
            </a:r>
            <a:r>
              <a:rPr sz="2000" dirty="0">
                <a:latin typeface="Georgia"/>
                <a:cs typeface="Georgia"/>
              </a:rPr>
              <a:t>of</a:t>
            </a:r>
            <a:r>
              <a:rPr sz="2000" spc="155" dirty="0">
                <a:latin typeface="Georgia"/>
                <a:cs typeface="Georgia"/>
              </a:rPr>
              <a:t> </a:t>
            </a:r>
            <a:r>
              <a:rPr sz="2000" spc="120" dirty="0">
                <a:latin typeface="Georgia"/>
                <a:cs typeface="Georgia"/>
              </a:rPr>
              <a:t>appearance,</a:t>
            </a:r>
            <a:r>
              <a:rPr sz="2000" spc="-70" dirty="0">
                <a:latin typeface="Georgia"/>
                <a:cs typeface="Georgia"/>
              </a:rPr>
              <a:t> </a:t>
            </a:r>
            <a:r>
              <a:rPr sz="2000" spc="90" dirty="0">
                <a:latin typeface="Georgia"/>
                <a:cs typeface="Georgia"/>
              </a:rPr>
              <a:t>labeling,</a:t>
            </a:r>
            <a:r>
              <a:rPr sz="2000" dirty="0">
                <a:latin typeface="Georgia"/>
                <a:cs typeface="Georgia"/>
              </a:rPr>
              <a:t> </a:t>
            </a:r>
            <a:r>
              <a:rPr sz="2000" spc="120" dirty="0">
                <a:latin typeface="Georgia"/>
                <a:cs typeface="Georgia"/>
              </a:rPr>
              <a:t>packing</a:t>
            </a:r>
            <a:r>
              <a:rPr sz="2000" spc="10" dirty="0">
                <a:latin typeface="Georgia"/>
                <a:cs typeface="Georgia"/>
              </a:rPr>
              <a:t> </a:t>
            </a:r>
            <a:r>
              <a:rPr sz="2000" spc="140" dirty="0">
                <a:latin typeface="Georgia"/>
                <a:cs typeface="Georgia"/>
              </a:rPr>
              <a:t>and</a:t>
            </a:r>
            <a:r>
              <a:rPr sz="2000" spc="70" dirty="0">
                <a:latin typeface="Georgia"/>
                <a:cs typeface="Georgia"/>
              </a:rPr>
              <a:t> </a:t>
            </a:r>
            <a:r>
              <a:rPr sz="2000" spc="95" dirty="0">
                <a:latin typeface="Georgia"/>
                <a:cs typeface="Georgia"/>
              </a:rPr>
              <a:t>method</a:t>
            </a:r>
            <a:r>
              <a:rPr sz="2000" spc="150" dirty="0">
                <a:latin typeface="Georgia"/>
                <a:cs typeface="Georgia"/>
              </a:rPr>
              <a:t> </a:t>
            </a:r>
            <a:r>
              <a:rPr sz="2000" spc="-25" dirty="0">
                <a:latin typeface="Georgia"/>
                <a:cs typeface="Georgia"/>
              </a:rPr>
              <a:t>of </a:t>
            </a:r>
            <a:r>
              <a:rPr sz="2000" spc="80" dirty="0">
                <a:latin typeface="Georgia"/>
                <a:cs typeface="Georgia"/>
              </a:rPr>
              <a:t>administration.</a:t>
            </a:r>
            <a:endParaRPr sz="2000">
              <a:latin typeface="Georgia"/>
              <a:cs typeface="Georgia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pPr marL="38100">
                <a:lnSpc>
                  <a:spcPts val="1240"/>
                </a:lnSpc>
              </a:pPr>
              <a:t>18</a:t>
            </a:fld>
            <a:endParaRPr spc="-25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55457" y="710248"/>
            <a:ext cx="8879840" cy="4966103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spcBef>
                <a:spcPts val="125"/>
              </a:spcBef>
            </a:pPr>
            <a:r>
              <a:rPr sz="2000" b="1" spc="135" dirty="0">
                <a:latin typeface="Cambria"/>
                <a:cs typeface="Cambria"/>
              </a:rPr>
              <a:t>Evaluating</a:t>
            </a:r>
            <a:r>
              <a:rPr sz="2000" b="1" spc="114" dirty="0">
                <a:latin typeface="Cambria"/>
                <a:cs typeface="Cambria"/>
              </a:rPr>
              <a:t> </a:t>
            </a:r>
            <a:r>
              <a:rPr sz="2000" b="1" spc="105" dirty="0">
                <a:latin typeface="Cambria"/>
                <a:cs typeface="Cambria"/>
              </a:rPr>
              <a:t>duration</a:t>
            </a:r>
            <a:r>
              <a:rPr sz="2000" b="1" spc="220" dirty="0">
                <a:latin typeface="Cambria"/>
                <a:cs typeface="Cambria"/>
              </a:rPr>
              <a:t> </a:t>
            </a:r>
            <a:r>
              <a:rPr sz="2000" b="1" spc="110" dirty="0">
                <a:latin typeface="Cambria"/>
                <a:cs typeface="Cambria"/>
              </a:rPr>
              <a:t>and</a:t>
            </a:r>
            <a:r>
              <a:rPr sz="2000" b="1" spc="150" dirty="0">
                <a:latin typeface="Cambria"/>
                <a:cs typeface="Cambria"/>
              </a:rPr>
              <a:t> </a:t>
            </a:r>
            <a:r>
              <a:rPr sz="2000" b="1" spc="80" dirty="0">
                <a:latin typeface="Cambria"/>
                <a:cs typeface="Cambria"/>
              </a:rPr>
              <a:t>follow</a:t>
            </a:r>
            <a:r>
              <a:rPr sz="2000" b="1" spc="195" dirty="0">
                <a:latin typeface="Cambria"/>
                <a:cs typeface="Cambria"/>
              </a:rPr>
              <a:t> </a:t>
            </a:r>
            <a:r>
              <a:rPr sz="2000" b="1" spc="90" dirty="0">
                <a:latin typeface="Cambria"/>
                <a:cs typeface="Cambria"/>
              </a:rPr>
              <a:t>up</a:t>
            </a:r>
            <a:endParaRPr sz="2000">
              <a:latin typeface="Cambria"/>
              <a:cs typeface="Cambria"/>
            </a:endParaRPr>
          </a:p>
          <a:p>
            <a:pPr marL="12700" marR="299720">
              <a:spcBef>
                <a:spcPts val="2335"/>
              </a:spcBef>
            </a:pPr>
            <a:r>
              <a:rPr sz="2000" spc="95" dirty="0">
                <a:latin typeface="Georgia"/>
                <a:cs typeface="Georgia"/>
              </a:rPr>
              <a:t>When</a:t>
            </a:r>
            <a:r>
              <a:rPr sz="2000" spc="55" dirty="0">
                <a:latin typeface="Georgia"/>
                <a:cs typeface="Georgia"/>
              </a:rPr>
              <a:t> </a:t>
            </a:r>
            <a:r>
              <a:rPr sz="2000" spc="95" dirty="0">
                <a:latin typeface="Georgia"/>
                <a:cs typeface="Georgia"/>
              </a:rPr>
              <a:t>reading</a:t>
            </a:r>
            <a:r>
              <a:rPr sz="2000" spc="5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the</a:t>
            </a:r>
            <a:r>
              <a:rPr sz="2000" spc="120" dirty="0">
                <a:latin typeface="Georgia"/>
                <a:cs typeface="Georgia"/>
              </a:rPr>
              <a:t> </a:t>
            </a:r>
            <a:r>
              <a:rPr sz="2000" spc="110" dirty="0">
                <a:latin typeface="Georgia"/>
                <a:cs typeface="Georgia"/>
              </a:rPr>
              <a:t>methods</a:t>
            </a:r>
            <a:r>
              <a:rPr sz="2000" spc="125" dirty="0">
                <a:latin typeface="Georgia"/>
                <a:cs typeface="Georgia"/>
              </a:rPr>
              <a:t> </a:t>
            </a:r>
            <a:r>
              <a:rPr sz="2000" spc="90" dirty="0">
                <a:latin typeface="Georgia"/>
                <a:cs typeface="Georgia"/>
              </a:rPr>
              <a:t>section</a:t>
            </a:r>
            <a:r>
              <a:rPr sz="2000" spc="140" dirty="0">
                <a:latin typeface="Georgia"/>
                <a:cs typeface="Georgia"/>
              </a:rPr>
              <a:t> </a:t>
            </a:r>
            <a:r>
              <a:rPr sz="2000" spc="125" dirty="0">
                <a:latin typeface="Georgia"/>
                <a:cs typeface="Georgia"/>
              </a:rPr>
              <a:t>you</a:t>
            </a:r>
            <a:r>
              <a:rPr sz="2000" spc="95" dirty="0">
                <a:latin typeface="Georgia"/>
                <a:cs typeface="Georgia"/>
              </a:rPr>
              <a:t> </a:t>
            </a:r>
            <a:r>
              <a:rPr sz="2000" spc="114" dirty="0">
                <a:latin typeface="Georgia"/>
                <a:cs typeface="Georgia"/>
              </a:rPr>
              <a:t>should</a:t>
            </a:r>
            <a:r>
              <a:rPr sz="2000" spc="65" dirty="0">
                <a:latin typeface="Georgia"/>
                <a:cs typeface="Georgia"/>
              </a:rPr>
              <a:t> </a:t>
            </a:r>
            <a:r>
              <a:rPr sz="2000" spc="95" dirty="0">
                <a:latin typeface="Georgia"/>
                <a:cs typeface="Georgia"/>
              </a:rPr>
              <a:t>consider</a:t>
            </a:r>
            <a:r>
              <a:rPr sz="2000" spc="60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whether</a:t>
            </a:r>
            <a:r>
              <a:rPr sz="2000" spc="55" dirty="0">
                <a:latin typeface="Georgia"/>
                <a:cs typeface="Georgia"/>
              </a:rPr>
              <a:t> </a:t>
            </a:r>
            <a:r>
              <a:rPr sz="2000" spc="80" dirty="0">
                <a:latin typeface="Georgia"/>
                <a:cs typeface="Georgia"/>
              </a:rPr>
              <a:t>the </a:t>
            </a:r>
            <a:r>
              <a:rPr sz="2000" spc="100" dirty="0">
                <a:latin typeface="Georgia"/>
                <a:cs typeface="Georgia"/>
              </a:rPr>
              <a:t>duration</a:t>
            </a:r>
            <a:r>
              <a:rPr sz="2000" spc="160" dirty="0">
                <a:latin typeface="Georgia"/>
                <a:cs typeface="Georgia"/>
              </a:rPr>
              <a:t> </a:t>
            </a:r>
            <a:r>
              <a:rPr sz="2000" dirty="0">
                <a:latin typeface="Georgia"/>
                <a:cs typeface="Georgia"/>
              </a:rPr>
              <a:t>of</a:t>
            </a:r>
            <a:r>
              <a:rPr sz="2000" spc="180" dirty="0">
                <a:latin typeface="Georgia"/>
                <a:cs typeface="Georgia"/>
              </a:rPr>
              <a:t> </a:t>
            </a:r>
            <a:r>
              <a:rPr sz="2000" spc="95" dirty="0">
                <a:latin typeface="Georgia"/>
                <a:cs typeface="Georgia"/>
              </a:rPr>
              <a:t>treatment</a:t>
            </a:r>
            <a:r>
              <a:rPr sz="2000" spc="50" dirty="0">
                <a:latin typeface="Georgia"/>
                <a:cs typeface="Georgia"/>
              </a:rPr>
              <a:t> </a:t>
            </a:r>
            <a:r>
              <a:rPr sz="2000" spc="145" dirty="0">
                <a:latin typeface="Georgia"/>
                <a:cs typeface="Georgia"/>
              </a:rPr>
              <a:t>and</a:t>
            </a:r>
            <a:r>
              <a:rPr sz="2000" spc="95" dirty="0">
                <a:latin typeface="Georgia"/>
                <a:cs typeface="Georgia"/>
              </a:rPr>
              <a:t> </a:t>
            </a:r>
            <a:r>
              <a:rPr sz="2000" dirty="0">
                <a:latin typeface="Georgia"/>
                <a:cs typeface="Georgia"/>
              </a:rPr>
              <a:t>follow</a:t>
            </a:r>
            <a:r>
              <a:rPr sz="2000" spc="150" dirty="0">
                <a:latin typeface="Georgia"/>
                <a:cs typeface="Georgia"/>
              </a:rPr>
              <a:t> up</a:t>
            </a:r>
            <a:r>
              <a:rPr sz="2000" spc="170" dirty="0">
                <a:latin typeface="Georgia"/>
                <a:cs typeface="Georgia"/>
              </a:rPr>
              <a:t> </a:t>
            </a:r>
            <a:r>
              <a:rPr sz="2000" spc="95" dirty="0">
                <a:latin typeface="Georgia"/>
                <a:cs typeface="Georgia"/>
              </a:rPr>
              <a:t>is</a:t>
            </a:r>
            <a:r>
              <a:rPr sz="2000" spc="229" dirty="0">
                <a:latin typeface="Georgia"/>
                <a:cs typeface="Georgia"/>
              </a:rPr>
              <a:t> </a:t>
            </a:r>
            <a:r>
              <a:rPr sz="2000" spc="85" dirty="0">
                <a:latin typeface="Georgia"/>
                <a:cs typeface="Georgia"/>
              </a:rPr>
              <a:t>sufficient</a:t>
            </a:r>
            <a:r>
              <a:rPr sz="2000" spc="50" dirty="0">
                <a:latin typeface="Georgia"/>
                <a:cs typeface="Georgia"/>
              </a:rPr>
              <a:t> </a:t>
            </a:r>
            <a:r>
              <a:rPr sz="2000" spc="55" dirty="0">
                <a:latin typeface="Georgia"/>
                <a:cs typeface="Georgia"/>
              </a:rPr>
              <a:t>to</a:t>
            </a:r>
            <a:r>
              <a:rPr sz="2000" spc="145" dirty="0">
                <a:latin typeface="Georgia"/>
                <a:cs typeface="Georgia"/>
              </a:rPr>
              <a:t> </a:t>
            </a:r>
            <a:r>
              <a:rPr sz="2000" spc="114" dirty="0">
                <a:latin typeface="Georgia"/>
                <a:cs typeface="Georgia"/>
              </a:rPr>
              <a:t>draw</a:t>
            </a:r>
            <a:r>
              <a:rPr sz="2000" spc="65" dirty="0">
                <a:latin typeface="Georgia"/>
                <a:cs typeface="Georgia"/>
              </a:rPr>
              <a:t> </a:t>
            </a:r>
            <a:r>
              <a:rPr sz="2000" spc="90" dirty="0">
                <a:latin typeface="Georgia"/>
                <a:cs typeface="Georgia"/>
              </a:rPr>
              <a:t>meaningful </a:t>
            </a:r>
            <a:r>
              <a:rPr sz="2000" spc="114" dirty="0">
                <a:latin typeface="Georgia"/>
                <a:cs typeface="Georgia"/>
              </a:rPr>
              <a:t>Conclusions</a:t>
            </a:r>
            <a:r>
              <a:rPr sz="2000" spc="65" dirty="0">
                <a:latin typeface="Georgia"/>
                <a:cs typeface="Georgia"/>
              </a:rPr>
              <a:t> </a:t>
            </a:r>
            <a:r>
              <a:rPr sz="2000" dirty="0">
                <a:latin typeface="Georgia"/>
                <a:cs typeface="Georgia"/>
              </a:rPr>
              <a:t>for</a:t>
            </a:r>
            <a:r>
              <a:rPr sz="2000" spc="155" dirty="0">
                <a:latin typeface="Georgia"/>
                <a:cs typeface="Georgia"/>
              </a:rPr>
              <a:t> </a:t>
            </a:r>
            <a:r>
              <a:rPr sz="2000" spc="135" dirty="0">
                <a:latin typeface="Georgia"/>
                <a:cs typeface="Georgia"/>
              </a:rPr>
              <a:t>each</a:t>
            </a:r>
            <a:r>
              <a:rPr sz="2000" spc="80" dirty="0">
                <a:latin typeface="Georgia"/>
                <a:cs typeface="Georgia"/>
              </a:rPr>
              <a:t> </a:t>
            </a:r>
            <a:r>
              <a:rPr sz="2000" dirty="0">
                <a:latin typeface="Georgia"/>
                <a:cs typeface="Georgia"/>
              </a:rPr>
              <a:t>of</a:t>
            </a:r>
            <a:r>
              <a:rPr sz="2000" spc="175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the</a:t>
            </a:r>
            <a:r>
              <a:rPr sz="2000" spc="145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outcomes</a:t>
            </a:r>
            <a:r>
              <a:rPr sz="2000" spc="220" dirty="0">
                <a:latin typeface="Georgia"/>
                <a:cs typeface="Georgia"/>
              </a:rPr>
              <a:t> </a:t>
            </a:r>
            <a:r>
              <a:rPr sz="2000" spc="135" dirty="0">
                <a:latin typeface="Georgia"/>
                <a:cs typeface="Georgia"/>
              </a:rPr>
              <a:t>assessed.</a:t>
            </a:r>
            <a:endParaRPr sz="2000">
              <a:latin typeface="Georgia"/>
              <a:cs typeface="Georgia"/>
            </a:endParaRPr>
          </a:p>
          <a:p>
            <a:pPr>
              <a:spcBef>
                <a:spcPts val="140"/>
              </a:spcBef>
            </a:pPr>
            <a:endParaRPr sz="2000">
              <a:latin typeface="Georgia"/>
              <a:cs typeface="Georgia"/>
            </a:endParaRPr>
          </a:p>
          <a:p>
            <a:pPr marL="12700" marR="321310"/>
            <a:r>
              <a:rPr sz="2000" spc="55" dirty="0">
                <a:latin typeface="Georgia"/>
                <a:cs typeface="Georgia"/>
              </a:rPr>
              <a:t>For</a:t>
            </a:r>
            <a:r>
              <a:rPr sz="2000" spc="130" dirty="0">
                <a:latin typeface="Georgia"/>
                <a:cs typeface="Georgia"/>
              </a:rPr>
              <a:t> </a:t>
            </a:r>
            <a:r>
              <a:rPr sz="2000" spc="100" dirty="0">
                <a:latin typeface="Georgia"/>
                <a:cs typeface="Georgia"/>
              </a:rPr>
              <a:t>example</a:t>
            </a:r>
            <a:r>
              <a:rPr sz="2000" spc="45" dirty="0">
                <a:latin typeface="Georgia"/>
                <a:cs typeface="Georgia"/>
              </a:rPr>
              <a:t> </a:t>
            </a:r>
            <a:r>
              <a:rPr sz="2000" spc="145" dirty="0">
                <a:latin typeface="Georgia"/>
                <a:cs typeface="Georgia"/>
              </a:rPr>
              <a:t>asthma</a:t>
            </a:r>
            <a:r>
              <a:rPr sz="2000" spc="70" dirty="0">
                <a:latin typeface="Georgia"/>
                <a:cs typeface="Georgia"/>
              </a:rPr>
              <a:t> </a:t>
            </a:r>
            <a:r>
              <a:rPr sz="2000" spc="85" dirty="0">
                <a:latin typeface="Georgia"/>
                <a:cs typeface="Georgia"/>
              </a:rPr>
              <a:t>medication</a:t>
            </a:r>
            <a:r>
              <a:rPr sz="2000" spc="65" dirty="0">
                <a:latin typeface="Georgia"/>
                <a:cs typeface="Georgia"/>
              </a:rPr>
              <a:t> </a:t>
            </a:r>
            <a:r>
              <a:rPr sz="2000" spc="110" dirty="0">
                <a:latin typeface="Georgia"/>
                <a:cs typeface="Georgia"/>
              </a:rPr>
              <a:t>are</a:t>
            </a:r>
            <a:r>
              <a:rPr sz="2000" spc="120" dirty="0">
                <a:latin typeface="Georgia"/>
                <a:cs typeface="Georgia"/>
              </a:rPr>
              <a:t> </a:t>
            </a:r>
            <a:r>
              <a:rPr sz="2000" spc="65" dirty="0">
                <a:latin typeface="Georgia"/>
                <a:cs typeface="Georgia"/>
              </a:rPr>
              <a:t>often</a:t>
            </a:r>
            <a:r>
              <a:rPr sz="2000" spc="130" dirty="0">
                <a:latin typeface="Georgia"/>
                <a:cs typeface="Georgia"/>
              </a:rPr>
              <a:t> </a:t>
            </a:r>
            <a:r>
              <a:rPr sz="2000" spc="145" dirty="0">
                <a:latin typeface="Georgia"/>
                <a:cs typeface="Georgia"/>
              </a:rPr>
              <a:t>assessed</a:t>
            </a:r>
            <a:r>
              <a:rPr sz="2000" spc="-10" dirty="0">
                <a:latin typeface="Georgia"/>
                <a:cs typeface="Georgia"/>
              </a:rPr>
              <a:t> </a:t>
            </a:r>
            <a:r>
              <a:rPr sz="2000" spc="120" dirty="0">
                <a:latin typeface="Georgia"/>
                <a:cs typeface="Georgia"/>
              </a:rPr>
              <a:t>using</a:t>
            </a:r>
            <a:r>
              <a:rPr sz="2000" spc="160" dirty="0">
                <a:latin typeface="Georgia"/>
                <a:cs typeface="Georgia"/>
              </a:rPr>
              <a:t> a</a:t>
            </a:r>
            <a:r>
              <a:rPr sz="2000" spc="150" dirty="0">
                <a:latin typeface="Georgia"/>
                <a:cs typeface="Georgia"/>
              </a:rPr>
              <a:t> </a:t>
            </a:r>
            <a:r>
              <a:rPr sz="2000" spc="75" dirty="0">
                <a:latin typeface="Georgia"/>
                <a:cs typeface="Georgia"/>
              </a:rPr>
              <a:t>variety</a:t>
            </a:r>
            <a:r>
              <a:rPr sz="2000" dirty="0">
                <a:latin typeface="Georgia"/>
                <a:cs typeface="Georgia"/>
              </a:rPr>
              <a:t> </a:t>
            </a:r>
            <a:r>
              <a:rPr sz="2000" spc="-25" dirty="0">
                <a:latin typeface="Georgia"/>
                <a:cs typeface="Georgia"/>
              </a:rPr>
              <a:t>of </a:t>
            </a:r>
            <a:r>
              <a:rPr sz="2000" spc="105" dirty="0">
                <a:latin typeface="Georgia"/>
                <a:cs typeface="Georgia"/>
              </a:rPr>
              <a:t>outcomes</a:t>
            </a:r>
            <a:r>
              <a:rPr sz="2000" spc="114" dirty="0">
                <a:latin typeface="Georgia"/>
                <a:cs typeface="Georgia"/>
              </a:rPr>
              <a:t> </a:t>
            </a:r>
            <a:r>
              <a:rPr sz="2000" spc="165" dirty="0">
                <a:latin typeface="Georgia"/>
                <a:cs typeface="Georgia"/>
              </a:rPr>
              <a:t>such</a:t>
            </a:r>
            <a:r>
              <a:rPr sz="2000" spc="130" dirty="0">
                <a:latin typeface="Georgia"/>
                <a:cs typeface="Georgia"/>
              </a:rPr>
              <a:t> </a:t>
            </a:r>
            <a:r>
              <a:rPr sz="2000" spc="160" dirty="0">
                <a:latin typeface="Georgia"/>
                <a:cs typeface="Georgia"/>
              </a:rPr>
              <a:t>as</a:t>
            </a:r>
            <a:endParaRPr sz="2000">
              <a:latin typeface="Georgia"/>
              <a:cs typeface="Georgia"/>
            </a:endParaRPr>
          </a:p>
          <a:p>
            <a:pPr marL="212090" indent="-205104">
              <a:spcBef>
                <a:spcPts val="5"/>
              </a:spcBef>
              <a:buSzPct val="95000"/>
              <a:buFont typeface="Wingdings"/>
              <a:buChar char=""/>
              <a:tabLst>
                <a:tab pos="212090" algn="l"/>
              </a:tabLst>
            </a:pPr>
            <a:r>
              <a:rPr sz="2000" spc="155" dirty="0">
                <a:latin typeface="Georgia"/>
                <a:cs typeface="Georgia"/>
              </a:rPr>
              <a:t>Changes</a:t>
            </a:r>
            <a:r>
              <a:rPr sz="2000" spc="-30" dirty="0">
                <a:latin typeface="Georgia"/>
                <a:cs typeface="Georgia"/>
              </a:rPr>
              <a:t> </a:t>
            </a:r>
            <a:r>
              <a:rPr sz="2000" spc="75" dirty="0">
                <a:latin typeface="Georgia"/>
                <a:cs typeface="Georgia"/>
              </a:rPr>
              <a:t>in</a:t>
            </a:r>
            <a:r>
              <a:rPr sz="2000" spc="140" dirty="0">
                <a:latin typeface="Georgia"/>
                <a:cs typeface="Georgia"/>
              </a:rPr>
              <a:t> </a:t>
            </a:r>
            <a:r>
              <a:rPr sz="2000" spc="110" dirty="0">
                <a:latin typeface="Georgia"/>
                <a:cs typeface="Georgia"/>
              </a:rPr>
              <a:t>beta</a:t>
            </a:r>
            <a:r>
              <a:rPr sz="2000" spc="155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agonist</a:t>
            </a:r>
            <a:r>
              <a:rPr sz="2000" spc="35" dirty="0">
                <a:latin typeface="Georgia"/>
                <a:cs typeface="Georgia"/>
              </a:rPr>
              <a:t> </a:t>
            </a:r>
            <a:r>
              <a:rPr sz="2000" spc="125" dirty="0">
                <a:latin typeface="Georgia"/>
                <a:cs typeface="Georgia"/>
              </a:rPr>
              <a:t>use</a:t>
            </a:r>
            <a:endParaRPr sz="2000">
              <a:latin typeface="Georgia"/>
              <a:cs typeface="Georgia"/>
            </a:endParaRPr>
          </a:p>
          <a:p>
            <a:pPr marL="212090" indent="-205104">
              <a:spcBef>
                <a:spcPts val="5"/>
              </a:spcBef>
              <a:buSzPct val="95000"/>
              <a:buFont typeface="Wingdings"/>
              <a:buChar char=""/>
              <a:tabLst>
                <a:tab pos="212090" algn="l"/>
              </a:tabLst>
            </a:pPr>
            <a:r>
              <a:rPr sz="2000" spc="100" dirty="0">
                <a:latin typeface="Georgia"/>
                <a:cs typeface="Georgia"/>
              </a:rPr>
              <a:t>Lung</a:t>
            </a:r>
            <a:r>
              <a:rPr sz="2000" spc="170" dirty="0">
                <a:latin typeface="Georgia"/>
                <a:cs typeface="Georgia"/>
              </a:rPr>
              <a:t> </a:t>
            </a:r>
            <a:r>
              <a:rPr sz="2000" spc="90" dirty="0">
                <a:latin typeface="Georgia"/>
                <a:cs typeface="Georgia"/>
              </a:rPr>
              <a:t>function</a:t>
            </a:r>
            <a:r>
              <a:rPr sz="2000" spc="70" dirty="0">
                <a:latin typeface="Georgia"/>
                <a:cs typeface="Georgia"/>
              </a:rPr>
              <a:t> </a:t>
            </a:r>
            <a:r>
              <a:rPr sz="2000" spc="80" dirty="0">
                <a:latin typeface="Georgia"/>
                <a:cs typeface="Georgia"/>
              </a:rPr>
              <a:t>test</a:t>
            </a:r>
            <a:endParaRPr sz="2000">
              <a:latin typeface="Georgia"/>
              <a:cs typeface="Georgia"/>
            </a:endParaRPr>
          </a:p>
          <a:p>
            <a:pPr marL="212090" indent="-205104">
              <a:spcBef>
                <a:spcPts val="5"/>
              </a:spcBef>
              <a:buSzPct val="95000"/>
              <a:buFont typeface="Wingdings"/>
              <a:buChar char=""/>
              <a:tabLst>
                <a:tab pos="212090" algn="l"/>
              </a:tabLst>
            </a:pPr>
            <a:r>
              <a:rPr sz="2000" dirty="0">
                <a:latin typeface="Georgia"/>
                <a:cs typeface="Georgia"/>
              </a:rPr>
              <a:t>No</a:t>
            </a:r>
            <a:r>
              <a:rPr sz="2000" spc="120" dirty="0">
                <a:latin typeface="Georgia"/>
                <a:cs typeface="Georgia"/>
              </a:rPr>
              <a:t> </a:t>
            </a:r>
            <a:r>
              <a:rPr sz="2000" dirty="0">
                <a:latin typeface="Georgia"/>
                <a:cs typeface="Georgia"/>
              </a:rPr>
              <a:t>of</a:t>
            </a:r>
            <a:r>
              <a:rPr sz="2000" spc="160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night</a:t>
            </a:r>
            <a:r>
              <a:rPr sz="2000" spc="35" dirty="0">
                <a:latin typeface="Georgia"/>
                <a:cs typeface="Georgia"/>
              </a:rPr>
              <a:t> </a:t>
            </a:r>
            <a:r>
              <a:rPr sz="2000" spc="120" dirty="0">
                <a:latin typeface="Georgia"/>
                <a:cs typeface="Georgia"/>
              </a:rPr>
              <a:t>awakenings</a:t>
            </a:r>
            <a:endParaRPr sz="2000">
              <a:latin typeface="Georgia"/>
              <a:cs typeface="Georgia"/>
            </a:endParaRPr>
          </a:p>
          <a:p>
            <a:pPr>
              <a:spcBef>
                <a:spcPts val="130"/>
              </a:spcBef>
            </a:pPr>
            <a:endParaRPr sz="2000">
              <a:latin typeface="Georgia"/>
              <a:cs typeface="Georgia"/>
            </a:endParaRPr>
          </a:p>
          <a:p>
            <a:pPr marL="12700"/>
            <a:r>
              <a:rPr sz="2000" spc="60" dirty="0">
                <a:latin typeface="Georgia"/>
                <a:cs typeface="Georgia"/>
              </a:rPr>
              <a:t>However</a:t>
            </a:r>
            <a:r>
              <a:rPr sz="2000" spc="55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outcomes</a:t>
            </a:r>
            <a:r>
              <a:rPr sz="2000" spc="114" dirty="0">
                <a:latin typeface="Georgia"/>
                <a:cs typeface="Georgia"/>
              </a:rPr>
              <a:t> </a:t>
            </a:r>
            <a:r>
              <a:rPr sz="2000" spc="165" dirty="0">
                <a:latin typeface="Georgia"/>
                <a:cs typeface="Georgia"/>
              </a:rPr>
              <a:t>such</a:t>
            </a:r>
            <a:r>
              <a:rPr sz="2000" spc="130" dirty="0">
                <a:latin typeface="Georgia"/>
                <a:cs typeface="Georgia"/>
              </a:rPr>
              <a:t> </a:t>
            </a:r>
            <a:r>
              <a:rPr sz="2000" spc="185" dirty="0">
                <a:latin typeface="Georgia"/>
                <a:cs typeface="Georgia"/>
              </a:rPr>
              <a:t>as</a:t>
            </a:r>
            <a:r>
              <a:rPr sz="2000" spc="125" dirty="0">
                <a:latin typeface="Georgia"/>
                <a:cs typeface="Georgia"/>
              </a:rPr>
              <a:t> </a:t>
            </a:r>
            <a:r>
              <a:rPr sz="2000" spc="145" dirty="0">
                <a:latin typeface="Georgia"/>
                <a:cs typeface="Georgia"/>
              </a:rPr>
              <a:t>asthma</a:t>
            </a:r>
            <a:r>
              <a:rPr sz="2000" spc="70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exacerbations</a:t>
            </a:r>
            <a:r>
              <a:rPr sz="2000" spc="-35" dirty="0">
                <a:latin typeface="Georgia"/>
                <a:cs typeface="Georgia"/>
              </a:rPr>
              <a:t> </a:t>
            </a:r>
            <a:r>
              <a:rPr sz="2000" spc="130" dirty="0">
                <a:latin typeface="Georgia"/>
                <a:cs typeface="Georgia"/>
              </a:rPr>
              <a:t>may</a:t>
            </a:r>
            <a:r>
              <a:rPr sz="2000" spc="85" dirty="0">
                <a:latin typeface="Georgia"/>
                <a:cs typeface="Georgia"/>
              </a:rPr>
              <a:t> </a:t>
            </a:r>
            <a:r>
              <a:rPr sz="2000" spc="80" dirty="0">
                <a:latin typeface="Georgia"/>
                <a:cs typeface="Georgia"/>
              </a:rPr>
              <a:t>require</a:t>
            </a:r>
            <a:r>
              <a:rPr sz="2000" spc="45" dirty="0">
                <a:latin typeface="Georgia"/>
                <a:cs typeface="Georgia"/>
              </a:rPr>
              <a:t> </a:t>
            </a:r>
            <a:r>
              <a:rPr sz="2000" spc="110" dirty="0">
                <a:latin typeface="Georgia"/>
                <a:cs typeface="Georgia"/>
              </a:rPr>
              <a:t>months</a:t>
            </a:r>
            <a:endParaRPr sz="2000">
              <a:latin typeface="Georgia"/>
              <a:cs typeface="Georgia"/>
            </a:endParaRPr>
          </a:p>
          <a:p>
            <a:pPr marL="88900">
              <a:spcBef>
                <a:spcPts val="5"/>
              </a:spcBef>
            </a:pPr>
            <a:r>
              <a:rPr sz="2000" spc="50" dirty="0">
                <a:latin typeface="Georgia"/>
                <a:cs typeface="Georgia"/>
              </a:rPr>
              <a:t>or</a:t>
            </a:r>
            <a:r>
              <a:rPr sz="2000" spc="229" dirty="0">
                <a:latin typeface="Georgia"/>
                <a:cs typeface="Georgia"/>
              </a:rPr>
              <a:t> </a:t>
            </a:r>
            <a:r>
              <a:rPr sz="2000" spc="130" dirty="0">
                <a:latin typeface="Georgia"/>
                <a:cs typeface="Georgia"/>
              </a:rPr>
              <a:t>years</a:t>
            </a:r>
            <a:r>
              <a:rPr sz="2000" spc="-15" dirty="0">
                <a:latin typeface="Georgia"/>
                <a:cs typeface="Georgia"/>
              </a:rPr>
              <a:t> </a:t>
            </a:r>
            <a:r>
              <a:rPr sz="2000" dirty="0">
                <a:latin typeface="Georgia"/>
                <a:cs typeface="Georgia"/>
              </a:rPr>
              <a:t>of</a:t>
            </a:r>
            <a:r>
              <a:rPr sz="2000" spc="175" dirty="0">
                <a:latin typeface="Georgia"/>
                <a:cs typeface="Georgia"/>
              </a:rPr>
              <a:t> </a:t>
            </a:r>
            <a:r>
              <a:rPr sz="2000" dirty="0">
                <a:latin typeface="Georgia"/>
                <a:cs typeface="Georgia"/>
              </a:rPr>
              <a:t>follow</a:t>
            </a:r>
            <a:r>
              <a:rPr sz="2000" spc="145" dirty="0">
                <a:latin typeface="Georgia"/>
                <a:cs typeface="Georgia"/>
              </a:rPr>
              <a:t> </a:t>
            </a:r>
            <a:r>
              <a:rPr sz="2000" spc="155" dirty="0">
                <a:latin typeface="Georgia"/>
                <a:cs typeface="Georgia"/>
              </a:rPr>
              <a:t>up</a:t>
            </a:r>
            <a:r>
              <a:rPr sz="2000" spc="165" dirty="0">
                <a:latin typeface="Georgia"/>
                <a:cs typeface="Georgia"/>
              </a:rPr>
              <a:t> </a:t>
            </a:r>
            <a:r>
              <a:rPr sz="2000" spc="140" dirty="0">
                <a:latin typeface="Georgia"/>
                <a:cs typeface="Georgia"/>
              </a:rPr>
              <a:t>because</a:t>
            </a:r>
            <a:r>
              <a:rPr sz="2000" spc="65" dirty="0">
                <a:latin typeface="Georgia"/>
                <a:cs typeface="Georgia"/>
              </a:rPr>
              <a:t> </a:t>
            </a:r>
            <a:r>
              <a:rPr sz="2000" spc="114" dirty="0">
                <a:latin typeface="Georgia"/>
                <a:cs typeface="Georgia"/>
              </a:rPr>
              <a:t>these</a:t>
            </a:r>
            <a:r>
              <a:rPr sz="2000" spc="145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events</a:t>
            </a:r>
            <a:r>
              <a:rPr sz="2000" spc="145" dirty="0">
                <a:latin typeface="Georgia"/>
                <a:cs typeface="Georgia"/>
              </a:rPr>
              <a:t> </a:t>
            </a:r>
            <a:r>
              <a:rPr sz="2000" spc="110" dirty="0">
                <a:latin typeface="Georgia"/>
                <a:cs typeface="Georgia"/>
              </a:rPr>
              <a:t>occur</a:t>
            </a:r>
            <a:r>
              <a:rPr sz="2000" spc="150" dirty="0">
                <a:latin typeface="Georgia"/>
                <a:cs typeface="Georgia"/>
              </a:rPr>
              <a:t> much</a:t>
            </a:r>
            <a:r>
              <a:rPr sz="2000" spc="160" dirty="0">
                <a:latin typeface="Georgia"/>
                <a:cs typeface="Georgia"/>
              </a:rPr>
              <a:t> </a:t>
            </a:r>
            <a:r>
              <a:rPr sz="2000" spc="114" dirty="0">
                <a:latin typeface="Georgia"/>
                <a:cs typeface="Georgia"/>
              </a:rPr>
              <a:t>less</a:t>
            </a:r>
            <a:r>
              <a:rPr sz="2000" spc="145" dirty="0">
                <a:latin typeface="Georgia"/>
                <a:cs typeface="Georgia"/>
              </a:rPr>
              <a:t> </a:t>
            </a:r>
            <a:r>
              <a:rPr sz="2000" spc="75" dirty="0">
                <a:latin typeface="Georgia"/>
                <a:cs typeface="Georgia"/>
              </a:rPr>
              <a:t>frequently.</a:t>
            </a:r>
            <a:endParaRPr sz="2000">
              <a:latin typeface="Georgia"/>
              <a:cs typeface="Georgia"/>
            </a:endParaRPr>
          </a:p>
          <a:p>
            <a:pPr>
              <a:spcBef>
                <a:spcPts val="135"/>
              </a:spcBef>
            </a:pPr>
            <a:endParaRPr sz="2000">
              <a:latin typeface="Georgia"/>
              <a:cs typeface="Georgia"/>
            </a:endParaRPr>
          </a:p>
          <a:p>
            <a:pPr marL="12700"/>
            <a:r>
              <a:rPr sz="2000" spc="120" dirty="0">
                <a:latin typeface="Georgia"/>
                <a:cs typeface="Georgia"/>
              </a:rPr>
              <a:t>Studies</a:t>
            </a:r>
            <a:r>
              <a:rPr sz="2000" spc="140" dirty="0">
                <a:latin typeface="Georgia"/>
                <a:cs typeface="Georgia"/>
              </a:rPr>
              <a:t> </a:t>
            </a:r>
            <a:r>
              <a:rPr sz="2000" dirty="0">
                <a:latin typeface="Georgia"/>
                <a:cs typeface="Georgia"/>
              </a:rPr>
              <a:t>of</a:t>
            </a:r>
            <a:r>
              <a:rPr sz="2000" spc="185" dirty="0">
                <a:latin typeface="Georgia"/>
                <a:cs typeface="Georgia"/>
              </a:rPr>
              <a:t> </a:t>
            </a:r>
            <a:r>
              <a:rPr sz="2000" spc="80" dirty="0">
                <a:latin typeface="Georgia"/>
                <a:cs typeface="Georgia"/>
              </a:rPr>
              <a:t>insufficient</a:t>
            </a:r>
            <a:r>
              <a:rPr sz="2000" spc="-25" dirty="0">
                <a:latin typeface="Georgia"/>
                <a:cs typeface="Georgia"/>
              </a:rPr>
              <a:t> </a:t>
            </a:r>
            <a:r>
              <a:rPr sz="2000" spc="100" dirty="0">
                <a:latin typeface="Georgia"/>
                <a:cs typeface="Georgia"/>
              </a:rPr>
              <a:t>duration</a:t>
            </a:r>
            <a:r>
              <a:rPr sz="2000" spc="85" dirty="0">
                <a:latin typeface="Georgia"/>
                <a:cs typeface="Georgia"/>
              </a:rPr>
              <a:t> </a:t>
            </a:r>
            <a:r>
              <a:rPr sz="2000" dirty="0">
                <a:latin typeface="Georgia"/>
                <a:cs typeface="Georgia"/>
              </a:rPr>
              <a:t>will</a:t>
            </a:r>
            <a:r>
              <a:rPr sz="2000" spc="225" dirty="0">
                <a:latin typeface="Georgia"/>
                <a:cs typeface="Georgia"/>
              </a:rPr>
              <a:t> </a:t>
            </a:r>
            <a:r>
              <a:rPr sz="2000" spc="85" dirty="0">
                <a:latin typeface="Georgia"/>
                <a:cs typeface="Georgia"/>
              </a:rPr>
              <a:t>not</a:t>
            </a:r>
            <a:r>
              <a:rPr sz="2000" spc="135" dirty="0">
                <a:latin typeface="Georgia"/>
                <a:cs typeface="Georgia"/>
              </a:rPr>
              <a:t> </a:t>
            </a:r>
            <a:r>
              <a:rPr sz="2000" spc="70" dirty="0">
                <a:latin typeface="Georgia"/>
                <a:cs typeface="Georgia"/>
              </a:rPr>
              <a:t>provide </a:t>
            </a:r>
            <a:r>
              <a:rPr sz="2000" spc="75" dirty="0">
                <a:latin typeface="Georgia"/>
                <a:cs typeface="Georgia"/>
              </a:rPr>
              <a:t>reliable</a:t>
            </a:r>
            <a:r>
              <a:rPr sz="2000" spc="70" dirty="0">
                <a:latin typeface="Georgia"/>
                <a:cs typeface="Georgia"/>
              </a:rPr>
              <a:t> </a:t>
            </a:r>
            <a:r>
              <a:rPr sz="2000" spc="95" dirty="0">
                <a:latin typeface="Georgia"/>
                <a:cs typeface="Georgia"/>
              </a:rPr>
              <a:t>outcomes.</a:t>
            </a:r>
            <a:endParaRPr sz="2000">
              <a:latin typeface="Georgia"/>
              <a:cs typeface="Georgia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pPr marL="38100">
                <a:lnSpc>
                  <a:spcPts val="1240"/>
                </a:lnSpc>
              </a:pPr>
              <a:t>19</a:t>
            </a:fld>
            <a:endParaRPr spc="-25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79257" y="903542"/>
            <a:ext cx="1455420" cy="3346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spcBef>
                <a:spcPts val="125"/>
              </a:spcBef>
            </a:pPr>
            <a:r>
              <a:rPr spc="95" dirty="0"/>
              <a:t>Literature: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679258" y="1504252"/>
            <a:ext cx="8928735" cy="94551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spcBef>
                <a:spcPts val="125"/>
              </a:spcBef>
            </a:pPr>
            <a:r>
              <a:rPr sz="2000" spc="105" dirty="0">
                <a:latin typeface="Georgia"/>
                <a:cs typeface="Georgia"/>
              </a:rPr>
              <a:t>Body</a:t>
            </a:r>
            <a:r>
              <a:rPr sz="2000" spc="90" dirty="0">
                <a:latin typeface="Georgia"/>
                <a:cs typeface="Georgia"/>
              </a:rPr>
              <a:t> </a:t>
            </a:r>
            <a:r>
              <a:rPr sz="2000" dirty="0">
                <a:latin typeface="Georgia"/>
                <a:cs typeface="Georgia"/>
              </a:rPr>
              <a:t>of</a:t>
            </a:r>
            <a:r>
              <a:rPr sz="2000" spc="165" dirty="0">
                <a:latin typeface="Georgia"/>
                <a:cs typeface="Georgia"/>
              </a:rPr>
              <a:t> </a:t>
            </a:r>
            <a:r>
              <a:rPr sz="2000" spc="90" dirty="0">
                <a:latin typeface="Georgia"/>
                <a:cs typeface="Georgia"/>
              </a:rPr>
              <a:t>articles</a:t>
            </a:r>
            <a:r>
              <a:rPr sz="2000" spc="50" dirty="0">
                <a:latin typeface="Georgia"/>
                <a:cs typeface="Georgia"/>
              </a:rPr>
              <a:t> </a:t>
            </a:r>
            <a:r>
              <a:rPr sz="2000" spc="110" dirty="0">
                <a:latin typeface="Georgia"/>
                <a:cs typeface="Georgia"/>
              </a:rPr>
              <a:t>published</a:t>
            </a:r>
            <a:r>
              <a:rPr sz="2000" spc="75" dirty="0">
                <a:latin typeface="Georgia"/>
                <a:cs typeface="Georgia"/>
              </a:rPr>
              <a:t> in</a:t>
            </a:r>
            <a:r>
              <a:rPr sz="2000" spc="150" dirty="0">
                <a:latin typeface="Georgia"/>
                <a:cs typeface="Georgia"/>
              </a:rPr>
              <a:t> </a:t>
            </a:r>
            <a:r>
              <a:rPr sz="2000" spc="80" dirty="0">
                <a:latin typeface="Georgia"/>
                <a:cs typeface="Georgia"/>
              </a:rPr>
              <a:t>biomedical</a:t>
            </a:r>
            <a:r>
              <a:rPr sz="2000" spc="55" dirty="0">
                <a:latin typeface="Georgia"/>
                <a:cs typeface="Georgia"/>
              </a:rPr>
              <a:t> </a:t>
            </a:r>
            <a:r>
              <a:rPr sz="2000" spc="140" dirty="0">
                <a:latin typeface="Georgia"/>
                <a:cs typeface="Georgia"/>
              </a:rPr>
              <a:t>and</a:t>
            </a:r>
            <a:r>
              <a:rPr sz="2000" spc="80" dirty="0">
                <a:latin typeface="Georgia"/>
                <a:cs typeface="Georgia"/>
              </a:rPr>
              <a:t> </a:t>
            </a:r>
            <a:r>
              <a:rPr sz="2000" spc="75" dirty="0">
                <a:latin typeface="Georgia"/>
                <a:cs typeface="Georgia"/>
              </a:rPr>
              <a:t>scientific</a:t>
            </a:r>
            <a:r>
              <a:rPr sz="2000" spc="55" dirty="0">
                <a:latin typeface="Georgia"/>
                <a:cs typeface="Georgia"/>
              </a:rPr>
              <a:t> </a:t>
            </a:r>
            <a:r>
              <a:rPr sz="2000" spc="95" dirty="0">
                <a:latin typeface="Georgia"/>
                <a:cs typeface="Georgia"/>
              </a:rPr>
              <a:t>journals.</a:t>
            </a:r>
            <a:endParaRPr sz="2000">
              <a:latin typeface="Georgia"/>
              <a:cs typeface="Georgia"/>
            </a:endParaRPr>
          </a:p>
          <a:p>
            <a:pPr>
              <a:spcBef>
                <a:spcPts val="135"/>
              </a:spcBef>
            </a:pPr>
            <a:endParaRPr sz="2000">
              <a:latin typeface="Georgia"/>
              <a:cs typeface="Georgia"/>
            </a:endParaRPr>
          </a:p>
          <a:p>
            <a:pPr marL="12700"/>
            <a:r>
              <a:rPr sz="2000" spc="110" dirty="0">
                <a:latin typeface="Georgia"/>
                <a:cs typeface="Georgia"/>
              </a:rPr>
              <a:t>Research</a:t>
            </a:r>
            <a:r>
              <a:rPr sz="2000" spc="75" dirty="0">
                <a:latin typeface="Georgia"/>
                <a:cs typeface="Georgia"/>
              </a:rPr>
              <a:t> </a:t>
            </a:r>
            <a:r>
              <a:rPr sz="2000" spc="90" dirty="0">
                <a:latin typeface="Georgia"/>
                <a:cs typeface="Georgia"/>
              </a:rPr>
              <a:t>articles</a:t>
            </a:r>
            <a:r>
              <a:rPr sz="2000" spc="65" dirty="0">
                <a:latin typeface="Georgia"/>
                <a:cs typeface="Georgia"/>
              </a:rPr>
              <a:t> </a:t>
            </a:r>
            <a:r>
              <a:rPr sz="2000" spc="110" dirty="0">
                <a:latin typeface="Georgia"/>
                <a:cs typeface="Georgia"/>
              </a:rPr>
              <a:t>published</a:t>
            </a:r>
            <a:r>
              <a:rPr sz="2000" spc="85" dirty="0">
                <a:latin typeface="Georgia"/>
                <a:cs typeface="Georgia"/>
              </a:rPr>
              <a:t> </a:t>
            </a:r>
            <a:r>
              <a:rPr sz="2000" spc="75" dirty="0">
                <a:latin typeface="Georgia"/>
                <a:cs typeface="Georgia"/>
              </a:rPr>
              <a:t>in</a:t>
            </a:r>
            <a:r>
              <a:rPr sz="2000" spc="165" dirty="0">
                <a:latin typeface="Georgia"/>
                <a:cs typeface="Georgia"/>
              </a:rPr>
              <a:t> </a:t>
            </a:r>
            <a:r>
              <a:rPr sz="2000" spc="80" dirty="0">
                <a:latin typeface="Georgia"/>
                <a:cs typeface="Georgia"/>
              </a:rPr>
              <a:t>biomedical</a:t>
            </a:r>
            <a:r>
              <a:rPr sz="2000" spc="-15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journals</a:t>
            </a:r>
            <a:r>
              <a:rPr sz="2000" spc="150" dirty="0">
                <a:latin typeface="Georgia"/>
                <a:cs typeface="Georgia"/>
              </a:rPr>
              <a:t> </a:t>
            </a:r>
            <a:r>
              <a:rPr sz="2000" dirty="0">
                <a:latin typeface="Georgia"/>
                <a:cs typeface="Georgia"/>
              </a:rPr>
              <a:t>will</a:t>
            </a:r>
            <a:r>
              <a:rPr sz="2000" spc="150" dirty="0">
                <a:latin typeface="Georgia"/>
                <a:cs typeface="Georgia"/>
              </a:rPr>
              <a:t> </a:t>
            </a:r>
            <a:r>
              <a:rPr sz="2000" spc="100" dirty="0">
                <a:latin typeface="Georgia"/>
                <a:cs typeface="Georgia"/>
              </a:rPr>
              <a:t>describe</a:t>
            </a:r>
            <a:r>
              <a:rPr sz="2000" spc="65" dirty="0">
                <a:latin typeface="Georgia"/>
                <a:cs typeface="Georgia"/>
              </a:rPr>
              <a:t> </a:t>
            </a:r>
            <a:r>
              <a:rPr sz="2000" spc="90" dirty="0">
                <a:latin typeface="Georgia"/>
                <a:cs typeface="Georgia"/>
              </a:rPr>
              <a:t>various</a:t>
            </a:r>
            <a:endParaRPr sz="2000">
              <a:latin typeface="Georgia"/>
              <a:cs typeface="Georg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55457" y="2420049"/>
            <a:ext cx="2006600" cy="3346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spcBef>
                <a:spcPts val="125"/>
              </a:spcBef>
            </a:pPr>
            <a:r>
              <a:rPr sz="2000" spc="135" dirty="0">
                <a:latin typeface="Georgia"/>
                <a:cs typeface="Georgia"/>
              </a:rPr>
              <a:t>aspects</a:t>
            </a:r>
            <a:r>
              <a:rPr sz="2000" spc="40" dirty="0">
                <a:latin typeface="Georgia"/>
                <a:cs typeface="Georgia"/>
              </a:rPr>
              <a:t> </a:t>
            </a:r>
            <a:r>
              <a:rPr sz="2000" spc="165" dirty="0">
                <a:latin typeface="Georgia"/>
                <a:cs typeface="Georgia"/>
              </a:rPr>
              <a:t>such</a:t>
            </a:r>
            <a:r>
              <a:rPr sz="2000" spc="130" dirty="0">
                <a:latin typeface="Georgia"/>
                <a:cs typeface="Georgia"/>
              </a:rPr>
              <a:t> </a:t>
            </a:r>
            <a:r>
              <a:rPr sz="2000" spc="160" dirty="0">
                <a:latin typeface="Georgia"/>
                <a:cs typeface="Georgia"/>
              </a:rPr>
              <a:t>as</a:t>
            </a:r>
            <a:endParaRPr sz="2000">
              <a:latin typeface="Georgia"/>
              <a:cs typeface="Georgi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059400" y="2420048"/>
            <a:ext cx="2281555" cy="155575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63500" marR="5080" indent="-51435">
              <a:spcBef>
                <a:spcPts val="125"/>
              </a:spcBef>
            </a:pPr>
            <a:r>
              <a:rPr sz="2000" spc="120" dirty="0">
                <a:latin typeface="Georgia"/>
                <a:cs typeface="Georgia"/>
              </a:rPr>
              <a:t>Disease</a:t>
            </a:r>
            <a:r>
              <a:rPr sz="2000" spc="-15" dirty="0">
                <a:latin typeface="Georgia"/>
                <a:cs typeface="Georgia"/>
              </a:rPr>
              <a:t> </a:t>
            </a:r>
            <a:r>
              <a:rPr sz="2000" spc="110" dirty="0">
                <a:latin typeface="Georgia"/>
                <a:cs typeface="Georgia"/>
              </a:rPr>
              <a:t>causation </a:t>
            </a:r>
            <a:r>
              <a:rPr sz="2000" spc="100" dirty="0">
                <a:latin typeface="Georgia"/>
                <a:cs typeface="Georgia"/>
              </a:rPr>
              <a:t>Diagnosis </a:t>
            </a:r>
            <a:r>
              <a:rPr sz="2000" spc="95" dirty="0">
                <a:latin typeface="Georgia"/>
                <a:cs typeface="Georgia"/>
              </a:rPr>
              <a:t>Screening </a:t>
            </a:r>
            <a:r>
              <a:rPr sz="2000" spc="90" dirty="0">
                <a:latin typeface="Georgia"/>
                <a:cs typeface="Georgia"/>
              </a:rPr>
              <a:t>Prognosis</a:t>
            </a:r>
            <a:r>
              <a:rPr sz="2000" spc="40" dirty="0">
                <a:latin typeface="Georgia"/>
                <a:cs typeface="Georgia"/>
              </a:rPr>
              <a:t> </a:t>
            </a:r>
            <a:r>
              <a:rPr sz="2000" spc="114" dirty="0">
                <a:latin typeface="Georgia"/>
                <a:cs typeface="Georgia"/>
              </a:rPr>
              <a:t>and </a:t>
            </a:r>
            <a:r>
              <a:rPr sz="2000" spc="100" dirty="0">
                <a:latin typeface="Georgia"/>
                <a:cs typeface="Georgia"/>
              </a:rPr>
              <a:t>Management</a:t>
            </a:r>
            <a:endParaRPr sz="2000">
              <a:latin typeface="Georgia"/>
              <a:cs typeface="Georgi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679258" y="3946207"/>
            <a:ext cx="8660765" cy="64008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marR="5080">
              <a:spcBef>
                <a:spcPts val="125"/>
              </a:spcBef>
            </a:pPr>
            <a:r>
              <a:rPr sz="2000" spc="110" dirty="0">
                <a:latin typeface="Georgia"/>
                <a:cs typeface="Georgia"/>
              </a:rPr>
              <a:t>Research</a:t>
            </a:r>
            <a:r>
              <a:rPr sz="2000" spc="60" dirty="0">
                <a:latin typeface="Georgia"/>
                <a:cs typeface="Georgia"/>
              </a:rPr>
              <a:t> </a:t>
            </a:r>
            <a:r>
              <a:rPr sz="2000" spc="130" dirty="0">
                <a:latin typeface="Georgia"/>
                <a:cs typeface="Georgia"/>
              </a:rPr>
              <a:t>papers</a:t>
            </a:r>
            <a:r>
              <a:rPr sz="2000" spc="-25" dirty="0">
                <a:latin typeface="Georgia"/>
                <a:cs typeface="Georgia"/>
              </a:rPr>
              <a:t> </a:t>
            </a:r>
            <a:r>
              <a:rPr sz="2000" spc="90" dirty="0">
                <a:latin typeface="Georgia"/>
                <a:cs typeface="Georgia"/>
              </a:rPr>
              <a:t>on</a:t>
            </a:r>
            <a:r>
              <a:rPr sz="2000" spc="145" dirty="0">
                <a:latin typeface="Georgia"/>
                <a:cs typeface="Georgia"/>
              </a:rPr>
              <a:t> </a:t>
            </a:r>
            <a:r>
              <a:rPr sz="2000" spc="120" dirty="0">
                <a:latin typeface="Georgia"/>
                <a:cs typeface="Georgia"/>
              </a:rPr>
              <a:t>management</a:t>
            </a:r>
            <a:r>
              <a:rPr sz="2000" spc="-40" dirty="0">
                <a:latin typeface="Georgia"/>
                <a:cs typeface="Georgia"/>
              </a:rPr>
              <a:t> </a:t>
            </a:r>
            <a:r>
              <a:rPr sz="2000" spc="65" dirty="0">
                <a:latin typeface="Georgia"/>
                <a:cs typeface="Georgia"/>
              </a:rPr>
              <a:t>often</a:t>
            </a:r>
            <a:r>
              <a:rPr sz="2000" spc="140" dirty="0">
                <a:latin typeface="Georgia"/>
                <a:cs typeface="Georgia"/>
              </a:rPr>
              <a:t> </a:t>
            </a:r>
            <a:r>
              <a:rPr sz="2000" spc="90" dirty="0">
                <a:latin typeface="Georgia"/>
                <a:cs typeface="Georgia"/>
              </a:rPr>
              <a:t>reports</a:t>
            </a:r>
            <a:r>
              <a:rPr sz="2000" spc="50" dirty="0">
                <a:latin typeface="Georgia"/>
                <a:cs typeface="Georgia"/>
              </a:rPr>
              <a:t> </a:t>
            </a:r>
            <a:r>
              <a:rPr sz="2000" spc="90" dirty="0">
                <a:latin typeface="Georgia"/>
                <a:cs typeface="Georgia"/>
              </a:rPr>
              <a:t>on</a:t>
            </a:r>
            <a:r>
              <a:rPr sz="2000" spc="140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the</a:t>
            </a:r>
            <a:r>
              <a:rPr sz="2000" spc="130" dirty="0">
                <a:latin typeface="Georgia"/>
                <a:cs typeface="Georgia"/>
              </a:rPr>
              <a:t> </a:t>
            </a:r>
            <a:r>
              <a:rPr sz="2000" spc="80" dirty="0">
                <a:latin typeface="Georgia"/>
                <a:cs typeface="Georgia"/>
              </a:rPr>
              <a:t>effects</a:t>
            </a:r>
            <a:r>
              <a:rPr sz="2000" spc="50" dirty="0">
                <a:latin typeface="Georgia"/>
                <a:cs typeface="Georgia"/>
              </a:rPr>
              <a:t> </a:t>
            </a:r>
            <a:r>
              <a:rPr sz="2000" dirty="0">
                <a:latin typeface="Georgia"/>
                <a:cs typeface="Georgia"/>
              </a:rPr>
              <a:t>of</a:t>
            </a:r>
            <a:r>
              <a:rPr sz="2000" spc="160" dirty="0">
                <a:latin typeface="Georgia"/>
                <a:cs typeface="Georgia"/>
              </a:rPr>
              <a:t> </a:t>
            </a:r>
            <a:r>
              <a:rPr sz="2000" spc="110" dirty="0">
                <a:latin typeface="Georgia"/>
                <a:cs typeface="Georgia"/>
              </a:rPr>
              <a:t>drugs </a:t>
            </a:r>
            <a:r>
              <a:rPr sz="2000" spc="140" dirty="0">
                <a:latin typeface="Georgia"/>
                <a:cs typeface="Georgia"/>
              </a:rPr>
              <a:t>and</a:t>
            </a:r>
            <a:r>
              <a:rPr sz="2000" spc="65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non</a:t>
            </a:r>
            <a:r>
              <a:rPr sz="2000" spc="140" dirty="0">
                <a:latin typeface="Georgia"/>
                <a:cs typeface="Georgia"/>
              </a:rPr>
              <a:t> </a:t>
            </a:r>
            <a:r>
              <a:rPr sz="2000" spc="110" dirty="0">
                <a:latin typeface="Georgia"/>
                <a:cs typeface="Georgia"/>
              </a:rPr>
              <a:t>drug</a:t>
            </a:r>
            <a:r>
              <a:rPr sz="2000" spc="85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therapies</a:t>
            </a:r>
            <a:r>
              <a:rPr sz="2000" spc="40" dirty="0">
                <a:latin typeface="Georgia"/>
                <a:cs typeface="Georgia"/>
              </a:rPr>
              <a:t> </a:t>
            </a:r>
            <a:r>
              <a:rPr sz="2000" spc="165" dirty="0">
                <a:latin typeface="Georgia"/>
                <a:cs typeface="Georgia"/>
              </a:rPr>
              <a:t>such</a:t>
            </a:r>
            <a:r>
              <a:rPr sz="2000" spc="135" dirty="0">
                <a:latin typeface="Georgia"/>
                <a:cs typeface="Georgia"/>
              </a:rPr>
              <a:t> </a:t>
            </a:r>
            <a:r>
              <a:rPr sz="2000" spc="185" dirty="0">
                <a:latin typeface="Georgia"/>
                <a:cs typeface="Georgia"/>
              </a:rPr>
              <a:t>as</a:t>
            </a:r>
            <a:r>
              <a:rPr sz="2000" spc="50" dirty="0">
                <a:latin typeface="Georgia"/>
                <a:cs typeface="Georgia"/>
              </a:rPr>
              <a:t> </a:t>
            </a:r>
            <a:r>
              <a:rPr sz="2000" spc="110" dirty="0">
                <a:latin typeface="Georgia"/>
                <a:cs typeface="Georgia"/>
              </a:rPr>
              <a:t>surgery</a:t>
            </a:r>
            <a:r>
              <a:rPr sz="2000" spc="85" dirty="0">
                <a:latin typeface="Georgia"/>
                <a:cs typeface="Georgia"/>
              </a:rPr>
              <a:t> </a:t>
            </a:r>
            <a:r>
              <a:rPr sz="2000" spc="140" dirty="0">
                <a:latin typeface="Georgia"/>
                <a:cs typeface="Georgia"/>
              </a:rPr>
              <a:t>and</a:t>
            </a:r>
            <a:r>
              <a:rPr sz="2000" spc="70" dirty="0">
                <a:latin typeface="Georgia"/>
                <a:cs typeface="Georgia"/>
              </a:rPr>
              <a:t> </a:t>
            </a:r>
            <a:r>
              <a:rPr sz="2000" spc="65" dirty="0">
                <a:latin typeface="Georgia"/>
                <a:cs typeface="Georgia"/>
              </a:rPr>
              <a:t>lifestyle</a:t>
            </a:r>
            <a:r>
              <a:rPr sz="2000" spc="45" dirty="0">
                <a:latin typeface="Georgia"/>
                <a:cs typeface="Georgia"/>
              </a:rPr>
              <a:t> </a:t>
            </a:r>
            <a:r>
              <a:rPr sz="2000" spc="70" dirty="0">
                <a:latin typeface="Georgia"/>
                <a:cs typeface="Georgia"/>
              </a:rPr>
              <a:t>modifications.</a:t>
            </a:r>
            <a:endParaRPr sz="2000">
              <a:latin typeface="Georgia"/>
              <a:cs typeface="Georgia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pPr marL="38100">
                <a:lnSpc>
                  <a:spcPts val="1240"/>
                </a:lnSpc>
              </a:pPr>
              <a:t>2</a:t>
            </a:fld>
            <a:endParaRPr spc="-25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pic>
        <p:nvPicPr>
          <p:cNvPr id="10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876426" y="786829"/>
            <a:ext cx="8513445" cy="468961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spcBef>
                <a:spcPts val="125"/>
              </a:spcBef>
            </a:pPr>
            <a:r>
              <a:rPr sz="2000" b="1" spc="140" dirty="0">
                <a:latin typeface="Cambria"/>
                <a:cs typeface="Cambria"/>
              </a:rPr>
              <a:t>Evaluation</a:t>
            </a:r>
            <a:r>
              <a:rPr sz="2000" b="1" spc="65" dirty="0">
                <a:latin typeface="Cambria"/>
                <a:cs typeface="Cambria"/>
              </a:rPr>
              <a:t> </a:t>
            </a:r>
            <a:r>
              <a:rPr sz="2000" b="1" spc="120" dirty="0">
                <a:latin typeface="Cambria"/>
                <a:cs typeface="Cambria"/>
              </a:rPr>
              <a:t>of</a:t>
            </a:r>
            <a:r>
              <a:rPr sz="2000" b="1" spc="220" dirty="0">
                <a:latin typeface="Cambria"/>
                <a:cs typeface="Cambria"/>
              </a:rPr>
              <a:t> </a:t>
            </a:r>
            <a:r>
              <a:rPr sz="2000" b="1" spc="140" dirty="0">
                <a:latin typeface="Cambria"/>
                <a:cs typeface="Cambria"/>
              </a:rPr>
              <a:t>statistics:</a:t>
            </a:r>
            <a:endParaRPr sz="2000">
              <a:latin typeface="Cambria"/>
              <a:cs typeface="Cambria"/>
            </a:endParaRPr>
          </a:p>
          <a:p>
            <a:pPr marL="12700">
              <a:spcBef>
                <a:spcPts val="2330"/>
              </a:spcBef>
            </a:pPr>
            <a:r>
              <a:rPr sz="2000" spc="114" dirty="0">
                <a:latin typeface="Georgia"/>
                <a:cs typeface="Georgia"/>
              </a:rPr>
              <a:t>Research</a:t>
            </a:r>
            <a:r>
              <a:rPr sz="2000" spc="80" dirty="0">
                <a:latin typeface="Georgia"/>
                <a:cs typeface="Georgia"/>
              </a:rPr>
              <a:t> </a:t>
            </a:r>
            <a:r>
              <a:rPr sz="2000" spc="114" dirty="0">
                <a:latin typeface="Georgia"/>
                <a:cs typeface="Georgia"/>
              </a:rPr>
              <a:t>studies</a:t>
            </a:r>
            <a:r>
              <a:rPr sz="2000" spc="150" dirty="0">
                <a:latin typeface="Georgia"/>
                <a:cs typeface="Georgia"/>
              </a:rPr>
              <a:t> use</a:t>
            </a:r>
            <a:r>
              <a:rPr sz="2000" spc="155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statistics</a:t>
            </a:r>
            <a:r>
              <a:rPr sz="2000" spc="150" dirty="0">
                <a:latin typeface="Georgia"/>
                <a:cs typeface="Georgia"/>
              </a:rPr>
              <a:t> </a:t>
            </a:r>
            <a:r>
              <a:rPr sz="2000" dirty="0">
                <a:latin typeface="Georgia"/>
                <a:cs typeface="Georgia"/>
              </a:rPr>
              <a:t>for</a:t>
            </a:r>
            <a:r>
              <a:rPr sz="2000" spc="80" dirty="0">
                <a:latin typeface="Georgia"/>
                <a:cs typeface="Georgia"/>
              </a:rPr>
              <a:t> </a:t>
            </a:r>
            <a:r>
              <a:rPr sz="2000" spc="100" dirty="0">
                <a:latin typeface="Georgia"/>
                <a:cs typeface="Georgia"/>
              </a:rPr>
              <a:t>both</a:t>
            </a:r>
            <a:r>
              <a:rPr sz="2000" spc="135" dirty="0">
                <a:latin typeface="Georgia"/>
                <a:cs typeface="Georgia"/>
              </a:rPr>
              <a:t> </a:t>
            </a:r>
            <a:r>
              <a:rPr sz="2000" b="1" spc="110" dirty="0">
                <a:latin typeface="Cambria"/>
                <a:cs typeface="Cambria"/>
              </a:rPr>
              <a:t>descriptive</a:t>
            </a:r>
            <a:r>
              <a:rPr sz="2000" b="1" spc="160" dirty="0">
                <a:latin typeface="Cambria"/>
                <a:cs typeface="Cambria"/>
              </a:rPr>
              <a:t> </a:t>
            </a:r>
            <a:r>
              <a:rPr sz="2000" spc="140" dirty="0">
                <a:latin typeface="Georgia"/>
                <a:cs typeface="Georgia"/>
              </a:rPr>
              <a:t>and</a:t>
            </a:r>
            <a:r>
              <a:rPr sz="2000" spc="100" dirty="0">
                <a:latin typeface="Georgia"/>
                <a:cs typeface="Georgia"/>
              </a:rPr>
              <a:t> </a:t>
            </a:r>
            <a:r>
              <a:rPr sz="2000" b="1" spc="95" dirty="0">
                <a:latin typeface="Cambria"/>
                <a:cs typeface="Cambria"/>
              </a:rPr>
              <a:t>inferential</a:t>
            </a:r>
            <a:endParaRPr sz="2000">
              <a:latin typeface="Cambria"/>
              <a:cs typeface="Cambria"/>
            </a:endParaRPr>
          </a:p>
          <a:p>
            <a:pPr marL="12700">
              <a:spcBef>
                <a:spcPts val="5"/>
              </a:spcBef>
            </a:pPr>
            <a:r>
              <a:rPr sz="2000" spc="105" dirty="0">
                <a:latin typeface="Georgia"/>
                <a:cs typeface="Georgia"/>
              </a:rPr>
              <a:t>Purposes.</a:t>
            </a:r>
            <a:endParaRPr sz="2000">
              <a:latin typeface="Georgia"/>
              <a:cs typeface="Georgia"/>
            </a:endParaRPr>
          </a:p>
          <a:p>
            <a:pPr>
              <a:spcBef>
                <a:spcPts val="130"/>
              </a:spcBef>
            </a:pPr>
            <a:endParaRPr sz="2000">
              <a:latin typeface="Georgia"/>
              <a:cs typeface="Georgia"/>
            </a:endParaRPr>
          </a:p>
          <a:p>
            <a:pPr marL="12700" marR="203200">
              <a:spcBef>
                <a:spcPts val="5"/>
              </a:spcBef>
            </a:pPr>
            <a:r>
              <a:rPr sz="2000" dirty="0">
                <a:latin typeface="Georgia"/>
                <a:cs typeface="Georgia"/>
              </a:rPr>
              <a:t>In</a:t>
            </a:r>
            <a:r>
              <a:rPr sz="2000" spc="145" dirty="0">
                <a:latin typeface="Georgia"/>
                <a:cs typeface="Georgia"/>
              </a:rPr>
              <a:t> </a:t>
            </a:r>
            <a:r>
              <a:rPr sz="2000" spc="80" dirty="0">
                <a:latin typeface="Georgia"/>
                <a:cs typeface="Georgia"/>
              </a:rPr>
              <a:t>descriptive</a:t>
            </a:r>
            <a:r>
              <a:rPr sz="2000" spc="60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they</a:t>
            </a:r>
            <a:r>
              <a:rPr sz="2000" spc="85" dirty="0">
                <a:latin typeface="Georgia"/>
                <a:cs typeface="Georgia"/>
              </a:rPr>
              <a:t> </a:t>
            </a:r>
            <a:r>
              <a:rPr sz="2000" spc="110" dirty="0">
                <a:latin typeface="Georgia"/>
                <a:cs typeface="Georgia"/>
              </a:rPr>
              <a:t>are</a:t>
            </a:r>
            <a:r>
              <a:rPr sz="2000" spc="135" dirty="0">
                <a:latin typeface="Georgia"/>
                <a:cs typeface="Georgia"/>
              </a:rPr>
              <a:t> </a:t>
            </a:r>
            <a:r>
              <a:rPr sz="2000" spc="140" dirty="0">
                <a:latin typeface="Georgia"/>
                <a:cs typeface="Georgia"/>
              </a:rPr>
              <a:t>used</a:t>
            </a:r>
            <a:r>
              <a:rPr sz="2000" spc="70" dirty="0">
                <a:latin typeface="Georgia"/>
                <a:cs typeface="Georgia"/>
              </a:rPr>
              <a:t> </a:t>
            </a:r>
            <a:r>
              <a:rPr sz="2000" spc="55" dirty="0">
                <a:latin typeface="Georgia"/>
                <a:cs typeface="Georgia"/>
              </a:rPr>
              <a:t>to</a:t>
            </a:r>
            <a:r>
              <a:rPr sz="2000" spc="180" dirty="0">
                <a:latin typeface="Georgia"/>
                <a:cs typeface="Georgia"/>
              </a:rPr>
              <a:t> </a:t>
            </a:r>
            <a:r>
              <a:rPr sz="2000" spc="120" dirty="0">
                <a:latin typeface="Georgia"/>
                <a:cs typeface="Georgia"/>
              </a:rPr>
              <a:t>summarise</a:t>
            </a:r>
            <a:r>
              <a:rPr sz="2000" spc="55" dirty="0">
                <a:latin typeface="Georgia"/>
                <a:cs typeface="Georgia"/>
              </a:rPr>
              <a:t> </a:t>
            </a:r>
            <a:r>
              <a:rPr sz="2000" spc="130" dirty="0">
                <a:latin typeface="Georgia"/>
                <a:cs typeface="Georgia"/>
              </a:rPr>
              <a:t>data</a:t>
            </a:r>
            <a:r>
              <a:rPr sz="2000" spc="155" dirty="0">
                <a:latin typeface="Georgia"/>
                <a:cs typeface="Georgia"/>
              </a:rPr>
              <a:t> </a:t>
            </a:r>
            <a:r>
              <a:rPr sz="2000" spc="85" dirty="0">
                <a:latin typeface="Georgia"/>
                <a:cs typeface="Georgia"/>
              </a:rPr>
              <a:t>commonly </a:t>
            </a:r>
            <a:r>
              <a:rPr sz="2000" spc="105" dirty="0">
                <a:latin typeface="Georgia"/>
                <a:cs typeface="Georgia"/>
              </a:rPr>
              <a:t>through </a:t>
            </a:r>
            <a:r>
              <a:rPr sz="2000" spc="75" dirty="0">
                <a:latin typeface="Georgia"/>
                <a:cs typeface="Georgia"/>
              </a:rPr>
              <a:t>The</a:t>
            </a:r>
            <a:r>
              <a:rPr sz="2000" spc="130" dirty="0">
                <a:latin typeface="Georgia"/>
                <a:cs typeface="Georgia"/>
              </a:rPr>
              <a:t> </a:t>
            </a:r>
            <a:r>
              <a:rPr sz="2000" spc="150" dirty="0">
                <a:latin typeface="Georgia"/>
                <a:cs typeface="Georgia"/>
              </a:rPr>
              <a:t>use</a:t>
            </a:r>
            <a:r>
              <a:rPr sz="2000" spc="200" dirty="0">
                <a:latin typeface="Georgia"/>
                <a:cs typeface="Georgia"/>
              </a:rPr>
              <a:t> </a:t>
            </a:r>
            <a:r>
              <a:rPr sz="2000" dirty="0">
                <a:latin typeface="Georgia"/>
                <a:cs typeface="Georgia"/>
              </a:rPr>
              <a:t>of</a:t>
            </a:r>
            <a:r>
              <a:rPr sz="2000" spc="160" dirty="0">
                <a:latin typeface="Georgia"/>
                <a:cs typeface="Georgia"/>
              </a:rPr>
              <a:t> </a:t>
            </a:r>
            <a:r>
              <a:rPr sz="2000" spc="140" dirty="0">
                <a:latin typeface="Georgia"/>
                <a:cs typeface="Georgia"/>
              </a:rPr>
              <a:t>means</a:t>
            </a:r>
            <a:r>
              <a:rPr sz="2000" spc="55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,</a:t>
            </a:r>
            <a:r>
              <a:rPr sz="2000" spc="160" dirty="0">
                <a:latin typeface="Georgia"/>
                <a:cs typeface="Georgia"/>
              </a:rPr>
              <a:t> </a:t>
            </a:r>
            <a:r>
              <a:rPr sz="2000" spc="114" dirty="0">
                <a:latin typeface="Georgia"/>
                <a:cs typeface="Georgia"/>
              </a:rPr>
              <a:t>medians</a:t>
            </a:r>
            <a:r>
              <a:rPr sz="2000" spc="50" dirty="0">
                <a:latin typeface="Georgia"/>
                <a:cs typeface="Georgia"/>
              </a:rPr>
              <a:t> or</a:t>
            </a:r>
            <a:r>
              <a:rPr sz="2000" spc="140" dirty="0">
                <a:latin typeface="Georgia"/>
                <a:cs typeface="Georgia"/>
              </a:rPr>
              <a:t> </a:t>
            </a:r>
            <a:r>
              <a:rPr sz="2000" spc="114" dirty="0">
                <a:latin typeface="Georgia"/>
                <a:cs typeface="Georgia"/>
              </a:rPr>
              <a:t>ranges.</a:t>
            </a:r>
            <a:endParaRPr sz="2000">
              <a:latin typeface="Georgia"/>
              <a:cs typeface="Georgia"/>
            </a:endParaRPr>
          </a:p>
          <a:p>
            <a:pPr>
              <a:spcBef>
                <a:spcPts val="135"/>
              </a:spcBef>
            </a:pPr>
            <a:endParaRPr sz="2000">
              <a:latin typeface="Georgia"/>
              <a:cs typeface="Georgia"/>
            </a:endParaRPr>
          </a:p>
          <a:p>
            <a:pPr marL="12700"/>
            <a:r>
              <a:rPr sz="2000" spc="65" dirty="0">
                <a:latin typeface="Georgia"/>
                <a:cs typeface="Georgia"/>
              </a:rPr>
              <a:t>Inferential</a:t>
            </a:r>
            <a:r>
              <a:rPr sz="2000" spc="-30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statistics</a:t>
            </a:r>
            <a:r>
              <a:rPr sz="2000" spc="130" dirty="0">
                <a:latin typeface="Georgia"/>
                <a:cs typeface="Georgia"/>
              </a:rPr>
              <a:t> </a:t>
            </a:r>
            <a:r>
              <a:rPr sz="2000" spc="110" dirty="0">
                <a:latin typeface="Georgia"/>
                <a:cs typeface="Georgia"/>
              </a:rPr>
              <a:t>are</a:t>
            </a:r>
            <a:r>
              <a:rPr sz="2000" spc="130" dirty="0">
                <a:latin typeface="Georgia"/>
                <a:cs typeface="Georgia"/>
              </a:rPr>
              <a:t> </a:t>
            </a:r>
            <a:r>
              <a:rPr sz="2000" spc="140" dirty="0">
                <a:latin typeface="Georgia"/>
                <a:cs typeface="Georgia"/>
              </a:rPr>
              <a:t>used</a:t>
            </a:r>
            <a:r>
              <a:rPr sz="2000" spc="70" dirty="0">
                <a:latin typeface="Georgia"/>
                <a:cs typeface="Georgia"/>
              </a:rPr>
              <a:t> </a:t>
            </a:r>
            <a:r>
              <a:rPr sz="2000" spc="55" dirty="0">
                <a:latin typeface="Georgia"/>
                <a:cs typeface="Georgia"/>
              </a:rPr>
              <a:t>to</a:t>
            </a:r>
            <a:r>
              <a:rPr sz="2000" spc="195" dirty="0">
                <a:latin typeface="Georgia"/>
                <a:cs typeface="Georgia"/>
              </a:rPr>
              <a:t> </a:t>
            </a:r>
            <a:r>
              <a:rPr sz="2000" spc="114" dirty="0">
                <a:latin typeface="Georgia"/>
                <a:cs typeface="Georgia"/>
              </a:rPr>
              <a:t>draw</a:t>
            </a:r>
            <a:r>
              <a:rPr sz="2000" spc="55" dirty="0">
                <a:latin typeface="Georgia"/>
                <a:cs typeface="Georgia"/>
              </a:rPr>
              <a:t> </a:t>
            </a:r>
            <a:r>
              <a:rPr sz="2000" spc="110" dirty="0">
                <a:latin typeface="Georgia"/>
                <a:cs typeface="Georgia"/>
              </a:rPr>
              <a:t>conclusions</a:t>
            </a:r>
            <a:r>
              <a:rPr sz="2000" spc="50" dirty="0">
                <a:latin typeface="Georgia"/>
                <a:cs typeface="Georgia"/>
              </a:rPr>
              <a:t> </a:t>
            </a:r>
            <a:r>
              <a:rPr sz="2000" spc="65" dirty="0">
                <a:latin typeface="Georgia"/>
                <a:cs typeface="Georgia"/>
              </a:rPr>
              <a:t>from</a:t>
            </a:r>
            <a:r>
              <a:rPr sz="2000" spc="105" dirty="0">
                <a:latin typeface="Georgia"/>
                <a:cs typeface="Georgia"/>
              </a:rPr>
              <a:t> </a:t>
            </a:r>
            <a:r>
              <a:rPr sz="2000" spc="110" dirty="0">
                <a:latin typeface="Georgia"/>
                <a:cs typeface="Georgia"/>
              </a:rPr>
              <a:t>the</a:t>
            </a:r>
            <a:r>
              <a:rPr sz="2000" spc="130" dirty="0">
                <a:latin typeface="Georgia"/>
                <a:cs typeface="Georgia"/>
              </a:rPr>
              <a:t> </a:t>
            </a:r>
            <a:r>
              <a:rPr sz="2000" spc="100" dirty="0">
                <a:latin typeface="Georgia"/>
                <a:cs typeface="Georgia"/>
              </a:rPr>
              <a:t>results.</a:t>
            </a:r>
            <a:endParaRPr sz="2000">
              <a:latin typeface="Georgia"/>
              <a:cs typeface="Georgia"/>
            </a:endParaRPr>
          </a:p>
          <a:p>
            <a:pPr>
              <a:spcBef>
                <a:spcPts val="135"/>
              </a:spcBef>
            </a:pPr>
            <a:endParaRPr sz="2000">
              <a:latin typeface="Georgia"/>
              <a:cs typeface="Georgia"/>
            </a:endParaRPr>
          </a:p>
          <a:p>
            <a:pPr marL="12700" marR="20955"/>
            <a:r>
              <a:rPr sz="2000" dirty="0">
                <a:latin typeface="Georgia"/>
                <a:cs typeface="Georgia"/>
              </a:rPr>
              <a:t>A</a:t>
            </a:r>
            <a:r>
              <a:rPr sz="2000" spc="190" dirty="0">
                <a:latin typeface="Georgia"/>
                <a:cs typeface="Georgia"/>
              </a:rPr>
              <a:t> </a:t>
            </a:r>
            <a:r>
              <a:rPr sz="2000" spc="135" dirty="0">
                <a:latin typeface="Georgia"/>
                <a:cs typeface="Georgia"/>
              </a:rPr>
              <a:t>Basic</a:t>
            </a:r>
            <a:r>
              <a:rPr sz="2000" spc="65" dirty="0">
                <a:latin typeface="Georgia"/>
                <a:cs typeface="Georgia"/>
              </a:rPr>
              <a:t> </a:t>
            </a:r>
            <a:r>
              <a:rPr sz="2000" spc="95" dirty="0">
                <a:latin typeface="Georgia"/>
                <a:cs typeface="Georgia"/>
              </a:rPr>
              <a:t>knowledge</a:t>
            </a:r>
            <a:r>
              <a:rPr sz="2000" spc="-15" dirty="0">
                <a:latin typeface="Georgia"/>
                <a:cs typeface="Georgia"/>
              </a:rPr>
              <a:t> </a:t>
            </a:r>
            <a:r>
              <a:rPr sz="2000" dirty="0">
                <a:latin typeface="Georgia"/>
                <a:cs typeface="Georgia"/>
              </a:rPr>
              <a:t>of</a:t>
            </a:r>
            <a:r>
              <a:rPr sz="2000" spc="175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statistics</a:t>
            </a:r>
            <a:r>
              <a:rPr sz="2000" spc="140" dirty="0">
                <a:latin typeface="Georgia"/>
                <a:cs typeface="Georgia"/>
              </a:rPr>
              <a:t> </a:t>
            </a:r>
            <a:r>
              <a:rPr sz="2000" spc="145" dirty="0">
                <a:latin typeface="Georgia"/>
                <a:cs typeface="Georgia"/>
              </a:rPr>
              <a:t>can</a:t>
            </a:r>
            <a:r>
              <a:rPr sz="2000" spc="80" dirty="0">
                <a:latin typeface="Georgia"/>
                <a:cs typeface="Georgia"/>
              </a:rPr>
              <a:t> </a:t>
            </a:r>
            <a:r>
              <a:rPr sz="2000" spc="100" dirty="0">
                <a:latin typeface="Georgia"/>
                <a:cs typeface="Georgia"/>
              </a:rPr>
              <a:t>help</a:t>
            </a:r>
            <a:r>
              <a:rPr sz="2000" spc="160" dirty="0">
                <a:latin typeface="Georgia"/>
                <a:cs typeface="Georgia"/>
              </a:rPr>
              <a:t> </a:t>
            </a:r>
            <a:r>
              <a:rPr sz="2000" spc="130" dirty="0">
                <a:latin typeface="Georgia"/>
                <a:cs typeface="Georgia"/>
              </a:rPr>
              <a:t>you</a:t>
            </a:r>
            <a:r>
              <a:rPr sz="2000" spc="120" dirty="0">
                <a:latin typeface="Georgia"/>
                <a:cs typeface="Georgia"/>
              </a:rPr>
              <a:t> </a:t>
            </a:r>
            <a:r>
              <a:rPr sz="2000" spc="95" dirty="0">
                <a:latin typeface="Georgia"/>
                <a:cs typeface="Georgia"/>
              </a:rPr>
              <a:t>independently</a:t>
            </a:r>
            <a:r>
              <a:rPr sz="2000" spc="-65" dirty="0">
                <a:latin typeface="Georgia"/>
                <a:cs typeface="Georgia"/>
              </a:rPr>
              <a:t> </a:t>
            </a:r>
            <a:r>
              <a:rPr sz="2000" spc="95" dirty="0">
                <a:latin typeface="Georgia"/>
                <a:cs typeface="Georgia"/>
              </a:rPr>
              <a:t>evaluate </a:t>
            </a:r>
            <a:r>
              <a:rPr sz="2000" spc="105" dirty="0">
                <a:latin typeface="Georgia"/>
                <a:cs typeface="Georgia"/>
              </a:rPr>
              <a:t>whether</a:t>
            </a:r>
            <a:r>
              <a:rPr sz="2000" spc="55" dirty="0">
                <a:latin typeface="Georgia"/>
                <a:cs typeface="Georgia"/>
              </a:rPr>
              <a:t> </a:t>
            </a:r>
            <a:r>
              <a:rPr sz="2000" spc="110" dirty="0">
                <a:latin typeface="Georgia"/>
                <a:cs typeface="Georgia"/>
              </a:rPr>
              <a:t>the</a:t>
            </a:r>
            <a:r>
              <a:rPr sz="2000" spc="125" dirty="0">
                <a:latin typeface="Georgia"/>
                <a:cs typeface="Georgia"/>
              </a:rPr>
              <a:t> </a:t>
            </a:r>
            <a:r>
              <a:rPr sz="2000" spc="95" dirty="0">
                <a:latin typeface="Georgia"/>
                <a:cs typeface="Georgia"/>
              </a:rPr>
              <a:t>statistical</a:t>
            </a:r>
            <a:r>
              <a:rPr sz="2000" spc="120" dirty="0">
                <a:latin typeface="Georgia"/>
                <a:cs typeface="Georgia"/>
              </a:rPr>
              <a:t> </a:t>
            </a:r>
            <a:r>
              <a:rPr sz="2000" spc="114" dirty="0">
                <a:latin typeface="Georgia"/>
                <a:cs typeface="Georgia"/>
              </a:rPr>
              <a:t>tests</a:t>
            </a:r>
            <a:r>
              <a:rPr sz="2000" spc="125" dirty="0">
                <a:latin typeface="Georgia"/>
                <a:cs typeface="Georgia"/>
              </a:rPr>
              <a:t> </a:t>
            </a:r>
            <a:r>
              <a:rPr sz="2000" spc="140" dirty="0">
                <a:latin typeface="Georgia"/>
                <a:cs typeface="Georgia"/>
              </a:rPr>
              <a:t>used </a:t>
            </a:r>
            <a:r>
              <a:rPr sz="2000" spc="75" dirty="0">
                <a:latin typeface="Georgia"/>
                <a:cs typeface="Georgia"/>
              </a:rPr>
              <a:t>in</a:t>
            </a:r>
            <a:r>
              <a:rPr sz="2000" spc="135" dirty="0">
                <a:latin typeface="Georgia"/>
                <a:cs typeface="Georgia"/>
              </a:rPr>
              <a:t> </a:t>
            </a:r>
            <a:r>
              <a:rPr sz="2000" spc="160" dirty="0">
                <a:latin typeface="Georgia"/>
                <a:cs typeface="Georgia"/>
              </a:rPr>
              <a:t>a</a:t>
            </a:r>
            <a:r>
              <a:rPr sz="2000" spc="150" dirty="0">
                <a:latin typeface="Georgia"/>
                <a:cs typeface="Georgia"/>
              </a:rPr>
              <a:t> </a:t>
            </a:r>
            <a:r>
              <a:rPr sz="2000" spc="114" dirty="0">
                <a:latin typeface="Georgia"/>
                <a:cs typeface="Georgia"/>
              </a:rPr>
              <a:t>paper</a:t>
            </a:r>
            <a:r>
              <a:rPr sz="2000" spc="60" dirty="0">
                <a:latin typeface="Georgia"/>
                <a:cs typeface="Georgia"/>
              </a:rPr>
              <a:t> </a:t>
            </a:r>
            <a:r>
              <a:rPr sz="2000" spc="110" dirty="0">
                <a:latin typeface="Georgia"/>
                <a:cs typeface="Georgia"/>
              </a:rPr>
              <a:t>are</a:t>
            </a:r>
            <a:r>
              <a:rPr sz="2000" spc="50" dirty="0">
                <a:latin typeface="Georgia"/>
                <a:cs typeface="Georgia"/>
              </a:rPr>
              <a:t> </a:t>
            </a:r>
            <a:r>
              <a:rPr sz="2000" spc="85" dirty="0">
                <a:latin typeface="Georgia"/>
                <a:cs typeface="Georgia"/>
              </a:rPr>
              <a:t>appropriate.</a:t>
            </a:r>
            <a:endParaRPr sz="2000">
              <a:latin typeface="Georgia"/>
              <a:cs typeface="Georgia"/>
            </a:endParaRPr>
          </a:p>
          <a:p>
            <a:pPr>
              <a:spcBef>
                <a:spcPts val="60"/>
              </a:spcBef>
            </a:pPr>
            <a:endParaRPr sz="2000">
              <a:latin typeface="Georgia"/>
              <a:cs typeface="Georgia"/>
            </a:endParaRPr>
          </a:p>
          <a:p>
            <a:pPr marL="12700" marR="551815">
              <a:lnSpc>
                <a:spcPct val="103200"/>
              </a:lnSpc>
            </a:pPr>
            <a:r>
              <a:rPr sz="2000" dirty="0">
                <a:latin typeface="Georgia"/>
                <a:cs typeface="Georgia"/>
              </a:rPr>
              <a:t>We</a:t>
            </a:r>
            <a:r>
              <a:rPr sz="2000" spc="130" dirty="0">
                <a:latin typeface="Georgia"/>
                <a:cs typeface="Georgia"/>
              </a:rPr>
              <a:t> have</a:t>
            </a:r>
            <a:r>
              <a:rPr sz="2000" spc="50" dirty="0">
                <a:latin typeface="Georgia"/>
                <a:cs typeface="Georgia"/>
              </a:rPr>
              <a:t> </a:t>
            </a:r>
            <a:r>
              <a:rPr sz="2000" spc="55" dirty="0">
                <a:latin typeface="Georgia"/>
                <a:cs typeface="Georgia"/>
              </a:rPr>
              <a:t>to</a:t>
            </a:r>
            <a:r>
              <a:rPr sz="2000" spc="200" dirty="0">
                <a:latin typeface="Georgia"/>
                <a:cs typeface="Georgia"/>
              </a:rPr>
              <a:t> </a:t>
            </a:r>
            <a:r>
              <a:rPr sz="2000" spc="125" dirty="0">
                <a:latin typeface="Georgia"/>
                <a:cs typeface="Georgia"/>
              </a:rPr>
              <a:t>ensure</a:t>
            </a:r>
            <a:r>
              <a:rPr sz="2000" spc="55" dirty="0">
                <a:latin typeface="Georgia"/>
                <a:cs typeface="Georgia"/>
              </a:rPr>
              <a:t> </a:t>
            </a:r>
            <a:r>
              <a:rPr sz="2000" spc="125" dirty="0">
                <a:latin typeface="Georgia"/>
                <a:cs typeface="Georgia"/>
              </a:rPr>
              <a:t>that</a:t>
            </a:r>
            <a:r>
              <a:rPr sz="2000" spc="105" dirty="0">
                <a:latin typeface="Georgia"/>
                <a:cs typeface="Georgia"/>
              </a:rPr>
              <a:t> </a:t>
            </a:r>
            <a:r>
              <a:rPr sz="2000" b="1" spc="90" dirty="0">
                <a:latin typeface="Cambria"/>
                <a:cs typeface="Cambria"/>
              </a:rPr>
              <a:t>did</a:t>
            </a:r>
            <a:r>
              <a:rPr sz="2000" b="1" spc="225" dirty="0">
                <a:latin typeface="Cambria"/>
                <a:cs typeface="Cambria"/>
              </a:rPr>
              <a:t> </a:t>
            </a:r>
            <a:r>
              <a:rPr sz="2000" b="1" spc="140" dirty="0">
                <a:latin typeface="Cambria"/>
                <a:cs typeface="Cambria"/>
              </a:rPr>
              <a:t>the</a:t>
            </a:r>
            <a:r>
              <a:rPr sz="2000" b="1" spc="270" dirty="0">
                <a:latin typeface="Cambria"/>
                <a:cs typeface="Cambria"/>
              </a:rPr>
              <a:t> </a:t>
            </a:r>
            <a:r>
              <a:rPr sz="2000" b="1" spc="114" dirty="0">
                <a:latin typeface="Cambria"/>
                <a:cs typeface="Cambria"/>
              </a:rPr>
              <a:t>authors</a:t>
            </a:r>
            <a:r>
              <a:rPr sz="2000" b="1" spc="170" dirty="0">
                <a:latin typeface="Cambria"/>
                <a:cs typeface="Cambria"/>
              </a:rPr>
              <a:t> </a:t>
            </a:r>
            <a:r>
              <a:rPr sz="2000" b="1" spc="120" dirty="0">
                <a:latin typeface="Cambria"/>
                <a:cs typeface="Cambria"/>
              </a:rPr>
              <a:t>used</a:t>
            </a:r>
            <a:r>
              <a:rPr sz="2000" b="1" spc="150" dirty="0">
                <a:latin typeface="Cambria"/>
                <a:cs typeface="Cambria"/>
              </a:rPr>
              <a:t> </a:t>
            </a:r>
            <a:r>
              <a:rPr sz="2000" b="1" spc="95" dirty="0">
                <a:latin typeface="Cambria"/>
                <a:cs typeface="Cambria"/>
              </a:rPr>
              <a:t>a</a:t>
            </a:r>
            <a:r>
              <a:rPr sz="2000" b="1" spc="265" dirty="0">
                <a:latin typeface="Cambria"/>
                <a:cs typeface="Cambria"/>
              </a:rPr>
              <a:t> </a:t>
            </a:r>
            <a:r>
              <a:rPr sz="2000" b="1" spc="140" dirty="0">
                <a:latin typeface="Cambria"/>
                <a:cs typeface="Cambria"/>
              </a:rPr>
              <a:t>statistical</a:t>
            </a:r>
            <a:r>
              <a:rPr sz="2000" b="1" spc="85" dirty="0">
                <a:latin typeface="Cambria"/>
                <a:cs typeface="Cambria"/>
              </a:rPr>
              <a:t> </a:t>
            </a:r>
            <a:r>
              <a:rPr sz="2000" b="1" spc="135" dirty="0">
                <a:latin typeface="Cambria"/>
                <a:cs typeface="Cambria"/>
              </a:rPr>
              <a:t>test </a:t>
            </a:r>
            <a:r>
              <a:rPr sz="2000" b="1" spc="150" dirty="0">
                <a:latin typeface="Cambria"/>
                <a:cs typeface="Cambria"/>
              </a:rPr>
              <a:t>which</a:t>
            </a:r>
            <a:r>
              <a:rPr sz="2000" b="1" spc="145" dirty="0">
                <a:latin typeface="Cambria"/>
                <a:cs typeface="Cambria"/>
              </a:rPr>
              <a:t> </a:t>
            </a:r>
            <a:r>
              <a:rPr sz="2000" b="1" spc="125" dirty="0">
                <a:latin typeface="Cambria"/>
                <a:cs typeface="Cambria"/>
              </a:rPr>
              <a:t>is</a:t>
            </a:r>
            <a:r>
              <a:rPr sz="2000" b="1" spc="170" dirty="0">
                <a:latin typeface="Cambria"/>
                <a:cs typeface="Cambria"/>
              </a:rPr>
              <a:t> </a:t>
            </a:r>
            <a:r>
              <a:rPr sz="2000" b="1" spc="80" dirty="0">
                <a:latin typeface="Cambria"/>
                <a:cs typeface="Cambria"/>
              </a:rPr>
              <a:t>appropriate</a:t>
            </a:r>
            <a:r>
              <a:rPr sz="2000" b="1" spc="195" dirty="0">
                <a:latin typeface="Cambria"/>
                <a:cs typeface="Cambria"/>
              </a:rPr>
              <a:t> </a:t>
            </a:r>
            <a:r>
              <a:rPr sz="2000" b="1" spc="75" dirty="0">
                <a:latin typeface="Cambria"/>
                <a:cs typeface="Cambria"/>
              </a:rPr>
              <a:t>for</a:t>
            </a:r>
            <a:r>
              <a:rPr sz="2000" b="1" spc="220" dirty="0">
                <a:latin typeface="Cambria"/>
                <a:cs typeface="Cambria"/>
              </a:rPr>
              <a:t> </a:t>
            </a:r>
            <a:r>
              <a:rPr sz="2000" b="1" spc="110" dirty="0">
                <a:latin typeface="Cambria"/>
                <a:cs typeface="Cambria"/>
              </a:rPr>
              <a:t>their</a:t>
            </a:r>
            <a:r>
              <a:rPr sz="2000" b="1" spc="220" dirty="0">
                <a:latin typeface="Cambria"/>
                <a:cs typeface="Cambria"/>
              </a:rPr>
              <a:t> </a:t>
            </a:r>
            <a:r>
              <a:rPr sz="2000" b="1" spc="125" dirty="0">
                <a:latin typeface="Cambria"/>
                <a:cs typeface="Cambria"/>
              </a:rPr>
              <a:t>data.</a:t>
            </a:r>
            <a:endParaRPr sz="2000">
              <a:latin typeface="Cambria"/>
              <a:cs typeface="Cambria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pPr marL="38100">
                <a:lnSpc>
                  <a:spcPts val="1240"/>
                </a:lnSpc>
              </a:pPr>
              <a:t>20</a:t>
            </a:fld>
            <a:endParaRPr spc="-25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97050" y="1189037"/>
            <a:ext cx="8472170" cy="219611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spcBef>
                <a:spcPts val="125"/>
              </a:spcBef>
            </a:pPr>
            <a:r>
              <a:rPr sz="2000" spc="100" dirty="0">
                <a:latin typeface="Georgia"/>
                <a:cs typeface="Georgia"/>
              </a:rPr>
              <a:t>Statistical</a:t>
            </a:r>
            <a:r>
              <a:rPr sz="2000" spc="40" dirty="0">
                <a:latin typeface="Georgia"/>
                <a:cs typeface="Georgia"/>
              </a:rPr>
              <a:t> </a:t>
            </a:r>
            <a:r>
              <a:rPr sz="2000" spc="114" dirty="0">
                <a:latin typeface="Georgia"/>
                <a:cs typeface="Georgia"/>
              </a:rPr>
              <a:t>tests</a:t>
            </a:r>
            <a:r>
              <a:rPr sz="2000" spc="195" dirty="0">
                <a:latin typeface="Georgia"/>
                <a:cs typeface="Georgia"/>
              </a:rPr>
              <a:t> </a:t>
            </a:r>
            <a:r>
              <a:rPr sz="2000" spc="110" dirty="0">
                <a:latin typeface="Georgia"/>
                <a:cs typeface="Georgia"/>
              </a:rPr>
              <a:t>are</a:t>
            </a:r>
            <a:r>
              <a:rPr sz="2000" spc="45" dirty="0">
                <a:latin typeface="Georgia"/>
                <a:cs typeface="Georgia"/>
              </a:rPr>
              <a:t> </a:t>
            </a:r>
            <a:r>
              <a:rPr sz="2000" dirty="0">
                <a:latin typeface="Georgia"/>
                <a:cs typeface="Georgia"/>
              </a:rPr>
              <a:t>of</a:t>
            </a:r>
            <a:r>
              <a:rPr sz="2000" spc="150" dirty="0">
                <a:latin typeface="Georgia"/>
                <a:cs typeface="Georgia"/>
              </a:rPr>
              <a:t> </a:t>
            </a:r>
            <a:r>
              <a:rPr sz="2000" spc="70" dirty="0">
                <a:latin typeface="Georgia"/>
                <a:cs typeface="Georgia"/>
              </a:rPr>
              <a:t>two</a:t>
            </a:r>
            <a:r>
              <a:rPr sz="2000" spc="185" dirty="0">
                <a:latin typeface="Georgia"/>
                <a:cs typeface="Georgia"/>
              </a:rPr>
              <a:t> </a:t>
            </a:r>
            <a:r>
              <a:rPr sz="2000" spc="95" dirty="0">
                <a:latin typeface="Georgia"/>
                <a:cs typeface="Georgia"/>
              </a:rPr>
              <a:t>types</a:t>
            </a:r>
            <a:endParaRPr sz="2000">
              <a:latin typeface="Georgia"/>
              <a:cs typeface="Georgia"/>
            </a:endParaRPr>
          </a:p>
          <a:p>
            <a:pPr>
              <a:spcBef>
                <a:spcPts val="135"/>
              </a:spcBef>
            </a:pPr>
            <a:endParaRPr sz="2000">
              <a:latin typeface="Georgia"/>
              <a:cs typeface="Georgia"/>
            </a:endParaRPr>
          </a:p>
          <a:p>
            <a:pPr marL="469900" indent="-457200">
              <a:buAutoNum type="arabicPeriod"/>
              <a:tabLst>
                <a:tab pos="469900" algn="l"/>
              </a:tabLst>
            </a:pPr>
            <a:r>
              <a:rPr sz="2000" spc="90" dirty="0">
                <a:latin typeface="Georgia"/>
                <a:cs typeface="Georgia"/>
              </a:rPr>
              <a:t>Parametric</a:t>
            </a:r>
            <a:r>
              <a:rPr sz="2000" dirty="0">
                <a:latin typeface="Georgia"/>
                <a:cs typeface="Georgia"/>
              </a:rPr>
              <a:t> </a:t>
            </a:r>
            <a:r>
              <a:rPr sz="2000" spc="80" dirty="0">
                <a:latin typeface="Georgia"/>
                <a:cs typeface="Georgia"/>
              </a:rPr>
              <a:t>test</a:t>
            </a:r>
            <a:endParaRPr sz="2000">
              <a:latin typeface="Georgia"/>
              <a:cs typeface="Georgia"/>
            </a:endParaRPr>
          </a:p>
          <a:p>
            <a:pPr marL="469900" indent="-457200">
              <a:spcBef>
                <a:spcPts val="5"/>
              </a:spcBef>
              <a:buAutoNum type="arabicPeriod"/>
              <a:tabLst>
                <a:tab pos="469900" algn="l"/>
              </a:tabLst>
            </a:pPr>
            <a:r>
              <a:rPr sz="2000" dirty="0">
                <a:latin typeface="Georgia"/>
                <a:cs typeface="Georgia"/>
              </a:rPr>
              <a:t>Non</a:t>
            </a:r>
            <a:r>
              <a:rPr sz="2000" spc="265" dirty="0">
                <a:latin typeface="Georgia"/>
                <a:cs typeface="Georgia"/>
              </a:rPr>
              <a:t> </a:t>
            </a:r>
            <a:r>
              <a:rPr sz="2000" spc="90" dirty="0">
                <a:latin typeface="Georgia"/>
                <a:cs typeface="Georgia"/>
              </a:rPr>
              <a:t>parametric</a:t>
            </a:r>
            <a:endParaRPr sz="2000">
              <a:latin typeface="Georgia"/>
              <a:cs typeface="Georgia"/>
            </a:endParaRPr>
          </a:p>
          <a:p>
            <a:pPr>
              <a:spcBef>
                <a:spcPts val="130"/>
              </a:spcBef>
            </a:pPr>
            <a:endParaRPr sz="2000">
              <a:latin typeface="Georgia"/>
              <a:cs typeface="Georgia"/>
            </a:endParaRPr>
          </a:p>
          <a:p>
            <a:pPr marL="12700"/>
            <a:r>
              <a:rPr sz="2000" spc="90" dirty="0">
                <a:latin typeface="Georgia"/>
                <a:cs typeface="Georgia"/>
              </a:rPr>
              <a:t>Parametric</a:t>
            </a:r>
            <a:r>
              <a:rPr sz="2000" spc="-35" dirty="0">
                <a:latin typeface="Georgia"/>
                <a:cs typeface="Georgia"/>
              </a:rPr>
              <a:t> </a:t>
            </a:r>
            <a:r>
              <a:rPr sz="2000" spc="110" dirty="0">
                <a:latin typeface="Georgia"/>
                <a:cs typeface="Georgia"/>
              </a:rPr>
              <a:t>tests</a:t>
            </a:r>
            <a:r>
              <a:rPr sz="2000" spc="125" dirty="0">
                <a:latin typeface="Georgia"/>
                <a:cs typeface="Georgia"/>
              </a:rPr>
              <a:t> </a:t>
            </a:r>
            <a:r>
              <a:rPr sz="2000" spc="110" dirty="0">
                <a:latin typeface="Georgia"/>
                <a:cs typeface="Georgia"/>
              </a:rPr>
              <a:t>are</a:t>
            </a:r>
            <a:r>
              <a:rPr sz="2000" spc="120" dirty="0">
                <a:latin typeface="Georgia"/>
                <a:cs typeface="Georgia"/>
              </a:rPr>
              <a:t> </a:t>
            </a:r>
            <a:r>
              <a:rPr sz="2000" spc="70" dirty="0">
                <a:latin typeface="Georgia"/>
                <a:cs typeface="Georgia"/>
              </a:rPr>
              <a:t>more</a:t>
            </a:r>
            <a:r>
              <a:rPr sz="2000" spc="125" dirty="0">
                <a:latin typeface="Georgia"/>
                <a:cs typeface="Georgia"/>
              </a:rPr>
              <a:t> </a:t>
            </a:r>
            <a:r>
              <a:rPr sz="2000" spc="80" dirty="0">
                <a:latin typeface="Georgia"/>
                <a:cs typeface="Georgia"/>
              </a:rPr>
              <a:t>powerful</a:t>
            </a:r>
            <a:r>
              <a:rPr sz="2000" spc="45" dirty="0">
                <a:latin typeface="Georgia"/>
                <a:cs typeface="Georgia"/>
              </a:rPr>
              <a:t> </a:t>
            </a:r>
            <a:r>
              <a:rPr sz="2000" spc="140" dirty="0">
                <a:latin typeface="Georgia"/>
                <a:cs typeface="Georgia"/>
              </a:rPr>
              <a:t>than</a:t>
            </a:r>
            <a:r>
              <a:rPr sz="2000" spc="60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non</a:t>
            </a:r>
            <a:r>
              <a:rPr sz="2000" spc="140" dirty="0">
                <a:latin typeface="Georgia"/>
                <a:cs typeface="Georgia"/>
              </a:rPr>
              <a:t> </a:t>
            </a:r>
            <a:r>
              <a:rPr sz="2000" spc="100" dirty="0">
                <a:latin typeface="Georgia"/>
                <a:cs typeface="Georgia"/>
              </a:rPr>
              <a:t>parametric</a:t>
            </a:r>
            <a:r>
              <a:rPr sz="2000" spc="-35" dirty="0">
                <a:latin typeface="Georgia"/>
                <a:cs typeface="Georgia"/>
              </a:rPr>
              <a:t> </a:t>
            </a:r>
            <a:r>
              <a:rPr sz="2000" spc="95" dirty="0">
                <a:latin typeface="Georgia"/>
                <a:cs typeface="Georgia"/>
              </a:rPr>
              <a:t>test</a:t>
            </a:r>
            <a:r>
              <a:rPr sz="2000" spc="180" dirty="0">
                <a:latin typeface="Georgia"/>
                <a:cs typeface="Georgia"/>
              </a:rPr>
              <a:t> </a:t>
            </a:r>
            <a:r>
              <a:rPr sz="2000" spc="140" dirty="0">
                <a:latin typeface="Georgia"/>
                <a:cs typeface="Georgia"/>
              </a:rPr>
              <a:t>and</a:t>
            </a:r>
            <a:r>
              <a:rPr sz="2000" spc="65" dirty="0">
                <a:latin typeface="Georgia"/>
                <a:cs typeface="Georgia"/>
              </a:rPr>
              <a:t> </a:t>
            </a:r>
            <a:r>
              <a:rPr sz="2000" spc="95" dirty="0">
                <a:latin typeface="Georgia"/>
                <a:cs typeface="Georgia"/>
              </a:rPr>
              <a:t>so</a:t>
            </a:r>
            <a:endParaRPr sz="2000">
              <a:latin typeface="Georgia"/>
              <a:cs typeface="Georgia"/>
            </a:endParaRPr>
          </a:p>
          <a:p>
            <a:pPr marL="12700">
              <a:spcBef>
                <a:spcPts val="5"/>
              </a:spcBef>
            </a:pPr>
            <a:r>
              <a:rPr sz="2000" spc="120" dirty="0">
                <a:latin typeface="Georgia"/>
                <a:cs typeface="Georgia"/>
              </a:rPr>
              <a:t>Should</a:t>
            </a:r>
            <a:r>
              <a:rPr sz="2000" spc="65" dirty="0">
                <a:latin typeface="Georgia"/>
                <a:cs typeface="Georgia"/>
              </a:rPr>
              <a:t> </a:t>
            </a:r>
            <a:r>
              <a:rPr sz="2000" spc="110" dirty="0">
                <a:latin typeface="Georgia"/>
                <a:cs typeface="Georgia"/>
              </a:rPr>
              <a:t>be</a:t>
            </a:r>
            <a:r>
              <a:rPr sz="2000" spc="120" dirty="0">
                <a:latin typeface="Georgia"/>
                <a:cs typeface="Georgia"/>
              </a:rPr>
              <a:t> </a:t>
            </a:r>
            <a:r>
              <a:rPr sz="2000" spc="135" dirty="0">
                <a:latin typeface="Georgia"/>
                <a:cs typeface="Georgia"/>
              </a:rPr>
              <a:t>used</a:t>
            </a:r>
            <a:r>
              <a:rPr sz="2000" spc="145" dirty="0">
                <a:latin typeface="Georgia"/>
                <a:cs typeface="Georgia"/>
              </a:rPr>
              <a:t> </a:t>
            </a:r>
            <a:r>
              <a:rPr sz="2000" dirty="0">
                <a:latin typeface="Georgia"/>
                <a:cs typeface="Georgia"/>
              </a:rPr>
              <a:t>if</a:t>
            </a:r>
            <a:r>
              <a:rPr sz="2000" spc="150" dirty="0">
                <a:latin typeface="Georgia"/>
                <a:cs typeface="Georgia"/>
              </a:rPr>
              <a:t> </a:t>
            </a:r>
            <a:r>
              <a:rPr sz="2000" spc="85" dirty="0">
                <a:latin typeface="Georgia"/>
                <a:cs typeface="Georgia"/>
              </a:rPr>
              <a:t>possible.</a:t>
            </a:r>
            <a:endParaRPr sz="2000">
              <a:latin typeface="Georgia"/>
              <a:cs typeface="Georgia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pPr marL="38100">
                <a:lnSpc>
                  <a:spcPts val="1240"/>
                </a:lnSpc>
              </a:pPr>
              <a:t>21</a:t>
            </a:fld>
            <a:endParaRPr spc="-25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831658" y="929704"/>
            <a:ext cx="8573135" cy="469679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spcBef>
                <a:spcPts val="125"/>
              </a:spcBef>
            </a:pPr>
            <a:r>
              <a:rPr sz="2000" spc="75" dirty="0">
                <a:latin typeface="Georgia"/>
                <a:cs typeface="Georgia"/>
              </a:rPr>
              <a:t>The</a:t>
            </a:r>
            <a:r>
              <a:rPr sz="2000" spc="125" dirty="0">
                <a:latin typeface="Georgia"/>
                <a:cs typeface="Georgia"/>
              </a:rPr>
              <a:t> </a:t>
            </a:r>
            <a:r>
              <a:rPr sz="2000" spc="85" dirty="0">
                <a:latin typeface="Georgia"/>
                <a:cs typeface="Georgia"/>
              </a:rPr>
              <a:t>term</a:t>
            </a:r>
            <a:r>
              <a:rPr sz="2000" spc="170" dirty="0">
                <a:latin typeface="Georgia"/>
                <a:cs typeface="Georgia"/>
              </a:rPr>
              <a:t> </a:t>
            </a:r>
            <a:r>
              <a:rPr sz="2000" spc="70" dirty="0">
                <a:latin typeface="Georgia"/>
                <a:cs typeface="Georgia"/>
              </a:rPr>
              <a:t>tail</a:t>
            </a:r>
            <a:r>
              <a:rPr sz="2000" spc="120" dirty="0">
                <a:latin typeface="Georgia"/>
                <a:cs typeface="Georgia"/>
              </a:rPr>
              <a:t> </a:t>
            </a:r>
            <a:r>
              <a:rPr sz="2000" spc="80" dirty="0">
                <a:latin typeface="Georgia"/>
                <a:cs typeface="Georgia"/>
              </a:rPr>
              <a:t>refers</a:t>
            </a:r>
            <a:r>
              <a:rPr sz="2000" spc="50" dirty="0">
                <a:latin typeface="Georgia"/>
                <a:cs typeface="Georgia"/>
              </a:rPr>
              <a:t> </a:t>
            </a:r>
            <a:r>
              <a:rPr sz="2000" spc="55" dirty="0">
                <a:latin typeface="Georgia"/>
                <a:cs typeface="Georgia"/>
              </a:rPr>
              <a:t>to</a:t>
            </a:r>
            <a:r>
              <a:rPr sz="2000" spc="114" dirty="0">
                <a:latin typeface="Georgia"/>
                <a:cs typeface="Georgia"/>
              </a:rPr>
              <a:t> </a:t>
            </a:r>
            <a:r>
              <a:rPr sz="2000" spc="110" dirty="0">
                <a:latin typeface="Georgia"/>
                <a:cs typeface="Georgia"/>
              </a:rPr>
              <a:t>the</a:t>
            </a:r>
            <a:r>
              <a:rPr sz="2000" spc="125" dirty="0">
                <a:latin typeface="Georgia"/>
                <a:cs typeface="Georgia"/>
              </a:rPr>
              <a:t> </a:t>
            </a:r>
            <a:r>
              <a:rPr sz="2000" spc="95" dirty="0">
                <a:latin typeface="Georgia"/>
                <a:cs typeface="Georgia"/>
              </a:rPr>
              <a:t>extremes</a:t>
            </a:r>
            <a:r>
              <a:rPr sz="2000" spc="120" dirty="0">
                <a:latin typeface="Georgia"/>
                <a:cs typeface="Georgia"/>
              </a:rPr>
              <a:t> </a:t>
            </a:r>
            <a:r>
              <a:rPr sz="2000" dirty="0">
                <a:latin typeface="Georgia"/>
                <a:cs typeface="Georgia"/>
              </a:rPr>
              <a:t>of</a:t>
            </a:r>
            <a:r>
              <a:rPr sz="2000" spc="155" dirty="0">
                <a:latin typeface="Georgia"/>
                <a:cs typeface="Georgia"/>
              </a:rPr>
              <a:t> </a:t>
            </a:r>
            <a:r>
              <a:rPr sz="2000" spc="130" dirty="0">
                <a:latin typeface="Georgia"/>
                <a:cs typeface="Georgia"/>
              </a:rPr>
              <a:t>data</a:t>
            </a:r>
            <a:r>
              <a:rPr sz="2000" spc="70" dirty="0">
                <a:latin typeface="Georgia"/>
                <a:cs typeface="Georgia"/>
              </a:rPr>
              <a:t> </a:t>
            </a:r>
            <a:r>
              <a:rPr sz="2000" spc="75" dirty="0">
                <a:latin typeface="Georgia"/>
                <a:cs typeface="Georgia"/>
              </a:rPr>
              <a:t>distribution.</a:t>
            </a:r>
            <a:endParaRPr sz="2000">
              <a:latin typeface="Georgia"/>
              <a:cs typeface="Georgia"/>
            </a:endParaRPr>
          </a:p>
          <a:p>
            <a:pPr>
              <a:spcBef>
                <a:spcPts val="135"/>
              </a:spcBef>
            </a:pPr>
            <a:endParaRPr sz="2000">
              <a:latin typeface="Georgia"/>
              <a:cs typeface="Georgia"/>
            </a:endParaRPr>
          </a:p>
          <a:p>
            <a:pPr marL="12700">
              <a:tabLst>
                <a:tab pos="6846570" algn="l"/>
              </a:tabLst>
            </a:pPr>
            <a:r>
              <a:rPr sz="2000" spc="75" dirty="0">
                <a:latin typeface="Georgia"/>
                <a:cs typeface="Georgia"/>
              </a:rPr>
              <a:t>The</a:t>
            </a:r>
            <a:r>
              <a:rPr sz="2000" spc="125" dirty="0">
                <a:latin typeface="Georgia"/>
                <a:cs typeface="Georgia"/>
              </a:rPr>
              <a:t> </a:t>
            </a:r>
            <a:r>
              <a:rPr sz="2000" spc="85" dirty="0">
                <a:latin typeface="Georgia"/>
                <a:cs typeface="Georgia"/>
              </a:rPr>
              <a:t>term</a:t>
            </a:r>
            <a:r>
              <a:rPr sz="2000" spc="180" dirty="0">
                <a:latin typeface="Georgia"/>
                <a:cs typeface="Georgia"/>
              </a:rPr>
              <a:t> </a:t>
            </a:r>
            <a:r>
              <a:rPr sz="2000" spc="80" dirty="0">
                <a:latin typeface="Georgia"/>
                <a:cs typeface="Georgia"/>
              </a:rPr>
              <a:t>outliers</a:t>
            </a:r>
            <a:r>
              <a:rPr sz="2000" spc="130" dirty="0">
                <a:latin typeface="Georgia"/>
                <a:cs typeface="Georgia"/>
              </a:rPr>
              <a:t> </a:t>
            </a:r>
            <a:r>
              <a:rPr sz="2000" spc="80" dirty="0">
                <a:latin typeface="Georgia"/>
                <a:cs typeface="Georgia"/>
              </a:rPr>
              <a:t>refers</a:t>
            </a:r>
            <a:r>
              <a:rPr sz="2000" spc="50" dirty="0">
                <a:latin typeface="Georgia"/>
                <a:cs typeface="Georgia"/>
              </a:rPr>
              <a:t> </a:t>
            </a:r>
            <a:r>
              <a:rPr sz="2000" spc="55" dirty="0">
                <a:latin typeface="Georgia"/>
                <a:cs typeface="Georgia"/>
              </a:rPr>
              <a:t>to</a:t>
            </a:r>
            <a:r>
              <a:rPr sz="2000" spc="120" dirty="0">
                <a:latin typeface="Georgia"/>
                <a:cs typeface="Georgia"/>
              </a:rPr>
              <a:t> </a:t>
            </a:r>
            <a:r>
              <a:rPr sz="2000" spc="110" dirty="0">
                <a:latin typeface="Georgia"/>
                <a:cs typeface="Georgia"/>
              </a:rPr>
              <a:t>the</a:t>
            </a:r>
            <a:r>
              <a:rPr sz="2000" spc="130" dirty="0">
                <a:latin typeface="Georgia"/>
                <a:cs typeface="Georgia"/>
              </a:rPr>
              <a:t> </a:t>
            </a:r>
            <a:r>
              <a:rPr sz="2000" spc="85" dirty="0">
                <a:latin typeface="Georgia"/>
                <a:cs typeface="Georgia"/>
              </a:rPr>
              <a:t>individual</a:t>
            </a:r>
            <a:r>
              <a:rPr sz="2000" spc="45" dirty="0">
                <a:latin typeface="Georgia"/>
                <a:cs typeface="Georgia"/>
              </a:rPr>
              <a:t> </a:t>
            </a:r>
            <a:r>
              <a:rPr sz="2000" spc="120" dirty="0">
                <a:latin typeface="Georgia"/>
                <a:cs typeface="Georgia"/>
              </a:rPr>
              <a:t>usually</a:t>
            </a:r>
            <a:r>
              <a:rPr sz="2000" spc="160" dirty="0">
                <a:latin typeface="Georgia"/>
                <a:cs typeface="Georgia"/>
              </a:rPr>
              <a:t> </a:t>
            </a:r>
            <a:r>
              <a:rPr sz="2000" spc="95" dirty="0">
                <a:latin typeface="Georgia"/>
                <a:cs typeface="Georgia"/>
              </a:rPr>
              <a:t>high</a:t>
            </a:r>
            <a:r>
              <a:rPr sz="2000" dirty="0">
                <a:latin typeface="Georgia"/>
                <a:cs typeface="Georgia"/>
              </a:rPr>
              <a:t>	</a:t>
            </a:r>
            <a:r>
              <a:rPr sz="2000" spc="50" dirty="0">
                <a:latin typeface="Georgia"/>
                <a:cs typeface="Georgia"/>
              </a:rPr>
              <a:t>or</a:t>
            </a:r>
            <a:r>
              <a:rPr sz="2000" spc="45" dirty="0">
                <a:latin typeface="Georgia"/>
                <a:cs typeface="Georgia"/>
              </a:rPr>
              <a:t> </a:t>
            </a:r>
            <a:r>
              <a:rPr sz="2000" spc="55" dirty="0">
                <a:latin typeface="Georgia"/>
                <a:cs typeface="Georgia"/>
              </a:rPr>
              <a:t>low</a:t>
            </a:r>
            <a:r>
              <a:rPr sz="2000" spc="195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values.</a:t>
            </a:r>
            <a:endParaRPr sz="2000">
              <a:latin typeface="Georgia"/>
              <a:cs typeface="Georgia"/>
            </a:endParaRPr>
          </a:p>
          <a:p>
            <a:pPr>
              <a:spcBef>
                <a:spcPts val="135"/>
              </a:spcBef>
            </a:pPr>
            <a:endParaRPr sz="2000">
              <a:latin typeface="Georgia"/>
              <a:cs typeface="Georgia"/>
            </a:endParaRPr>
          </a:p>
          <a:p>
            <a:pPr marL="12700" marR="33655"/>
            <a:r>
              <a:rPr sz="2000" dirty="0">
                <a:latin typeface="Georgia"/>
                <a:cs typeface="Georgia"/>
              </a:rPr>
              <a:t>To</a:t>
            </a:r>
            <a:r>
              <a:rPr sz="2000" spc="195" dirty="0">
                <a:latin typeface="Georgia"/>
                <a:cs typeface="Georgia"/>
              </a:rPr>
              <a:t> </a:t>
            </a:r>
            <a:r>
              <a:rPr sz="2000" spc="120" dirty="0">
                <a:latin typeface="Georgia"/>
                <a:cs typeface="Georgia"/>
              </a:rPr>
              <a:t>know</a:t>
            </a:r>
            <a:r>
              <a:rPr sz="2000" spc="45" dirty="0">
                <a:latin typeface="Georgia"/>
                <a:cs typeface="Georgia"/>
              </a:rPr>
              <a:t> </a:t>
            </a:r>
            <a:r>
              <a:rPr sz="2000" spc="100" dirty="0">
                <a:latin typeface="Georgia"/>
                <a:cs typeface="Georgia"/>
              </a:rPr>
              <a:t>whether</a:t>
            </a:r>
            <a:r>
              <a:rPr sz="2000" spc="135" dirty="0">
                <a:latin typeface="Georgia"/>
                <a:cs typeface="Georgia"/>
              </a:rPr>
              <a:t> </a:t>
            </a:r>
            <a:r>
              <a:rPr sz="2000" spc="110" dirty="0">
                <a:latin typeface="Georgia"/>
                <a:cs typeface="Georgia"/>
              </a:rPr>
              <a:t>the</a:t>
            </a:r>
            <a:r>
              <a:rPr sz="2000" spc="125" dirty="0">
                <a:latin typeface="Georgia"/>
                <a:cs typeface="Georgia"/>
              </a:rPr>
              <a:t> </a:t>
            </a:r>
            <a:r>
              <a:rPr sz="2000" spc="80" dirty="0">
                <a:latin typeface="Georgia"/>
                <a:cs typeface="Georgia"/>
              </a:rPr>
              <a:t>extreme</a:t>
            </a:r>
            <a:r>
              <a:rPr sz="2000" spc="130" dirty="0">
                <a:latin typeface="Georgia"/>
                <a:cs typeface="Georgia"/>
              </a:rPr>
              <a:t> </a:t>
            </a:r>
            <a:r>
              <a:rPr sz="2000" spc="114" dirty="0">
                <a:latin typeface="Georgia"/>
                <a:cs typeface="Georgia"/>
              </a:rPr>
              <a:t>high</a:t>
            </a:r>
            <a:r>
              <a:rPr sz="2000" spc="65" dirty="0">
                <a:latin typeface="Georgia"/>
                <a:cs typeface="Georgia"/>
              </a:rPr>
              <a:t> </a:t>
            </a:r>
            <a:r>
              <a:rPr sz="2000" spc="145" dirty="0">
                <a:latin typeface="Georgia"/>
                <a:cs typeface="Georgia"/>
              </a:rPr>
              <a:t>and</a:t>
            </a:r>
            <a:r>
              <a:rPr sz="2000" spc="70" dirty="0">
                <a:latin typeface="Georgia"/>
                <a:cs typeface="Georgia"/>
              </a:rPr>
              <a:t> </a:t>
            </a:r>
            <a:r>
              <a:rPr sz="2000" spc="55" dirty="0">
                <a:latin typeface="Georgia"/>
                <a:cs typeface="Georgia"/>
              </a:rPr>
              <a:t>low</a:t>
            </a:r>
            <a:r>
              <a:rPr sz="2000" spc="125" dirty="0">
                <a:latin typeface="Georgia"/>
                <a:cs typeface="Georgia"/>
              </a:rPr>
              <a:t> </a:t>
            </a:r>
            <a:r>
              <a:rPr sz="2000" spc="114" dirty="0">
                <a:latin typeface="Georgia"/>
                <a:cs typeface="Georgia"/>
              </a:rPr>
              <a:t>values</a:t>
            </a:r>
            <a:r>
              <a:rPr sz="2000" spc="125" dirty="0">
                <a:latin typeface="Georgia"/>
                <a:cs typeface="Georgia"/>
              </a:rPr>
              <a:t> </a:t>
            </a:r>
            <a:r>
              <a:rPr sz="2000" spc="95" dirty="0">
                <a:latin typeface="Georgia"/>
                <a:cs typeface="Georgia"/>
              </a:rPr>
              <a:t>could</a:t>
            </a:r>
            <a:r>
              <a:rPr sz="2000" spc="145" dirty="0">
                <a:latin typeface="Georgia"/>
                <a:cs typeface="Georgia"/>
              </a:rPr>
              <a:t> </a:t>
            </a:r>
            <a:r>
              <a:rPr sz="2000" spc="110" dirty="0">
                <a:latin typeface="Georgia"/>
                <a:cs typeface="Georgia"/>
              </a:rPr>
              <a:t>have </a:t>
            </a:r>
            <a:r>
              <a:rPr sz="2000" spc="100" dirty="0">
                <a:latin typeface="Georgia"/>
                <a:cs typeface="Georgia"/>
              </a:rPr>
              <a:t>occurred</a:t>
            </a:r>
            <a:r>
              <a:rPr sz="2000" spc="60" dirty="0">
                <a:latin typeface="Georgia"/>
                <a:cs typeface="Georgia"/>
              </a:rPr>
              <a:t> </a:t>
            </a:r>
            <a:r>
              <a:rPr sz="2000" spc="114" dirty="0">
                <a:latin typeface="Georgia"/>
                <a:cs typeface="Georgia"/>
              </a:rPr>
              <a:t>by</a:t>
            </a:r>
            <a:r>
              <a:rPr sz="2000" spc="80" dirty="0">
                <a:latin typeface="Georgia"/>
                <a:cs typeface="Georgia"/>
              </a:rPr>
              <a:t> </a:t>
            </a:r>
            <a:r>
              <a:rPr sz="2000" spc="145" dirty="0">
                <a:latin typeface="Georgia"/>
                <a:cs typeface="Georgia"/>
              </a:rPr>
              <a:t>chance</a:t>
            </a:r>
            <a:r>
              <a:rPr sz="2000" spc="45" dirty="0">
                <a:latin typeface="Georgia"/>
                <a:cs typeface="Georgia"/>
              </a:rPr>
              <a:t> </a:t>
            </a:r>
            <a:r>
              <a:rPr sz="2000" spc="95" dirty="0">
                <a:latin typeface="Georgia"/>
                <a:cs typeface="Georgia"/>
              </a:rPr>
              <a:t>we</a:t>
            </a:r>
            <a:r>
              <a:rPr sz="2000" spc="114" dirty="0">
                <a:latin typeface="Georgia"/>
                <a:cs typeface="Georgia"/>
              </a:rPr>
              <a:t> </a:t>
            </a:r>
            <a:r>
              <a:rPr sz="2000" spc="130" dirty="0">
                <a:latin typeface="Georgia"/>
                <a:cs typeface="Georgia"/>
              </a:rPr>
              <a:t>have</a:t>
            </a:r>
            <a:r>
              <a:rPr sz="2000" spc="120" dirty="0">
                <a:latin typeface="Georgia"/>
                <a:cs typeface="Georgia"/>
              </a:rPr>
              <a:t> </a:t>
            </a:r>
            <a:r>
              <a:rPr sz="2000" spc="55" dirty="0">
                <a:latin typeface="Georgia"/>
                <a:cs typeface="Georgia"/>
              </a:rPr>
              <a:t>to</a:t>
            </a:r>
            <a:r>
              <a:rPr sz="2000" spc="114" dirty="0">
                <a:latin typeface="Georgia"/>
                <a:cs typeface="Georgia"/>
              </a:rPr>
              <a:t> </a:t>
            </a:r>
            <a:r>
              <a:rPr sz="2000" spc="150" dirty="0">
                <a:latin typeface="Georgia"/>
                <a:cs typeface="Georgia"/>
              </a:rPr>
              <a:t>use</a:t>
            </a:r>
            <a:r>
              <a:rPr sz="2000" spc="195" dirty="0">
                <a:latin typeface="Georgia"/>
                <a:cs typeface="Georgia"/>
              </a:rPr>
              <a:t> </a:t>
            </a:r>
            <a:r>
              <a:rPr sz="2000" spc="70" dirty="0">
                <a:latin typeface="Georgia"/>
                <a:cs typeface="Georgia"/>
              </a:rPr>
              <a:t>two</a:t>
            </a:r>
            <a:r>
              <a:rPr sz="2000" spc="114" dirty="0">
                <a:latin typeface="Georgia"/>
                <a:cs typeface="Georgia"/>
              </a:rPr>
              <a:t> </a:t>
            </a:r>
            <a:r>
              <a:rPr sz="2000" spc="75" dirty="0">
                <a:latin typeface="Georgia"/>
                <a:cs typeface="Georgia"/>
              </a:rPr>
              <a:t>tailed</a:t>
            </a:r>
            <a:r>
              <a:rPr sz="2000" spc="140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rather</a:t>
            </a:r>
            <a:r>
              <a:rPr sz="2000" spc="55" dirty="0">
                <a:latin typeface="Georgia"/>
                <a:cs typeface="Georgia"/>
              </a:rPr>
              <a:t> </a:t>
            </a:r>
            <a:r>
              <a:rPr sz="2000" spc="140" dirty="0">
                <a:latin typeface="Georgia"/>
                <a:cs typeface="Georgia"/>
              </a:rPr>
              <a:t>than</a:t>
            </a:r>
            <a:r>
              <a:rPr sz="2000" spc="55" dirty="0">
                <a:latin typeface="Georgia"/>
                <a:cs typeface="Georgia"/>
              </a:rPr>
              <a:t> </a:t>
            </a:r>
            <a:r>
              <a:rPr sz="2000" spc="90" dirty="0">
                <a:latin typeface="Georgia"/>
                <a:cs typeface="Georgia"/>
              </a:rPr>
              <a:t>one</a:t>
            </a:r>
            <a:r>
              <a:rPr sz="2000" spc="125" dirty="0">
                <a:latin typeface="Georgia"/>
                <a:cs typeface="Georgia"/>
              </a:rPr>
              <a:t> </a:t>
            </a:r>
            <a:r>
              <a:rPr sz="2000" spc="70" dirty="0">
                <a:latin typeface="Georgia"/>
                <a:cs typeface="Georgia"/>
              </a:rPr>
              <a:t>tailed.</a:t>
            </a:r>
            <a:endParaRPr sz="2000">
              <a:latin typeface="Georgia"/>
              <a:cs typeface="Georgia"/>
            </a:endParaRPr>
          </a:p>
          <a:p>
            <a:pPr>
              <a:spcBef>
                <a:spcPts val="140"/>
              </a:spcBef>
            </a:pPr>
            <a:endParaRPr sz="2000">
              <a:latin typeface="Georgia"/>
              <a:cs typeface="Georgia"/>
            </a:endParaRPr>
          </a:p>
          <a:p>
            <a:pPr marL="12700" marR="206375"/>
            <a:r>
              <a:rPr sz="2000" dirty="0">
                <a:latin typeface="Georgia"/>
                <a:cs typeface="Georgia"/>
              </a:rPr>
              <a:t>A</a:t>
            </a:r>
            <a:r>
              <a:rPr sz="2000" spc="170" dirty="0">
                <a:latin typeface="Georgia"/>
                <a:cs typeface="Georgia"/>
              </a:rPr>
              <a:t> </a:t>
            </a:r>
            <a:r>
              <a:rPr sz="2000" spc="70" dirty="0">
                <a:latin typeface="Georgia"/>
                <a:cs typeface="Georgia"/>
              </a:rPr>
              <a:t>two</a:t>
            </a:r>
            <a:r>
              <a:rPr sz="2000" spc="120" dirty="0">
                <a:latin typeface="Georgia"/>
                <a:cs typeface="Georgia"/>
              </a:rPr>
              <a:t> </a:t>
            </a:r>
            <a:r>
              <a:rPr sz="2000" spc="75" dirty="0">
                <a:latin typeface="Georgia"/>
                <a:cs typeface="Georgia"/>
              </a:rPr>
              <a:t>tailed</a:t>
            </a:r>
            <a:r>
              <a:rPr sz="2000" spc="140" dirty="0">
                <a:latin typeface="Georgia"/>
                <a:cs typeface="Georgia"/>
              </a:rPr>
              <a:t> </a:t>
            </a:r>
            <a:r>
              <a:rPr sz="2000" spc="100" dirty="0">
                <a:latin typeface="Georgia"/>
                <a:cs typeface="Georgia"/>
              </a:rPr>
              <a:t>test </a:t>
            </a:r>
            <a:r>
              <a:rPr sz="2000" spc="114" dirty="0">
                <a:latin typeface="Georgia"/>
                <a:cs typeface="Georgia"/>
              </a:rPr>
              <a:t>should</a:t>
            </a:r>
            <a:r>
              <a:rPr sz="2000" spc="150" dirty="0">
                <a:latin typeface="Georgia"/>
                <a:cs typeface="Georgia"/>
              </a:rPr>
              <a:t> </a:t>
            </a:r>
            <a:r>
              <a:rPr sz="2000" spc="130" dirty="0">
                <a:latin typeface="Georgia"/>
                <a:cs typeface="Georgia"/>
              </a:rPr>
              <a:t>always</a:t>
            </a:r>
            <a:r>
              <a:rPr sz="2000" spc="-25" dirty="0">
                <a:latin typeface="Georgia"/>
                <a:cs typeface="Georgia"/>
              </a:rPr>
              <a:t> </a:t>
            </a:r>
            <a:r>
              <a:rPr sz="2000" spc="110" dirty="0">
                <a:latin typeface="Georgia"/>
                <a:cs typeface="Georgia"/>
              </a:rPr>
              <a:t>be</a:t>
            </a:r>
            <a:r>
              <a:rPr sz="2000" spc="125" dirty="0">
                <a:latin typeface="Georgia"/>
                <a:cs typeface="Georgia"/>
              </a:rPr>
              <a:t> </a:t>
            </a:r>
            <a:r>
              <a:rPr sz="2000" spc="75" dirty="0">
                <a:latin typeface="Georgia"/>
                <a:cs typeface="Georgia"/>
              </a:rPr>
              <a:t>performed</a:t>
            </a:r>
            <a:r>
              <a:rPr sz="2000" spc="-10" dirty="0">
                <a:latin typeface="Georgia"/>
                <a:cs typeface="Georgia"/>
              </a:rPr>
              <a:t> </a:t>
            </a:r>
            <a:r>
              <a:rPr sz="2000" dirty="0">
                <a:latin typeface="Georgia"/>
                <a:cs typeface="Georgia"/>
              </a:rPr>
              <a:t>if</a:t>
            </a:r>
            <a:r>
              <a:rPr sz="2000" spc="155" dirty="0">
                <a:latin typeface="Georgia"/>
                <a:cs typeface="Georgia"/>
              </a:rPr>
              <a:t> </a:t>
            </a:r>
            <a:r>
              <a:rPr sz="2000" spc="95" dirty="0">
                <a:latin typeface="Georgia"/>
                <a:cs typeface="Georgia"/>
              </a:rPr>
              <a:t>there</a:t>
            </a:r>
            <a:r>
              <a:rPr sz="2000" spc="125" dirty="0">
                <a:latin typeface="Georgia"/>
                <a:cs typeface="Georgia"/>
              </a:rPr>
              <a:t> </a:t>
            </a:r>
            <a:r>
              <a:rPr sz="2000" spc="95" dirty="0">
                <a:latin typeface="Georgia"/>
                <a:cs typeface="Georgia"/>
              </a:rPr>
              <a:t>is</a:t>
            </a:r>
            <a:r>
              <a:rPr sz="2000" spc="125" dirty="0">
                <a:latin typeface="Georgia"/>
                <a:cs typeface="Georgia"/>
              </a:rPr>
              <a:t> </a:t>
            </a:r>
            <a:r>
              <a:rPr sz="2000" spc="95" dirty="0">
                <a:latin typeface="Georgia"/>
                <a:cs typeface="Georgia"/>
              </a:rPr>
              <a:t>uncertainty </a:t>
            </a:r>
            <a:r>
              <a:rPr sz="2000" spc="125" dirty="0">
                <a:latin typeface="Georgia"/>
                <a:cs typeface="Georgia"/>
              </a:rPr>
              <a:t>about</a:t>
            </a:r>
            <a:r>
              <a:rPr sz="2000" spc="110" dirty="0">
                <a:latin typeface="Georgia"/>
                <a:cs typeface="Georgia"/>
              </a:rPr>
              <a:t> </a:t>
            </a:r>
            <a:r>
              <a:rPr sz="2000" spc="100" dirty="0">
                <a:latin typeface="Georgia"/>
                <a:cs typeface="Georgia"/>
              </a:rPr>
              <a:t>whether</a:t>
            </a:r>
            <a:r>
              <a:rPr sz="2000" spc="65" dirty="0">
                <a:latin typeface="Georgia"/>
                <a:cs typeface="Georgia"/>
              </a:rPr>
              <a:t> </a:t>
            </a:r>
            <a:r>
              <a:rPr sz="2000" spc="110" dirty="0">
                <a:latin typeface="Georgia"/>
                <a:cs typeface="Georgia"/>
              </a:rPr>
              <a:t>the</a:t>
            </a:r>
            <a:r>
              <a:rPr sz="2000" spc="135" dirty="0">
                <a:latin typeface="Georgia"/>
                <a:cs typeface="Georgia"/>
              </a:rPr>
              <a:t> </a:t>
            </a:r>
            <a:r>
              <a:rPr sz="2000" spc="70" dirty="0">
                <a:latin typeface="Georgia"/>
                <a:cs typeface="Georgia"/>
              </a:rPr>
              <a:t>effect</a:t>
            </a:r>
            <a:r>
              <a:rPr sz="2000" spc="35" dirty="0">
                <a:latin typeface="Georgia"/>
                <a:cs typeface="Georgia"/>
              </a:rPr>
              <a:t> </a:t>
            </a:r>
            <a:r>
              <a:rPr sz="2000" dirty="0">
                <a:latin typeface="Georgia"/>
                <a:cs typeface="Georgia"/>
              </a:rPr>
              <a:t>of</a:t>
            </a:r>
            <a:r>
              <a:rPr sz="2000" spc="160" dirty="0">
                <a:latin typeface="Georgia"/>
                <a:cs typeface="Georgia"/>
              </a:rPr>
              <a:t> an</a:t>
            </a:r>
            <a:r>
              <a:rPr sz="2000" spc="145" dirty="0">
                <a:latin typeface="Georgia"/>
                <a:cs typeface="Georgia"/>
              </a:rPr>
              <a:t> </a:t>
            </a:r>
            <a:r>
              <a:rPr sz="2000" spc="70" dirty="0">
                <a:latin typeface="Georgia"/>
                <a:cs typeface="Georgia"/>
              </a:rPr>
              <a:t>intervention </a:t>
            </a:r>
            <a:r>
              <a:rPr sz="2000" spc="95" dirty="0">
                <a:latin typeface="Georgia"/>
                <a:cs typeface="Georgia"/>
              </a:rPr>
              <a:t>is</a:t>
            </a:r>
            <a:r>
              <a:rPr sz="2000" spc="135" dirty="0">
                <a:latin typeface="Georgia"/>
                <a:cs typeface="Georgia"/>
              </a:rPr>
              <a:t> </a:t>
            </a:r>
            <a:r>
              <a:rPr sz="2000" spc="70" dirty="0">
                <a:latin typeface="Georgia"/>
                <a:cs typeface="Georgia"/>
              </a:rPr>
              <a:t>positive</a:t>
            </a:r>
            <a:r>
              <a:rPr sz="2000" spc="130" dirty="0">
                <a:latin typeface="Georgia"/>
                <a:cs typeface="Georgia"/>
              </a:rPr>
              <a:t> </a:t>
            </a:r>
            <a:r>
              <a:rPr sz="2000" spc="50" dirty="0">
                <a:latin typeface="Georgia"/>
                <a:cs typeface="Georgia"/>
              </a:rPr>
              <a:t>or</a:t>
            </a:r>
            <a:r>
              <a:rPr sz="2000" spc="140" dirty="0">
                <a:latin typeface="Georgia"/>
                <a:cs typeface="Georgia"/>
              </a:rPr>
              <a:t> </a:t>
            </a:r>
            <a:r>
              <a:rPr sz="2000" spc="80" dirty="0">
                <a:latin typeface="Georgia"/>
                <a:cs typeface="Georgia"/>
              </a:rPr>
              <a:t>negative.</a:t>
            </a:r>
            <a:endParaRPr sz="2000">
              <a:latin typeface="Georgia"/>
              <a:cs typeface="Georgia"/>
            </a:endParaRPr>
          </a:p>
          <a:p>
            <a:pPr>
              <a:spcBef>
                <a:spcPts val="135"/>
              </a:spcBef>
            </a:pPr>
            <a:endParaRPr sz="2000">
              <a:latin typeface="Georgia"/>
              <a:cs typeface="Georgia"/>
            </a:endParaRPr>
          </a:p>
          <a:p>
            <a:pPr marL="12700" marR="421005"/>
            <a:r>
              <a:rPr sz="2000" dirty="0">
                <a:latin typeface="Georgia"/>
                <a:cs typeface="Georgia"/>
              </a:rPr>
              <a:t>A</a:t>
            </a:r>
            <a:r>
              <a:rPr sz="2000" spc="170" dirty="0">
                <a:latin typeface="Georgia"/>
                <a:cs typeface="Georgia"/>
              </a:rPr>
              <a:t> </a:t>
            </a:r>
            <a:r>
              <a:rPr sz="2000" spc="90" dirty="0">
                <a:latin typeface="Georgia"/>
                <a:cs typeface="Georgia"/>
              </a:rPr>
              <a:t>one</a:t>
            </a:r>
            <a:r>
              <a:rPr sz="2000" spc="130" dirty="0">
                <a:latin typeface="Georgia"/>
                <a:cs typeface="Georgia"/>
              </a:rPr>
              <a:t> </a:t>
            </a:r>
            <a:r>
              <a:rPr sz="2000" spc="75" dirty="0">
                <a:latin typeface="Georgia"/>
                <a:cs typeface="Georgia"/>
              </a:rPr>
              <a:t>tailed</a:t>
            </a:r>
            <a:r>
              <a:rPr sz="2000" spc="70" dirty="0">
                <a:latin typeface="Georgia"/>
                <a:cs typeface="Georgia"/>
              </a:rPr>
              <a:t> </a:t>
            </a:r>
            <a:r>
              <a:rPr sz="2000" spc="100" dirty="0">
                <a:latin typeface="Georgia"/>
                <a:cs typeface="Georgia"/>
              </a:rPr>
              <a:t>test</a:t>
            </a:r>
            <a:r>
              <a:rPr sz="2000" spc="180" dirty="0">
                <a:latin typeface="Georgia"/>
                <a:cs typeface="Georgia"/>
              </a:rPr>
              <a:t> </a:t>
            </a:r>
            <a:r>
              <a:rPr sz="2000" spc="145" dirty="0">
                <a:latin typeface="Georgia"/>
                <a:cs typeface="Georgia"/>
              </a:rPr>
              <a:t>can</a:t>
            </a:r>
            <a:r>
              <a:rPr sz="2000" spc="60" dirty="0">
                <a:latin typeface="Georgia"/>
                <a:cs typeface="Georgia"/>
              </a:rPr>
              <a:t> </a:t>
            </a:r>
            <a:r>
              <a:rPr sz="2000" spc="110" dirty="0">
                <a:latin typeface="Georgia"/>
                <a:cs typeface="Georgia"/>
              </a:rPr>
              <a:t>be</a:t>
            </a:r>
            <a:r>
              <a:rPr sz="2000" spc="130" dirty="0">
                <a:latin typeface="Georgia"/>
                <a:cs typeface="Georgia"/>
              </a:rPr>
              <a:t> </a:t>
            </a:r>
            <a:r>
              <a:rPr sz="2000" spc="140" dirty="0">
                <a:latin typeface="Georgia"/>
                <a:cs typeface="Georgia"/>
              </a:rPr>
              <a:t>used</a:t>
            </a:r>
            <a:r>
              <a:rPr sz="2000" spc="145" dirty="0">
                <a:latin typeface="Georgia"/>
                <a:cs typeface="Georgia"/>
              </a:rPr>
              <a:t> </a:t>
            </a:r>
            <a:r>
              <a:rPr sz="2000" dirty="0">
                <a:latin typeface="Georgia"/>
                <a:cs typeface="Georgia"/>
              </a:rPr>
              <a:t>if</a:t>
            </a:r>
            <a:r>
              <a:rPr sz="2000" spc="150" dirty="0">
                <a:latin typeface="Georgia"/>
                <a:cs typeface="Georgia"/>
              </a:rPr>
              <a:t> </a:t>
            </a:r>
            <a:r>
              <a:rPr sz="2000" spc="110" dirty="0">
                <a:latin typeface="Georgia"/>
                <a:cs typeface="Georgia"/>
              </a:rPr>
              <a:t>the</a:t>
            </a:r>
            <a:r>
              <a:rPr sz="2000" spc="130" dirty="0">
                <a:latin typeface="Georgia"/>
                <a:cs typeface="Georgia"/>
              </a:rPr>
              <a:t> </a:t>
            </a:r>
            <a:r>
              <a:rPr sz="2000" spc="90" dirty="0">
                <a:latin typeface="Georgia"/>
                <a:cs typeface="Georgia"/>
              </a:rPr>
              <a:t>investigators</a:t>
            </a:r>
            <a:r>
              <a:rPr sz="2000" spc="-25" dirty="0">
                <a:latin typeface="Georgia"/>
                <a:cs typeface="Georgia"/>
              </a:rPr>
              <a:t> </a:t>
            </a:r>
            <a:r>
              <a:rPr sz="2000" spc="110" dirty="0">
                <a:latin typeface="Georgia"/>
                <a:cs typeface="Georgia"/>
              </a:rPr>
              <a:t>are</a:t>
            </a:r>
            <a:r>
              <a:rPr sz="2000" spc="130" dirty="0">
                <a:latin typeface="Georgia"/>
                <a:cs typeface="Georgia"/>
              </a:rPr>
              <a:t> sure </a:t>
            </a:r>
            <a:r>
              <a:rPr sz="2000" spc="125" dirty="0">
                <a:latin typeface="Georgia"/>
                <a:cs typeface="Georgia"/>
              </a:rPr>
              <a:t>that</a:t>
            </a:r>
            <a:r>
              <a:rPr sz="2000" spc="105" dirty="0">
                <a:latin typeface="Georgia"/>
                <a:cs typeface="Georgia"/>
              </a:rPr>
              <a:t> </a:t>
            </a:r>
            <a:r>
              <a:rPr sz="2000" spc="85" dirty="0">
                <a:latin typeface="Georgia"/>
                <a:cs typeface="Georgia"/>
              </a:rPr>
              <a:t>the </a:t>
            </a:r>
            <a:r>
              <a:rPr sz="2000" spc="95" dirty="0">
                <a:latin typeface="Georgia"/>
                <a:cs typeface="Georgia"/>
              </a:rPr>
              <a:t>outcome</a:t>
            </a:r>
            <a:r>
              <a:rPr sz="2000" spc="150" dirty="0">
                <a:latin typeface="Georgia"/>
                <a:cs typeface="Georgia"/>
              </a:rPr>
              <a:t> </a:t>
            </a:r>
            <a:r>
              <a:rPr sz="2000" dirty="0">
                <a:latin typeface="Georgia"/>
                <a:cs typeface="Georgia"/>
              </a:rPr>
              <a:t>will</a:t>
            </a:r>
            <a:r>
              <a:rPr sz="2000" spc="220" dirty="0">
                <a:latin typeface="Georgia"/>
                <a:cs typeface="Georgia"/>
              </a:rPr>
              <a:t> </a:t>
            </a:r>
            <a:r>
              <a:rPr sz="2000" spc="110" dirty="0">
                <a:latin typeface="Georgia"/>
                <a:cs typeface="Georgia"/>
              </a:rPr>
              <a:t>be</a:t>
            </a:r>
            <a:r>
              <a:rPr sz="2000" spc="150" dirty="0">
                <a:latin typeface="Georgia"/>
                <a:cs typeface="Georgia"/>
              </a:rPr>
              <a:t> </a:t>
            </a:r>
            <a:r>
              <a:rPr sz="2000" spc="80" dirty="0">
                <a:latin typeface="Georgia"/>
                <a:cs typeface="Georgia"/>
              </a:rPr>
              <a:t>either</a:t>
            </a:r>
            <a:r>
              <a:rPr sz="2000" spc="75" dirty="0">
                <a:latin typeface="Georgia"/>
                <a:cs typeface="Georgia"/>
              </a:rPr>
              <a:t> </a:t>
            </a:r>
            <a:r>
              <a:rPr sz="2000" spc="70" dirty="0">
                <a:latin typeface="Georgia"/>
                <a:cs typeface="Georgia"/>
              </a:rPr>
              <a:t>positive</a:t>
            </a:r>
            <a:r>
              <a:rPr sz="2000" spc="150" dirty="0">
                <a:latin typeface="Georgia"/>
                <a:cs typeface="Georgia"/>
              </a:rPr>
              <a:t> </a:t>
            </a:r>
            <a:r>
              <a:rPr sz="2000" spc="50" dirty="0">
                <a:latin typeface="Georgia"/>
                <a:cs typeface="Georgia"/>
              </a:rPr>
              <a:t>or</a:t>
            </a:r>
            <a:r>
              <a:rPr sz="2000" spc="155" dirty="0">
                <a:latin typeface="Georgia"/>
                <a:cs typeface="Georgia"/>
              </a:rPr>
              <a:t> </a:t>
            </a:r>
            <a:r>
              <a:rPr sz="2000" spc="80" dirty="0">
                <a:latin typeface="Georgia"/>
                <a:cs typeface="Georgia"/>
              </a:rPr>
              <a:t>negative.</a:t>
            </a:r>
            <a:endParaRPr sz="2000">
              <a:latin typeface="Georgia"/>
              <a:cs typeface="Georgia"/>
            </a:endParaRPr>
          </a:p>
          <a:p>
            <a:pPr>
              <a:spcBef>
                <a:spcPts val="135"/>
              </a:spcBef>
            </a:pPr>
            <a:endParaRPr sz="2000">
              <a:latin typeface="Georgia"/>
              <a:cs typeface="Georgia"/>
            </a:endParaRPr>
          </a:p>
          <a:p>
            <a:pPr marL="12700">
              <a:tabLst>
                <a:tab pos="4769485" algn="l"/>
              </a:tabLst>
            </a:pPr>
            <a:r>
              <a:rPr sz="2000" spc="80" dirty="0">
                <a:latin typeface="Georgia"/>
                <a:cs typeface="Georgia"/>
              </a:rPr>
              <a:t>Paired</a:t>
            </a:r>
            <a:r>
              <a:rPr sz="2000" spc="-15" dirty="0">
                <a:latin typeface="Georgia"/>
                <a:cs typeface="Georgia"/>
              </a:rPr>
              <a:t> </a:t>
            </a:r>
            <a:r>
              <a:rPr sz="2000" spc="95" dirty="0">
                <a:latin typeface="Georgia"/>
                <a:cs typeface="Georgia"/>
              </a:rPr>
              <a:t>statistical</a:t>
            </a:r>
            <a:r>
              <a:rPr sz="2000" spc="120" dirty="0">
                <a:latin typeface="Georgia"/>
                <a:cs typeface="Georgia"/>
              </a:rPr>
              <a:t> </a:t>
            </a:r>
            <a:r>
              <a:rPr sz="2000" spc="100" dirty="0">
                <a:latin typeface="Georgia"/>
                <a:cs typeface="Georgia"/>
              </a:rPr>
              <a:t>test</a:t>
            </a:r>
            <a:r>
              <a:rPr sz="2000" spc="110" dirty="0">
                <a:latin typeface="Georgia"/>
                <a:cs typeface="Georgia"/>
              </a:rPr>
              <a:t> </a:t>
            </a:r>
            <a:r>
              <a:rPr sz="2000" spc="120" dirty="0">
                <a:latin typeface="Georgia"/>
                <a:cs typeface="Georgia"/>
              </a:rPr>
              <a:t>should</a:t>
            </a:r>
            <a:r>
              <a:rPr sz="2000" spc="140" dirty="0">
                <a:latin typeface="Georgia"/>
                <a:cs typeface="Georgia"/>
              </a:rPr>
              <a:t> </a:t>
            </a:r>
            <a:r>
              <a:rPr sz="2000" spc="110" dirty="0">
                <a:latin typeface="Georgia"/>
                <a:cs typeface="Georgia"/>
              </a:rPr>
              <a:t>be</a:t>
            </a:r>
            <a:r>
              <a:rPr sz="2000" spc="120" dirty="0">
                <a:latin typeface="Georgia"/>
                <a:cs typeface="Georgia"/>
              </a:rPr>
              <a:t> used</a:t>
            </a:r>
            <a:r>
              <a:rPr sz="2000" dirty="0">
                <a:latin typeface="Georgia"/>
                <a:cs typeface="Georgia"/>
              </a:rPr>
              <a:t>	if</a:t>
            </a:r>
            <a:r>
              <a:rPr sz="2000" spc="75" dirty="0">
                <a:latin typeface="Georgia"/>
                <a:cs typeface="Georgia"/>
              </a:rPr>
              <a:t> </a:t>
            </a:r>
            <a:r>
              <a:rPr sz="2000" spc="130" dirty="0">
                <a:latin typeface="Georgia"/>
                <a:cs typeface="Georgia"/>
              </a:rPr>
              <a:t>data</a:t>
            </a:r>
            <a:r>
              <a:rPr sz="2000" spc="75" dirty="0">
                <a:latin typeface="Georgia"/>
                <a:cs typeface="Georgia"/>
              </a:rPr>
              <a:t> </a:t>
            </a:r>
            <a:r>
              <a:rPr sz="2000" spc="95" dirty="0">
                <a:latin typeface="Georgia"/>
                <a:cs typeface="Georgia"/>
              </a:rPr>
              <a:t>is</a:t>
            </a:r>
            <a:r>
              <a:rPr sz="2000" spc="200" dirty="0">
                <a:latin typeface="Georgia"/>
                <a:cs typeface="Georgia"/>
              </a:rPr>
              <a:t> </a:t>
            </a:r>
            <a:r>
              <a:rPr sz="2000" spc="70" dirty="0">
                <a:latin typeface="Georgia"/>
                <a:cs typeface="Georgia"/>
              </a:rPr>
              <a:t>collected before</a:t>
            </a:r>
            <a:r>
              <a:rPr sz="2000" spc="45" dirty="0">
                <a:latin typeface="Georgia"/>
                <a:cs typeface="Georgia"/>
              </a:rPr>
              <a:t> </a:t>
            </a:r>
            <a:r>
              <a:rPr sz="2000" spc="114" dirty="0">
                <a:latin typeface="Georgia"/>
                <a:cs typeface="Georgia"/>
              </a:rPr>
              <a:t>and</a:t>
            </a:r>
            <a:endParaRPr sz="2000">
              <a:latin typeface="Georgia"/>
              <a:cs typeface="Georgia"/>
            </a:endParaRPr>
          </a:p>
          <a:p>
            <a:pPr marL="12700">
              <a:spcBef>
                <a:spcPts val="5"/>
              </a:spcBef>
            </a:pPr>
            <a:r>
              <a:rPr sz="2000" spc="80" dirty="0">
                <a:latin typeface="Georgia"/>
                <a:cs typeface="Georgia"/>
              </a:rPr>
              <a:t>after</a:t>
            </a:r>
            <a:r>
              <a:rPr sz="2000" spc="45" dirty="0">
                <a:latin typeface="Georgia"/>
                <a:cs typeface="Georgia"/>
              </a:rPr>
              <a:t> </a:t>
            </a:r>
            <a:r>
              <a:rPr sz="2000" spc="85" dirty="0">
                <a:latin typeface="Georgia"/>
                <a:cs typeface="Georgia"/>
              </a:rPr>
              <a:t>treatment.</a:t>
            </a:r>
            <a:endParaRPr sz="2000">
              <a:latin typeface="Georgia"/>
              <a:cs typeface="Georgia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pPr marL="38100">
                <a:lnSpc>
                  <a:spcPts val="1240"/>
                </a:lnSpc>
              </a:pPr>
              <a:t>22</a:t>
            </a:fld>
            <a:endParaRPr spc="-25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1822450" y="1060450"/>
          <a:ext cx="8534398" cy="34734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47800"/>
                <a:gridCol w="1965960"/>
                <a:gridCol w="1386839"/>
                <a:gridCol w="2026920"/>
                <a:gridCol w="1706879"/>
              </a:tblGrid>
              <a:tr h="6394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92710" marR="946785">
                        <a:lnSpc>
                          <a:spcPct val="100800"/>
                        </a:lnSpc>
                        <a:spcBef>
                          <a:spcPts val="280"/>
                        </a:spcBef>
                      </a:pPr>
                      <a:r>
                        <a:rPr sz="1800" b="1" spc="95" dirty="0">
                          <a:solidFill>
                            <a:srgbClr val="FFFFFF"/>
                          </a:solidFill>
                          <a:latin typeface="Cambria"/>
                          <a:cs typeface="Cambria"/>
                        </a:rPr>
                        <a:t>TWO</a:t>
                      </a:r>
                      <a:r>
                        <a:rPr sz="1800" b="1" spc="195" dirty="0">
                          <a:solidFill>
                            <a:srgbClr val="FFFFFF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800" b="1" spc="165" dirty="0">
                          <a:solidFill>
                            <a:srgbClr val="FFFFFF"/>
                          </a:solidFill>
                          <a:latin typeface="Cambria"/>
                          <a:cs typeface="Cambria"/>
                        </a:rPr>
                        <a:t>COMPARISON </a:t>
                      </a:r>
                      <a:r>
                        <a:rPr sz="1800" b="1" spc="180" dirty="0">
                          <a:solidFill>
                            <a:srgbClr val="FFFFFF"/>
                          </a:solidFill>
                          <a:latin typeface="Cambria"/>
                          <a:cs typeface="Cambria"/>
                        </a:rPr>
                        <a:t>GROUPS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96520" marR="876935">
                        <a:lnSpc>
                          <a:spcPct val="100800"/>
                        </a:lnSpc>
                        <a:spcBef>
                          <a:spcPts val="280"/>
                        </a:spcBef>
                      </a:pPr>
                      <a:r>
                        <a:rPr sz="1800" b="1" spc="215" dirty="0">
                          <a:solidFill>
                            <a:srgbClr val="FFFFFF"/>
                          </a:solidFill>
                          <a:latin typeface="Cambria"/>
                          <a:cs typeface="Cambria"/>
                        </a:rPr>
                        <a:t>MORE</a:t>
                      </a:r>
                      <a:r>
                        <a:rPr sz="1800" b="1" spc="185" dirty="0">
                          <a:solidFill>
                            <a:srgbClr val="FFFFFF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800" b="1" spc="120" dirty="0">
                          <a:solidFill>
                            <a:srgbClr val="FFFFFF"/>
                          </a:solidFill>
                          <a:latin typeface="Cambria"/>
                          <a:cs typeface="Cambria"/>
                        </a:rPr>
                        <a:t>THAN</a:t>
                      </a:r>
                      <a:r>
                        <a:rPr sz="1800" b="1" spc="229" dirty="0">
                          <a:solidFill>
                            <a:srgbClr val="FFFFFF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800" b="1" spc="70" dirty="0">
                          <a:solidFill>
                            <a:srgbClr val="FFFFFF"/>
                          </a:solidFill>
                          <a:latin typeface="Cambria"/>
                          <a:cs typeface="Cambria"/>
                        </a:rPr>
                        <a:t>TWO </a:t>
                      </a:r>
                      <a:r>
                        <a:rPr sz="1800" b="1" spc="170" dirty="0">
                          <a:solidFill>
                            <a:srgbClr val="FFFFFF"/>
                          </a:solidFill>
                          <a:latin typeface="Cambria"/>
                          <a:cs typeface="Cambria"/>
                        </a:rPr>
                        <a:t>COMPARISON</a:t>
                      </a:r>
                      <a:r>
                        <a:rPr sz="1800" b="1" spc="185" dirty="0">
                          <a:solidFill>
                            <a:srgbClr val="FFFFFF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800" b="1" spc="175" dirty="0">
                          <a:solidFill>
                            <a:srgbClr val="FFFFFF"/>
                          </a:solidFill>
                          <a:latin typeface="Cambria"/>
                          <a:cs typeface="Cambria"/>
                        </a:rPr>
                        <a:t>GROUPS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640080">
                <a:tc>
                  <a:txBody>
                    <a:bodyPr/>
                    <a:lstStyle/>
                    <a:p>
                      <a:pPr marL="91440" marR="459740">
                        <a:lnSpc>
                          <a:spcPct val="100800"/>
                        </a:lnSpc>
                        <a:spcBef>
                          <a:spcPts val="290"/>
                        </a:spcBef>
                      </a:pPr>
                      <a:r>
                        <a:rPr sz="1800" b="1" spc="120" dirty="0">
                          <a:latin typeface="Cambria"/>
                          <a:cs typeface="Cambria"/>
                        </a:rPr>
                        <a:t>Type</a:t>
                      </a:r>
                      <a:r>
                        <a:rPr sz="1800" b="1" spc="15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800" b="1" spc="70" dirty="0">
                          <a:latin typeface="Cambria"/>
                          <a:cs typeface="Cambria"/>
                        </a:rPr>
                        <a:t>of data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spc="85" dirty="0">
                          <a:latin typeface="Cambria"/>
                          <a:cs typeface="Cambria"/>
                        </a:rPr>
                        <a:t>Unpaired</a:t>
                      </a:r>
                      <a:r>
                        <a:rPr sz="1800" b="1" spc="19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800" b="1" spc="65" dirty="0">
                          <a:latin typeface="Cambria"/>
                          <a:cs typeface="Cambria"/>
                        </a:rPr>
                        <a:t>data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95250" marR="528320">
                        <a:lnSpc>
                          <a:spcPct val="100800"/>
                        </a:lnSpc>
                        <a:spcBef>
                          <a:spcPts val="290"/>
                        </a:spcBef>
                      </a:pPr>
                      <a:r>
                        <a:rPr sz="1800" b="1" spc="60" dirty="0">
                          <a:latin typeface="Cambria"/>
                          <a:cs typeface="Cambria"/>
                        </a:rPr>
                        <a:t>Paired </a:t>
                      </a:r>
                      <a:r>
                        <a:rPr sz="1800" b="1" spc="70" dirty="0">
                          <a:latin typeface="Cambria"/>
                          <a:cs typeface="Cambria"/>
                        </a:rPr>
                        <a:t>data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9652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spc="85" dirty="0">
                          <a:latin typeface="Cambria"/>
                          <a:cs typeface="Cambria"/>
                        </a:rPr>
                        <a:t>Unpaired</a:t>
                      </a:r>
                      <a:r>
                        <a:rPr sz="1800" b="1" spc="18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800" b="1" spc="65" dirty="0">
                          <a:latin typeface="Cambria"/>
                          <a:cs typeface="Cambria"/>
                        </a:rPr>
                        <a:t>data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9842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spc="70" dirty="0">
                          <a:latin typeface="Cambria"/>
                          <a:cs typeface="Cambria"/>
                        </a:rPr>
                        <a:t>Paired</a:t>
                      </a:r>
                      <a:r>
                        <a:rPr sz="1800" b="1" spc="19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800" b="1" spc="65" dirty="0">
                          <a:latin typeface="Cambria"/>
                          <a:cs typeface="Cambria"/>
                        </a:rPr>
                        <a:t>data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</a:tr>
              <a:tr h="63944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spc="40" dirty="0">
                          <a:latin typeface="Georgia"/>
                          <a:cs typeface="Georgia"/>
                        </a:rPr>
                        <a:t>Nominal</a:t>
                      </a:r>
                      <a:endParaRPr sz="1800">
                        <a:latin typeface="Georgia"/>
                        <a:cs typeface="Georgia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spc="110" dirty="0">
                          <a:latin typeface="Georgia"/>
                          <a:cs typeface="Georgia"/>
                        </a:rPr>
                        <a:t>Chi</a:t>
                      </a:r>
                      <a:r>
                        <a:rPr sz="1800" spc="80" dirty="0">
                          <a:latin typeface="Georgia"/>
                          <a:cs typeface="Georgia"/>
                        </a:rPr>
                        <a:t> square</a:t>
                      </a:r>
                      <a:endParaRPr sz="1800">
                        <a:latin typeface="Georgia"/>
                        <a:cs typeface="Georgia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9525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dirty="0">
                          <a:latin typeface="Georgia"/>
                          <a:cs typeface="Georgia"/>
                        </a:rPr>
                        <a:t>Mc</a:t>
                      </a:r>
                      <a:r>
                        <a:rPr sz="1800" spc="204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1800" spc="90" dirty="0">
                          <a:latin typeface="Georgia"/>
                          <a:cs typeface="Georgia"/>
                        </a:rPr>
                        <a:t>nemar</a:t>
                      </a:r>
                      <a:endParaRPr sz="1800">
                        <a:latin typeface="Georgia"/>
                        <a:cs typeface="Georgia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9652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spc="110" dirty="0">
                          <a:latin typeface="Georgia"/>
                          <a:cs typeface="Georgia"/>
                        </a:rPr>
                        <a:t>Chi</a:t>
                      </a:r>
                      <a:r>
                        <a:rPr sz="1800" spc="75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1800" spc="80" dirty="0">
                          <a:latin typeface="Georgia"/>
                          <a:cs typeface="Georgia"/>
                        </a:rPr>
                        <a:t>square</a:t>
                      </a:r>
                      <a:endParaRPr sz="1800">
                        <a:latin typeface="Georgia"/>
                        <a:cs typeface="Georgia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98425" marR="387350">
                        <a:lnSpc>
                          <a:spcPct val="101000"/>
                        </a:lnSpc>
                        <a:spcBef>
                          <a:spcPts val="290"/>
                        </a:spcBef>
                      </a:pPr>
                      <a:r>
                        <a:rPr sz="1800" spc="100" dirty="0">
                          <a:latin typeface="Georgia"/>
                          <a:cs typeface="Georgia"/>
                        </a:rPr>
                        <a:t>Cochran</a:t>
                      </a:r>
                      <a:r>
                        <a:rPr sz="1800" spc="220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1800" spc="40" dirty="0">
                          <a:latin typeface="Georgia"/>
                          <a:cs typeface="Georgia"/>
                        </a:rPr>
                        <a:t>Q </a:t>
                      </a:r>
                      <a:r>
                        <a:rPr sz="1800" spc="55" dirty="0">
                          <a:latin typeface="Georgia"/>
                          <a:cs typeface="Georgia"/>
                        </a:rPr>
                        <a:t>test</a:t>
                      </a:r>
                      <a:endParaRPr sz="1800">
                        <a:latin typeface="Georgia"/>
                        <a:cs typeface="Georgia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800" spc="60" dirty="0">
                          <a:latin typeface="Georgia"/>
                          <a:cs typeface="Georgia"/>
                        </a:rPr>
                        <a:t>Ordinal</a:t>
                      </a:r>
                      <a:endParaRPr sz="1800">
                        <a:latin typeface="Georgia"/>
                        <a:cs typeface="Georgia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92710" marR="170180">
                        <a:lnSpc>
                          <a:spcPct val="100800"/>
                        </a:lnSpc>
                        <a:spcBef>
                          <a:spcPts val="300"/>
                        </a:spcBef>
                      </a:pPr>
                      <a:r>
                        <a:rPr sz="1800" spc="85" dirty="0">
                          <a:latin typeface="Georgia"/>
                          <a:cs typeface="Georgia"/>
                        </a:rPr>
                        <a:t>Mann</a:t>
                      </a:r>
                      <a:r>
                        <a:rPr sz="1800" spc="110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1800" spc="70" dirty="0">
                          <a:latin typeface="Georgia"/>
                          <a:cs typeface="Georgia"/>
                        </a:rPr>
                        <a:t>witney</a:t>
                      </a:r>
                      <a:r>
                        <a:rPr sz="1800" spc="100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1800" spc="-60" dirty="0">
                          <a:latin typeface="Georgia"/>
                          <a:cs typeface="Georgia"/>
                        </a:rPr>
                        <a:t>U </a:t>
                      </a:r>
                      <a:r>
                        <a:rPr sz="1800" spc="55" dirty="0">
                          <a:latin typeface="Georgia"/>
                          <a:cs typeface="Georgia"/>
                        </a:rPr>
                        <a:t>test</a:t>
                      </a:r>
                      <a:endParaRPr sz="1800">
                        <a:latin typeface="Georgia"/>
                        <a:cs typeface="Georgia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9525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800" spc="-10" dirty="0">
                          <a:latin typeface="Georgia"/>
                          <a:cs typeface="Georgia"/>
                        </a:rPr>
                        <a:t>Wilcoxan</a:t>
                      </a:r>
                      <a:endParaRPr sz="1800">
                        <a:latin typeface="Georgia"/>
                        <a:cs typeface="Georgia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9652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800" spc="105" dirty="0">
                          <a:latin typeface="Georgia"/>
                          <a:cs typeface="Georgia"/>
                        </a:rPr>
                        <a:t>kruskal-</a:t>
                      </a:r>
                      <a:r>
                        <a:rPr sz="1800" spc="145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1800" spc="50" dirty="0">
                          <a:latin typeface="Georgia"/>
                          <a:cs typeface="Georgia"/>
                        </a:rPr>
                        <a:t>wallis</a:t>
                      </a:r>
                      <a:endParaRPr sz="1800">
                        <a:latin typeface="Georgia"/>
                        <a:cs typeface="Georgia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9842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800" spc="55" dirty="0">
                          <a:latin typeface="Georgia"/>
                          <a:cs typeface="Georgia"/>
                        </a:rPr>
                        <a:t>Fried</a:t>
                      </a:r>
                      <a:r>
                        <a:rPr sz="1800" spc="105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1800" spc="95" dirty="0">
                          <a:latin typeface="Georgia"/>
                          <a:cs typeface="Georgia"/>
                        </a:rPr>
                        <a:t>man</a:t>
                      </a:r>
                      <a:endParaRPr sz="1800">
                        <a:latin typeface="Georgia"/>
                        <a:cs typeface="Georgia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</a:tr>
              <a:tr h="91440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800" spc="70" dirty="0">
                          <a:latin typeface="Georgia"/>
                          <a:cs typeface="Georgia"/>
                        </a:rPr>
                        <a:t>Parametric</a:t>
                      </a:r>
                      <a:endParaRPr sz="1800">
                        <a:latin typeface="Georgia"/>
                        <a:cs typeface="Georgia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800" spc="105" dirty="0">
                          <a:latin typeface="Georgia"/>
                          <a:cs typeface="Georgia"/>
                        </a:rPr>
                        <a:t>Student</a:t>
                      </a:r>
                      <a:r>
                        <a:rPr sz="1800" spc="75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1800" spc="55" dirty="0">
                          <a:latin typeface="Georgia"/>
                          <a:cs typeface="Georgia"/>
                        </a:rPr>
                        <a:t>t</a:t>
                      </a:r>
                      <a:r>
                        <a:rPr sz="1800" spc="155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1800" spc="55" dirty="0">
                          <a:latin typeface="Georgia"/>
                          <a:cs typeface="Georgia"/>
                        </a:rPr>
                        <a:t>test</a:t>
                      </a:r>
                      <a:endParaRPr sz="1800">
                        <a:latin typeface="Georgia"/>
                        <a:cs typeface="Georgia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95250" marR="261620">
                        <a:lnSpc>
                          <a:spcPct val="99100"/>
                        </a:lnSpc>
                        <a:spcBef>
                          <a:spcPts val="345"/>
                        </a:spcBef>
                      </a:pPr>
                      <a:r>
                        <a:rPr sz="1800" spc="55" dirty="0">
                          <a:latin typeface="Georgia"/>
                          <a:cs typeface="Georgia"/>
                        </a:rPr>
                        <a:t>Paired </a:t>
                      </a:r>
                      <a:r>
                        <a:rPr sz="1800" spc="95" dirty="0">
                          <a:latin typeface="Georgia"/>
                          <a:cs typeface="Georgia"/>
                        </a:rPr>
                        <a:t>student</a:t>
                      </a:r>
                      <a:r>
                        <a:rPr sz="1800" spc="175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1800" spc="5" dirty="0">
                          <a:latin typeface="Georgia"/>
                          <a:cs typeface="Georgia"/>
                        </a:rPr>
                        <a:t>t </a:t>
                      </a:r>
                      <a:r>
                        <a:rPr sz="1800" spc="55" dirty="0">
                          <a:latin typeface="Georgia"/>
                          <a:cs typeface="Georgia"/>
                        </a:rPr>
                        <a:t>test</a:t>
                      </a:r>
                      <a:endParaRPr sz="1800">
                        <a:latin typeface="Georgia"/>
                        <a:cs typeface="Georgia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96520" marR="714375">
                        <a:lnSpc>
                          <a:spcPct val="99100"/>
                        </a:lnSpc>
                        <a:spcBef>
                          <a:spcPts val="345"/>
                        </a:spcBef>
                      </a:pPr>
                      <a:r>
                        <a:rPr sz="1800" spc="70" dirty="0">
                          <a:latin typeface="Georgia"/>
                          <a:cs typeface="Georgia"/>
                        </a:rPr>
                        <a:t>Analysis</a:t>
                      </a:r>
                      <a:r>
                        <a:rPr sz="1800" spc="229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1800" spc="-25" dirty="0">
                          <a:latin typeface="Georgia"/>
                          <a:cs typeface="Georgia"/>
                        </a:rPr>
                        <a:t>of </a:t>
                      </a:r>
                      <a:r>
                        <a:rPr sz="1800" spc="65" dirty="0">
                          <a:latin typeface="Georgia"/>
                          <a:cs typeface="Georgia"/>
                        </a:rPr>
                        <a:t>variance </a:t>
                      </a:r>
                      <a:r>
                        <a:rPr sz="1800" spc="-10" dirty="0">
                          <a:latin typeface="Georgia"/>
                          <a:cs typeface="Georgia"/>
                        </a:rPr>
                        <a:t>(ANOVA)</a:t>
                      </a:r>
                      <a:endParaRPr sz="1800">
                        <a:latin typeface="Georgia"/>
                        <a:cs typeface="Georgia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9842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800" spc="-10" dirty="0">
                          <a:latin typeface="Georgia"/>
                          <a:cs typeface="Georgia"/>
                        </a:rPr>
                        <a:t>ANOVA</a:t>
                      </a:r>
                      <a:endParaRPr sz="1800">
                        <a:latin typeface="Georgia"/>
                        <a:cs typeface="Georgia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</a:tr>
            </a:tbl>
          </a:graphicData>
        </a:graphic>
      </p:graphicFrame>
      <p:sp>
        <p:nvSpPr>
          <p:cNvPr id="3" name="object 3"/>
          <p:cNvSpPr txBox="1"/>
          <p:nvPr/>
        </p:nvSpPr>
        <p:spPr>
          <a:xfrm>
            <a:off x="1794192" y="4830762"/>
            <a:ext cx="8648700" cy="576580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2424430" marR="5080" indent="-2412365">
              <a:lnSpc>
                <a:spcPct val="100800"/>
              </a:lnSpc>
              <a:spcBef>
                <a:spcPts val="85"/>
              </a:spcBef>
            </a:pPr>
            <a:r>
              <a:rPr b="1" spc="140" dirty="0">
                <a:latin typeface="Cambria"/>
                <a:cs typeface="Cambria"/>
              </a:rPr>
              <a:t>APPROPRIATE</a:t>
            </a:r>
            <a:r>
              <a:rPr b="1" spc="204" dirty="0">
                <a:latin typeface="Cambria"/>
                <a:cs typeface="Cambria"/>
              </a:rPr>
              <a:t> </a:t>
            </a:r>
            <a:r>
              <a:rPr b="1" spc="155" dirty="0">
                <a:latin typeface="Cambria"/>
                <a:cs typeface="Cambria"/>
              </a:rPr>
              <a:t>STATISTICAL</a:t>
            </a:r>
            <a:r>
              <a:rPr b="1" spc="120" dirty="0">
                <a:latin typeface="Cambria"/>
                <a:cs typeface="Cambria"/>
              </a:rPr>
              <a:t> </a:t>
            </a:r>
            <a:r>
              <a:rPr b="1" spc="195" dirty="0">
                <a:latin typeface="Cambria"/>
                <a:cs typeface="Cambria"/>
              </a:rPr>
              <a:t>TESTS</a:t>
            </a:r>
            <a:r>
              <a:rPr b="1" spc="245" dirty="0">
                <a:latin typeface="Cambria"/>
                <a:cs typeface="Cambria"/>
              </a:rPr>
              <a:t> </a:t>
            </a:r>
            <a:r>
              <a:rPr b="1" spc="200" dirty="0">
                <a:latin typeface="Cambria"/>
                <a:cs typeface="Cambria"/>
              </a:rPr>
              <a:t>OF</a:t>
            </a:r>
            <a:r>
              <a:rPr b="1" spc="280" dirty="0">
                <a:latin typeface="Cambria"/>
                <a:cs typeface="Cambria"/>
              </a:rPr>
              <a:t> </a:t>
            </a:r>
            <a:r>
              <a:rPr b="1" spc="180" dirty="0">
                <a:latin typeface="Cambria"/>
                <a:cs typeface="Cambria"/>
              </a:rPr>
              <a:t>SIGINIFICANCE</a:t>
            </a:r>
            <a:r>
              <a:rPr b="1" spc="50" dirty="0">
                <a:latin typeface="Cambria"/>
                <a:cs typeface="Cambria"/>
              </a:rPr>
              <a:t> </a:t>
            </a:r>
            <a:r>
              <a:rPr b="1" spc="185" dirty="0">
                <a:latin typeface="Cambria"/>
                <a:cs typeface="Cambria"/>
              </a:rPr>
              <a:t>ACCORDING</a:t>
            </a:r>
            <a:r>
              <a:rPr b="1" spc="170" dirty="0">
                <a:latin typeface="Cambria"/>
                <a:cs typeface="Cambria"/>
              </a:rPr>
              <a:t> </a:t>
            </a:r>
            <a:r>
              <a:rPr b="1" spc="125" dirty="0">
                <a:latin typeface="Cambria"/>
                <a:cs typeface="Cambria"/>
              </a:rPr>
              <a:t>TO </a:t>
            </a:r>
            <a:r>
              <a:rPr b="1" spc="114" dirty="0">
                <a:latin typeface="Cambria"/>
                <a:cs typeface="Cambria"/>
              </a:rPr>
              <a:t>DATA</a:t>
            </a:r>
            <a:r>
              <a:rPr b="1" spc="195" dirty="0">
                <a:latin typeface="Cambria"/>
                <a:cs typeface="Cambria"/>
              </a:rPr>
              <a:t> </a:t>
            </a:r>
            <a:r>
              <a:rPr b="1" spc="160" dirty="0">
                <a:latin typeface="Cambria"/>
                <a:cs typeface="Cambria"/>
              </a:rPr>
              <a:t>TYPE</a:t>
            </a:r>
            <a:r>
              <a:rPr b="1" spc="195" dirty="0">
                <a:latin typeface="Cambria"/>
                <a:cs typeface="Cambria"/>
              </a:rPr>
              <a:t> </a:t>
            </a:r>
            <a:r>
              <a:rPr b="1" spc="110" dirty="0">
                <a:latin typeface="Cambria"/>
                <a:cs typeface="Cambria"/>
              </a:rPr>
              <a:t>AND</a:t>
            </a:r>
            <a:r>
              <a:rPr b="1" spc="240" dirty="0">
                <a:latin typeface="Cambria"/>
                <a:cs typeface="Cambria"/>
              </a:rPr>
              <a:t> </a:t>
            </a:r>
            <a:r>
              <a:rPr b="1" spc="160" dirty="0">
                <a:latin typeface="Cambria"/>
                <a:cs typeface="Cambria"/>
              </a:rPr>
              <a:t>STUDY</a:t>
            </a:r>
            <a:r>
              <a:rPr b="1" spc="150" dirty="0">
                <a:latin typeface="Cambria"/>
                <a:cs typeface="Cambria"/>
              </a:rPr>
              <a:t> </a:t>
            </a:r>
            <a:r>
              <a:rPr b="1" spc="175" dirty="0">
                <a:latin typeface="Cambria"/>
                <a:cs typeface="Cambria"/>
              </a:rPr>
              <a:t>DESIGN</a:t>
            </a:r>
            <a:endParaRPr>
              <a:latin typeface="Cambria"/>
              <a:cs typeface="Cambri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pPr marL="38100">
                <a:lnSpc>
                  <a:spcPts val="1240"/>
                </a:lnSpc>
              </a:pPr>
              <a:t>23</a:t>
            </a:fld>
            <a:endParaRPr spc="-25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907857" y="710248"/>
            <a:ext cx="8383270" cy="402994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spcBef>
                <a:spcPts val="125"/>
              </a:spcBef>
            </a:pPr>
            <a:r>
              <a:rPr sz="2000" b="1" spc="135" dirty="0">
                <a:latin typeface="Cambria"/>
                <a:cs typeface="Cambria"/>
              </a:rPr>
              <a:t>Evaluating </a:t>
            </a:r>
            <a:r>
              <a:rPr sz="2000" b="1" spc="100" dirty="0">
                <a:latin typeface="Cambria"/>
                <a:cs typeface="Cambria"/>
              </a:rPr>
              <a:t>results</a:t>
            </a:r>
            <a:r>
              <a:rPr sz="2000" b="1" spc="260" dirty="0">
                <a:latin typeface="Cambria"/>
                <a:cs typeface="Cambria"/>
              </a:rPr>
              <a:t> </a:t>
            </a:r>
            <a:r>
              <a:rPr sz="2000" b="1" spc="140" dirty="0">
                <a:latin typeface="Cambria"/>
                <a:cs typeface="Cambria"/>
              </a:rPr>
              <a:t>section</a:t>
            </a:r>
            <a:endParaRPr sz="2000">
              <a:latin typeface="Cambria"/>
              <a:cs typeface="Cambria"/>
            </a:endParaRPr>
          </a:p>
          <a:p>
            <a:pPr marL="12700" marR="5080">
              <a:spcBef>
                <a:spcPts val="2335"/>
              </a:spcBef>
            </a:pPr>
            <a:r>
              <a:rPr sz="2000" spc="95" dirty="0">
                <a:latin typeface="Georgia"/>
                <a:cs typeface="Georgia"/>
              </a:rPr>
              <a:t>When</a:t>
            </a:r>
            <a:r>
              <a:rPr sz="2000" spc="60" dirty="0">
                <a:latin typeface="Georgia"/>
                <a:cs typeface="Georgia"/>
              </a:rPr>
              <a:t> </a:t>
            </a:r>
            <a:r>
              <a:rPr sz="2000" spc="95" dirty="0">
                <a:latin typeface="Georgia"/>
                <a:cs typeface="Georgia"/>
              </a:rPr>
              <a:t>examining</a:t>
            </a:r>
            <a:r>
              <a:rPr sz="2000" spc="85" dirty="0">
                <a:latin typeface="Georgia"/>
                <a:cs typeface="Georgia"/>
              </a:rPr>
              <a:t> </a:t>
            </a:r>
            <a:r>
              <a:rPr sz="2000" spc="110" dirty="0">
                <a:latin typeface="Georgia"/>
                <a:cs typeface="Georgia"/>
              </a:rPr>
              <a:t>the</a:t>
            </a:r>
            <a:r>
              <a:rPr sz="2000" spc="125" dirty="0">
                <a:latin typeface="Georgia"/>
                <a:cs typeface="Georgia"/>
              </a:rPr>
              <a:t> </a:t>
            </a:r>
            <a:r>
              <a:rPr sz="2000" spc="114" dirty="0">
                <a:latin typeface="Georgia"/>
                <a:cs typeface="Georgia"/>
              </a:rPr>
              <a:t>results</a:t>
            </a:r>
            <a:r>
              <a:rPr sz="2000" spc="125" dirty="0">
                <a:latin typeface="Georgia"/>
                <a:cs typeface="Georgia"/>
              </a:rPr>
              <a:t> </a:t>
            </a:r>
            <a:r>
              <a:rPr sz="2000" spc="90" dirty="0">
                <a:latin typeface="Georgia"/>
                <a:cs typeface="Georgia"/>
              </a:rPr>
              <a:t>section</a:t>
            </a:r>
            <a:r>
              <a:rPr sz="2000" spc="140" dirty="0">
                <a:latin typeface="Georgia"/>
                <a:cs typeface="Georgia"/>
              </a:rPr>
              <a:t> </a:t>
            </a:r>
            <a:r>
              <a:rPr sz="2000" spc="70" dirty="0">
                <a:latin typeface="Georgia"/>
                <a:cs typeface="Georgia"/>
              </a:rPr>
              <a:t>first</a:t>
            </a:r>
            <a:r>
              <a:rPr sz="2000" spc="40" dirty="0">
                <a:latin typeface="Georgia"/>
                <a:cs typeface="Georgia"/>
              </a:rPr>
              <a:t> </a:t>
            </a:r>
            <a:r>
              <a:rPr sz="2000" spc="140" dirty="0">
                <a:latin typeface="Georgia"/>
                <a:cs typeface="Georgia"/>
              </a:rPr>
              <a:t>check</a:t>
            </a:r>
            <a:r>
              <a:rPr sz="2000" spc="145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whether</a:t>
            </a:r>
            <a:r>
              <a:rPr sz="2000" spc="60" dirty="0">
                <a:latin typeface="Georgia"/>
                <a:cs typeface="Georgia"/>
              </a:rPr>
              <a:t> </a:t>
            </a:r>
            <a:r>
              <a:rPr sz="2000" spc="110" dirty="0">
                <a:latin typeface="Georgia"/>
                <a:cs typeface="Georgia"/>
              </a:rPr>
              <a:t>the</a:t>
            </a:r>
            <a:r>
              <a:rPr sz="2000" spc="125" dirty="0">
                <a:latin typeface="Georgia"/>
                <a:cs typeface="Georgia"/>
              </a:rPr>
              <a:t> </a:t>
            </a:r>
            <a:r>
              <a:rPr sz="2000" spc="110" dirty="0">
                <a:latin typeface="Georgia"/>
                <a:cs typeface="Georgia"/>
              </a:rPr>
              <a:t>groups are</a:t>
            </a:r>
            <a:r>
              <a:rPr sz="2000" spc="125" dirty="0">
                <a:latin typeface="Georgia"/>
                <a:cs typeface="Georgia"/>
              </a:rPr>
              <a:t> </a:t>
            </a:r>
            <a:r>
              <a:rPr sz="2000" spc="80" dirty="0">
                <a:latin typeface="Georgia"/>
                <a:cs typeface="Georgia"/>
              </a:rPr>
              <a:t>similar</a:t>
            </a:r>
            <a:r>
              <a:rPr sz="2000" spc="60" dirty="0">
                <a:latin typeface="Georgia"/>
                <a:cs typeface="Georgia"/>
              </a:rPr>
              <a:t> </a:t>
            </a:r>
            <a:r>
              <a:rPr sz="2000" spc="75" dirty="0">
                <a:latin typeface="Georgia"/>
                <a:cs typeface="Georgia"/>
              </a:rPr>
              <a:t>in</a:t>
            </a:r>
            <a:r>
              <a:rPr sz="2000" spc="220" dirty="0">
                <a:latin typeface="Georgia"/>
                <a:cs typeface="Georgia"/>
              </a:rPr>
              <a:t> </a:t>
            </a:r>
            <a:r>
              <a:rPr sz="2000" spc="90" dirty="0">
                <a:latin typeface="Georgia"/>
                <a:cs typeface="Georgia"/>
              </a:rPr>
              <a:t>perspective</a:t>
            </a:r>
            <a:r>
              <a:rPr sz="2000" spc="-30" dirty="0">
                <a:latin typeface="Georgia"/>
                <a:cs typeface="Georgia"/>
              </a:rPr>
              <a:t> </a:t>
            </a:r>
            <a:r>
              <a:rPr sz="2000" dirty="0">
                <a:latin typeface="Georgia"/>
                <a:cs typeface="Georgia"/>
              </a:rPr>
              <a:t>of</a:t>
            </a:r>
            <a:r>
              <a:rPr sz="2000" spc="160" dirty="0">
                <a:latin typeface="Georgia"/>
                <a:cs typeface="Georgia"/>
              </a:rPr>
              <a:t> </a:t>
            </a:r>
            <a:r>
              <a:rPr sz="2000" spc="75" dirty="0">
                <a:latin typeface="Georgia"/>
                <a:cs typeface="Georgia"/>
              </a:rPr>
              <a:t>all</a:t>
            </a:r>
            <a:r>
              <a:rPr sz="2000" spc="125" dirty="0">
                <a:latin typeface="Georgia"/>
                <a:cs typeface="Georgia"/>
              </a:rPr>
              <a:t> </a:t>
            </a:r>
            <a:r>
              <a:rPr sz="2000" spc="110" dirty="0">
                <a:latin typeface="Georgia"/>
                <a:cs typeface="Georgia"/>
              </a:rPr>
              <a:t>characteristics</a:t>
            </a:r>
            <a:r>
              <a:rPr sz="2000" spc="-30" dirty="0">
                <a:latin typeface="Georgia"/>
                <a:cs typeface="Georgia"/>
              </a:rPr>
              <a:t> </a:t>
            </a:r>
            <a:r>
              <a:rPr sz="2000" spc="140" dirty="0">
                <a:latin typeface="Georgia"/>
                <a:cs typeface="Georgia"/>
              </a:rPr>
              <a:t>and</a:t>
            </a:r>
            <a:r>
              <a:rPr sz="2000" spc="70" dirty="0">
                <a:latin typeface="Georgia"/>
                <a:cs typeface="Georgia"/>
              </a:rPr>
              <a:t> </a:t>
            </a:r>
            <a:r>
              <a:rPr sz="2000" spc="85" dirty="0">
                <a:latin typeface="Georgia"/>
                <a:cs typeface="Georgia"/>
              </a:rPr>
              <a:t>confounding </a:t>
            </a:r>
            <a:r>
              <a:rPr sz="2000" spc="95" dirty="0">
                <a:latin typeface="Georgia"/>
                <a:cs typeface="Georgia"/>
              </a:rPr>
              <a:t>Factors.</a:t>
            </a:r>
            <a:endParaRPr sz="2000">
              <a:latin typeface="Georgia"/>
              <a:cs typeface="Georgia"/>
            </a:endParaRPr>
          </a:p>
          <a:p>
            <a:pPr>
              <a:spcBef>
                <a:spcPts val="140"/>
              </a:spcBef>
            </a:pPr>
            <a:endParaRPr sz="2000">
              <a:latin typeface="Georgia"/>
              <a:cs typeface="Georgia"/>
            </a:endParaRPr>
          </a:p>
          <a:p>
            <a:pPr marL="12700" marR="36830"/>
            <a:r>
              <a:rPr sz="2000" spc="155" dirty="0">
                <a:latin typeface="Georgia"/>
                <a:cs typeface="Georgia"/>
              </a:rPr>
              <a:t>Check</a:t>
            </a:r>
            <a:r>
              <a:rPr sz="2000" spc="70" dirty="0">
                <a:latin typeface="Georgia"/>
                <a:cs typeface="Georgia"/>
              </a:rPr>
              <a:t> </a:t>
            </a:r>
            <a:r>
              <a:rPr sz="2000" spc="110" dirty="0">
                <a:latin typeface="Georgia"/>
                <a:cs typeface="Georgia"/>
              </a:rPr>
              <a:t>the</a:t>
            </a:r>
            <a:r>
              <a:rPr sz="2000" spc="135" dirty="0">
                <a:latin typeface="Georgia"/>
                <a:cs typeface="Georgia"/>
              </a:rPr>
              <a:t> </a:t>
            </a:r>
            <a:r>
              <a:rPr sz="2000" spc="114" dirty="0">
                <a:latin typeface="Georgia"/>
                <a:cs typeface="Georgia"/>
              </a:rPr>
              <a:t>presence</a:t>
            </a:r>
            <a:r>
              <a:rPr sz="2000" spc="55" dirty="0">
                <a:latin typeface="Georgia"/>
                <a:cs typeface="Georgia"/>
              </a:rPr>
              <a:t> </a:t>
            </a:r>
            <a:r>
              <a:rPr sz="2000" dirty="0">
                <a:latin typeface="Georgia"/>
                <a:cs typeface="Georgia"/>
              </a:rPr>
              <a:t>of</a:t>
            </a:r>
            <a:r>
              <a:rPr sz="2000" spc="165" dirty="0">
                <a:latin typeface="Georgia"/>
                <a:cs typeface="Georgia"/>
              </a:rPr>
              <a:t> </a:t>
            </a:r>
            <a:r>
              <a:rPr sz="2000" spc="95" dirty="0">
                <a:latin typeface="Georgia"/>
                <a:cs typeface="Georgia"/>
              </a:rPr>
              <a:t>confounding</a:t>
            </a:r>
            <a:r>
              <a:rPr sz="2000" spc="-70" dirty="0">
                <a:latin typeface="Georgia"/>
                <a:cs typeface="Georgia"/>
              </a:rPr>
              <a:t> </a:t>
            </a:r>
            <a:r>
              <a:rPr sz="2000" spc="100" dirty="0">
                <a:latin typeface="Georgia"/>
                <a:cs typeface="Georgia"/>
              </a:rPr>
              <a:t>factors</a:t>
            </a:r>
            <a:r>
              <a:rPr sz="2000" spc="60" dirty="0">
                <a:latin typeface="Georgia"/>
                <a:cs typeface="Georgia"/>
              </a:rPr>
              <a:t> </a:t>
            </a:r>
            <a:r>
              <a:rPr sz="2000" spc="75" dirty="0">
                <a:latin typeface="Georgia"/>
                <a:cs typeface="Georgia"/>
              </a:rPr>
              <a:t>in</a:t>
            </a:r>
            <a:r>
              <a:rPr sz="2000" spc="215" dirty="0">
                <a:latin typeface="Georgia"/>
                <a:cs typeface="Georgia"/>
              </a:rPr>
              <a:t> </a:t>
            </a:r>
            <a:r>
              <a:rPr sz="2000" spc="125" dirty="0">
                <a:latin typeface="Georgia"/>
                <a:cs typeface="Georgia"/>
              </a:rPr>
              <a:t>study</a:t>
            </a:r>
            <a:r>
              <a:rPr sz="2000" spc="90" dirty="0">
                <a:latin typeface="Georgia"/>
                <a:cs typeface="Georgia"/>
              </a:rPr>
              <a:t> </a:t>
            </a:r>
            <a:r>
              <a:rPr sz="2000" spc="80" dirty="0">
                <a:latin typeface="Georgia"/>
                <a:cs typeface="Georgia"/>
              </a:rPr>
              <a:t>population </a:t>
            </a:r>
            <a:r>
              <a:rPr sz="2000" spc="114" dirty="0">
                <a:latin typeface="Georgia"/>
                <a:cs typeface="Georgia"/>
              </a:rPr>
              <a:t>which</a:t>
            </a:r>
            <a:r>
              <a:rPr sz="2000" spc="65" dirty="0">
                <a:latin typeface="Georgia"/>
                <a:cs typeface="Georgia"/>
              </a:rPr>
              <a:t> </a:t>
            </a:r>
            <a:r>
              <a:rPr sz="2000" dirty="0">
                <a:latin typeface="Georgia"/>
                <a:cs typeface="Georgia"/>
              </a:rPr>
              <a:t>will</a:t>
            </a:r>
            <a:r>
              <a:rPr sz="2000" spc="195" dirty="0">
                <a:latin typeface="Georgia"/>
                <a:cs typeface="Georgia"/>
              </a:rPr>
              <a:t> </a:t>
            </a:r>
            <a:r>
              <a:rPr sz="2000" spc="130" dirty="0">
                <a:latin typeface="Georgia"/>
                <a:cs typeface="Georgia"/>
              </a:rPr>
              <a:t>have</a:t>
            </a:r>
            <a:r>
              <a:rPr sz="2000" spc="55" dirty="0">
                <a:latin typeface="Georgia"/>
                <a:cs typeface="Georgia"/>
              </a:rPr>
              <a:t> </a:t>
            </a:r>
            <a:r>
              <a:rPr sz="2000" spc="70" dirty="0">
                <a:latin typeface="Georgia"/>
                <a:cs typeface="Georgia"/>
              </a:rPr>
              <a:t>effect</a:t>
            </a:r>
            <a:r>
              <a:rPr sz="2000" spc="30" dirty="0">
                <a:latin typeface="Georgia"/>
                <a:cs typeface="Georgia"/>
              </a:rPr>
              <a:t> </a:t>
            </a:r>
            <a:r>
              <a:rPr sz="2000" spc="90" dirty="0">
                <a:latin typeface="Georgia"/>
                <a:cs typeface="Georgia"/>
              </a:rPr>
              <a:t>on</a:t>
            </a:r>
            <a:r>
              <a:rPr sz="2000" spc="145" dirty="0">
                <a:latin typeface="Georgia"/>
                <a:cs typeface="Georgia"/>
              </a:rPr>
              <a:t> </a:t>
            </a:r>
            <a:r>
              <a:rPr sz="2000" spc="95" dirty="0">
                <a:latin typeface="Georgia"/>
                <a:cs typeface="Georgia"/>
              </a:rPr>
              <a:t>treatment</a:t>
            </a:r>
            <a:r>
              <a:rPr sz="2000" spc="114" dirty="0">
                <a:latin typeface="Georgia"/>
                <a:cs typeface="Georgia"/>
              </a:rPr>
              <a:t> </a:t>
            </a:r>
            <a:r>
              <a:rPr sz="2000" spc="95" dirty="0">
                <a:latin typeface="Georgia"/>
                <a:cs typeface="Georgia"/>
              </a:rPr>
              <a:t>outcome.</a:t>
            </a:r>
            <a:r>
              <a:rPr sz="2000" spc="155" dirty="0">
                <a:latin typeface="Georgia"/>
                <a:cs typeface="Georgia"/>
              </a:rPr>
              <a:t> </a:t>
            </a:r>
            <a:r>
              <a:rPr sz="2000" dirty="0">
                <a:latin typeface="Georgia"/>
                <a:cs typeface="Georgia"/>
              </a:rPr>
              <a:t>If</a:t>
            </a:r>
            <a:r>
              <a:rPr sz="2000" spc="160" dirty="0">
                <a:latin typeface="Georgia"/>
                <a:cs typeface="Georgia"/>
              </a:rPr>
              <a:t> </a:t>
            </a:r>
            <a:r>
              <a:rPr sz="2000" spc="95" dirty="0">
                <a:latin typeface="Georgia"/>
                <a:cs typeface="Georgia"/>
              </a:rPr>
              <a:t>there,</a:t>
            </a:r>
            <a:r>
              <a:rPr sz="2000" spc="80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whether</a:t>
            </a:r>
            <a:r>
              <a:rPr sz="2000" spc="60" dirty="0">
                <a:latin typeface="Georgia"/>
                <a:cs typeface="Georgia"/>
              </a:rPr>
              <a:t> </a:t>
            </a:r>
            <a:r>
              <a:rPr sz="2000" spc="85" dirty="0">
                <a:latin typeface="Georgia"/>
                <a:cs typeface="Georgia"/>
              </a:rPr>
              <a:t>they </a:t>
            </a:r>
            <a:r>
              <a:rPr sz="2000" spc="110" dirty="0">
                <a:latin typeface="Georgia"/>
                <a:cs typeface="Georgia"/>
              </a:rPr>
              <a:t>are</a:t>
            </a:r>
            <a:r>
              <a:rPr sz="2000" spc="55" dirty="0">
                <a:latin typeface="Georgia"/>
                <a:cs typeface="Georgia"/>
              </a:rPr>
              <a:t> </a:t>
            </a:r>
            <a:r>
              <a:rPr sz="2000" spc="75" dirty="0">
                <a:latin typeface="Georgia"/>
                <a:cs typeface="Georgia"/>
              </a:rPr>
              <a:t>evenly</a:t>
            </a:r>
            <a:r>
              <a:rPr sz="2000" spc="85" dirty="0">
                <a:latin typeface="Georgia"/>
                <a:cs typeface="Georgia"/>
              </a:rPr>
              <a:t> </a:t>
            </a:r>
            <a:r>
              <a:rPr sz="2000" spc="90" dirty="0">
                <a:latin typeface="Georgia"/>
                <a:cs typeface="Georgia"/>
              </a:rPr>
              <a:t>distributed</a:t>
            </a:r>
            <a:r>
              <a:rPr sz="2000" spc="80" dirty="0">
                <a:latin typeface="Georgia"/>
                <a:cs typeface="Georgia"/>
              </a:rPr>
              <a:t> </a:t>
            </a:r>
            <a:r>
              <a:rPr sz="2000" spc="95" dirty="0">
                <a:latin typeface="Georgia"/>
                <a:cs typeface="Georgia"/>
              </a:rPr>
              <a:t>between</a:t>
            </a:r>
            <a:r>
              <a:rPr sz="2000" spc="75" dirty="0">
                <a:latin typeface="Georgia"/>
                <a:cs typeface="Georgia"/>
              </a:rPr>
              <a:t> </a:t>
            </a:r>
            <a:r>
              <a:rPr sz="2000" spc="110" dirty="0">
                <a:latin typeface="Georgia"/>
                <a:cs typeface="Georgia"/>
              </a:rPr>
              <a:t>the</a:t>
            </a:r>
            <a:r>
              <a:rPr sz="2000" spc="210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groups.</a:t>
            </a:r>
            <a:endParaRPr sz="2000">
              <a:latin typeface="Georgia"/>
              <a:cs typeface="Georgia"/>
            </a:endParaRPr>
          </a:p>
          <a:p>
            <a:pPr>
              <a:spcBef>
                <a:spcPts val="140"/>
              </a:spcBef>
            </a:pPr>
            <a:endParaRPr sz="2000">
              <a:latin typeface="Georgia"/>
              <a:cs typeface="Georgia"/>
            </a:endParaRPr>
          </a:p>
          <a:p>
            <a:pPr marL="12700" marR="564515"/>
            <a:r>
              <a:rPr sz="2000" spc="90" dirty="0">
                <a:latin typeface="Georgia"/>
                <a:cs typeface="Georgia"/>
              </a:rPr>
              <a:t>Drop</a:t>
            </a:r>
            <a:r>
              <a:rPr sz="2000" spc="70" dirty="0">
                <a:latin typeface="Georgia"/>
                <a:cs typeface="Georgia"/>
              </a:rPr>
              <a:t> </a:t>
            </a:r>
            <a:r>
              <a:rPr sz="2000" spc="120" dirty="0">
                <a:latin typeface="Georgia"/>
                <a:cs typeface="Georgia"/>
              </a:rPr>
              <a:t>outs</a:t>
            </a:r>
            <a:r>
              <a:rPr sz="2000" spc="210" dirty="0">
                <a:latin typeface="Georgia"/>
                <a:cs typeface="Georgia"/>
              </a:rPr>
              <a:t> </a:t>
            </a:r>
            <a:r>
              <a:rPr sz="2000" dirty="0">
                <a:latin typeface="Georgia"/>
                <a:cs typeface="Georgia"/>
              </a:rPr>
              <a:t>of</a:t>
            </a:r>
            <a:r>
              <a:rPr sz="2000" spc="160" dirty="0">
                <a:latin typeface="Georgia"/>
                <a:cs typeface="Georgia"/>
              </a:rPr>
              <a:t> </a:t>
            </a:r>
            <a:r>
              <a:rPr sz="2000" spc="110" dirty="0">
                <a:latin typeface="Georgia"/>
                <a:cs typeface="Georgia"/>
              </a:rPr>
              <a:t>the</a:t>
            </a:r>
            <a:r>
              <a:rPr sz="2000" spc="130" dirty="0">
                <a:latin typeface="Georgia"/>
                <a:cs typeface="Georgia"/>
              </a:rPr>
              <a:t> </a:t>
            </a:r>
            <a:r>
              <a:rPr sz="2000" spc="125" dirty="0">
                <a:latin typeface="Georgia"/>
                <a:cs typeface="Georgia"/>
              </a:rPr>
              <a:t>study</a:t>
            </a:r>
            <a:r>
              <a:rPr sz="2000" spc="85" dirty="0">
                <a:latin typeface="Georgia"/>
                <a:cs typeface="Georgia"/>
              </a:rPr>
              <a:t> </a:t>
            </a:r>
            <a:r>
              <a:rPr sz="2000" spc="120" dirty="0">
                <a:latin typeface="Georgia"/>
                <a:cs typeface="Georgia"/>
              </a:rPr>
              <a:t>should</a:t>
            </a:r>
            <a:r>
              <a:rPr sz="2000" spc="145" dirty="0">
                <a:latin typeface="Georgia"/>
                <a:cs typeface="Georgia"/>
              </a:rPr>
              <a:t> </a:t>
            </a:r>
            <a:r>
              <a:rPr sz="2000" spc="110" dirty="0">
                <a:latin typeface="Georgia"/>
                <a:cs typeface="Georgia"/>
              </a:rPr>
              <a:t>be</a:t>
            </a:r>
            <a:r>
              <a:rPr sz="2000" spc="130" dirty="0">
                <a:latin typeface="Georgia"/>
                <a:cs typeface="Georgia"/>
              </a:rPr>
              <a:t> </a:t>
            </a:r>
            <a:r>
              <a:rPr sz="2000" spc="95" dirty="0">
                <a:latin typeface="Georgia"/>
                <a:cs typeface="Georgia"/>
              </a:rPr>
              <a:t>considered</a:t>
            </a:r>
            <a:r>
              <a:rPr sz="2000" dirty="0">
                <a:latin typeface="Georgia"/>
                <a:cs typeface="Georgia"/>
              </a:rPr>
              <a:t> </a:t>
            </a:r>
            <a:r>
              <a:rPr sz="2000" spc="75" dirty="0">
                <a:latin typeface="Georgia"/>
                <a:cs typeface="Georgia"/>
              </a:rPr>
              <a:t>while</a:t>
            </a:r>
            <a:r>
              <a:rPr sz="2000" spc="130" dirty="0">
                <a:latin typeface="Georgia"/>
                <a:cs typeface="Georgia"/>
              </a:rPr>
              <a:t> </a:t>
            </a:r>
            <a:r>
              <a:rPr sz="2000" spc="90" dirty="0">
                <a:latin typeface="Georgia"/>
                <a:cs typeface="Georgia"/>
              </a:rPr>
              <a:t>evaluating </a:t>
            </a:r>
            <a:r>
              <a:rPr sz="2000" spc="114" dirty="0">
                <a:latin typeface="Georgia"/>
                <a:cs typeface="Georgia"/>
              </a:rPr>
              <a:t>results</a:t>
            </a:r>
            <a:r>
              <a:rPr sz="2000" spc="110" dirty="0">
                <a:latin typeface="Georgia"/>
                <a:cs typeface="Georgia"/>
              </a:rPr>
              <a:t> </a:t>
            </a:r>
            <a:r>
              <a:rPr sz="2000" spc="95" dirty="0">
                <a:latin typeface="Georgia"/>
                <a:cs typeface="Georgia"/>
              </a:rPr>
              <a:t>section.</a:t>
            </a:r>
            <a:r>
              <a:rPr sz="2000" spc="75" dirty="0">
                <a:latin typeface="Georgia"/>
                <a:cs typeface="Georgia"/>
              </a:rPr>
              <a:t> </a:t>
            </a:r>
            <a:r>
              <a:rPr sz="2000" spc="110" dirty="0">
                <a:latin typeface="Georgia"/>
                <a:cs typeface="Georgia"/>
              </a:rPr>
              <a:t>Some</a:t>
            </a:r>
            <a:r>
              <a:rPr sz="2000" spc="125" dirty="0">
                <a:latin typeface="Georgia"/>
                <a:cs typeface="Georgia"/>
              </a:rPr>
              <a:t> </a:t>
            </a:r>
            <a:r>
              <a:rPr sz="2000" spc="85" dirty="0">
                <a:latin typeface="Georgia"/>
                <a:cs typeface="Georgia"/>
              </a:rPr>
              <a:t>times</a:t>
            </a:r>
            <a:r>
              <a:rPr sz="2000" spc="195" dirty="0">
                <a:latin typeface="Georgia"/>
                <a:cs typeface="Georgia"/>
              </a:rPr>
              <a:t> </a:t>
            </a:r>
            <a:r>
              <a:rPr sz="2000" spc="110" dirty="0">
                <a:latin typeface="Georgia"/>
                <a:cs typeface="Georgia"/>
              </a:rPr>
              <a:t>this</a:t>
            </a:r>
            <a:r>
              <a:rPr sz="2000" spc="114" dirty="0">
                <a:latin typeface="Georgia"/>
                <a:cs typeface="Georgia"/>
              </a:rPr>
              <a:t> </a:t>
            </a:r>
            <a:r>
              <a:rPr sz="2000" spc="130" dirty="0">
                <a:latin typeface="Georgia"/>
                <a:cs typeface="Georgia"/>
              </a:rPr>
              <a:t>may</a:t>
            </a:r>
            <a:r>
              <a:rPr sz="2000" spc="85" dirty="0">
                <a:latin typeface="Georgia"/>
                <a:cs typeface="Georgia"/>
              </a:rPr>
              <a:t> </a:t>
            </a:r>
            <a:r>
              <a:rPr sz="2000" spc="100" dirty="0">
                <a:latin typeface="Georgia"/>
                <a:cs typeface="Georgia"/>
              </a:rPr>
              <a:t>include</a:t>
            </a:r>
            <a:r>
              <a:rPr sz="2000" spc="120" dirty="0">
                <a:latin typeface="Georgia"/>
                <a:cs typeface="Georgia"/>
              </a:rPr>
              <a:t> </a:t>
            </a:r>
            <a:r>
              <a:rPr sz="2000" spc="110" dirty="0">
                <a:latin typeface="Georgia"/>
                <a:cs typeface="Georgia"/>
              </a:rPr>
              <a:t>those</a:t>
            </a:r>
            <a:r>
              <a:rPr sz="2000" spc="125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who</a:t>
            </a:r>
            <a:r>
              <a:rPr sz="2000" spc="114" dirty="0">
                <a:latin typeface="Georgia"/>
                <a:cs typeface="Georgia"/>
              </a:rPr>
              <a:t> </a:t>
            </a:r>
            <a:r>
              <a:rPr sz="2000" spc="85" dirty="0">
                <a:latin typeface="Georgia"/>
                <a:cs typeface="Georgia"/>
              </a:rPr>
              <a:t>do</a:t>
            </a:r>
            <a:r>
              <a:rPr sz="2000" spc="120" dirty="0">
                <a:latin typeface="Georgia"/>
                <a:cs typeface="Georgia"/>
              </a:rPr>
              <a:t> </a:t>
            </a:r>
            <a:r>
              <a:rPr sz="2000" spc="65" dirty="0">
                <a:latin typeface="Georgia"/>
                <a:cs typeface="Georgia"/>
              </a:rPr>
              <a:t>not </a:t>
            </a:r>
            <a:r>
              <a:rPr sz="2000" spc="105" dirty="0">
                <a:latin typeface="Georgia"/>
                <a:cs typeface="Georgia"/>
              </a:rPr>
              <a:t>adequately</a:t>
            </a:r>
            <a:r>
              <a:rPr sz="2000" spc="15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respond</a:t>
            </a:r>
            <a:r>
              <a:rPr sz="2000" dirty="0">
                <a:latin typeface="Georgia"/>
                <a:cs typeface="Georgia"/>
              </a:rPr>
              <a:t> </a:t>
            </a:r>
            <a:r>
              <a:rPr sz="2000" spc="55" dirty="0">
                <a:latin typeface="Georgia"/>
                <a:cs typeface="Georgia"/>
              </a:rPr>
              <a:t>to</a:t>
            </a:r>
            <a:r>
              <a:rPr sz="2000" spc="200" dirty="0">
                <a:latin typeface="Georgia"/>
                <a:cs typeface="Georgia"/>
              </a:rPr>
              <a:t> </a:t>
            </a:r>
            <a:r>
              <a:rPr sz="2000" spc="95" dirty="0">
                <a:latin typeface="Georgia"/>
                <a:cs typeface="Georgia"/>
              </a:rPr>
              <a:t>treatment</a:t>
            </a:r>
            <a:r>
              <a:rPr sz="2000" spc="45" dirty="0">
                <a:latin typeface="Georgia"/>
                <a:cs typeface="Georgia"/>
              </a:rPr>
              <a:t> </a:t>
            </a:r>
            <a:r>
              <a:rPr sz="2000" spc="50" dirty="0">
                <a:latin typeface="Georgia"/>
                <a:cs typeface="Georgia"/>
              </a:rPr>
              <a:t>or</a:t>
            </a:r>
            <a:r>
              <a:rPr sz="2000" spc="220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who</a:t>
            </a:r>
            <a:r>
              <a:rPr sz="2000" spc="130" dirty="0">
                <a:latin typeface="Georgia"/>
                <a:cs typeface="Georgia"/>
              </a:rPr>
              <a:t> </a:t>
            </a:r>
            <a:r>
              <a:rPr sz="2000" spc="90" dirty="0">
                <a:latin typeface="Georgia"/>
                <a:cs typeface="Georgia"/>
              </a:rPr>
              <a:t>experience</a:t>
            </a:r>
            <a:r>
              <a:rPr sz="2000" spc="-20" dirty="0">
                <a:latin typeface="Georgia"/>
                <a:cs typeface="Georgia"/>
              </a:rPr>
              <a:t> </a:t>
            </a:r>
            <a:r>
              <a:rPr sz="2000" spc="50" dirty="0">
                <a:latin typeface="Georgia"/>
                <a:cs typeface="Georgia"/>
              </a:rPr>
              <a:t>ADR.</a:t>
            </a:r>
            <a:endParaRPr sz="2000">
              <a:latin typeface="Georgia"/>
              <a:cs typeface="Georgia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pPr marL="38100">
                <a:lnSpc>
                  <a:spcPts val="1240"/>
                </a:lnSpc>
              </a:pPr>
              <a:t>24</a:t>
            </a:fld>
            <a:endParaRPr spc="-25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55457" y="1420813"/>
            <a:ext cx="8602980" cy="281166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marR="498475">
              <a:spcBef>
                <a:spcPts val="125"/>
              </a:spcBef>
              <a:tabLst>
                <a:tab pos="4563745" algn="l"/>
              </a:tabLst>
            </a:pPr>
            <a:r>
              <a:rPr sz="2000" spc="70" dirty="0">
                <a:latin typeface="Georgia"/>
                <a:cs typeface="Georgia"/>
              </a:rPr>
              <a:t>The</a:t>
            </a:r>
            <a:r>
              <a:rPr sz="2000" spc="120" dirty="0">
                <a:latin typeface="Georgia"/>
                <a:cs typeface="Georgia"/>
              </a:rPr>
              <a:t> </a:t>
            </a:r>
            <a:r>
              <a:rPr sz="2000" spc="130" dirty="0">
                <a:latin typeface="Georgia"/>
                <a:cs typeface="Georgia"/>
              </a:rPr>
              <a:t>authors</a:t>
            </a:r>
            <a:r>
              <a:rPr sz="2000" spc="120" dirty="0">
                <a:latin typeface="Georgia"/>
                <a:cs typeface="Georgia"/>
              </a:rPr>
              <a:t> </a:t>
            </a:r>
            <a:r>
              <a:rPr sz="2000" spc="114" dirty="0">
                <a:latin typeface="Georgia"/>
                <a:cs typeface="Georgia"/>
              </a:rPr>
              <a:t>should</a:t>
            </a:r>
            <a:r>
              <a:rPr sz="2000" spc="145" dirty="0">
                <a:latin typeface="Georgia"/>
                <a:cs typeface="Georgia"/>
              </a:rPr>
              <a:t> </a:t>
            </a:r>
            <a:r>
              <a:rPr sz="2000" spc="110" dirty="0">
                <a:latin typeface="Georgia"/>
                <a:cs typeface="Georgia"/>
              </a:rPr>
              <a:t>present</a:t>
            </a:r>
            <a:r>
              <a:rPr sz="2000" spc="30" dirty="0">
                <a:latin typeface="Georgia"/>
                <a:cs typeface="Georgia"/>
              </a:rPr>
              <a:t> </a:t>
            </a:r>
            <a:r>
              <a:rPr sz="2000" spc="100" dirty="0">
                <a:latin typeface="Georgia"/>
                <a:cs typeface="Georgia"/>
              </a:rPr>
              <a:t>results</a:t>
            </a:r>
            <a:r>
              <a:rPr sz="2000" dirty="0">
                <a:latin typeface="Georgia"/>
                <a:cs typeface="Georgia"/>
              </a:rPr>
              <a:t>	for</a:t>
            </a:r>
            <a:r>
              <a:rPr sz="2000" spc="70" dirty="0">
                <a:latin typeface="Georgia"/>
                <a:cs typeface="Georgia"/>
              </a:rPr>
              <a:t> </a:t>
            </a:r>
            <a:r>
              <a:rPr sz="2000" spc="75" dirty="0">
                <a:latin typeface="Georgia"/>
                <a:cs typeface="Georgia"/>
              </a:rPr>
              <a:t>all</a:t>
            </a:r>
            <a:r>
              <a:rPr sz="2000" spc="140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the</a:t>
            </a:r>
            <a:r>
              <a:rPr sz="2000" spc="140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outcomes</a:t>
            </a:r>
            <a:r>
              <a:rPr sz="2000" spc="135" dirty="0">
                <a:latin typeface="Georgia"/>
                <a:cs typeface="Georgia"/>
              </a:rPr>
              <a:t> </a:t>
            </a:r>
            <a:r>
              <a:rPr sz="2000" spc="75" dirty="0">
                <a:latin typeface="Georgia"/>
                <a:cs typeface="Georgia"/>
              </a:rPr>
              <a:t>listed</a:t>
            </a:r>
            <a:r>
              <a:rPr sz="2000" spc="155" dirty="0">
                <a:latin typeface="Georgia"/>
                <a:cs typeface="Georgia"/>
              </a:rPr>
              <a:t> </a:t>
            </a:r>
            <a:r>
              <a:rPr sz="2000" spc="50" dirty="0">
                <a:latin typeface="Georgia"/>
                <a:cs typeface="Georgia"/>
              </a:rPr>
              <a:t>in </a:t>
            </a:r>
            <a:r>
              <a:rPr sz="2000" spc="105" dirty="0">
                <a:latin typeface="Georgia"/>
                <a:cs typeface="Georgia"/>
              </a:rPr>
              <a:t>the</a:t>
            </a:r>
            <a:r>
              <a:rPr sz="2000" spc="140" dirty="0">
                <a:latin typeface="Georgia"/>
                <a:cs typeface="Georgia"/>
              </a:rPr>
              <a:t> </a:t>
            </a:r>
            <a:r>
              <a:rPr sz="2000" spc="110" dirty="0">
                <a:latin typeface="Georgia"/>
                <a:cs typeface="Georgia"/>
              </a:rPr>
              <a:t>methods</a:t>
            </a:r>
            <a:r>
              <a:rPr sz="2000" spc="140" dirty="0">
                <a:latin typeface="Georgia"/>
                <a:cs typeface="Georgia"/>
              </a:rPr>
              <a:t> </a:t>
            </a:r>
            <a:r>
              <a:rPr sz="2000" spc="90" dirty="0">
                <a:latin typeface="Georgia"/>
                <a:cs typeface="Georgia"/>
              </a:rPr>
              <a:t>section</a:t>
            </a:r>
            <a:r>
              <a:rPr sz="2000" spc="75" dirty="0">
                <a:latin typeface="Georgia"/>
                <a:cs typeface="Georgia"/>
              </a:rPr>
              <a:t> </a:t>
            </a:r>
            <a:r>
              <a:rPr sz="2000" spc="140" dirty="0">
                <a:latin typeface="Georgia"/>
                <a:cs typeface="Georgia"/>
              </a:rPr>
              <a:t>and</a:t>
            </a:r>
            <a:r>
              <a:rPr sz="2000" spc="160" dirty="0">
                <a:latin typeface="Georgia"/>
                <a:cs typeface="Georgia"/>
              </a:rPr>
              <a:t> </a:t>
            </a:r>
            <a:r>
              <a:rPr sz="2000" spc="70" dirty="0">
                <a:latin typeface="Georgia"/>
                <a:cs typeface="Georgia"/>
              </a:rPr>
              <a:t>provide</a:t>
            </a:r>
            <a:r>
              <a:rPr sz="2000" spc="-15" dirty="0">
                <a:latin typeface="Georgia"/>
                <a:cs typeface="Georgia"/>
              </a:rPr>
              <a:t> </a:t>
            </a:r>
            <a:r>
              <a:rPr sz="2000" spc="125" dirty="0">
                <a:latin typeface="Georgia"/>
                <a:cs typeface="Georgia"/>
              </a:rPr>
              <a:t>reasons</a:t>
            </a:r>
            <a:r>
              <a:rPr sz="2000" spc="60" dirty="0">
                <a:latin typeface="Georgia"/>
                <a:cs typeface="Georgia"/>
              </a:rPr>
              <a:t> </a:t>
            </a:r>
            <a:r>
              <a:rPr sz="2000" dirty="0">
                <a:latin typeface="Georgia"/>
                <a:cs typeface="Georgia"/>
              </a:rPr>
              <a:t>for</a:t>
            </a:r>
            <a:r>
              <a:rPr sz="2000" spc="150" dirty="0">
                <a:latin typeface="Georgia"/>
                <a:cs typeface="Georgia"/>
              </a:rPr>
              <a:t> </a:t>
            </a:r>
            <a:r>
              <a:rPr sz="2000" spc="100" dirty="0">
                <a:latin typeface="Georgia"/>
                <a:cs typeface="Georgia"/>
              </a:rPr>
              <a:t>missing results.</a:t>
            </a:r>
            <a:endParaRPr sz="2000">
              <a:latin typeface="Georgia"/>
              <a:cs typeface="Georgia"/>
            </a:endParaRPr>
          </a:p>
          <a:p>
            <a:pPr>
              <a:spcBef>
                <a:spcPts val="140"/>
              </a:spcBef>
            </a:pPr>
            <a:endParaRPr sz="2000">
              <a:latin typeface="Georgia"/>
              <a:cs typeface="Georgia"/>
            </a:endParaRPr>
          </a:p>
          <a:p>
            <a:pPr marL="12700" marR="217170"/>
            <a:r>
              <a:rPr sz="2000" spc="55" dirty="0">
                <a:latin typeface="Georgia"/>
                <a:cs typeface="Georgia"/>
              </a:rPr>
              <a:t>For</a:t>
            </a:r>
            <a:r>
              <a:rPr sz="2000" spc="130" dirty="0">
                <a:latin typeface="Georgia"/>
                <a:cs typeface="Georgia"/>
              </a:rPr>
              <a:t> </a:t>
            </a:r>
            <a:r>
              <a:rPr sz="2000" spc="135" dirty="0">
                <a:latin typeface="Georgia"/>
                <a:cs typeface="Georgia"/>
              </a:rPr>
              <a:t>each</a:t>
            </a:r>
            <a:r>
              <a:rPr sz="2000" spc="60" dirty="0">
                <a:latin typeface="Georgia"/>
                <a:cs typeface="Georgia"/>
              </a:rPr>
              <a:t> </a:t>
            </a:r>
            <a:r>
              <a:rPr sz="2000" spc="95" dirty="0">
                <a:latin typeface="Georgia"/>
                <a:cs typeface="Georgia"/>
              </a:rPr>
              <a:t>outcome,</a:t>
            </a:r>
            <a:r>
              <a:rPr sz="2000" spc="150" dirty="0">
                <a:latin typeface="Georgia"/>
                <a:cs typeface="Georgia"/>
              </a:rPr>
              <a:t> </a:t>
            </a:r>
            <a:r>
              <a:rPr sz="2000" spc="110" dirty="0">
                <a:latin typeface="Georgia"/>
                <a:cs typeface="Georgia"/>
              </a:rPr>
              <a:t>results</a:t>
            </a:r>
            <a:r>
              <a:rPr sz="2000" spc="125" dirty="0">
                <a:latin typeface="Georgia"/>
                <a:cs typeface="Georgia"/>
              </a:rPr>
              <a:t> </a:t>
            </a:r>
            <a:r>
              <a:rPr sz="2000" spc="114" dirty="0">
                <a:latin typeface="Georgia"/>
                <a:cs typeface="Georgia"/>
              </a:rPr>
              <a:t>should</a:t>
            </a:r>
            <a:r>
              <a:rPr sz="2000" spc="145" dirty="0">
                <a:latin typeface="Georgia"/>
                <a:cs typeface="Georgia"/>
              </a:rPr>
              <a:t> </a:t>
            </a:r>
            <a:r>
              <a:rPr sz="2000" spc="110" dirty="0">
                <a:latin typeface="Georgia"/>
                <a:cs typeface="Georgia"/>
              </a:rPr>
              <a:t>be</a:t>
            </a:r>
            <a:r>
              <a:rPr sz="2000" spc="125" dirty="0">
                <a:latin typeface="Georgia"/>
                <a:cs typeface="Georgia"/>
              </a:rPr>
              <a:t> </a:t>
            </a:r>
            <a:r>
              <a:rPr sz="2000" spc="80" dirty="0">
                <a:latin typeface="Georgia"/>
                <a:cs typeface="Georgia"/>
              </a:rPr>
              <a:t>reported</a:t>
            </a:r>
            <a:r>
              <a:rPr sz="2000" spc="65" dirty="0">
                <a:latin typeface="Georgia"/>
                <a:cs typeface="Georgia"/>
              </a:rPr>
              <a:t> </a:t>
            </a:r>
            <a:r>
              <a:rPr sz="2000" spc="185" dirty="0">
                <a:latin typeface="Georgia"/>
                <a:cs typeface="Georgia"/>
              </a:rPr>
              <a:t>as</a:t>
            </a:r>
            <a:r>
              <a:rPr sz="2000" spc="45" dirty="0">
                <a:latin typeface="Georgia"/>
                <a:cs typeface="Georgia"/>
              </a:rPr>
              <a:t> </a:t>
            </a:r>
            <a:r>
              <a:rPr sz="2000" spc="160" dirty="0">
                <a:latin typeface="Georgia"/>
                <a:cs typeface="Georgia"/>
              </a:rPr>
              <a:t>a</a:t>
            </a:r>
            <a:r>
              <a:rPr sz="2000" spc="150" dirty="0">
                <a:latin typeface="Georgia"/>
                <a:cs typeface="Georgia"/>
              </a:rPr>
              <a:t> </a:t>
            </a:r>
            <a:r>
              <a:rPr sz="2000" spc="130" dirty="0">
                <a:latin typeface="Georgia"/>
                <a:cs typeface="Georgia"/>
              </a:rPr>
              <a:t>summary</a:t>
            </a:r>
            <a:r>
              <a:rPr sz="2000" spc="85" dirty="0">
                <a:latin typeface="Georgia"/>
                <a:cs typeface="Georgia"/>
              </a:rPr>
              <a:t> </a:t>
            </a:r>
            <a:r>
              <a:rPr sz="2000" dirty="0">
                <a:latin typeface="Georgia"/>
                <a:cs typeface="Georgia"/>
              </a:rPr>
              <a:t>of</a:t>
            </a:r>
            <a:r>
              <a:rPr sz="2000" spc="155" dirty="0">
                <a:latin typeface="Georgia"/>
                <a:cs typeface="Georgia"/>
              </a:rPr>
              <a:t> </a:t>
            </a:r>
            <a:r>
              <a:rPr sz="2000" spc="80" dirty="0">
                <a:latin typeface="Georgia"/>
                <a:cs typeface="Georgia"/>
              </a:rPr>
              <a:t>the </a:t>
            </a:r>
            <a:r>
              <a:rPr sz="2000" spc="90" dirty="0">
                <a:latin typeface="Georgia"/>
                <a:cs typeface="Georgia"/>
              </a:rPr>
              <a:t>outcome</a:t>
            </a:r>
            <a:r>
              <a:rPr sz="2000" spc="140" dirty="0">
                <a:latin typeface="Georgia"/>
                <a:cs typeface="Georgia"/>
              </a:rPr>
              <a:t> </a:t>
            </a:r>
            <a:r>
              <a:rPr sz="2000" dirty="0">
                <a:latin typeface="Georgia"/>
                <a:cs typeface="Georgia"/>
              </a:rPr>
              <a:t>for</a:t>
            </a:r>
            <a:r>
              <a:rPr sz="2000" spc="150" dirty="0">
                <a:latin typeface="Georgia"/>
                <a:cs typeface="Georgia"/>
              </a:rPr>
              <a:t> </a:t>
            </a:r>
            <a:r>
              <a:rPr sz="2000" spc="140" dirty="0">
                <a:latin typeface="Georgia"/>
                <a:cs typeface="Georgia"/>
              </a:rPr>
              <a:t>each</a:t>
            </a:r>
            <a:r>
              <a:rPr sz="2000" spc="75" dirty="0">
                <a:latin typeface="Georgia"/>
                <a:cs typeface="Georgia"/>
              </a:rPr>
              <a:t> </a:t>
            </a:r>
            <a:r>
              <a:rPr sz="2000" spc="100" dirty="0">
                <a:latin typeface="Georgia"/>
                <a:cs typeface="Georgia"/>
              </a:rPr>
              <a:t>group</a:t>
            </a:r>
            <a:r>
              <a:rPr sz="2000" spc="160" dirty="0">
                <a:latin typeface="Georgia"/>
                <a:cs typeface="Georgia"/>
              </a:rPr>
              <a:t> </a:t>
            </a:r>
            <a:r>
              <a:rPr sz="2000" spc="80" dirty="0">
                <a:latin typeface="Georgia"/>
                <a:cs typeface="Georgia"/>
              </a:rPr>
              <a:t>together</a:t>
            </a:r>
            <a:r>
              <a:rPr sz="2000" spc="70" dirty="0">
                <a:latin typeface="Georgia"/>
                <a:cs typeface="Georgia"/>
              </a:rPr>
              <a:t> </a:t>
            </a:r>
            <a:r>
              <a:rPr sz="2000" spc="80" dirty="0">
                <a:latin typeface="Georgia"/>
                <a:cs typeface="Georgia"/>
              </a:rPr>
              <a:t>with</a:t>
            </a:r>
            <a:r>
              <a:rPr sz="2000" spc="155" dirty="0">
                <a:latin typeface="Georgia"/>
                <a:cs typeface="Georgia"/>
              </a:rPr>
              <a:t> </a:t>
            </a:r>
            <a:r>
              <a:rPr sz="2000" spc="110" dirty="0">
                <a:latin typeface="Georgia"/>
                <a:cs typeface="Georgia"/>
              </a:rPr>
              <a:t>contrast</a:t>
            </a:r>
            <a:r>
              <a:rPr sz="2000" spc="45" dirty="0">
                <a:latin typeface="Georgia"/>
                <a:cs typeface="Georgia"/>
              </a:rPr>
              <a:t> </a:t>
            </a:r>
            <a:r>
              <a:rPr sz="2000" spc="90" dirty="0">
                <a:latin typeface="Georgia"/>
                <a:cs typeface="Georgia"/>
              </a:rPr>
              <a:t>between</a:t>
            </a:r>
            <a:r>
              <a:rPr sz="2000" spc="75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the</a:t>
            </a:r>
            <a:r>
              <a:rPr sz="2000" spc="225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groups, </a:t>
            </a:r>
            <a:r>
              <a:rPr sz="2000" spc="120" dirty="0">
                <a:latin typeface="Georgia"/>
                <a:cs typeface="Georgia"/>
              </a:rPr>
              <a:t>known</a:t>
            </a:r>
            <a:r>
              <a:rPr sz="2000" spc="60" dirty="0">
                <a:latin typeface="Georgia"/>
                <a:cs typeface="Georgia"/>
              </a:rPr>
              <a:t> </a:t>
            </a:r>
            <a:r>
              <a:rPr sz="2000" spc="185" dirty="0">
                <a:latin typeface="Georgia"/>
                <a:cs typeface="Georgia"/>
              </a:rPr>
              <a:t>as</a:t>
            </a:r>
            <a:r>
              <a:rPr sz="2000" spc="120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the</a:t>
            </a:r>
            <a:r>
              <a:rPr sz="2000" spc="125" dirty="0">
                <a:latin typeface="Georgia"/>
                <a:cs typeface="Georgia"/>
              </a:rPr>
              <a:t> </a:t>
            </a:r>
            <a:r>
              <a:rPr sz="2000" spc="65" dirty="0">
                <a:latin typeface="Georgia"/>
                <a:cs typeface="Georgia"/>
              </a:rPr>
              <a:t>effect</a:t>
            </a:r>
            <a:r>
              <a:rPr sz="2000" spc="30" dirty="0">
                <a:latin typeface="Georgia"/>
                <a:cs typeface="Georgia"/>
              </a:rPr>
              <a:t> </a:t>
            </a:r>
            <a:r>
              <a:rPr sz="2000" spc="70" dirty="0">
                <a:latin typeface="Georgia"/>
                <a:cs typeface="Georgia"/>
              </a:rPr>
              <a:t>size.</a:t>
            </a:r>
            <a:endParaRPr sz="2000">
              <a:latin typeface="Georgia"/>
              <a:cs typeface="Georgia"/>
            </a:endParaRPr>
          </a:p>
          <a:p>
            <a:pPr>
              <a:spcBef>
                <a:spcPts val="135"/>
              </a:spcBef>
            </a:pPr>
            <a:endParaRPr sz="2000">
              <a:latin typeface="Georgia"/>
              <a:cs typeface="Georgia"/>
            </a:endParaRPr>
          </a:p>
          <a:p>
            <a:pPr marL="12700">
              <a:spcBef>
                <a:spcPts val="5"/>
              </a:spcBef>
            </a:pPr>
            <a:r>
              <a:rPr sz="2000" spc="114" dirty="0">
                <a:latin typeface="Georgia"/>
                <a:cs typeface="Georgia"/>
              </a:rPr>
              <a:t>Ensure</a:t>
            </a:r>
            <a:r>
              <a:rPr sz="2000" spc="195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whether</a:t>
            </a:r>
            <a:r>
              <a:rPr sz="2000" spc="50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the</a:t>
            </a:r>
            <a:r>
              <a:rPr sz="2000" spc="120" dirty="0">
                <a:latin typeface="Georgia"/>
                <a:cs typeface="Georgia"/>
              </a:rPr>
              <a:t> </a:t>
            </a:r>
            <a:r>
              <a:rPr sz="2000" spc="90" dirty="0">
                <a:latin typeface="Georgia"/>
                <a:cs typeface="Georgia"/>
              </a:rPr>
              <a:t>investigators</a:t>
            </a:r>
            <a:r>
              <a:rPr sz="2000" spc="25" dirty="0">
                <a:latin typeface="Georgia"/>
                <a:cs typeface="Georgia"/>
              </a:rPr>
              <a:t> </a:t>
            </a:r>
            <a:r>
              <a:rPr sz="2000" spc="120" dirty="0">
                <a:latin typeface="Georgia"/>
                <a:cs typeface="Georgia"/>
              </a:rPr>
              <a:t>summarised</a:t>
            </a:r>
            <a:r>
              <a:rPr sz="2000" spc="85" dirty="0">
                <a:latin typeface="Georgia"/>
                <a:cs typeface="Georgia"/>
              </a:rPr>
              <a:t> </a:t>
            </a:r>
            <a:r>
              <a:rPr sz="2000" spc="100" dirty="0">
                <a:latin typeface="Georgia"/>
                <a:cs typeface="Georgia"/>
              </a:rPr>
              <a:t>both</a:t>
            </a:r>
            <a:r>
              <a:rPr sz="2000" spc="140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risk</a:t>
            </a:r>
            <a:r>
              <a:rPr sz="2000" spc="135" dirty="0">
                <a:latin typeface="Georgia"/>
                <a:cs typeface="Georgia"/>
              </a:rPr>
              <a:t> </a:t>
            </a:r>
            <a:r>
              <a:rPr sz="2000" spc="140" dirty="0">
                <a:latin typeface="Georgia"/>
                <a:cs typeface="Georgia"/>
              </a:rPr>
              <a:t>and</a:t>
            </a:r>
            <a:r>
              <a:rPr sz="2000" spc="65" dirty="0">
                <a:latin typeface="Georgia"/>
                <a:cs typeface="Georgia"/>
              </a:rPr>
              <a:t> </a:t>
            </a:r>
            <a:r>
              <a:rPr sz="2000" spc="75" dirty="0">
                <a:latin typeface="Georgia"/>
                <a:cs typeface="Georgia"/>
              </a:rPr>
              <a:t>benefits</a:t>
            </a:r>
            <a:endParaRPr sz="2000">
              <a:latin typeface="Georgia"/>
              <a:cs typeface="Georgia"/>
            </a:endParaRPr>
          </a:p>
          <a:p>
            <a:pPr marL="88900">
              <a:spcBef>
                <a:spcPts val="5"/>
              </a:spcBef>
            </a:pPr>
            <a:r>
              <a:rPr sz="2000" spc="110" dirty="0">
                <a:latin typeface="Georgia"/>
                <a:cs typeface="Georgia"/>
              </a:rPr>
              <a:t>associated</a:t>
            </a:r>
            <a:r>
              <a:rPr sz="2000" spc="75" dirty="0">
                <a:latin typeface="Georgia"/>
                <a:cs typeface="Georgia"/>
              </a:rPr>
              <a:t> </a:t>
            </a:r>
            <a:r>
              <a:rPr sz="2000" spc="85" dirty="0">
                <a:latin typeface="Georgia"/>
                <a:cs typeface="Georgia"/>
              </a:rPr>
              <a:t>with</a:t>
            </a:r>
            <a:r>
              <a:rPr sz="2000" spc="155" dirty="0">
                <a:latin typeface="Georgia"/>
                <a:cs typeface="Georgia"/>
              </a:rPr>
              <a:t> </a:t>
            </a:r>
            <a:r>
              <a:rPr sz="2000" spc="65" dirty="0">
                <a:latin typeface="Georgia"/>
                <a:cs typeface="Georgia"/>
              </a:rPr>
              <a:t>intervention.</a:t>
            </a:r>
            <a:endParaRPr sz="2000">
              <a:latin typeface="Georgia"/>
              <a:cs typeface="Georgia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pPr marL="38100">
                <a:lnSpc>
                  <a:spcPts val="1240"/>
                </a:lnSpc>
              </a:pPr>
              <a:t>25</a:t>
            </a:fld>
            <a:endParaRPr spc="-25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35809" y="90489"/>
            <a:ext cx="10099040" cy="795731"/>
          </a:xfrm>
          <a:prstGeom prst="rect">
            <a:avLst/>
          </a:prstGeom>
        </p:spPr>
        <p:txBody>
          <a:bodyPr vert="horz" wrap="square" lIns="0" tIns="483235" rIns="0" bIns="0" rtlCol="0">
            <a:spAutoFit/>
          </a:bodyPr>
          <a:lstStyle/>
          <a:p>
            <a:pPr marL="12700">
              <a:spcBef>
                <a:spcPts val="125"/>
              </a:spcBef>
            </a:pPr>
            <a:r>
              <a:rPr spc="135" dirty="0"/>
              <a:t>Evaluating</a:t>
            </a:r>
            <a:r>
              <a:rPr spc="120" dirty="0"/>
              <a:t> </a:t>
            </a:r>
            <a:r>
              <a:rPr spc="160" dirty="0"/>
              <a:t>‘P’</a:t>
            </a:r>
            <a:r>
              <a:rPr spc="204" dirty="0"/>
              <a:t> </a:t>
            </a:r>
            <a:r>
              <a:rPr spc="110" dirty="0"/>
              <a:t>value</a:t>
            </a:r>
            <a:r>
              <a:rPr spc="200" dirty="0"/>
              <a:t> </a:t>
            </a:r>
            <a:r>
              <a:rPr spc="85" dirty="0"/>
              <a:t>and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2035811" y="1158557"/>
            <a:ext cx="11271673" cy="1444626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marR="904240">
              <a:spcBef>
                <a:spcPts val="125"/>
              </a:spcBef>
            </a:pPr>
            <a:r>
              <a:rPr spc="75" dirty="0"/>
              <a:t>The</a:t>
            </a:r>
            <a:r>
              <a:rPr spc="130" dirty="0"/>
              <a:t> </a:t>
            </a:r>
            <a:r>
              <a:rPr dirty="0"/>
              <a:t>P</a:t>
            </a:r>
            <a:r>
              <a:rPr spc="155" dirty="0"/>
              <a:t> </a:t>
            </a:r>
            <a:r>
              <a:rPr spc="105" dirty="0"/>
              <a:t>value,</a:t>
            </a:r>
            <a:r>
              <a:rPr spc="160" dirty="0"/>
              <a:t> </a:t>
            </a:r>
            <a:r>
              <a:rPr spc="50" dirty="0"/>
              <a:t>or</a:t>
            </a:r>
            <a:r>
              <a:rPr spc="145" dirty="0"/>
              <a:t> </a:t>
            </a:r>
            <a:r>
              <a:rPr spc="105" dirty="0"/>
              <a:t>calculated</a:t>
            </a:r>
            <a:r>
              <a:rPr spc="80" dirty="0"/>
              <a:t> </a:t>
            </a:r>
            <a:r>
              <a:rPr spc="85" dirty="0"/>
              <a:t>probability,</a:t>
            </a:r>
            <a:r>
              <a:rPr spc="-65" dirty="0"/>
              <a:t> </a:t>
            </a:r>
            <a:r>
              <a:rPr spc="100" dirty="0"/>
              <a:t>is</a:t>
            </a:r>
            <a:r>
              <a:rPr spc="125" dirty="0"/>
              <a:t> </a:t>
            </a:r>
            <a:r>
              <a:rPr spc="110" dirty="0"/>
              <a:t>the</a:t>
            </a:r>
            <a:r>
              <a:rPr spc="135" dirty="0"/>
              <a:t> </a:t>
            </a:r>
            <a:r>
              <a:rPr spc="80" dirty="0"/>
              <a:t>probability</a:t>
            </a:r>
            <a:r>
              <a:rPr spc="15" dirty="0"/>
              <a:t> </a:t>
            </a:r>
            <a:r>
              <a:rPr spc="-25" dirty="0"/>
              <a:t>of </a:t>
            </a:r>
            <a:r>
              <a:rPr spc="75" dirty="0"/>
              <a:t>finding</a:t>
            </a:r>
            <a:r>
              <a:rPr spc="5" dirty="0"/>
              <a:t> </a:t>
            </a:r>
            <a:r>
              <a:rPr spc="110" dirty="0"/>
              <a:t>the</a:t>
            </a:r>
            <a:r>
              <a:rPr spc="130" dirty="0"/>
              <a:t> </a:t>
            </a:r>
            <a:r>
              <a:rPr spc="95" dirty="0"/>
              <a:t>observed,</a:t>
            </a:r>
            <a:r>
              <a:rPr spc="5" dirty="0"/>
              <a:t> </a:t>
            </a:r>
            <a:r>
              <a:rPr spc="50" dirty="0"/>
              <a:t>or</a:t>
            </a:r>
            <a:r>
              <a:rPr spc="135" dirty="0"/>
              <a:t> </a:t>
            </a:r>
            <a:r>
              <a:rPr spc="75" dirty="0"/>
              <a:t>more</a:t>
            </a:r>
            <a:r>
              <a:rPr spc="125" dirty="0"/>
              <a:t> </a:t>
            </a:r>
            <a:r>
              <a:rPr spc="85" dirty="0"/>
              <a:t>extreme,</a:t>
            </a:r>
            <a:r>
              <a:rPr spc="155" dirty="0"/>
              <a:t> </a:t>
            </a:r>
            <a:r>
              <a:rPr spc="114" dirty="0"/>
              <a:t>results</a:t>
            </a:r>
            <a:r>
              <a:rPr spc="125" dirty="0"/>
              <a:t> </a:t>
            </a:r>
            <a:r>
              <a:rPr spc="120" dirty="0"/>
              <a:t>when</a:t>
            </a:r>
            <a:r>
              <a:rPr spc="60" dirty="0"/>
              <a:t> </a:t>
            </a:r>
            <a:r>
              <a:rPr spc="110" dirty="0"/>
              <a:t>the</a:t>
            </a:r>
            <a:r>
              <a:rPr spc="125" dirty="0"/>
              <a:t> </a:t>
            </a:r>
            <a:r>
              <a:rPr spc="75" dirty="0"/>
              <a:t>null </a:t>
            </a:r>
            <a:r>
              <a:rPr spc="120" dirty="0"/>
              <a:t>hypothesis</a:t>
            </a:r>
            <a:r>
              <a:rPr spc="-50" dirty="0"/>
              <a:t> </a:t>
            </a:r>
            <a:r>
              <a:rPr spc="-25" dirty="0"/>
              <a:t>(H</a:t>
            </a:r>
            <a:r>
              <a:rPr sz="1200" spc="-25" dirty="0"/>
              <a:t>0</a:t>
            </a:r>
            <a:r>
              <a:rPr spc="-25" dirty="0"/>
              <a:t>)</a:t>
            </a:r>
            <a:r>
              <a:rPr spc="95" dirty="0"/>
              <a:t> </a:t>
            </a:r>
            <a:r>
              <a:rPr dirty="0"/>
              <a:t>of</a:t>
            </a:r>
            <a:r>
              <a:rPr spc="125" dirty="0"/>
              <a:t> </a:t>
            </a:r>
            <a:r>
              <a:rPr spc="160" dirty="0"/>
              <a:t>a</a:t>
            </a:r>
            <a:r>
              <a:rPr spc="125" dirty="0"/>
              <a:t> study</a:t>
            </a:r>
            <a:r>
              <a:rPr spc="130" dirty="0"/>
              <a:t> </a:t>
            </a:r>
            <a:r>
              <a:rPr spc="95" dirty="0"/>
              <a:t>question</a:t>
            </a:r>
            <a:r>
              <a:rPr spc="35" dirty="0"/>
              <a:t> </a:t>
            </a:r>
            <a:r>
              <a:rPr spc="95" dirty="0"/>
              <a:t>is</a:t>
            </a:r>
            <a:r>
              <a:rPr spc="170" dirty="0"/>
              <a:t> </a:t>
            </a:r>
            <a:r>
              <a:rPr spc="90" dirty="0"/>
              <a:t>true.</a:t>
            </a:r>
            <a:endParaRPr sz="1200"/>
          </a:p>
          <a:p>
            <a:pPr>
              <a:spcBef>
                <a:spcPts val="145"/>
              </a:spcBef>
            </a:pPr>
            <a:endParaRPr sz="1200"/>
          </a:p>
          <a:p>
            <a:pPr marL="12700" marR="5080"/>
            <a:r>
              <a:rPr dirty="0"/>
              <a:t>A</a:t>
            </a:r>
            <a:r>
              <a:rPr spc="180" dirty="0"/>
              <a:t> </a:t>
            </a:r>
            <a:r>
              <a:rPr spc="90" dirty="0"/>
              <a:t>smaller</a:t>
            </a:r>
            <a:r>
              <a:rPr spc="65" dirty="0"/>
              <a:t> </a:t>
            </a:r>
            <a:r>
              <a:rPr spc="95" dirty="0"/>
              <a:t>p-</a:t>
            </a:r>
            <a:r>
              <a:rPr spc="105" dirty="0"/>
              <a:t>value</a:t>
            </a:r>
            <a:r>
              <a:rPr spc="50" dirty="0"/>
              <a:t> </a:t>
            </a:r>
            <a:r>
              <a:rPr spc="140" dirty="0"/>
              <a:t>means</a:t>
            </a:r>
            <a:r>
              <a:rPr spc="55" dirty="0"/>
              <a:t> </a:t>
            </a:r>
            <a:r>
              <a:rPr spc="125" dirty="0"/>
              <a:t>that</a:t>
            </a:r>
            <a:r>
              <a:rPr spc="114" dirty="0"/>
              <a:t> </a:t>
            </a:r>
            <a:r>
              <a:rPr spc="95" dirty="0"/>
              <a:t>there</a:t>
            </a:r>
            <a:r>
              <a:rPr spc="130" dirty="0"/>
              <a:t> </a:t>
            </a:r>
            <a:r>
              <a:rPr spc="100" dirty="0"/>
              <a:t>is</a:t>
            </a:r>
            <a:r>
              <a:rPr spc="125" dirty="0"/>
              <a:t> </a:t>
            </a:r>
            <a:r>
              <a:rPr spc="95" dirty="0"/>
              <a:t>stronger</a:t>
            </a:r>
            <a:r>
              <a:rPr spc="60" dirty="0"/>
              <a:t> </a:t>
            </a:r>
            <a:r>
              <a:rPr spc="90" dirty="0"/>
              <a:t>evidence</a:t>
            </a:r>
            <a:r>
              <a:rPr spc="45" dirty="0"/>
              <a:t> </a:t>
            </a:r>
            <a:r>
              <a:rPr spc="75" dirty="0"/>
              <a:t>in</a:t>
            </a:r>
            <a:r>
              <a:rPr spc="145" dirty="0"/>
              <a:t> </a:t>
            </a:r>
            <a:r>
              <a:rPr spc="90" dirty="0"/>
              <a:t>favour</a:t>
            </a:r>
            <a:r>
              <a:rPr spc="60" dirty="0"/>
              <a:t> </a:t>
            </a:r>
            <a:r>
              <a:rPr spc="-25" dirty="0"/>
              <a:t>of </a:t>
            </a:r>
            <a:r>
              <a:rPr spc="110" dirty="0"/>
              <a:t>the</a:t>
            </a:r>
            <a:r>
              <a:rPr spc="135" dirty="0"/>
              <a:t> </a:t>
            </a:r>
            <a:r>
              <a:rPr spc="85" dirty="0"/>
              <a:t>alternative</a:t>
            </a:r>
            <a:r>
              <a:rPr spc="55" dirty="0"/>
              <a:t> </a:t>
            </a:r>
            <a:r>
              <a:rPr spc="105" dirty="0"/>
              <a:t>hypothesis.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907858" y="3295333"/>
            <a:ext cx="1091565" cy="6394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spcBef>
                <a:spcPts val="125"/>
              </a:spcBef>
            </a:pPr>
            <a:r>
              <a:rPr sz="2000" b="1" spc="70" dirty="0">
                <a:latin typeface="Cambria"/>
                <a:cs typeface="Cambria"/>
              </a:rPr>
              <a:t>p-</a:t>
            </a:r>
            <a:r>
              <a:rPr sz="2000" b="1" spc="90" dirty="0">
                <a:latin typeface="Cambria"/>
                <a:cs typeface="Cambria"/>
              </a:rPr>
              <a:t>value</a:t>
            </a:r>
            <a:endParaRPr sz="2000">
              <a:latin typeface="Cambria"/>
              <a:cs typeface="Cambria"/>
            </a:endParaRPr>
          </a:p>
          <a:p>
            <a:pPr marL="12700">
              <a:spcBef>
                <a:spcPts val="5"/>
              </a:spcBef>
            </a:pPr>
            <a:r>
              <a:rPr sz="2000" spc="95" dirty="0">
                <a:latin typeface="Georgia"/>
                <a:cs typeface="Georgia"/>
              </a:rPr>
              <a:t>Over</a:t>
            </a:r>
            <a:r>
              <a:rPr sz="2000" spc="45" dirty="0">
                <a:latin typeface="Georgia"/>
                <a:cs typeface="Georgia"/>
              </a:rPr>
              <a:t> </a:t>
            </a:r>
            <a:r>
              <a:rPr sz="2000" spc="160" dirty="0">
                <a:latin typeface="Georgia"/>
                <a:cs typeface="Georgia"/>
              </a:rPr>
              <a:t>0.1</a:t>
            </a:r>
            <a:endParaRPr sz="2000">
              <a:latin typeface="Georgia"/>
              <a:cs typeface="Georgi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738627" y="3295333"/>
            <a:ext cx="6508115" cy="6394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spcBef>
                <a:spcPts val="125"/>
              </a:spcBef>
            </a:pPr>
            <a:r>
              <a:rPr sz="2000" b="1" spc="95" dirty="0">
                <a:latin typeface="Cambria"/>
                <a:cs typeface="Cambria"/>
              </a:rPr>
              <a:t>Interpretation</a:t>
            </a:r>
            <a:endParaRPr sz="2000">
              <a:latin typeface="Cambria"/>
              <a:cs typeface="Cambria"/>
            </a:endParaRPr>
          </a:p>
          <a:p>
            <a:pPr marL="12700">
              <a:spcBef>
                <a:spcPts val="5"/>
              </a:spcBef>
            </a:pPr>
            <a:r>
              <a:rPr sz="2000" spc="60" dirty="0">
                <a:latin typeface="Georgia"/>
                <a:cs typeface="Georgia"/>
              </a:rPr>
              <a:t>-</a:t>
            </a:r>
            <a:r>
              <a:rPr sz="2000" spc="135" dirty="0">
                <a:latin typeface="Georgia"/>
                <a:cs typeface="Georgia"/>
              </a:rPr>
              <a:t> </a:t>
            </a:r>
            <a:r>
              <a:rPr sz="2000" dirty="0">
                <a:latin typeface="Georgia"/>
                <a:cs typeface="Georgia"/>
              </a:rPr>
              <a:t>No</a:t>
            </a:r>
            <a:r>
              <a:rPr sz="2000" spc="114" dirty="0">
                <a:latin typeface="Georgia"/>
                <a:cs typeface="Georgia"/>
              </a:rPr>
              <a:t> </a:t>
            </a:r>
            <a:r>
              <a:rPr sz="2000" spc="90" dirty="0">
                <a:latin typeface="Georgia"/>
                <a:cs typeface="Georgia"/>
              </a:rPr>
              <a:t>evidence</a:t>
            </a:r>
            <a:r>
              <a:rPr sz="2000" spc="40" dirty="0">
                <a:latin typeface="Georgia"/>
                <a:cs typeface="Georgia"/>
              </a:rPr>
              <a:t> </a:t>
            </a:r>
            <a:r>
              <a:rPr sz="2000" spc="125" dirty="0">
                <a:latin typeface="Georgia"/>
                <a:cs typeface="Georgia"/>
              </a:rPr>
              <a:t>that</a:t>
            </a:r>
            <a:r>
              <a:rPr sz="2000" spc="105" dirty="0">
                <a:latin typeface="Georgia"/>
                <a:cs typeface="Georgia"/>
              </a:rPr>
              <a:t> the</a:t>
            </a:r>
            <a:r>
              <a:rPr sz="2000" spc="120" dirty="0">
                <a:latin typeface="Georgia"/>
                <a:cs typeface="Georgia"/>
              </a:rPr>
              <a:t> </a:t>
            </a:r>
            <a:r>
              <a:rPr sz="2000" spc="95" dirty="0">
                <a:latin typeface="Georgia"/>
                <a:cs typeface="Georgia"/>
              </a:rPr>
              <a:t>null</a:t>
            </a:r>
            <a:r>
              <a:rPr sz="2000" spc="190" dirty="0">
                <a:latin typeface="Georgia"/>
                <a:cs typeface="Georgia"/>
              </a:rPr>
              <a:t> </a:t>
            </a:r>
            <a:r>
              <a:rPr sz="2000" spc="114" dirty="0">
                <a:latin typeface="Georgia"/>
                <a:cs typeface="Georgia"/>
              </a:rPr>
              <a:t>hypothesis</a:t>
            </a:r>
            <a:r>
              <a:rPr sz="2000" spc="-35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does</a:t>
            </a:r>
            <a:r>
              <a:rPr sz="2000" spc="114" dirty="0">
                <a:latin typeface="Georgia"/>
                <a:cs typeface="Georgia"/>
              </a:rPr>
              <a:t> </a:t>
            </a:r>
            <a:r>
              <a:rPr sz="2000" spc="85" dirty="0">
                <a:latin typeface="Georgia"/>
                <a:cs typeface="Georgia"/>
              </a:rPr>
              <a:t>not</a:t>
            </a:r>
            <a:r>
              <a:rPr sz="2000" spc="105" dirty="0">
                <a:latin typeface="Georgia"/>
                <a:cs typeface="Georgia"/>
              </a:rPr>
              <a:t> </a:t>
            </a:r>
            <a:r>
              <a:rPr sz="2000" spc="65" dirty="0">
                <a:latin typeface="Georgia"/>
                <a:cs typeface="Georgia"/>
              </a:rPr>
              <a:t>hold</a:t>
            </a:r>
            <a:endParaRPr sz="2000">
              <a:latin typeface="Georgia"/>
              <a:cs typeface="Georgi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907857" y="3905567"/>
            <a:ext cx="8520430" cy="64008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spcBef>
                <a:spcPts val="125"/>
              </a:spcBef>
            </a:pPr>
            <a:r>
              <a:rPr sz="2000" spc="105" dirty="0">
                <a:latin typeface="Georgia"/>
                <a:cs typeface="Georgia"/>
              </a:rPr>
              <a:t>Between</a:t>
            </a:r>
            <a:r>
              <a:rPr sz="2000" spc="60" dirty="0">
                <a:latin typeface="Georgia"/>
                <a:cs typeface="Georgia"/>
              </a:rPr>
              <a:t> </a:t>
            </a:r>
            <a:r>
              <a:rPr sz="2000" spc="100" dirty="0">
                <a:latin typeface="Georgia"/>
                <a:cs typeface="Georgia"/>
              </a:rPr>
              <a:t>0.05</a:t>
            </a:r>
            <a:r>
              <a:rPr sz="2000" spc="65" dirty="0">
                <a:latin typeface="Georgia"/>
                <a:cs typeface="Georgia"/>
              </a:rPr>
              <a:t> </a:t>
            </a:r>
            <a:r>
              <a:rPr sz="2000" spc="145" dirty="0">
                <a:latin typeface="Georgia"/>
                <a:cs typeface="Georgia"/>
              </a:rPr>
              <a:t>and</a:t>
            </a:r>
            <a:r>
              <a:rPr sz="2000" spc="70" dirty="0">
                <a:latin typeface="Georgia"/>
                <a:cs typeface="Georgia"/>
              </a:rPr>
              <a:t> </a:t>
            </a:r>
            <a:r>
              <a:rPr sz="2000" spc="200" dirty="0">
                <a:latin typeface="Georgia"/>
                <a:cs typeface="Georgia"/>
              </a:rPr>
              <a:t>0.1-</a:t>
            </a:r>
            <a:r>
              <a:rPr sz="2000" spc="80" dirty="0">
                <a:latin typeface="Georgia"/>
                <a:cs typeface="Georgia"/>
              </a:rPr>
              <a:t>Very</a:t>
            </a:r>
            <a:r>
              <a:rPr sz="2000" spc="75" dirty="0">
                <a:latin typeface="Georgia"/>
                <a:cs typeface="Georgia"/>
              </a:rPr>
              <a:t> </a:t>
            </a:r>
            <a:r>
              <a:rPr sz="2000" spc="125" dirty="0">
                <a:latin typeface="Georgia"/>
                <a:cs typeface="Georgia"/>
              </a:rPr>
              <a:t>weak</a:t>
            </a:r>
            <a:r>
              <a:rPr sz="2000" spc="60" dirty="0">
                <a:latin typeface="Georgia"/>
                <a:cs typeface="Georgia"/>
              </a:rPr>
              <a:t> </a:t>
            </a:r>
            <a:r>
              <a:rPr sz="2000" spc="90" dirty="0">
                <a:latin typeface="Georgia"/>
                <a:cs typeface="Georgia"/>
              </a:rPr>
              <a:t>evidence</a:t>
            </a:r>
            <a:r>
              <a:rPr sz="2000" spc="40" dirty="0">
                <a:latin typeface="Georgia"/>
                <a:cs typeface="Georgia"/>
              </a:rPr>
              <a:t> </a:t>
            </a:r>
            <a:r>
              <a:rPr sz="2000" spc="125" dirty="0">
                <a:latin typeface="Georgia"/>
                <a:cs typeface="Georgia"/>
              </a:rPr>
              <a:t>that</a:t>
            </a:r>
            <a:r>
              <a:rPr sz="2000" spc="100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the</a:t>
            </a:r>
            <a:r>
              <a:rPr sz="2000" spc="120" dirty="0">
                <a:latin typeface="Georgia"/>
                <a:cs typeface="Georgia"/>
              </a:rPr>
              <a:t> </a:t>
            </a:r>
            <a:r>
              <a:rPr sz="2000" spc="95" dirty="0">
                <a:latin typeface="Georgia"/>
                <a:cs typeface="Georgia"/>
              </a:rPr>
              <a:t>null</a:t>
            </a:r>
            <a:r>
              <a:rPr sz="2000" spc="114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hypothesis</a:t>
            </a:r>
            <a:endParaRPr sz="2000">
              <a:latin typeface="Georgia"/>
              <a:cs typeface="Georgia"/>
            </a:endParaRPr>
          </a:p>
          <a:p>
            <a:pPr marL="6820534">
              <a:spcBef>
                <a:spcPts val="5"/>
              </a:spcBef>
            </a:pPr>
            <a:r>
              <a:rPr sz="2000" spc="105" dirty="0">
                <a:latin typeface="Georgia"/>
                <a:cs typeface="Georgia"/>
              </a:rPr>
              <a:t>does</a:t>
            </a:r>
            <a:r>
              <a:rPr sz="2000" spc="120" dirty="0">
                <a:latin typeface="Georgia"/>
                <a:cs typeface="Georgia"/>
              </a:rPr>
              <a:t> </a:t>
            </a:r>
            <a:r>
              <a:rPr sz="2000" spc="85" dirty="0">
                <a:latin typeface="Georgia"/>
                <a:cs typeface="Georgia"/>
              </a:rPr>
              <a:t>not</a:t>
            </a:r>
            <a:r>
              <a:rPr sz="2000" spc="110" dirty="0">
                <a:latin typeface="Georgia"/>
                <a:cs typeface="Georgia"/>
              </a:rPr>
              <a:t> </a:t>
            </a:r>
            <a:r>
              <a:rPr sz="2000" spc="65" dirty="0">
                <a:latin typeface="Georgia"/>
                <a:cs typeface="Georgia"/>
              </a:rPr>
              <a:t>hold</a:t>
            </a:r>
            <a:endParaRPr sz="2000">
              <a:latin typeface="Georgia"/>
              <a:cs typeface="Georgi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907858" y="4516057"/>
            <a:ext cx="2912745" cy="3346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spcBef>
                <a:spcPts val="125"/>
              </a:spcBef>
            </a:pPr>
            <a:r>
              <a:rPr sz="2000" spc="105" dirty="0">
                <a:latin typeface="Georgia"/>
                <a:cs typeface="Georgia"/>
              </a:rPr>
              <a:t>Between</a:t>
            </a:r>
            <a:r>
              <a:rPr sz="2000" spc="60" dirty="0">
                <a:latin typeface="Georgia"/>
                <a:cs typeface="Georgia"/>
              </a:rPr>
              <a:t> </a:t>
            </a:r>
            <a:r>
              <a:rPr sz="2000" spc="145" dirty="0">
                <a:latin typeface="Georgia"/>
                <a:cs typeface="Georgia"/>
              </a:rPr>
              <a:t>0.01</a:t>
            </a:r>
            <a:r>
              <a:rPr sz="2000" spc="70" dirty="0">
                <a:latin typeface="Georgia"/>
                <a:cs typeface="Georgia"/>
              </a:rPr>
              <a:t> </a:t>
            </a:r>
            <a:r>
              <a:rPr sz="2000" spc="145" dirty="0">
                <a:latin typeface="Georgia"/>
                <a:cs typeface="Georgia"/>
              </a:rPr>
              <a:t>and</a:t>
            </a:r>
            <a:r>
              <a:rPr sz="2000" spc="70" dirty="0">
                <a:latin typeface="Georgia"/>
                <a:cs typeface="Georgia"/>
              </a:rPr>
              <a:t> </a:t>
            </a:r>
            <a:r>
              <a:rPr sz="2000" spc="80" dirty="0">
                <a:latin typeface="Georgia"/>
                <a:cs typeface="Georgia"/>
              </a:rPr>
              <a:t>0.05</a:t>
            </a:r>
            <a:endParaRPr sz="2000">
              <a:latin typeface="Georgia"/>
              <a:cs typeface="Georgi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569204" y="4516056"/>
            <a:ext cx="4747895" cy="64008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052195" marR="5080" indent="-1040130">
              <a:spcBef>
                <a:spcPts val="125"/>
              </a:spcBef>
            </a:pPr>
            <a:r>
              <a:rPr sz="2000" spc="60" dirty="0">
                <a:latin typeface="Georgia"/>
                <a:cs typeface="Georgia"/>
              </a:rPr>
              <a:t>-</a:t>
            </a:r>
            <a:r>
              <a:rPr sz="2000" spc="135" dirty="0">
                <a:latin typeface="Georgia"/>
                <a:cs typeface="Georgia"/>
              </a:rPr>
              <a:t> </a:t>
            </a:r>
            <a:r>
              <a:rPr sz="2000" spc="75" dirty="0">
                <a:latin typeface="Georgia"/>
                <a:cs typeface="Georgia"/>
              </a:rPr>
              <a:t>Moderately</a:t>
            </a:r>
            <a:r>
              <a:rPr sz="2000" dirty="0">
                <a:latin typeface="Georgia"/>
                <a:cs typeface="Georgia"/>
              </a:rPr>
              <a:t> </a:t>
            </a:r>
            <a:r>
              <a:rPr sz="2000" spc="95" dirty="0">
                <a:latin typeface="Georgia"/>
                <a:cs typeface="Georgia"/>
              </a:rPr>
              <a:t>strong</a:t>
            </a:r>
            <a:r>
              <a:rPr sz="2000" spc="80" dirty="0">
                <a:latin typeface="Georgia"/>
                <a:cs typeface="Georgia"/>
              </a:rPr>
              <a:t> </a:t>
            </a:r>
            <a:r>
              <a:rPr sz="2000" spc="90" dirty="0">
                <a:latin typeface="Georgia"/>
                <a:cs typeface="Georgia"/>
              </a:rPr>
              <a:t>evidence</a:t>
            </a:r>
            <a:r>
              <a:rPr sz="2000" spc="35" dirty="0">
                <a:latin typeface="Georgia"/>
                <a:cs typeface="Georgia"/>
              </a:rPr>
              <a:t> </a:t>
            </a:r>
            <a:r>
              <a:rPr sz="2000" spc="125" dirty="0">
                <a:latin typeface="Georgia"/>
                <a:cs typeface="Georgia"/>
              </a:rPr>
              <a:t>that</a:t>
            </a:r>
            <a:r>
              <a:rPr sz="2000" spc="105" dirty="0">
                <a:latin typeface="Georgia"/>
                <a:cs typeface="Georgia"/>
              </a:rPr>
              <a:t> </a:t>
            </a:r>
            <a:r>
              <a:rPr sz="2000" spc="80" dirty="0">
                <a:latin typeface="Georgia"/>
                <a:cs typeface="Georgia"/>
              </a:rPr>
              <a:t>the </a:t>
            </a:r>
            <a:r>
              <a:rPr sz="2000" spc="95" dirty="0">
                <a:latin typeface="Georgia"/>
                <a:cs typeface="Georgia"/>
              </a:rPr>
              <a:t>null</a:t>
            </a:r>
            <a:r>
              <a:rPr sz="2000" spc="120" dirty="0">
                <a:latin typeface="Georgia"/>
                <a:cs typeface="Georgia"/>
              </a:rPr>
              <a:t> </a:t>
            </a:r>
            <a:r>
              <a:rPr sz="2000" spc="114" dirty="0">
                <a:latin typeface="Georgia"/>
                <a:cs typeface="Georgia"/>
              </a:rPr>
              <a:t>hypothesis</a:t>
            </a:r>
            <a:r>
              <a:rPr sz="2000" spc="50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does</a:t>
            </a:r>
            <a:r>
              <a:rPr sz="2000" spc="40" dirty="0">
                <a:latin typeface="Georgia"/>
                <a:cs typeface="Georgia"/>
              </a:rPr>
              <a:t> </a:t>
            </a:r>
            <a:r>
              <a:rPr sz="2000" spc="85" dirty="0">
                <a:latin typeface="Georgia"/>
                <a:cs typeface="Georgia"/>
              </a:rPr>
              <a:t>not</a:t>
            </a:r>
            <a:r>
              <a:rPr sz="2000" spc="185" dirty="0">
                <a:latin typeface="Georgia"/>
                <a:cs typeface="Georgia"/>
              </a:rPr>
              <a:t> </a:t>
            </a:r>
            <a:r>
              <a:rPr sz="2000" spc="65" dirty="0">
                <a:latin typeface="Georgia"/>
                <a:cs typeface="Georgia"/>
              </a:rPr>
              <a:t>hold</a:t>
            </a:r>
            <a:endParaRPr sz="2000">
              <a:latin typeface="Georgia"/>
              <a:cs typeface="Georgi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907857" y="5126101"/>
            <a:ext cx="1443990" cy="3352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spcBef>
                <a:spcPts val="130"/>
              </a:spcBef>
            </a:pPr>
            <a:r>
              <a:rPr sz="2000" spc="95" dirty="0">
                <a:latin typeface="Georgia"/>
                <a:cs typeface="Georgia"/>
              </a:rPr>
              <a:t>Under</a:t>
            </a:r>
            <a:r>
              <a:rPr sz="2000" spc="60" dirty="0">
                <a:latin typeface="Georgia"/>
                <a:cs typeface="Georgia"/>
              </a:rPr>
              <a:t> </a:t>
            </a:r>
            <a:r>
              <a:rPr sz="2000" spc="125" dirty="0">
                <a:latin typeface="Georgia"/>
                <a:cs typeface="Georgia"/>
              </a:rPr>
              <a:t>0.01</a:t>
            </a:r>
            <a:endParaRPr sz="2000">
              <a:latin typeface="Georgia"/>
              <a:cs typeface="Georgi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738627" y="5126101"/>
            <a:ext cx="6440805" cy="6400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spcBef>
                <a:spcPts val="130"/>
              </a:spcBef>
            </a:pPr>
            <a:r>
              <a:rPr sz="2000" spc="60" dirty="0">
                <a:latin typeface="Georgia"/>
                <a:cs typeface="Georgia"/>
              </a:rPr>
              <a:t>-</a:t>
            </a:r>
            <a:r>
              <a:rPr sz="2000" spc="140" dirty="0">
                <a:latin typeface="Georgia"/>
                <a:cs typeface="Georgia"/>
              </a:rPr>
              <a:t> </a:t>
            </a:r>
            <a:r>
              <a:rPr sz="2000" spc="100" dirty="0">
                <a:latin typeface="Georgia"/>
                <a:cs typeface="Georgia"/>
              </a:rPr>
              <a:t>Strong</a:t>
            </a:r>
            <a:r>
              <a:rPr sz="2000" spc="75" dirty="0">
                <a:latin typeface="Georgia"/>
                <a:cs typeface="Georgia"/>
              </a:rPr>
              <a:t> </a:t>
            </a:r>
            <a:r>
              <a:rPr sz="2000" spc="85" dirty="0">
                <a:latin typeface="Georgia"/>
                <a:cs typeface="Georgia"/>
              </a:rPr>
              <a:t>evidence</a:t>
            </a:r>
            <a:r>
              <a:rPr sz="2000" spc="40" dirty="0">
                <a:latin typeface="Georgia"/>
                <a:cs typeface="Georgia"/>
              </a:rPr>
              <a:t> </a:t>
            </a:r>
            <a:r>
              <a:rPr sz="2000" spc="125" dirty="0">
                <a:latin typeface="Georgia"/>
                <a:cs typeface="Georgia"/>
              </a:rPr>
              <a:t>that</a:t>
            </a:r>
            <a:r>
              <a:rPr sz="2000" spc="105" dirty="0">
                <a:latin typeface="Georgia"/>
                <a:cs typeface="Georgia"/>
              </a:rPr>
              <a:t> the</a:t>
            </a:r>
            <a:r>
              <a:rPr sz="2000" spc="125" dirty="0">
                <a:latin typeface="Georgia"/>
                <a:cs typeface="Georgia"/>
              </a:rPr>
              <a:t> </a:t>
            </a:r>
            <a:r>
              <a:rPr sz="2000" spc="95" dirty="0">
                <a:latin typeface="Georgia"/>
                <a:cs typeface="Georgia"/>
              </a:rPr>
              <a:t>null</a:t>
            </a:r>
            <a:r>
              <a:rPr sz="2000" spc="120" dirty="0">
                <a:latin typeface="Georgia"/>
                <a:cs typeface="Georgia"/>
              </a:rPr>
              <a:t> </a:t>
            </a:r>
            <a:r>
              <a:rPr sz="2000" spc="114" dirty="0">
                <a:latin typeface="Georgia"/>
                <a:cs typeface="Georgia"/>
              </a:rPr>
              <a:t>hypothesis</a:t>
            </a:r>
            <a:r>
              <a:rPr sz="2000" spc="40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does</a:t>
            </a:r>
            <a:r>
              <a:rPr sz="2000" spc="40" dirty="0">
                <a:latin typeface="Georgia"/>
                <a:cs typeface="Georgia"/>
              </a:rPr>
              <a:t> </a:t>
            </a:r>
            <a:r>
              <a:rPr sz="2000" spc="60" dirty="0">
                <a:latin typeface="Georgia"/>
                <a:cs typeface="Georgia"/>
              </a:rPr>
              <a:t>not</a:t>
            </a:r>
            <a:endParaRPr sz="2000">
              <a:latin typeface="Georgia"/>
              <a:cs typeface="Georgia"/>
            </a:endParaRPr>
          </a:p>
          <a:p>
            <a:pPr marL="5876290">
              <a:spcBef>
                <a:spcPts val="5"/>
              </a:spcBef>
            </a:pPr>
            <a:r>
              <a:rPr sz="2000" spc="65" dirty="0">
                <a:latin typeface="Georgia"/>
                <a:cs typeface="Georgia"/>
              </a:rPr>
              <a:t>hold</a:t>
            </a:r>
            <a:endParaRPr sz="2000">
              <a:latin typeface="Georgia"/>
              <a:cs typeface="Georgia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pPr marL="38100">
                <a:lnSpc>
                  <a:spcPts val="1240"/>
                </a:lnSpc>
              </a:pPr>
              <a:t>26</a:t>
            </a:fld>
            <a:endParaRPr spc="-25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pic>
        <p:nvPicPr>
          <p:cNvPr id="14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55458" y="875347"/>
            <a:ext cx="8884285" cy="435055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spcBef>
                <a:spcPts val="125"/>
              </a:spcBef>
            </a:pPr>
            <a:r>
              <a:rPr sz="2000" b="1" spc="135" dirty="0">
                <a:latin typeface="Cambria"/>
                <a:cs typeface="Cambria"/>
              </a:rPr>
              <a:t>Evaluating</a:t>
            </a:r>
            <a:r>
              <a:rPr sz="2000" b="1" spc="120" dirty="0">
                <a:latin typeface="Cambria"/>
                <a:cs typeface="Cambria"/>
              </a:rPr>
              <a:t> </a:t>
            </a:r>
            <a:r>
              <a:rPr sz="2000" b="1" spc="140" dirty="0">
                <a:latin typeface="Cambria"/>
                <a:cs typeface="Cambria"/>
              </a:rPr>
              <a:t>the</a:t>
            </a:r>
            <a:r>
              <a:rPr sz="2000" b="1" spc="270" dirty="0">
                <a:latin typeface="Cambria"/>
                <a:cs typeface="Cambria"/>
              </a:rPr>
              <a:t> </a:t>
            </a:r>
            <a:r>
              <a:rPr sz="2000" b="1" spc="100" dirty="0">
                <a:latin typeface="Cambria"/>
                <a:cs typeface="Cambria"/>
              </a:rPr>
              <a:t>relation</a:t>
            </a:r>
            <a:r>
              <a:rPr sz="2000" b="1" spc="145" dirty="0">
                <a:latin typeface="Cambria"/>
                <a:cs typeface="Cambria"/>
              </a:rPr>
              <a:t> </a:t>
            </a:r>
            <a:r>
              <a:rPr sz="2000" b="1" spc="105" dirty="0">
                <a:latin typeface="Cambria"/>
                <a:cs typeface="Cambria"/>
              </a:rPr>
              <a:t>between</a:t>
            </a:r>
            <a:r>
              <a:rPr sz="2000" b="1" spc="150" dirty="0">
                <a:latin typeface="Cambria"/>
                <a:cs typeface="Cambria"/>
              </a:rPr>
              <a:t> </a:t>
            </a:r>
            <a:r>
              <a:rPr sz="2000" b="1" spc="105" dirty="0">
                <a:latin typeface="Cambria"/>
                <a:cs typeface="Cambria"/>
              </a:rPr>
              <a:t>two</a:t>
            </a:r>
            <a:r>
              <a:rPr sz="2000" b="1" spc="190" dirty="0">
                <a:latin typeface="Cambria"/>
                <a:cs typeface="Cambria"/>
              </a:rPr>
              <a:t> </a:t>
            </a:r>
            <a:r>
              <a:rPr sz="2000" b="1" spc="75" dirty="0">
                <a:latin typeface="Cambria"/>
                <a:cs typeface="Cambria"/>
              </a:rPr>
              <a:t>variables</a:t>
            </a:r>
            <a:endParaRPr sz="2000">
              <a:latin typeface="Cambria"/>
              <a:cs typeface="Cambria"/>
            </a:endParaRPr>
          </a:p>
          <a:p>
            <a:pPr marL="12700" marR="1054100">
              <a:spcBef>
                <a:spcPts val="2335"/>
              </a:spcBef>
            </a:pPr>
            <a:r>
              <a:rPr sz="2000" spc="70" dirty="0">
                <a:latin typeface="Georgia"/>
                <a:cs typeface="Georgia"/>
              </a:rPr>
              <a:t>Relation</a:t>
            </a:r>
            <a:r>
              <a:rPr sz="2000" spc="135" dirty="0">
                <a:latin typeface="Georgia"/>
                <a:cs typeface="Georgia"/>
              </a:rPr>
              <a:t> </a:t>
            </a:r>
            <a:r>
              <a:rPr sz="2000" spc="95" dirty="0">
                <a:latin typeface="Georgia"/>
                <a:cs typeface="Georgia"/>
              </a:rPr>
              <a:t>between</a:t>
            </a:r>
            <a:r>
              <a:rPr sz="2000" spc="60" dirty="0">
                <a:latin typeface="Georgia"/>
                <a:cs typeface="Georgia"/>
              </a:rPr>
              <a:t> </a:t>
            </a:r>
            <a:r>
              <a:rPr sz="2000" spc="65" dirty="0">
                <a:latin typeface="Georgia"/>
                <a:cs typeface="Georgia"/>
              </a:rPr>
              <a:t>two</a:t>
            </a:r>
            <a:r>
              <a:rPr sz="2000" spc="114" dirty="0">
                <a:latin typeface="Georgia"/>
                <a:cs typeface="Georgia"/>
              </a:rPr>
              <a:t> </a:t>
            </a:r>
            <a:r>
              <a:rPr sz="2000" spc="100" dirty="0">
                <a:latin typeface="Georgia"/>
                <a:cs typeface="Georgia"/>
              </a:rPr>
              <a:t>variables</a:t>
            </a:r>
            <a:r>
              <a:rPr sz="2000" spc="40" dirty="0">
                <a:latin typeface="Georgia"/>
                <a:cs typeface="Georgia"/>
              </a:rPr>
              <a:t> </a:t>
            </a:r>
            <a:r>
              <a:rPr sz="2000" spc="145" dirty="0">
                <a:latin typeface="Georgia"/>
                <a:cs typeface="Georgia"/>
              </a:rPr>
              <a:t>can</a:t>
            </a:r>
            <a:r>
              <a:rPr sz="2000" spc="60" dirty="0">
                <a:latin typeface="Georgia"/>
                <a:cs typeface="Georgia"/>
              </a:rPr>
              <a:t> </a:t>
            </a:r>
            <a:r>
              <a:rPr sz="2000" spc="110" dirty="0">
                <a:latin typeface="Georgia"/>
                <a:cs typeface="Georgia"/>
              </a:rPr>
              <a:t>be</a:t>
            </a:r>
            <a:r>
              <a:rPr sz="2000" spc="125" dirty="0">
                <a:latin typeface="Georgia"/>
                <a:cs typeface="Georgia"/>
              </a:rPr>
              <a:t> </a:t>
            </a:r>
            <a:r>
              <a:rPr sz="2000" spc="85" dirty="0">
                <a:latin typeface="Georgia"/>
                <a:cs typeface="Georgia"/>
              </a:rPr>
              <a:t>determined</a:t>
            </a:r>
            <a:r>
              <a:rPr sz="2000" spc="-20" dirty="0">
                <a:latin typeface="Georgia"/>
                <a:cs typeface="Georgia"/>
              </a:rPr>
              <a:t> </a:t>
            </a:r>
            <a:r>
              <a:rPr sz="2000" spc="114" dirty="0">
                <a:latin typeface="Georgia"/>
                <a:cs typeface="Georgia"/>
              </a:rPr>
              <a:t>through</a:t>
            </a:r>
            <a:r>
              <a:rPr sz="2000" spc="140" dirty="0">
                <a:latin typeface="Georgia"/>
                <a:cs typeface="Georgia"/>
              </a:rPr>
              <a:t> </a:t>
            </a:r>
            <a:r>
              <a:rPr sz="2000" spc="40" dirty="0">
                <a:latin typeface="Georgia"/>
                <a:cs typeface="Georgia"/>
              </a:rPr>
              <a:t>two </a:t>
            </a:r>
            <a:r>
              <a:rPr sz="2000" spc="95" dirty="0">
                <a:latin typeface="Georgia"/>
                <a:cs typeface="Georgia"/>
              </a:rPr>
              <a:t>Statistical</a:t>
            </a:r>
            <a:r>
              <a:rPr sz="2000" spc="85" dirty="0">
                <a:latin typeface="Georgia"/>
                <a:cs typeface="Georgia"/>
              </a:rPr>
              <a:t> </a:t>
            </a:r>
            <a:r>
              <a:rPr sz="2000" spc="100" dirty="0">
                <a:latin typeface="Georgia"/>
                <a:cs typeface="Georgia"/>
              </a:rPr>
              <a:t>methods.</a:t>
            </a:r>
            <a:endParaRPr sz="2000">
              <a:latin typeface="Georgia"/>
              <a:cs typeface="Georgia"/>
            </a:endParaRPr>
          </a:p>
          <a:p>
            <a:pPr>
              <a:spcBef>
                <a:spcPts val="135"/>
              </a:spcBef>
            </a:pPr>
            <a:endParaRPr sz="2000">
              <a:latin typeface="Georgia"/>
              <a:cs typeface="Georgia"/>
            </a:endParaRPr>
          </a:p>
          <a:p>
            <a:pPr marL="469900" indent="-457200">
              <a:buAutoNum type="arabicPeriod"/>
              <a:tabLst>
                <a:tab pos="469900" algn="l"/>
              </a:tabLst>
            </a:pPr>
            <a:r>
              <a:rPr sz="2000" spc="85" dirty="0">
                <a:latin typeface="Georgia"/>
                <a:cs typeface="Georgia"/>
              </a:rPr>
              <a:t>Correlation</a:t>
            </a:r>
            <a:r>
              <a:rPr sz="2000" spc="75" dirty="0">
                <a:latin typeface="Georgia"/>
                <a:cs typeface="Georgia"/>
              </a:rPr>
              <a:t> </a:t>
            </a:r>
            <a:r>
              <a:rPr sz="2000" spc="114" dirty="0">
                <a:latin typeface="Georgia"/>
                <a:cs typeface="Georgia"/>
              </a:rPr>
              <a:t>analysis</a:t>
            </a:r>
            <a:endParaRPr sz="2000">
              <a:latin typeface="Georgia"/>
              <a:cs typeface="Georgia"/>
            </a:endParaRPr>
          </a:p>
          <a:p>
            <a:pPr marL="469900" indent="-457200">
              <a:spcBef>
                <a:spcPts val="5"/>
              </a:spcBef>
              <a:buAutoNum type="arabicPeriod"/>
              <a:tabLst>
                <a:tab pos="469900" algn="l"/>
              </a:tabLst>
            </a:pPr>
            <a:r>
              <a:rPr sz="2000" spc="90" dirty="0">
                <a:latin typeface="Georgia"/>
                <a:cs typeface="Georgia"/>
              </a:rPr>
              <a:t>Regression</a:t>
            </a:r>
            <a:r>
              <a:rPr sz="2000" spc="80" dirty="0">
                <a:latin typeface="Georgia"/>
                <a:cs typeface="Georgia"/>
              </a:rPr>
              <a:t> </a:t>
            </a:r>
            <a:r>
              <a:rPr sz="2000" spc="125" dirty="0">
                <a:latin typeface="Georgia"/>
                <a:cs typeface="Georgia"/>
              </a:rPr>
              <a:t>analyssis</a:t>
            </a:r>
            <a:endParaRPr sz="2000">
              <a:latin typeface="Georgia"/>
              <a:cs typeface="Georgia"/>
            </a:endParaRPr>
          </a:p>
          <a:p>
            <a:pPr>
              <a:spcBef>
                <a:spcPts val="135"/>
              </a:spcBef>
              <a:buFont typeface="Georgia"/>
              <a:buAutoNum type="arabicPeriod"/>
            </a:pPr>
            <a:endParaRPr sz="2000">
              <a:latin typeface="Georgia"/>
              <a:cs typeface="Georgia"/>
            </a:endParaRPr>
          </a:p>
          <a:p>
            <a:pPr marL="469900" lvl="1" indent="-457200">
              <a:buFont typeface="Wingdings"/>
              <a:buChar char=""/>
              <a:tabLst>
                <a:tab pos="469900" algn="l"/>
              </a:tabLst>
            </a:pPr>
            <a:r>
              <a:rPr sz="2000" spc="85" dirty="0">
                <a:latin typeface="Georgia"/>
                <a:cs typeface="Georgia"/>
              </a:rPr>
              <a:t>Correlation</a:t>
            </a:r>
            <a:r>
              <a:rPr sz="2000" spc="75" dirty="0">
                <a:latin typeface="Georgia"/>
                <a:cs typeface="Georgia"/>
              </a:rPr>
              <a:t> </a:t>
            </a:r>
            <a:r>
              <a:rPr sz="2000" spc="125" dirty="0">
                <a:latin typeface="Georgia"/>
                <a:cs typeface="Georgia"/>
              </a:rPr>
              <a:t>analysis</a:t>
            </a:r>
            <a:r>
              <a:rPr sz="2000" spc="-15" dirty="0">
                <a:latin typeface="Georgia"/>
                <a:cs typeface="Georgia"/>
              </a:rPr>
              <a:t> </a:t>
            </a:r>
            <a:r>
              <a:rPr sz="2000" spc="85" dirty="0">
                <a:latin typeface="Georgia"/>
                <a:cs typeface="Georgia"/>
              </a:rPr>
              <a:t>provides</a:t>
            </a:r>
            <a:r>
              <a:rPr sz="2000" spc="-15" dirty="0">
                <a:latin typeface="Georgia"/>
                <a:cs typeface="Georgia"/>
              </a:rPr>
              <a:t> </a:t>
            </a:r>
            <a:r>
              <a:rPr sz="2000" spc="160" dirty="0">
                <a:latin typeface="Georgia"/>
                <a:cs typeface="Georgia"/>
              </a:rPr>
              <a:t>a</a:t>
            </a:r>
            <a:r>
              <a:rPr sz="2000" spc="170" dirty="0">
                <a:latin typeface="Georgia"/>
                <a:cs typeface="Georgia"/>
              </a:rPr>
              <a:t> </a:t>
            </a:r>
            <a:r>
              <a:rPr sz="2000" spc="125" dirty="0">
                <a:latin typeface="Georgia"/>
                <a:cs typeface="Georgia"/>
              </a:rPr>
              <a:t>measure</a:t>
            </a:r>
            <a:r>
              <a:rPr sz="2000" spc="140" dirty="0">
                <a:latin typeface="Georgia"/>
                <a:cs typeface="Georgia"/>
              </a:rPr>
              <a:t> </a:t>
            </a:r>
            <a:r>
              <a:rPr sz="2000" dirty="0">
                <a:latin typeface="Georgia"/>
                <a:cs typeface="Georgia"/>
              </a:rPr>
              <a:t>of</a:t>
            </a:r>
            <a:r>
              <a:rPr sz="2000" spc="170" dirty="0">
                <a:latin typeface="Georgia"/>
                <a:cs typeface="Georgia"/>
              </a:rPr>
              <a:t> </a:t>
            </a:r>
            <a:r>
              <a:rPr sz="2000" spc="110" dirty="0">
                <a:latin typeface="Georgia"/>
                <a:cs typeface="Georgia"/>
              </a:rPr>
              <a:t>strength</a:t>
            </a:r>
            <a:r>
              <a:rPr sz="2000" spc="80" dirty="0">
                <a:latin typeface="Georgia"/>
                <a:cs typeface="Georgia"/>
              </a:rPr>
              <a:t> </a:t>
            </a:r>
            <a:r>
              <a:rPr sz="2000" dirty="0">
                <a:latin typeface="Georgia"/>
                <a:cs typeface="Georgia"/>
              </a:rPr>
              <a:t>of</a:t>
            </a:r>
            <a:r>
              <a:rPr sz="2000" spc="175" dirty="0">
                <a:latin typeface="Georgia"/>
                <a:cs typeface="Georgia"/>
              </a:rPr>
              <a:t> </a:t>
            </a:r>
            <a:r>
              <a:rPr sz="2000" spc="85" dirty="0">
                <a:latin typeface="Georgia"/>
                <a:cs typeface="Georgia"/>
              </a:rPr>
              <a:t>relationship.</a:t>
            </a:r>
            <a:endParaRPr sz="2000">
              <a:latin typeface="Georgia"/>
              <a:cs typeface="Georgia"/>
            </a:endParaRPr>
          </a:p>
          <a:p>
            <a:pPr marL="469900" lvl="1" indent="-457200">
              <a:buFont typeface="Wingdings"/>
              <a:buChar char=""/>
              <a:tabLst>
                <a:tab pos="469900" algn="l"/>
              </a:tabLst>
            </a:pPr>
            <a:r>
              <a:rPr sz="2000" spc="90" dirty="0">
                <a:latin typeface="Georgia"/>
                <a:cs typeface="Georgia"/>
              </a:rPr>
              <a:t>Regression</a:t>
            </a:r>
            <a:r>
              <a:rPr sz="2000" spc="75" dirty="0">
                <a:latin typeface="Georgia"/>
                <a:cs typeface="Georgia"/>
              </a:rPr>
              <a:t> </a:t>
            </a:r>
            <a:r>
              <a:rPr sz="2000" spc="125" dirty="0">
                <a:latin typeface="Georgia"/>
                <a:cs typeface="Georgia"/>
              </a:rPr>
              <a:t>analysis</a:t>
            </a:r>
            <a:r>
              <a:rPr sz="2000" spc="-15" dirty="0">
                <a:latin typeface="Georgia"/>
                <a:cs typeface="Georgia"/>
              </a:rPr>
              <a:t> </a:t>
            </a:r>
            <a:r>
              <a:rPr sz="2000" spc="100" dirty="0">
                <a:latin typeface="Georgia"/>
                <a:cs typeface="Georgia"/>
              </a:rPr>
              <a:t>is</a:t>
            </a:r>
            <a:r>
              <a:rPr sz="2000" spc="135" dirty="0">
                <a:latin typeface="Georgia"/>
                <a:cs typeface="Georgia"/>
              </a:rPr>
              <a:t> </a:t>
            </a:r>
            <a:r>
              <a:rPr sz="2000" spc="160" dirty="0">
                <a:latin typeface="Georgia"/>
                <a:cs typeface="Georgia"/>
              </a:rPr>
              <a:t>a</a:t>
            </a:r>
            <a:r>
              <a:rPr sz="2000" spc="165" dirty="0">
                <a:latin typeface="Georgia"/>
                <a:cs typeface="Georgia"/>
              </a:rPr>
              <a:t> </a:t>
            </a:r>
            <a:r>
              <a:rPr sz="2000" spc="120" dirty="0">
                <a:latin typeface="Georgia"/>
                <a:cs typeface="Georgia"/>
              </a:rPr>
              <a:t>way</a:t>
            </a:r>
            <a:r>
              <a:rPr sz="2000" spc="100" dirty="0">
                <a:latin typeface="Georgia"/>
                <a:cs typeface="Georgia"/>
              </a:rPr>
              <a:t> </a:t>
            </a:r>
            <a:r>
              <a:rPr sz="2000" dirty="0">
                <a:latin typeface="Georgia"/>
                <a:cs typeface="Georgia"/>
              </a:rPr>
              <a:t>of</a:t>
            </a:r>
            <a:r>
              <a:rPr sz="2000" spc="170" dirty="0">
                <a:latin typeface="Georgia"/>
                <a:cs typeface="Georgia"/>
              </a:rPr>
              <a:t> </a:t>
            </a:r>
            <a:r>
              <a:rPr sz="2000" spc="100" dirty="0">
                <a:latin typeface="Georgia"/>
                <a:cs typeface="Georgia"/>
              </a:rPr>
              <a:t>mathematically</a:t>
            </a:r>
            <a:r>
              <a:rPr sz="2000" spc="20" dirty="0">
                <a:latin typeface="Georgia"/>
                <a:cs typeface="Georgia"/>
              </a:rPr>
              <a:t> </a:t>
            </a:r>
            <a:r>
              <a:rPr sz="2000" spc="95" dirty="0">
                <a:latin typeface="Georgia"/>
                <a:cs typeface="Georgia"/>
              </a:rPr>
              <a:t>describing</a:t>
            </a:r>
            <a:r>
              <a:rPr sz="2000" spc="20" dirty="0">
                <a:latin typeface="Georgia"/>
                <a:cs typeface="Georgia"/>
              </a:rPr>
              <a:t> </a:t>
            </a:r>
            <a:r>
              <a:rPr sz="2000" spc="85" dirty="0">
                <a:latin typeface="Georgia"/>
                <a:cs typeface="Georgia"/>
              </a:rPr>
              <a:t>the</a:t>
            </a:r>
            <a:endParaRPr sz="2000">
              <a:latin typeface="Georgia"/>
              <a:cs typeface="Georgia"/>
            </a:endParaRPr>
          </a:p>
          <a:p>
            <a:pPr marL="412750">
              <a:spcBef>
                <a:spcPts val="5"/>
              </a:spcBef>
            </a:pPr>
            <a:r>
              <a:rPr sz="2000" spc="75" dirty="0">
                <a:latin typeface="Georgia"/>
                <a:cs typeface="Georgia"/>
              </a:rPr>
              <a:t>relation</a:t>
            </a:r>
            <a:r>
              <a:rPr sz="2000" spc="145" dirty="0">
                <a:latin typeface="Georgia"/>
                <a:cs typeface="Georgia"/>
              </a:rPr>
              <a:t> </a:t>
            </a:r>
            <a:r>
              <a:rPr sz="2000" spc="95" dirty="0">
                <a:latin typeface="Georgia"/>
                <a:cs typeface="Georgia"/>
              </a:rPr>
              <a:t>between</a:t>
            </a:r>
            <a:r>
              <a:rPr sz="2000" spc="65" dirty="0">
                <a:latin typeface="Georgia"/>
                <a:cs typeface="Georgia"/>
              </a:rPr>
              <a:t> </a:t>
            </a:r>
            <a:r>
              <a:rPr sz="2000" spc="90" dirty="0">
                <a:latin typeface="Georgia"/>
                <a:cs typeface="Georgia"/>
              </a:rPr>
              <a:t>variables.</a:t>
            </a:r>
            <a:endParaRPr sz="2000">
              <a:latin typeface="Georgia"/>
              <a:cs typeface="Georgia"/>
            </a:endParaRPr>
          </a:p>
          <a:p>
            <a:pPr>
              <a:spcBef>
                <a:spcPts val="135"/>
              </a:spcBef>
            </a:pPr>
            <a:endParaRPr sz="2000">
              <a:latin typeface="Georgia"/>
              <a:cs typeface="Georgia"/>
            </a:endParaRPr>
          </a:p>
          <a:p>
            <a:pPr marL="12700"/>
            <a:r>
              <a:rPr sz="2000" dirty="0">
                <a:latin typeface="Georgia"/>
                <a:cs typeface="Georgia"/>
              </a:rPr>
              <a:t>If</a:t>
            </a:r>
            <a:r>
              <a:rPr sz="2000" spc="135" dirty="0">
                <a:latin typeface="Georgia"/>
                <a:cs typeface="Georgia"/>
              </a:rPr>
              <a:t> </a:t>
            </a:r>
            <a:r>
              <a:rPr sz="2000" spc="95" dirty="0">
                <a:latin typeface="Georgia"/>
                <a:cs typeface="Georgia"/>
              </a:rPr>
              <a:t>there</a:t>
            </a:r>
            <a:r>
              <a:rPr sz="2000" spc="114" dirty="0">
                <a:latin typeface="Georgia"/>
                <a:cs typeface="Georgia"/>
              </a:rPr>
              <a:t> </a:t>
            </a:r>
            <a:r>
              <a:rPr sz="2000" spc="95" dirty="0">
                <a:latin typeface="Georgia"/>
                <a:cs typeface="Georgia"/>
              </a:rPr>
              <a:t>is</a:t>
            </a:r>
            <a:r>
              <a:rPr sz="2000" spc="110" dirty="0">
                <a:latin typeface="Georgia"/>
                <a:cs typeface="Georgia"/>
              </a:rPr>
              <a:t> </a:t>
            </a:r>
            <a:r>
              <a:rPr sz="2000" spc="75" dirty="0">
                <a:latin typeface="Georgia"/>
                <a:cs typeface="Georgia"/>
              </a:rPr>
              <a:t>more</a:t>
            </a:r>
            <a:r>
              <a:rPr sz="2000" spc="110" dirty="0">
                <a:latin typeface="Georgia"/>
                <a:cs typeface="Georgia"/>
              </a:rPr>
              <a:t> </a:t>
            </a:r>
            <a:r>
              <a:rPr sz="2000" spc="140" dirty="0">
                <a:latin typeface="Georgia"/>
                <a:cs typeface="Georgia"/>
              </a:rPr>
              <a:t>than</a:t>
            </a:r>
            <a:r>
              <a:rPr sz="2000" spc="50" dirty="0">
                <a:latin typeface="Georgia"/>
                <a:cs typeface="Georgia"/>
              </a:rPr>
              <a:t> </a:t>
            </a:r>
            <a:r>
              <a:rPr sz="2000" spc="90" dirty="0">
                <a:latin typeface="Georgia"/>
                <a:cs typeface="Georgia"/>
              </a:rPr>
              <a:t>one</a:t>
            </a:r>
            <a:r>
              <a:rPr sz="2000" spc="105" dirty="0">
                <a:latin typeface="Georgia"/>
                <a:cs typeface="Georgia"/>
              </a:rPr>
              <a:t> </a:t>
            </a:r>
            <a:r>
              <a:rPr sz="2000" spc="90" dirty="0">
                <a:latin typeface="Georgia"/>
                <a:cs typeface="Georgia"/>
              </a:rPr>
              <a:t>variable</a:t>
            </a:r>
            <a:r>
              <a:rPr sz="2000" spc="35" dirty="0">
                <a:latin typeface="Georgia"/>
                <a:cs typeface="Georgia"/>
              </a:rPr>
              <a:t> </a:t>
            </a:r>
            <a:r>
              <a:rPr sz="2000" spc="114" dirty="0">
                <a:latin typeface="Georgia"/>
                <a:cs typeface="Georgia"/>
              </a:rPr>
              <a:t>then</a:t>
            </a:r>
            <a:r>
              <a:rPr sz="2000" spc="120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the</a:t>
            </a:r>
            <a:r>
              <a:rPr sz="2000" spc="110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technique</a:t>
            </a:r>
            <a:r>
              <a:rPr sz="2000" spc="35" dirty="0">
                <a:latin typeface="Georgia"/>
                <a:cs typeface="Georgia"/>
              </a:rPr>
              <a:t> </a:t>
            </a:r>
            <a:r>
              <a:rPr sz="2000" spc="95" dirty="0">
                <a:latin typeface="Georgia"/>
                <a:cs typeface="Georgia"/>
              </a:rPr>
              <a:t>is</a:t>
            </a:r>
            <a:r>
              <a:rPr sz="2000" spc="105" dirty="0">
                <a:latin typeface="Georgia"/>
                <a:cs typeface="Georgia"/>
              </a:rPr>
              <a:t> </a:t>
            </a:r>
            <a:r>
              <a:rPr sz="2000" spc="120" dirty="0">
                <a:latin typeface="Georgia"/>
                <a:cs typeface="Georgia"/>
              </a:rPr>
              <a:t>known</a:t>
            </a:r>
            <a:r>
              <a:rPr sz="2000" spc="50" dirty="0">
                <a:latin typeface="Georgia"/>
                <a:cs typeface="Georgia"/>
              </a:rPr>
              <a:t> </a:t>
            </a:r>
            <a:r>
              <a:rPr sz="2000" spc="160" dirty="0">
                <a:latin typeface="Georgia"/>
                <a:cs typeface="Georgia"/>
              </a:rPr>
              <a:t>as</a:t>
            </a:r>
            <a:endParaRPr sz="2000">
              <a:latin typeface="Georgia"/>
              <a:cs typeface="Georgia"/>
            </a:endParaRPr>
          </a:p>
          <a:p>
            <a:pPr marL="12700"/>
            <a:r>
              <a:rPr sz="2000" spc="75" dirty="0">
                <a:latin typeface="Georgia"/>
                <a:cs typeface="Georgia"/>
              </a:rPr>
              <a:t>multiple</a:t>
            </a:r>
            <a:r>
              <a:rPr sz="2000" spc="120" dirty="0">
                <a:latin typeface="Georgia"/>
                <a:cs typeface="Georgia"/>
              </a:rPr>
              <a:t> </a:t>
            </a:r>
            <a:r>
              <a:rPr sz="2000" spc="85" dirty="0">
                <a:latin typeface="Georgia"/>
                <a:cs typeface="Georgia"/>
              </a:rPr>
              <a:t>regression.</a:t>
            </a:r>
            <a:endParaRPr sz="2000">
              <a:latin typeface="Georgia"/>
              <a:cs typeface="Georgia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pPr marL="38100">
                <a:lnSpc>
                  <a:spcPts val="1240"/>
                </a:lnSpc>
              </a:pPr>
              <a:t>27</a:t>
            </a:fld>
            <a:endParaRPr spc="-25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984375" y="786828"/>
            <a:ext cx="8402320" cy="4337726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spcBef>
                <a:spcPts val="125"/>
              </a:spcBef>
              <a:tabLst>
                <a:tab pos="1592580" algn="l"/>
              </a:tabLst>
            </a:pPr>
            <a:r>
              <a:rPr sz="2000" b="1" spc="125" dirty="0">
                <a:latin typeface="Cambria"/>
                <a:cs typeface="Cambria"/>
              </a:rPr>
              <a:t>Evaluating</a:t>
            </a:r>
            <a:r>
              <a:rPr sz="2000" b="1" dirty="0">
                <a:latin typeface="Cambria"/>
                <a:cs typeface="Cambria"/>
              </a:rPr>
              <a:t>	</a:t>
            </a:r>
            <a:r>
              <a:rPr sz="2000" b="1" spc="140" dirty="0">
                <a:latin typeface="Cambria"/>
                <a:cs typeface="Cambria"/>
              </a:rPr>
              <a:t>the</a:t>
            </a:r>
            <a:r>
              <a:rPr sz="2000" b="1" spc="260" dirty="0">
                <a:latin typeface="Cambria"/>
                <a:cs typeface="Cambria"/>
              </a:rPr>
              <a:t> </a:t>
            </a:r>
            <a:r>
              <a:rPr sz="2000" b="1" spc="125" dirty="0">
                <a:latin typeface="Cambria"/>
                <a:cs typeface="Cambria"/>
              </a:rPr>
              <a:t>discussion</a:t>
            </a:r>
            <a:endParaRPr sz="2000">
              <a:latin typeface="Cambria"/>
              <a:cs typeface="Cambria"/>
            </a:endParaRPr>
          </a:p>
          <a:p>
            <a:pPr marL="12700" marR="5080">
              <a:spcBef>
                <a:spcPts val="2330"/>
              </a:spcBef>
            </a:pPr>
            <a:r>
              <a:rPr sz="2000" dirty="0">
                <a:latin typeface="Georgia"/>
                <a:cs typeface="Georgia"/>
              </a:rPr>
              <a:t>In</a:t>
            </a:r>
            <a:r>
              <a:rPr sz="2000" spc="160" dirty="0">
                <a:latin typeface="Georgia"/>
                <a:cs typeface="Georgia"/>
              </a:rPr>
              <a:t> </a:t>
            </a:r>
            <a:r>
              <a:rPr sz="2000" spc="114" dirty="0">
                <a:latin typeface="Georgia"/>
                <a:cs typeface="Georgia"/>
              </a:rPr>
              <a:t>discussion</a:t>
            </a:r>
            <a:r>
              <a:rPr sz="2000" spc="80" dirty="0">
                <a:latin typeface="Georgia"/>
                <a:cs typeface="Georgia"/>
              </a:rPr>
              <a:t> </a:t>
            </a:r>
            <a:r>
              <a:rPr sz="2000" spc="130" dirty="0">
                <a:latin typeface="Georgia"/>
                <a:cs typeface="Georgia"/>
              </a:rPr>
              <a:t>authors</a:t>
            </a:r>
            <a:r>
              <a:rPr sz="2000" spc="140" dirty="0">
                <a:latin typeface="Georgia"/>
                <a:cs typeface="Georgia"/>
              </a:rPr>
              <a:t> </a:t>
            </a:r>
            <a:r>
              <a:rPr sz="2000" dirty="0">
                <a:latin typeface="Georgia"/>
                <a:cs typeface="Georgia"/>
              </a:rPr>
              <a:t>will</a:t>
            </a:r>
            <a:r>
              <a:rPr sz="2000" spc="145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compare</a:t>
            </a:r>
            <a:r>
              <a:rPr sz="2000" spc="65" dirty="0">
                <a:latin typeface="Georgia"/>
                <a:cs typeface="Georgia"/>
              </a:rPr>
              <a:t> </a:t>
            </a:r>
            <a:r>
              <a:rPr sz="2000" spc="80" dirty="0">
                <a:latin typeface="Georgia"/>
                <a:cs typeface="Georgia"/>
              </a:rPr>
              <a:t>their</a:t>
            </a:r>
            <a:r>
              <a:rPr sz="2000" spc="155" dirty="0">
                <a:latin typeface="Georgia"/>
                <a:cs typeface="Georgia"/>
              </a:rPr>
              <a:t> </a:t>
            </a:r>
            <a:r>
              <a:rPr sz="2000" spc="110" dirty="0">
                <a:latin typeface="Georgia"/>
                <a:cs typeface="Georgia"/>
              </a:rPr>
              <a:t>results</a:t>
            </a:r>
            <a:r>
              <a:rPr sz="2000" spc="145" dirty="0">
                <a:latin typeface="Georgia"/>
                <a:cs typeface="Georgia"/>
              </a:rPr>
              <a:t> </a:t>
            </a:r>
            <a:r>
              <a:rPr sz="2000" spc="80" dirty="0">
                <a:latin typeface="Georgia"/>
                <a:cs typeface="Georgia"/>
              </a:rPr>
              <a:t>with</a:t>
            </a:r>
            <a:r>
              <a:rPr sz="2000" spc="160" dirty="0">
                <a:latin typeface="Georgia"/>
                <a:cs typeface="Georgia"/>
              </a:rPr>
              <a:t> </a:t>
            </a:r>
            <a:r>
              <a:rPr sz="2000" spc="80" dirty="0">
                <a:latin typeface="Georgia"/>
                <a:cs typeface="Georgia"/>
              </a:rPr>
              <a:t>other</a:t>
            </a:r>
            <a:r>
              <a:rPr sz="2000" spc="155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studies, </a:t>
            </a:r>
            <a:r>
              <a:rPr sz="2000" spc="140" dirty="0">
                <a:latin typeface="Georgia"/>
                <a:cs typeface="Georgia"/>
              </a:rPr>
              <a:t>discuss</a:t>
            </a:r>
            <a:r>
              <a:rPr sz="2000" spc="45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the</a:t>
            </a:r>
            <a:r>
              <a:rPr sz="2000" spc="204" dirty="0">
                <a:latin typeface="Georgia"/>
                <a:cs typeface="Georgia"/>
              </a:rPr>
              <a:t> </a:t>
            </a:r>
            <a:r>
              <a:rPr sz="2000" spc="95" dirty="0">
                <a:latin typeface="Georgia"/>
                <a:cs typeface="Georgia"/>
              </a:rPr>
              <a:t>significance</a:t>
            </a:r>
            <a:r>
              <a:rPr sz="2000" spc="-105" dirty="0">
                <a:latin typeface="Georgia"/>
                <a:cs typeface="Georgia"/>
              </a:rPr>
              <a:t> </a:t>
            </a:r>
            <a:r>
              <a:rPr sz="2000" dirty="0">
                <a:latin typeface="Georgia"/>
                <a:cs typeface="Georgia"/>
              </a:rPr>
              <a:t>of</a:t>
            </a:r>
            <a:r>
              <a:rPr sz="2000" spc="160" dirty="0">
                <a:latin typeface="Georgia"/>
                <a:cs typeface="Georgia"/>
              </a:rPr>
              <a:t> </a:t>
            </a:r>
            <a:r>
              <a:rPr sz="2000" spc="80" dirty="0">
                <a:latin typeface="Georgia"/>
                <a:cs typeface="Georgia"/>
              </a:rPr>
              <a:t>their</a:t>
            </a:r>
            <a:r>
              <a:rPr sz="2000" spc="140" dirty="0">
                <a:latin typeface="Georgia"/>
                <a:cs typeface="Georgia"/>
              </a:rPr>
              <a:t> </a:t>
            </a:r>
            <a:r>
              <a:rPr sz="2000" spc="90" dirty="0">
                <a:latin typeface="Georgia"/>
                <a:cs typeface="Georgia"/>
              </a:rPr>
              <a:t>findings</a:t>
            </a:r>
            <a:r>
              <a:rPr sz="2000" spc="-25" dirty="0">
                <a:latin typeface="Georgia"/>
                <a:cs typeface="Georgia"/>
              </a:rPr>
              <a:t> </a:t>
            </a:r>
            <a:r>
              <a:rPr sz="2000" spc="140" dirty="0">
                <a:latin typeface="Georgia"/>
                <a:cs typeface="Georgia"/>
              </a:rPr>
              <a:t>and</a:t>
            </a:r>
            <a:r>
              <a:rPr sz="2000" spc="150" dirty="0">
                <a:latin typeface="Georgia"/>
                <a:cs typeface="Georgia"/>
              </a:rPr>
              <a:t> </a:t>
            </a:r>
            <a:r>
              <a:rPr sz="2000" spc="120" dirty="0">
                <a:latin typeface="Georgia"/>
                <a:cs typeface="Georgia"/>
              </a:rPr>
              <a:t>summarise</a:t>
            </a:r>
            <a:r>
              <a:rPr sz="2000" spc="55" dirty="0">
                <a:latin typeface="Georgia"/>
                <a:cs typeface="Georgia"/>
              </a:rPr>
              <a:t> </a:t>
            </a:r>
            <a:r>
              <a:rPr sz="2000" spc="80" dirty="0">
                <a:latin typeface="Georgia"/>
                <a:cs typeface="Georgia"/>
              </a:rPr>
              <a:t>the </a:t>
            </a:r>
            <a:r>
              <a:rPr sz="2000" spc="70" dirty="0">
                <a:latin typeface="Georgia"/>
                <a:cs typeface="Georgia"/>
              </a:rPr>
              <a:t>Limitations</a:t>
            </a:r>
            <a:r>
              <a:rPr sz="2000" spc="125" dirty="0">
                <a:latin typeface="Georgia"/>
                <a:cs typeface="Georgia"/>
              </a:rPr>
              <a:t> </a:t>
            </a:r>
            <a:r>
              <a:rPr sz="2000" dirty="0">
                <a:latin typeface="Georgia"/>
                <a:cs typeface="Georgia"/>
              </a:rPr>
              <a:t>of</a:t>
            </a:r>
            <a:r>
              <a:rPr sz="2000" spc="160" dirty="0">
                <a:latin typeface="Georgia"/>
                <a:cs typeface="Georgia"/>
              </a:rPr>
              <a:t> </a:t>
            </a:r>
            <a:r>
              <a:rPr sz="2000" spc="80" dirty="0">
                <a:latin typeface="Georgia"/>
                <a:cs typeface="Georgia"/>
              </a:rPr>
              <a:t>their</a:t>
            </a:r>
            <a:r>
              <a:rPr sz="2000" spc="140" dirty="0">
                <a:latin typeface="Georgia"/>
                <a:cs typeface="Georgia"/>
              </a:rPr>
              <a:t> </a:t>
            </a:r>
            <a:r>
              <a:rPr sz="2000" spc="114" dirty="0">
                <a:latin typeface="Georgia"/>
                <a:cs typeface="Georgia"/>
              </a:rPr>
              <a:t>study.</a:t>
            </a:r>
            <a:endParaRPr sz="2000">
              <a:latin typeface="Georgia"/>
              <a:cs typeface="Georgia"/>
            </a:endParaRPr>
          </a:p>
          <a:p>
            <a:pPr>
              <a:spcBef>
                <a:spcPts val="215"/>
              </a:spcBef>
            </a:pPr>
            <a:endParaRPr sz="2000">
              <a:latin typeface="Georgia"/>
              <a:cs typeface="Georgia"/>
            </a:endParaRPr>
          </a:p>
          <a:p>
            <a:pPr marL="12700">
              <a:spcBef>
                <a:spcPts val="5"/>
              </a:spcBef>
            </a:pPr>
            <a:r>
              <a:rPr sz="2000" b="1" spc="155" dirty="0">
                <a:latin typeface="Cambria"/>
                <a:cs typeface="Cambria"/>
              </a:rPr>
              <a:t>Reaching</a:t>
            </a:r>
            <a:r>
              <a:rPr sz="2000" b="1" spc="114" dirty="0">
                <a:latin typeface="Cambria"/>
                <a:cs typeface="Cambria"/>
              </a:rPr>
              <a:t> </a:t>
            </a:r>
            <a:r>
              <a:rPr sz="2000" b="1" spc="140" dirty="0">
                <a:latin typeface="Cambria"/>
                <a:cs typeface="Cambria"/>
              </a:rPr>
              <a:t>to</a:t>
            </a:r>
            <a:r>
              <a:rPr sz="2000" b="1" spc="260" dirty="0">
                <a:latin typeface="Cambria"/>
                <a:cs typeface="Cambria"/>
              </a:rPr>
              <a:t> </a:t>
            </a:r>
            <a:r>
              <a:rPr sz="2000" b="1" spc="95" dirty="0">
                <a:latin typeface="Cambria"/>
                <a:cs typeface="Cambria"/>
              </a:rPr>
              <a:t>a</a:t>
            </a:r>
            <a:r>
              <a:rPr sz="2000" b="1" spc="195" dirty="0">
                <a:latin typeface="Cambria"/>
                <a:cs typeface="Cambria"/>
              </a:rPr>
              <a:t> </a:t>
            </a:r>
            <a:r>
              <a:rPr sz="2000" b="1" spc="135" dirty="0">
                <a:latin typeface="Cambria"/>
                <a:cs typeface="Cambria"/>
              </a:rPr>
              <a:t>conclusion:</a:t>
            </a:r>
            <a:endParaRPr sz="2000">
              <a:latin typeface="Cambria"/>
              <a:cs typeface="Cambria"/>
            </a:endParaRPr>
          </a:p>
          <a:p>
            <a:pPr marL="12700">
              <a:spcBef>
                <a:spcPts val="2330"/>
              </a:spcBef>
            </a:pPr>
            <a:r>
              <a:rPr sz="2000" dirty="0">
                <a:latin typeface="Georgia"/>
                <a:cs typeface="Georgia"/>
              </a:rPr>
              <a:t>At</a:t>
            </a:r>
            <a:r>
              <a:rPr sz="2000" spc="195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the</a:t>
            </a:r>
            <a:r>
              <a:rPr sz="2000" spc="140" dirty="0">
                <a:latin typeface="Georgia"/>
                <a:cs typeface="Georgia"/>
              </a:rPr>
              <a:t> </a:t>
            </a:r>
            <a:r>
              <a:rPr sz="2000" spc="110" dirty="0">
                <a:latin typeface="Georgia"/>
                <a:cs typeface="Georgia"/>
              </a:rPr>
              <a:t>end</a:t>
            </a:r>
            <a:r>
              <a:rPr sz="2000" spc="75" dirty="0">
                <a:latin typeface="Georgia"/>
                <a:cs typeface="Georgia"/>
              </a:rPr>
              <a:t> </a:t>
            </a:r>
            <a:r>
              <a:rPr sz="2000" dirty="0">
                <a:latin typeface="Georgia"/>
                <a:cs typeface="Georgia"/>
              </a:rPr>
              <a:t>of</a:t>
            </a:r>
            <a:r>
              <a:rPr sz="2000" spc="170" dirty="0">
                <a:latin typeface="Georgia"/>
                <a:cs typeface="Georgia"/>
              </a:rPr>
              <a:t> </a:t>
            </a:r>
            <a:r>
              <a:rPr sz="2000" spc="75" dirty="0">
                <a:latin typeface="Georgia"/>
                <a:cs typeface="Georgia"/>
              </a:rPr>
              <a:t>critical</a:t>
            </a:r>
            <a:r>
              <a:rPr sz="2000" spc="135" dirty="0">
                <a:latin typeface="Georgia"/>
                <a:cs typeface="Georgia"/>
              </a:rPr>
              <a:t> </a:t>
            </a:r>
            <a:r>
              <a:rPr sz="2000" spc="114" dirty="0">
                <a:latin typeface="Georgia"/>
                <a:cs typeface="Georgia"/>
              </a:rPr>
              <a:t>appraisal</a:t>
            </a:r>
            <a:r>
              <a:rPr sz="2000" spc="-95" dirty="0">
                <a:latin typeface="Georgia"/>
                <a:cs typeface="Georgia"/>
              </a:rPr>
              <a:t> </a:t>
            </a:r>
            <a:r>
              <a:rPr sz="2000" spc="125" dirty="0">
                <a:latin typeface="Georgia"/>
                <a:cs typeface="Georgia"/>
              </a:rPr>
              <a:t>you</a:t>
            </a:r>
            <a:r>
              <a:rPr sz="2000" spc="110" dirty="0">
                <a:latin typeface="Georgia"/>
                <a:cs typeface="Georgia"/>
              </a:rPr>
              <a:t> </a:t>
            </a:r>
            <a:r>
              <a:rPr sz="2000" spc="114" dirty="0">
                <a:latin typeface="Georgia"/>
                <a:cs typeface="Georgia"/>
              </a:rPr>
              <a:t>should</a:t>
            </a:r>
            <a:r>
              <a:rPr sz="2000" spc="155" dirty="0">
                <a:latin typeface="Georgia"/>
                <a:cs typeface="Georgia"/>
              </a:rPr>
              <a:t> </a:t>
            </a:r>
            <a:r>
              <a:rPr sz="2000" spc="180" dirty="0">
                <a:latin typeface="Georgia"/>
                <a:cs typeface="Georgia"/>
              </a:rPr>
              <a:t>ask</a:t>
            </a:r>
            <a:r>
              <a:rPr sz="2000" spc="75" dirty="0">
                <a:latin typeface="Georgia"/>
                <a:cs typeface="Georgia"/>
              </a:rPr>
              <a:t> </a:t>
            </a:r>
            <a:r>
              <a:rPr sz="2000" spc="100" dirty="0">
                <a:latin typeface="Georgia"/>
                <a:cs typeface="Georgia"/>
              </a:rPr>
              <a:t>your</a:t>
            </a:r>
            <a:r>
              <a:rPr sz="2000" spc="145" dirty="0">
                <a:latin typeface="Georgia"/>
                <a:cs typeface="Georgia"/>
              </a:rPr>
              <a:t> </a:t>
            </a:r>
            <a:r>
              <a:rPr sz="2000" spc="45" dirty="0">
                <a:latin typeface="Georgia"/>
                <a:cs typeface="Georgia"/>
              </a:rPr>
              <a:t>self</a:t>
            </a:r>
            <a:endParaRPr sz="2000">
              <a:latin typeface="Georgia"/>
              <a:cs typeface="Georgia"/>
            </a:endParaRPr>
          </a:p>
          <a:p>
            <a:pPr marL="12700" marR="252095">
              <a:spcBef>
                <a:spcPts val="5"/>
              </a:spcBef>
            </a:pPr>
            <a:r>
              <a:rPr sz="2000" i="1" spc="90" dirty="0">
                <a:latin typeface="Georgia"/>
                <a:cs typeface="Georgia"/>
              </a:rPr>
              <a:t>“Should</a:t>
            </a:r>
            <a:r>
              <a:rPr sz="2000" i="1" spc="25" dirty="0">
                <a:latin typeface="Georgia"/>
                <a:cs typeface="Georgia"/>
              </a:rPr>
              <a:t> </a:t>
            </a:r>
            <a:r>
              <a:rPr sz="2000" i="1" spc="60" dirty="0">
                <a:latin typeface="Georgia"/>
                <a:cs typeface="Georgia"/>
              </a:rPr>
              <a:t>this</a:t>
            </a:r>
            <a:r>
              <a:rPr sz="2000" i="1" spc="260" dirty="0">
                <a:latin typeface="Georgia"/>
                <a:cs typeface="Georgia"/>
              </a:rPr>
              <a:t> </a:t>
            </a:r>
            <a:r>
              <a:rPr sz="2000" i="1" dirty="0">
                <a:latin typeface="Georgia"/>
                <a:cs typeface="Georgia"/>
              </a:rPr>
              <a:t>paper</a:t>
            </a:r>
            <a:r>
              <a:rPr sz="2000" i="1" spc="65" dirty="0">
                <a:latin typeface="Georgia"/>
                <a:cs typeface="Georgia"/>
              </a:rPr>
              <a:t> </a:t>
            </a:r>
            <a:r>
              <a:rPr sz="2000" i="1" dirty="0">
                <a:latin typeface="Georgia"/>
                <a:cs typeface="Georgia"/>
              </a:rPr>
              <a:t>In</a:t>
            </a:r>
            <a:r>
              <a:rPr sz="2000" i="1" spc="335" dirty="0">
                <a:latin typeface="Georgia"/>
                <a:cs typeface="Georgia"/>
              </a:rPr>
              <a:t> </a:t>
            </a:r>
            <a:r>
              <a:rPr sz="2000" i="1" dirty="0">
                <a:latin typeface="Georgia"/>
                <a:cs typeface="Georgia"/>
              </a:rPr>
              <a:t>conjunction</a:t>
            </a:r>
            <a:r>
              <a:rPr sz="2000" i="1" spc="65" dirty="0">
                <a:latin typeface="Georgia"/>
                <a:cs typeface="Georgia"/>
              </a:rPr>
              <a:t> </a:t>
            </a:r>
            <a:r>
              <a:rPr sz="2000" i="1" dirty="0">
                <a:latin typeface="Georgia"/>
                <a:cs typeface="Georgia"/>
              </a:rPr>
              <a:t>with</a:t>
            </a:r>
            <a:r>
              <a:rPr sz="2000" i="1" spc="335" dirty="0">
                <a:latin typeface="Georgia"/>
                <a:cs typeface="Georgia"/>
              </a:rPr>
              <a:t> </a:t>
            </a:r>
            <a:r>
              <a:rPr sz="2000" i="1" dirty="0">
                <a:latin typeface="Georgia"/>
                <a:cs typeface="Georgia"/>
              </a:rPr>
              <a:t>other</a:t>
            </a:r>
            <a:r>
              <a:rPr sz="2000" i="1" spc="65" dirty="0">
                <a:latin typeface="Georgia"/>
                <a:cs typeface="Georgia"/>
              </a:rPr>
              <a:t> </a:t>
            </a:r>
            <a:r>
              <a:rPr sz="2000" i="1" spc="50" dirty="0">
                <a:latin typeface="Georgia"/>
                <a:cs typeface="Georgia"/>
              </a:rPr>
              <a:t>relevant</a:t>
            </a:r>
            <a:r>
              <a:rPr sz="2000" i="1" spc="-55" dirty="0">
                <a:latin typeface="Georgia"/>
                <a:cs typeface="Georgia"/>
              </a:rPr>
              <a:t> </a:t>
            </a:r>
            <a:r>
              <a:rPr sz="2000" i="1" dirty="0">
                <a:latin typeface="Georgia"/>
                <a:cs typeface="Georgia"/>
              </a:rPr>
              <a:t>literature</a:t>
            </a:r>
            <a:r>
              <a:rPr sz="2000" i="1" spc="85" dirty="0">
                <a:latin typeface="Georgia"/>
                <a:cs typeface="Georgia"/>
              </a:rPr>
              <a:t> </a:t>
            </a:r>
            <a:r>
              <a:rPr sz="2000" i="1" spc="90" dirty="0">
                <a:latin typeface="Georgia"/>
                <a:cs typeface="Georgia"/>
              </a:rPr>
              <a:t>and </a:t>
            </a:r>
            <a:r>
              <a:rPr sz="2000" i="1" dirty="0">
                <a:latin typeface="Georgia"/>
                <a:cs typeface="Georgia"/>
              </a:rPr>
              <a:t>clinical</a:t>
            </a:r>
            <a:r>
              <a:rPr sz="2000" i="1" spc="204" dirty="0">
                <a:latin typeface="Georgia"/>
                <a:cs typeface="Georgia"/>
              </a:rPr>
              <a:t> </a:t>
            </a:r>
            <a:r>
              <a:rPr sz="2000" i="1" spc="70" dirty="0">
                <a:latin typeface="Georgia"/>
                <a:cs typeface="Georgia"/>
              </a:rPr>
              <a:t>experience</a:t>
            </a:r>
            <a:r>
              <a:rPr sz="2000" i="1" spc="-35" dirty="0">
                <a:latin typeface="Georgia"/>
                <a:cs typeface="Georgia"/>
              </a:rPr>
              <a:t> </a:t>
            </a:r>
            <a:r>
              <a:rPr sz="2000" i="1" spc="85" dirty="0">
                <a:latin typeface="Georgia"/>
                <a:cs typeface="Georgia"/>
              </a:rPr>
              <a:t>change</a:t>
            </a:r>
            <a:r>
              <a:rPr sz="2000" i="1" spc="-40" dirty="0">
                <a:latin typeface="Georgia"/>
                <a:cs typeface="Georgia"/>
              </a:rPr>
              <a:t> </a:t>
            </a:r>
            <a:r>
              <a:rPr sz="2000" i="1" dirty="0">
                <a:latin typeface="Georgia"/>
                <a:cs typeface="Georgia"/>
              </a:rPr>
              <a:t>clinical</a:t>
            </a:r>
            <a:r>
              <a:rPr sz="2000" i="1" spc="210" dirty="0">
                <a:latin typeface="Georgia"/>
                <a:cs typeface="Georgia"/>
              </a:rPr>
              <a:t> </a:t>
            </a:r>
            <a:r>
              <a:rPr sz="2000" i="1" spc="35" dirty="0">
                <a:latin typeface="Georgia"/>
                <a:cs typeface="Georgia"/>
              </a:rPr>
              <a:t>practice?”</a:t>
            </a:r>
            <a:endParaRPr sz="2000">
              <a:latin typeface="Georgia"/>
              <a:cs typeface="Georgia"/>
            </a:endParaRPr>
          </a:p>
          <a:p>
            <a:pPr>
              <a:spcBef>
                <a:spcPts val="130"/>
              </a:spcBef>
            </a:pPr>
            <a:endParaRPr sz="2000">
              <a:latin typeface="Georgia"/>
              <a:cs typeface="Georgia"/>
            </a:endParaRPr>
          </a:p>
          <a:p>
            <a:pPr marL="12700">
              <a:spcBef>
                <a:spcPts val="5"/>
              </a:spcBef>
              <a:tabLst>
                <a:tab pos="7484745" algn="l"/>
              </a:tabLst>
            </a:pPr>
            <a:r>
              <a:rPr sz="2000" spc="90" dirty="0">
                <a:latin typeface="Georgia"/>
                <a:cs typeface="Georgia"/>
              </a:rPr>
              <a:t>Whether</a:t>
            </a:r>
            <a:r>
              <a:rPr sz="2000" spc="45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the</a:t>
            </a:r>
            <a:r>
              <a:rPr sz="2000" spc="120" dirty="0">
                <a:latin typeface="Georgia"/>
                <a:cs typeface="Georgia"/>
              </a:rPr>
              <a:t> </a:t>
            </a:r>
            <a:r>
              <a:rPr sz="2000" spc="110" dirty="0">
                <a:latin typeface="Georgia"/>
                <a:cs typeface="Georgia"/>
              </a:rPr>
              <a:t>results</a:t>
            </a:r>
            <a:r>
              <a:rPr sz="2000" spc="120" dirty="0">
                <a:latin typeface="Georgia"/>
                <a:cs typeface="Georgia"/>
              </a:rPr>
              <a:t> </a:t>
            </a:r>
            <a:r>
              <a:rPr sz="2000" dirty="0">
                <a:latin typeface="Georgia"/>
                <a:cs typeface="Georgia"/>
              </a:rPr>
              <a:t>of</a:t>
            </a:r>
            <a:r>
              <a:rPr sz="2000" spc="145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the</a:t>
            </a:r>
            <a:r>
              <a:rPr sz="2000" spc="120" dirty="0">
                <a:latin typeface="Georgia"/>
                <a:cs typeface="Georgia"/>
              </a:rPr>
              <a:t> </a:t>
            </a:r>
            <a:r>
              <a:rPr sz="2000" spc="130" dirty="0">
                <a:latin typeface="Georgia"/>
                <a:cs typeface="Georgia"/>
              </a:rPr>
              <a:t>study</a:t>
            </a:r>
            <a:r>
              <a:rPr sz="2000" spc="150" dirty="0">
                <a:latin typeface="Georgia"/>
                <a:cs typeface="Georgia"/>
              </a:rPr>
              <a:t> can</a:t>
            </a:r>
            <a:r>
              <a:rPr sz="2000" spc="55" dirty="0">
                <a:latin typeface="Georgia"/>
                <a:cs typeface="Georgia"/>
              </a:rPr>
              <a:t> </a:t>
            </a:r>
            <a:r>
              <a:rPr sz="2000" spc="110" dirty="0">
                <a:latin typeface="Georgia"/>
                <a:cs typeface="Georgia"/>
              </a:rPr>
              <a:t>be</a:t>
            </a:r>
            <a:r>
              <a:rPr sz="2000" spc="120" dirty="0">
                <a:latin typeface="Georgia"/>
                <a:cs typeface="Georgia"/>
              </a:rPr>
              <a:t> </a:t>
            </a:r>
            <a:r>
              <a:rPr sz="2000" spc="90" dirty="0">
                <a:latin typeface="Georgia"/>
                <a:cs typeface="Georgia"/>
              </a:rPr>
              <a:t>applied</a:t>
            </a:r>
            <a:r>
              <a:rPr sz="2000" spc="-15" dirty="0">
                <a:latin typeface="Georgia"/>
                <a:cs typeface="Georgia"/>
              </a:rPr>
              <a:t> </a:t>
            </a:r>
            <a:r>
              <a:rPr sz="2000" spc="55" dirty="0">
                <a:latin typeface="Georgia"/>
                <a:cs typeface="Georgia"/>
              </a:rPr>
              <a:t>to</a:t>
            </a:r>
            <a:r>
              <a:rPr sz="2000" spc="180" dirty="0">
                <a:latin typeface="Georgia"/>
                <a:cs typeface="Georgia"/>
              </a:rPr>
              <a:t> </a:t>
            </a:r>
            <a:r>
              <a:rPr sz="2000" spc="95" dirty="0">
                <a:latin typeface="Georgia"/>
                <a:cs typeface="Georgia"/>
              </a:rPr>
              <a:t>patients</a:t>
            </a:r>
            <a:r>
              <a:rPr sz="2000" dirty="0">
                <a:latin typeface="Georgia"/>
                <a:cs typeface="Georgia"/>
              </a:rPr>
              <a:t>	</a:t>
            </a:r>
            <a:r>
              <a:rPr sz="2000" spc="75" dirty="0">
                <a:latin typeface="Georgia"/>
                <a:cs typeface="Georgia"/>
              </a:rPr>
              <a:t>in</a:t>
            </a:r>
            <a:r>
              <a:rPr sz="2000" spc="125" dirty="0">
                <a:latin typeface="Georgia"/>
                <a:cs typeface="Georgia"/>
              </a:rPr>
              <a:t> </a:t>
            </a:r>
            <a:r>
              <a:rPr sz="2000" spc="80" dirty="0">
                <a:latin typeface="Georgia"/>
                <a:cs typeface="Georgia"/>
              </a:rPr>
              <a:t>the</a:t>
            </a:r>
            <a:endParaRPr sz="2000">
              <a:latin typeface="Georgia"/>
              <a:cs typeface="Georgia"/>
            </a:endParaRPr>
          </a:p>
          <a:p>
            <a:pPr marL="12700">
              <a:spcBef>
                <a:spcPts val="5"/>
              </a:spcBef>
            </a:pPr>
            <a:r>
              <a:rPr sz="2000" spc="85" dirty="0">
                <a:latin typeface="Georgia"/>
                <a:cs typeface="Georgia"/>
              </a:rPr>
              <a:t>real</a:t>
            </a:r>
            <a:r>
              <a:rPr sz="2000" spc="45" dirty="0">
                <a:latin typeface="Georgia"/>
                <a:cs typeface="Georgia"/>
              </a:rPr>
              <a:t> </a:t>
            </a:r>
            <a:r>
              <a:rPr sz="2000" spc="65" dirty="0">
                <a:latin typeface="Georgia"/>
                <a:cs typeface="Georgia"/>
              </a:rPr>
              <a:t>world</a:t>
            </a:r>
            <a:r>
              <a:rPr sz="2000" spc="140" dirty="0">
                <a:latin typeface="Georgia"/>
                <a:cs typeface="Georgia"/>
              </a:rPr>
              <a:t> </a:t>
            </a:r>
            <a:r>
              <a:rPr sz="2000" spc="95" dirty="0">
                <a:latin typeface="Georgia"/>
                <a:cs typeface="Georgia"/>
              </a:rPr>
              <a:t>is</a:t>
            </a:r>
            <a:r>
              <a:rPr sz="2000" spc="120" dirty="0">
                <a:latin typeface="Georgia"/>
                <a:cs typeface="Georgia"/>
              </a:rPr>
              <a:t> </a:t>
            </a:r>
            <a:r>
              <a:rPr sz="2000" spc="160" dirty="0">
                <a:latin typeface="Georgia"/>
                <a:cs typeface="Georgia"/>
              </a:rPr>
              <a:t>a</a:t>
            </a:r>
            <a:r>
              <a:rPr sz="2000" spc="150" dirty="0">
                <a:latin typeface="Georgia"/>
                <a:cs typeface="Georgia"/>
              </a:rPr>
              <a:t> </a:t>
            </a:r>
            <a:r>
              <a:rPr sz="2000" spc="90" dirty="0">
                <a:latin typeface="Georgia"/>
                <a:cs typeface="Georgia"/>
              </a:rPr>
              <a:t>matter</a:t>
            </a:r>
            <a:r>
              <a:rPr sz="2000" spc="155" dirty="0">
                <a:latin typeface="Georgia"/>
                <a:cs typeface="Georgia"/>
              </a:rPr>
              <a:t> </a:t>
            </a:r>
            <a:r>
              <a:rPr sz="2000" dirty="0">
                <a:latin typeface="Georgia"/>
                <a:cs typeface="Georgia"/>
              </a:rPr>
              <a:t>of</a:t>
            </a:r>
            <a:r>
              <a:rPr sz="2000" spc="155" dirty="0">
                <a:latin typeface="Georgia"/>
                <a:cs typeface="Georgia"/>
              </a:rPr>
              <a:t> </a:t>
            </a:r>
            <a:r>
              <a:rPr sz="2000" spc="95" dirty="0">
                <a:latin typeface="Georgia"/>
                <a:cs typeface="Georgia"/>
              </a:rPr>
              <a:t>judgment.</a:t>
            </a:r>
            <a:endParaRPr sz="2000">
              <a:latin typeface="Georgia"/>
              <a:cs typeface="Georgia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pPr marL="38100">
                <a:lnSpc>
                  <a:spcPts val="1240"/>
                </a:lnSpc>
              </a:pPr>
              <a:t>28</a:t>
            </a:fld>
            <a:endParaRPr spc="-25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pPr marL="38100">
                <a:lnSpc>
                  <a:spcPts val="1240"/>
                </a:lnSpc>
              </a:pPr>
              <a:t>29</a:t>
            </a:fld>
            <a:endParaRPr spc="-25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pic>
        <p:nvPicPr>
          <p:cNvPr id="4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060575" y="957516"/>
            <a:ext cx="8128634" cy="436337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spcBef>
                <a:spcPts val="125"/>
              </a:spcBef>
            </a:pPr>
            <a:r>
              <a:rPr sz="2000" b="1" spc="145" dirty="0">
                <a:latin typeface="Cambria"/>
                <a:cs typeface="Cambria"/>
              </a:rPr>
              <a:t>Critical </a:t>
            </a:r>
            <a:r>
              <a:rPr sz="2000" b="1" spc="95" dirty="0">
                <a:latin typeface="Cambria"/>
                <a:cs typeface="Cambria"/>
              </a:rPr>
              <a:t>appraisal/evaluation:</a:t>
            </a:r>
            <a:endParaRPr sz="2000">
              <a:latin typeface="Cambria"/>
              <a:cs typeface="Cambria"/>
            </a:endParaRPr>
          </a:p>
          <a:p>
            <a:pPr marL="12700" marR="177165">
              <a:spcBef>
                <a:spcPts val="2335"/>
              </a:spcBef>
              <a:tabLst>
                <a:tab pos="764540" algn="l"/>
              </a:tabLst>
            </a:pPr>
            <a:r>
              <a:rPr sz="2000" spc="45" dirty="0">
                <a:latin typeface="Georgia"/>
                <a:cs typeface="Georgia"/>
              </a:rPr>
              <a:t>Ability</a:t>
            </a:r>
            <a:r>
              <a:rPr sz="2000" spc="155" dirty="0">
                <a:latin typeface="Georgia"/>
                <a:cs typeface="Georgia"/>
              </a:rPr>
              <a:t> </a:t>
            </a:r>
            <a:r>
              <a:rPr sz="2000" spc="55" dirty="0">
                <a:latin typeface="Georgia"/>
                <a:cs typeface="Georgia"/>
              </a:rPr>
              <a:t>to</a:t>
            </a:r>
            <a:r>
              <a:rPr sz="2000" spc="120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read</a:t>
            </a:r>
            <a:r>
              <a:rPr sz="2000" spc="65" dirty="0">
                <a:latin typeface="Georgia"/>
                <a:cs typeface="Georgia"/>
              </a:rPr>
              <a:t> </a:t>
            </a:r>
            <a:r>
              <a:rPr sz="2000" spc="70" dirty="0">
                <a:latin typeface="Georgia"/>
                <a:cs typeface="Georgia"/>
              </a:rPr>
              <a:t>original</a:t>
            </a:r>
            <a:r>
              <a:rPr sz="2000" spc="45" dirty="0">
                <a:latin typeface="Georgia"/>
                <a:cs typeface="Georgia"/>
              </a:rPr>
              <a:t> </a:t>
            </a:r>
            <a:r>
              <a:rPr sz="2000" spc="114" dirty="0">
                <a:latin typeface="Georgia"/>
                <a:cs typeface="Georgia"/>
              </a:rPr>
              <a:t>research</a:t>
            </a:r>
            <a:r>
              <a:rPr sz="2000" spc="-20" dirty="0">
                <a:latin typeface="Georgia"/>
                <a:cs typeface="Georgia"/>
              </a:rPr>
              <a:t> </a:t>
            </a:r>
            <a:r>
              <a:rPr sz="2000" spc="75" dirty="0">
                <a:latin typeface="Georgia"/>
                <a:cs typeface="Georgia"/>
              </a:rPr>
              <a:t>in</a:t>
            </a:r>
            <a:r>
              <a:rPr sz="2000" spc="135" dirty="0">
                <a:latin typeface="Georgia"/>
                <a:cs typeface="Georgia"/>
              </a:rPr>
              <a:t> </a:t>
            </a:r>
            <a:r>
              <a:rPr sz="2000" spc="160" dirty="0">
                <a:latin typeface="Georgia"/>
                <a:cs typeface="Georgia"/>
              </a:rPr>
              <a:t>a</a:t>
            </a:r>
            <a:r>
              <a:rPr sz="2000" spc="150" dirty="0">
                <a:latin typeface="Georgia"/>
                <a:cs typeface="Georgia"/>
              </a:rPr>
              <a:t> </a:t>
            </a:r>
            <a:r>
              <a:rPr sz="2000" spc="120" dirty="0">
                <a:latin typeface="Georgia"/>
                <a:cs typeface="Georgia"/>
              </a:rPr>
              <a:t>way</a:t>
            </a:r>
            <a:r>
              <a:rPr sz="2000" spc="155" dirty="0">
                <a:latin typeface="Georgia"/>
                <a:cs typeface="Georgia"/>
              </a:rPr>
              <a:t> </a:t>
            </a:r>
            <a:r>
              <a:rPr sz="2000" spc="125" dirty="0">
                <a:latin typeface="Georgia"/>
                <a:cs typeface="Georgia"/>
              </a:rPr>
              <a:t>that</a:t>
            </a:r>
            <a:r>
              <a:rPr sz="2000" spc="110" dirty="0">
                <a:latin typeface="Georgia"/>
                <a:cs typeface="Georgia"/>
              </a:rPr>
              <a:t> </a:t>
            </a:r>
            <a:r>
              <a:rPr sz="2000" spc="90" dirty="0">
                <a:latin typeface="Georgia"/>
                <a:cs typeface="Georgia"/>
              </a:rPr>
              <a:t>allows</a:t>
            </a:r>
            <a:r>
              <a:rPr sz="2000" spc="45" dirty="0">
                <a:latin typeface="Georgia"/>
                <a:cs typeface="Georgia"/>
              </a:rPr>
              <a:t> </a:t>
            </a:r>
            <a:r>
              <a:rPr sz="2000" spc="185" dirty="0">
                <a:latin typeface="Georgia"/>
                <a:cs typeface="Georgia"/>
              </a:rPr>
              <a:t>us</a:t>
            </a:r>
            <a:r>
              <a:rPr sz="2000" spc="200" dirty="0">
                <a:latin typeface="Georgia"/>
                <a:cs typeface="Georgia"/>
              </a:rPr>
              <a:t> </a:t>
            </a:r>
            <a:r>
              <a:rPr sz="2000" spc="55" dirty="0">
                <a:latin typeface="Georgia"/>
                <a:cs typeface="Georgia"/>
              </a:rPr>
              <a:t>to</a:t>
            </a:r>
            <a:r>
              <a:rPr sz="2000" spc="114" dirty="0">
                <a:latin typeface="Georgia"/>
                <a:cs typeface="Georgia"/>
              </a:rPr>
              <a:t> </a:t>
            </a:r>
            <a:r>
              <a:rPr sz="2000" spc="90" dirty="0">
                <a:latin typeface="Georgia"/>
                <a:cs typeface="Georgia"/>
              </a:rPr>
              <a:t>judge </a:t>
            </a:r>
            <a:r>
              <a:rPr sz="2000" spc="70" dirty="0">
                <a:latin typeface="Georgia"/>
                <a:cs typeface="Georgia"/>
              </a:rPr>
              <a:t>their</a:t>
            </a:r>
            <a:r>
              <a:rPr sz="2000" dirty="0">
                <a:latin typeface="Georgia"/>
                <a:cs typeface="Georgia"/>
              </a:rPr>
              <a:t>	</a:t>
            </a:r>
            <a:r>
              <a:rPr sz="2000" spc="75" dirty="0">
                <a:latin typeface="Georgia"/>
                <a:cs typeface="Georgia"/>
              </a:rPr>
              <a:t>scientific</a:t>
            </a:r>
            <a:r>
              <a:rPr sz="2000" spc="-30" dirty="0">
                <a:latin typeface="Georgia"/>
                <a:cs typeface="Georgia"/>
              </a:rPr>
              <a:t> </a:t>
            </a:r>
            <a:r>
              <a:rPr sz="2000" spc="100" dirty="0">
                <a:latin typeface="Georgia"/>
                <a:cs typeface="Georgia"/>
              </a:rPr>
              <a:t>value</a:t>
            </a:r>
            <a:r>
              <a:rPr sz="2000" spc="125" dirty="0">
                <a:latin typeface="Georgia"/>
                <a:cs typeface="Georgia"/>
              </a:rPr>
              <a:t> </a:t>
            </a:r>
            <a:r>
              <a:rPr sz="2000" spc="85" dirty="0">
                <a:latin typeface="Georgia"/>
                <a:cs typeface="Georgia"/>
              </a:rPr>
              <a:t>And</a:t>
            </a:r>
            <a:r>
              <a:rPr sz="2000" spc="145" dirty="0">
                <a:latin typeface="Georgia"/>
                <a:cs typeface="Georgia"/>
              </a:rPr>
              <a:t> </a:t>
            </a:r>
            <a:r>
              <a:rPr sz="2000" spc="55" dirty="0">
                <a:latin typeface="Georgia"/>
                <a:cs typeface="Georgia"/>
              </a:rPr>
              <a:t>to</a:t>
            </a:r>
            <a:r>
              <a:rPr sz="2000" spc="200" dirty="0">
                <a:latin typeface="Georgia"/>
                <a:cs typeface="Georgia"/>
              </a:rPr>
              <a:t> </a:t>
            </a:r>
            <a:r>
              <a:rPr sz="2000" spc="95" dirty="0">
                <a:latin typeface="Georgia"/>
                <a:cs typeface="Georgia"/>
              </a:rPr>
              <a:t>consider</a:t>
            </a:r>
            <a:r>
              <a:rPr sz="2000" spc="55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how</a:t>
            </a:r>
            <a:r>
              <a:rPr sz="2000" spc="125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the</a:t>
            </a:r>
            <a:r>
              <a:rPr sz="2000" spc="125" dirty="0">
                <a:latin typeface="Georgia"/>
                <a:cs typeface="Georgia"/>
              </a:rPr>
              <a:t> </a:t>
            </a:r>
            <a:r>
              <a:rPr sz="2000" spc="110" dirty="0">
                <a:latin typeface="Georgia"/>
                <a:cs typeface="Georgia"/>
              </a:rPr>
              <a:t>results</a:t>
            </a:r>
            <a:r>
              <a:rPr sz="2000" spc="130" dirty="0">
                <a:latin typeface="Georgia"/>
                <a:cs typeface="Georgia"/>
              </a:rPr>
              <a:t> </a:t>
            </a:r>
            <a:r>
              <a:rPr sz="2000" spc="145" dirty="0">
                <a:latin typeface="Georgia"/>
                <a:cs typeface="Georgia"/>
              </a:rPr>
              <a:t>can</a:t>
            </a:r>
            <a:r>
              <a:rPr sz="2000" spc="60" dirty="0">
                <a:latin typeface="Georgia"/>
                <a:cs typeface="Georgia"/>
              </a:rPr>
              <a:t> </a:t>
            </a:r>
            <a:r>
              <a:rPr sz="2000" spc="85" dirty="0">
                <a:latin typeface="Georgia"/>
                <a:cs typeface="Georgia"/>
              </a:rPr>
              <a:t>be </a:t>
            </a:r>
            <a:r>
              <a:rPr sz="2000" spc="90" dirty="0">
                <a:latin typeface="Georgia"/>
                <a:cs typeface="Georgia"/>
              </a:rPr>
              <a:t>applied</a:t>
            </a:r>
            <a:r>
              <a:rPr sz="2000" spc="-20" dirty="0">
                <a:latin typeface="Georgia"/>
                <a:cs typeface="Georgia"/>
              </a:rPr>
              <a:t> </a:t>
            </a:r>
            <a:r>
              <a:rPr sz="2000" spc="75" dirty="0">
                <a:latin typeface="Georgia"/>
                <a:cs typeface="Georgia"/>
              </a:rPr>
              <a:t>in</a:t>
            </a:r>
            <a:r>
              <a:rPr sz="2000" spc="140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the</a:t>
            </a:r>
            <a:r>
              <a:rPr sz="2000" spc="195" dirty="0">
                <a:latin typeface="Georgia"/>
                <a:cs typeface="Georgia"/>
              </a:rPr>
              <a:t> </a:t>
            </a:r>
            <a:r>
              <a:rPr sz="2000" spc="90" dirty="0">
                <a:latin typeface="Georgia"/>
                <a:cs typeface="Georgia"/>
              </a:rPr>
              <a:t>practice.</a:t>
            </a:r>
            <a:endParaRPr sz="2000">
              <a:latin typeface="Georgia"/>
              <a:cs typeface="Georgia"/>
            </a:endParaRPr>
          </a:p>
          <a:p>
            <a:pPr>
              <a:lnSpc>
                <a:spcPct val="100000"/>
              </a:lnSpc>
            </a:pPr>
            <a:endParaRPr sz="2000">
              <a:latin typeface="Georgia"/>
              <a:cs typeface="Georgia"/>
            </a:endParaRPr>
          </a:p>
          <a:p>
            <a:pPr>
              <a:spcBef>
                <a:spcPts val="270"/>
              </a:spcBef>
            </a:pPr>
            <a:endParaRPr sz="2000">
              <a:latin typeface="Georgia"/>
              <a:cs typeface="Georgia"/>
            </a:endParaRPr>
          </a:p>
          <a:p>
            <a:pPr marL="12700" marR="5080">
              <a:tabLst>
                <a:tab pos="2905760" algn="l"/>
                <a:tab pos="4657725" algn="l"/>
              </a:tabLst>
            </a:pPr>
            <a:r>
              <a:rPr sz="2000" spc="85" dirty="0">
                <a:latin typeface="Georgia"/>
                <a:cs typeface="Georgia"/>
              </a:rPr>
              <a:t>Skill</a:t>
            </a:r>
            <a:r>
              <a:rPr sz="2000" spc="130" dirty="0">
                <a:latin typeface="Georgia"/>
                <a:cs typeface="Georgia"/>
              </a:rPr>
              <a:t> </a:t>
            </a:r>
            <a:r>
              <a:rPr sz="2000" spc="75" dirty="0">
                <a:latin typeface="Georgia"/>
                <a:cs typeface="Georgia"/>
              </a:rPr>
              <a:t>in</a:t>
            </a:r>
            <a:r>
              <a:rPr sz="2000" spc="155" dirty="0">
                <a:latin typeface="Georgia"/>
                <a:cs typeface="Georgia"/>
              </a:rPr>
              <a:t> </a:t>
            </a:r>
            <a:r>
              <a:rPr sz="2000" spc="75" dirty="0">
                <a:latin typeface="Georgia"/>
                <a:cs typeface="Georgia"/>
              </a:rPr>
              <a:t>critical</a:t>
            </a:r>
            <a:r>
              <a:rPr sz="2000" spc="55" dirty="0">
                <a:latin typeface="Georgia"/>
                <a:cs typeface="Georgia"/>
              </a:rPr>
              <a:t> </a:t>
            </a:r>
            <a:r>
              <a:rPr sz="2000" spc="95" dirty="0">
                <a:latin typeface="Georgia"/>
                <a:cs typeface="Georgia"/>
              </a:rPr>
              <a:t>evaluation</a:t>
            </a:r>
            <a:r>
              <a:rPr sz="2000" spc="70" dirty="0">
                <a:latin typeface="Georgia"/>
                <a:cs typeface="Georgia"/>
              </a:rPr>
              <a:t> </a:t>
            </a:r>
            <a:r>
              <a:rPr sz="2000" spc="95" dirty="0">
                <a:latin typeface="Georgia"/>
                <a:cs typeface="Georgia"/>
              </a:rPr>
              <a:t>is</a:t>
            </a:r>
            <a:r>
              <a:rPr sz="2000" spc="215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essential</a:t>
            </a:r>
            <a:r>
              <a:rPr sz="2000" spc="55" dirty="0">
                <a:latin typeface="Georgia"/>
                <a:cs typeface="Georgia"/>
              </a:rPr>
              <a:t> </a:t>
            </a:r>
            <a:r>
              <a:rPr sz="2000" dirty="0">
                <a:latin typeface="Georgia"/>
                <a:cs typeface="Georgia"/>
              </a:rPr>
              <a:t>for</a:t>
            </a:r>
            <a:r>
              <a:rPr sz="2000" spc="145" dirty="0">
                <a:latin typeface="Georgia"/>
                <a:cs typeface="Georgia"/>
              </a:rPr>
              <a:t> </a:t>
            </a:r>
            <a:r>
              <a:rPr sz="2000" spc="160" dirty="0">
                <a:latin typeface="Georgia"/>
                <a:cs typeface="Georgia"/>
              </a:rPr>
              <a:t>a</a:t>
            </a:r>
            <a:r>
              <a:rPr sz="2000" spc="165" dirty="0">
                <a:latin typeface="Georgia"/>
                <a:cs typeface="Georgia"/>
              </a:rPr>
              <a:t> </a:t>
            </a:r>
            <a:r>
              <a:rPr sz="2000" spc="75" dirty="0">
                <a:latin typeface="Georgia"/>
                <a:cs typeface="Georgia"/>
              </a:rPr>
              <a:t>clinical</a:t>
            </a:r>
            <a:r>
              <a:rPr sz="2000" spc="55" dirty="0">
                <a:latin typeface="Georgia"/>
                <a:cs typeface="Georgia"/>
              </a:rPr>
              <a:t> </a:t>
            </a:r>
            <a:r>
              <a:rPr sz="2000" spc="125" dirty="0">
                <a:latin typeface="Georgia"/>
                <a:cs typeface="Georgia"/>
              </a:rPr>
              <a:t>pharmacist</a:t>
            </a:r>
            <a:r>
              <a:rPr sz="2000" spc="-45" dirty="0">
                <a:latin typeface="Georgia"/>
                <a:cs typeface="Georgia"/>
              </a:rPr>
              <a:t> </a:t>
            </a:r>
            <a:r>
              <a:rPr sz="2000" spc="160" dirty="0">
                <a:latin typeface="Georgia"/>
                <a:cs typeface="Georgia"/>
              </a:rPr>
              <a:t>as </a:t>
            </a:r>
            <a:r>
              <a:rPr sz="2000" spc="130" dirty="0">
                <a:latin typeface="Georgia"/>
                <a:cs typeface="Georgia"/>
              </a:rPr>
              <a:t>he</a:t>
            </a:r>
            <a:r>
              <a:rPr sz="2000" spc="110" dirty="0">
                <a:latin typeface="Georgia"/>
                <a:cs typeface="Georgia"/>
              </a:rPr>
              <a:t> </a:t>
            </a:r>
            <a:r>
              <a:rPr sz="2000" spc="120" dirty="0">
                <a:latin typeface="Georgia"/>
                <a:cs typeface="Georgia"/>
              </a:rPr>
              <a:t>needs</a:t>
            </a:r>
            <a:r>
              <a:rPr sz="2000" spc="50" dirty="0">
                <a:latin typeface="Georgia"/>
                <a:cs typeface="Georgia"/>
              </a:rPr>
              <a:t> </a:t>
            </a:r>
            <a:r>
              <a:rPr sz="2000" spc="95" dirty="0">
                <a:latin typeface="Georgia"/>
                <a:cs typeface="Georgia"/>
              </a:rPr>
              <a:t>independent</a:t>
            </a:r>
            <a:r>
              <a:rPr sz="2000" dirty="0">
                <a:latin typeface="Georgia"/>
                <a:cs typeface="Georgia"/>
              </a:rPr>
              <a:t>	</a:t>
            </a:r>
            <a:r>
              <a:rPr sz="2000" spc="95" dirty="0">
                <a:latin typeface="Georgia"/>
                <a:cs typeface="Georgia"/>
              </a:rPr>
              <a:t>evaluation</a:t>
            </a:r>
            <a:r>
              <a:rPr sz="2000" spc="-10" dirty="0">
                <a:latin typeface="Georgia"/>
                <a:cs typeface="Georgia"/>
              </a:rPr>
              <a:t> </a:t>
            </a:r>
            <a:r>
              <a:rPr sz="2000" spc="-25" dirty="0">
                <a:latin typeface="Georgia"/>
                <a:cs typeface="Georgia"/>
              </a:rPr>
              <a:t>of</a:t>
            </a:r>
            <a:r>
              <a:rPr sz="2000" dirty="0">
                <a:latin typeface="Georgia"/>
                <a:cs typeface="Georgia"/>
              </a:rPr>
              <a:t>	</a:t>
            </a:r>
            <a:r>
              <a:rPr sz="2000" spc="100" dirty="0">
                <a:latin typeface="Georgia"/>
                <a:cs typeface="Georgia"/>
              </a:rPr>
              <a:t>recent</a:t>
            </a:r>
            <a:r>
              <a:rPr sz="2000" spc="30" dirty="0">
                <a:latin typeface="Georgia"/>
                <a:cs typeface="Georgia"/>
              </a:rPr>
              <a:t> </a:t>
            </a:r>
            <a:r>
              <a:rPr sz="2000" spc="85" dirty="0">
                <a:latin typeface="Georgia"/>
                <a:cs typeface="Georgia"/>
              </a:rPr>
              <a:t>development</a:t>
            </a:r>
            <a:r>
              <a:rPr sz="2000" spc="35" dirty="0">
                <a:latin typeface="Georgia"/>
                <a:cs typeface="Georgia"/>
              </a:rPr>
              <a:t> </a:t>
            </a:r>
            <a:r>
              <a:rPr sz="2000" spc="75" dirty="0">
                <a:latin typeface="Georgia"/>
                <a:cs typeface="Georgia"/>
              </a:rPr>
              <a:t>in</a:t>
            </a:r>
            <a:r>
              <a:rPr sz="2000" spc="140" dirty="0">
                <a:latin typeface="Georgia"/>
                <a:cs typeface="Georgia"/>
              </a:rPr>
              <a:t> </a:t>
            </a:r>
            <a:r>
              <a:rPr sz="2000" spc="-20" dirty="0">
                <a:latin typeface="Georgia"/>
                <a:cs typeface="Georgia"/>
              </a:rPr>
              <a:t>life </a:t>
            </a:r>
            <a:r>
              <a:rPr sz="2000" spc="110" dirty="0">
                <a:latin typeface="Georgia"/>
                <a:cs typeface="Georgia"/>
              </a:rPr>
              <a:t>science</a:t>
            </a:r>
            <a:r>
              <a:rPr sz="2000" spc="35" dirty="0">
                <a:latin typeface="Georgia"/>
                <a:cs typeface="Georgia"/>
              </a:rPr>
              <a:t> </a:t>
            </a:r>
            <a:r>
              <a:rPr sz="2000" spc="114" dirty="0">
                <a:latin typeface="Georgia"/>
                <a:cs typeface="Georgia"/>
              </a:rPr>
              <a:t>which</a:t>
            </a:r>
            <a:r>
              <a:rPr sz="2000" spc="130" dirty="0">
                <a:latin typeface="Georgia"/>
                <a:cs typeface="Georgia"/>
              </a:rPr>
              <a:t> </a:t>
            </a:r>
            <a:r>
              <a:rPr sz="2000" spc="145" dirty="0">
                <a:latin typeface="Georgia"/>
                <a:cs typeface="Georgia"/>
              </a:rPr>
              <a:t>can</a:t>
            </a:r>
            <a:r>
              <a:rPr sz="2000" spc="55" dirty="0">
                <a:latin typeface="Georgia"/>
                <a:cs typeface="Georgia"/>
              </a:rPr>
              <a:t> </a:t>
            </a:r>
            <a:r>
              <a:rPr sz="2000" spc="110" dirty="0">
                <a:latin typeface="Georgia"/>
                <a:cs typeface="Georgia"/>
              </a:rPr>
              <a:t>be</a:t>
            </a:r>
            <a:r>
              <a:rPr sz="2000" spc="120" dirty="0">
                <a:latin typeface="Georgia"/>
                <a:cs typeface="Georgia"/>
              </a:rPr>
              <a:t> </a:t>
            </a:r>
            <a:r>
              <a:rPr sz="2000" spc="90" dirty="0">
                <a:latin typeface="Georgia"/>
                <a:cs typeface="Georgia"/>
              </a:rPr>
              <a:t>applied</a:t>
            </a:r>
            <a:r>
              <a:rPr sz="2000" spc="-20" dirty="0">
                <a:latin typeface="Georgia"/>
                <a:cs typeface="Georgia"/>
              </a:rPr>
              <a:t> </a:t>
            </a:r>
            <a:r>
              <a:rPr sz="2000" spc="75" dirty="0">
                <a:latin typeface="Georgia"/>
                <a:cs typeface="Georgia"/>
              </a:rPr>
              <a:t>in</a:t>
            </a:r>
            <a:r>
              <a:rPr sz="2000" spc="210" dirty="0">
                <a:latin typeface="Georgia"/>
                <a:cs typeface="Georgia"/>
              </a:rPr>
              <a:t> </a:t>
            </a:r>
            <a:r>
              <a:rPr sz="2000" spc="135" dirty="0">
                <a:latin typeface="Georgia"/>
                <a:cs typeface="Georgia"/>
              </a:rPr>
              <a:t>his/her</a:t>
            </a:r>
            <a:r>
              <a:rPr sz="2000" spc="55" dirty="0">
                <a:latin typeface="Georgia"/>
                <a:cs typeface="Georgia"/>
              </a:rPr>
              <a:t> </a:t>
            </a:r>
            <a:r>
              <a:rPr sz="2000" spc="95" dirty="0">
                <a:latin typeface="Georgia"/>
                <a:cs typeface="Georgia"/>
              </a:rPr>
              <a:t>patients.</a:t>
            </a:r>
            <a:endParaRPr sz="2000">
              <a:latin typeface="Georgia"/>
              <a:cs typeface="Georgia"/>
            </a:endParaRPr>
          </a:p>
          <a:p>
            <a:pPr>
              <a:spcBef>
                <a:spcPts val="140"/>
              </a:spcBef>
            </a:pPr>
            <a:endParaRPr sz="2000">
              <a:latin typeface="Georgia"/>
              <a:cs typeface="Georgia"/>
            </a:endParaRPr>
          </a:p>
          <a:p>
            <a:pPr marL="12700" marR="66040">
              <a:tabLst>
                <a:tab pos="4954905" algn="l"/>
              </a:tabLst>
            </a:pPr>
            <a:r>
              <a:rPr sz="2000" spc="75" dirty="0">
                <a:latin typeface="Georgia"/>
                <a:cs typeface="Georgia"/>
              </a:rPr>
              <a:t>Without</a:t>
            </a:r>
            <a:r>
              <a:rPr sz="2000" spc="105" dirty="0">
                <a:latin typeface="Georgia"/>
                <a:cs typeface="Georgia"/>
              </a:rPr>
              <a:t> this</a:t>
            </a:r>
            <a:r>
              <a:rPr sz="2000" spc="125" dirty="0">
                <a:latin typeface="Georgia"/>
                <a:cs typeface="Georgia"/>
              </a:rPr>
              <a:t> </a:t>
            </a:r>
            <a:r>
              <a:rPr sz="2000" spc="70" dirty="0">
                <a:latin typeface="Georgia"/>
                <a:cs typeface="Georgia"/>
              </a:rPr>
              <a:t>ability</a:t>
            </a:r>
            <a:r>
              <a:rPr sz="2000" spc="85" dirty="0">
                <a:latin typeface="Georgia"/>
                <a:cs typeface="Georgia"/>
              </a:rPr>
              <a:t> we</a:t>
            </a:r>
            <a:r>
              <a:rPr sz="2000" spc="200" dirty="0">
                <a:latin typeface="Georgia"/>
                <a:cs typeface="Georgia"/>
              </a:rPr>
              <a:t> </a:t>
            </a:r>
            <a:r>
              <a:rPr sz="2000" spc="110" dirty="0">
                <a:latin typeface="Georgia"/>
                <a:cs typeface="Georgia"/>
              </a:rPr>
              <a:t>are</a:t>
            </a:r>
            <a:r>
              <a:rPr sz="2000" spc="50" dirty="0">
                <a:latin typeface="Georgia"/>
                <a:cs typeface="Georgia"/>
              </a:rPr>
              <a:t> </a:t>
            </a:r>
            <a:r>
              <a:rPr sz="2000" spc="150" dirty="0">
                <a:latin typeface="Georgia"/>
                <a:cs typeface="Georgia"/>
              </a:rPr>
              <a:t>much</a:t>
            </a:r>
            <a:r>
              <a:rPr sz="2000" spc="135" dirty="0">
                <a:latin typeface="Georgia"/>
                <a:cs typeface="Georgia"/>
              </a:rPr>
              <a:t> </a:t>
            </a:r>
            <a:r>
              <a:rPr sz="2000" spc="55" dirty="0">
                <a:latin typeface="Georgia"/>
                <a:cs typeface="Georgia"/>
              </a:rPr>
              <a:t>more</a:t>
            </a:r>
            <a:r>
              <a:rPr sz="2000" dirty="0">
                <a:latin typeface="Georgia"/>
                <a:cs typeface="Georgia"/>
              </a:rPr>
              <a:t>	</a:t>
            </a:r>
            <a:r>
              <a:rPr sz="2000" spc="70" dirty="0">
                <a:latin typeface="Georgia"/>
                <a:cs typeface="Georgia"/>
              </a:rPr>
              <a:t>likely</a:t>
            </a:r>
            <a:r>
              <a:rPr sz="2000" spc="75" dirty="0">
                <a:latin typeface="Georgia"/>
                <a:cs typeface="Georgia"/>
              </a:rPr>
              <a:t> </a:t>
            </a:r>
            <a:r>
              <a:rPr sz="2000" spc="55" dirty="0">
                <a:latin typeface="Georgia"/>
                <a:cs typeface="Georgia"/>
              </a:rPr>
              <a:t>to</a:t>
            </a:r>
            <a:r>
              <a:rPr sz="2000" spc="185" dirty="0">
                <a:latin typeface="Georgia"/>
                <a:cs typeface="Georgia"/>
              </a:rPr>
              <a:t> </a:t>
            </a:r>
            <a:r>
              <a:rPr sz="2000" spc="110" dirty="0">
                <a:latin typeface="Georgia"/>
                <a:cs typeface="Georgia"/>
              </a:rPr>
              <a:t>be</a:t>
            </a:r>
            <a:r>
              <a:rPr sz="2000" spc="40" dirty="0">
                <a:latin typeface="Georgia"/>
                <a:cs typeface="Georgia"/>
              </a:rPr>
              <a:t> </a:t>
            </a:r>
            <a:r>
              <a:rPr sz="2000" spc="125" dirty="0">
                <a:latin typeface="Georgia"/>
                <a:cs typeface="Georgia"/>
              </a:rPr>
              <a:t>persuaded</a:t>
            </a:r>
            <a:r>
              <a:rPr sz="2000" spc="-20" dirty="0">
                <a:latin typeface="Georgia"/>
                <a:cs typeface="Georgia"/>
              </a:rPr>
              <a:t> </a:t>
            </a:r>
            <a:r>
              <a:rPr sz="2000" spc="90" dirty="0">
                <a:latin typeface="Georgia"/>
                <a:cs typeface="Georgia"/>
              </a:rPr>
              <a:t>by </a:t>
            </a:r>
            <a:r>
              <a:rPr sz="2000" spc="105" dirty="0">
                <a:latin typeface="Georgia"/>
                <a:cs typeface="Georgia"/>
              </a:rPr>
              <a:t>the</a:t>
            </a:r>
            <a:r>
              <a:rPr sz="2000" spc="125" dirty="0">
                <a:latin typeface="Georgia"/>
                <a:cs typeface="Georgia"/>
              </a:rPr>
              <a:t> </a:t>
            </a:r>
            <a:r>
              <a:rPr sz="2000" spc="90" dirty="0">
                <a:latin typeface="Georgia"/>
                <a:cs typeface="Georgia"/>
              </a:rPr>
              <a:t>advertising</a:t>
            </a:r>
            <a:r>
              <a:rPr sz="2000" spc="15" dirty="0">
                <a:latin typeface="Georgia"/>
                <a:cs typeface="Georgia"/>
              </a:rPr>
              <a:t> </a:t>
            </a:r>
            <a:r>
              <a:rPr sz="2000" spc="140" dirty="0">
                <a:latin typeface="Georgia"/>
                <a:cs typeface="Georgia"/>
              </a:rPr>
              <a:t>and</a:t>
            </a:r>
            <a:r>
              <a:rPr sz="2000" spc="70" dirty="0">
                <a:latin typeface="Georgia"/>
                <a:cs typeface="Georgia"/>
              </a:rPr>
              <a:t> </a:t>
            </a:r>
            <a:r>
              <a:rPr sz="2000" spc="75" dirty="0">
                <a:latin typeface="Georgia"/>
                <a:cs typeface="Georgia"/>
              </a:rPr>
              <a:t>promotional</a:t>
            </a:r>
            <a:r>
              <a:rPr sz="2000" spc="55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claims</a:t>
            </a:r>
            <a:r>
              <a:rPr sz="2000" spc="130" dirty="0">
                <a:latin typeface="Georgia"/>
                <a:cs typeface="Georgia"/>
              </a:rPr>
              <a:t> </a:t>
            </a:r>
            <a:r>
              <a:rPr sz="2000" dirty="0">
                <a:latin typeface="Georgia"/>
                <a:cs typeface="Georgia"/>
              </a:rPr>
              <a:t>of</a:t>
            </a:r>
            <a:r>
              <a:rPr sz="2000" spc="160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pharmaceutical </a:t>
            </a:r>
            <a:r>
              <a:rPr sz="2000" spc="100" dirty="0">
                <a:latin typeface="Georgia"/>
                <a:cs typeface="Georgia"/>
              </a:rPr>
              <a:t>industry.</a:t>
            </a:r>
            <a:endParaRPr sz="2000">
              <a:latin typeface="Georgia"/>
              <a:cs typeface="Georgia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pPr marL="38100">
                <a:lnSpc>
                  <a:spcPts val="1240"/>
                </a:lnSpc>
              </a:pPr>
              <a:t>3</a:t>
            </a:fld>
            <a:endParaRPr spc="-25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07858" y="2089468"/>
            <a:ext cx="3317875" cy="3346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spcBef>
                <a:spcPts val="125"/>
              </a:spcBef>
            </a:pPr>
            <a:r>
              <a:rPr spc="160" dirty="0"/>
              <a:t>Aim</a:t>
            </a:r>
            <a:r>
              <a:rPr spc="175" dirty="0"/>
              <a:t> </a:t>
            </a:r>
            <a:r>
              <a:rPr spc="120" dirty="0"/>
              <a:t>of</a:t>
            </a:r>
            <a:r>
              <a:rPr spc="229" dirty="0"/>
              <a:t> </a:t>
            </a:r>
            <a:r>
              <a:rPr spc="130" dirty="0"/>
              <a:t>critical</a:t>
            </a:r>
            <a:r>
              <a:rPr spc="160" dirty="0"/>
              <a:t> </a:t>
            </a:r>
            <a:r>
              <a:rPr spc="75" dirty="0"/>
              <a:t>appraisal: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907857" y="2690177"/>
            <a:ext cx="8770620" cy="155575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spcBef>
                <a:spcPts val="125"/>
              </a:spcBef>
            </a:pPr>
            <a:r>
              <a:rPr sz="2000" spc="125" dirty="0">
                <a:latin typeface="Georgia"/>
                <a:cs typeface="Georgia"/>
              </a:rPr>
              <a:t>Should</a:t>
            </a:r>
            <a:r>
              <a:rPr sz="2000" spc="70" dirty="0">
                <a:latin typeface="Georgia"/>
                <a:cs typeface="Georgia"/>
              </a:rPr>
              <a:t> </a:t>
            </a:r>
            <a:r>
              <a:rPr sz="2000" spc="110" dirty="0">
                <a:latin typeface="Georgia"/>
                <a:cs typeface="Georgia"/>
              </a:rPr>
              <a:t>this</a:t>
            </a:r>
            <a:r>
              <a:rPr sz="2000" spc="200" dirty="0">
                <a:latin typeface="Georgia"/>
                <a:cs typeface="Georgia"/>
              </a:rPr>
              <a:t> </a:t>
            </a:r>
            <a:r>
              <a:rPr sz="2000" spc="114" dirty="0">
                <a:latin typeface="Georgia"/>
                <a:cs typeface="Georgia"/>
              </a:rPr>
              <a:t>paper</a:t>
            </a:r>
            <a:r>
              <a:rPr sz="2000" spc="-10" dirty="0">
                <a:latin typeface="Georgia"/>
                <a:cs typeface="Georgia"/>
              </a:rPr>
              <a:t> </a:t>
            </a:r>
            <a:r>
              <a:rPr sz="2000" dirty="0">
                <a:latin typeface="Georgia"/>
                <a:cs typeface="Georgia"/>
              </a:rPr>
              <a:t>In</a:t>
            </a:r>
            <a:r>
              <a:rPr sz="2000" spc="145" dirty="0">
                <a:latin typeface="Georgia"/>
                <a:cs typeface="Georgia"/>
              </a:rPr>
              <a:t> </a:t>
            </a:r>
            <a:r>
              <a:rPr sz="2000" spc="95" dirty="0">
                <a:latin typeface="Georgia"/>
                <a:cs typeface="Georgia"/>
              </a:rPr>
              <a:t>conjunction</a:t>
            </a:r>
            <a:r>
              <a:rPr sz="2000" spc="150" dirty="0">
                <a:latin typeface="Georgia"/>
                <a:cs typeface="Georgia"/>
              </a:rPr>
              <a:t> </a:t>
            </a:r>
            <a:r>
              <a:rPr sz="2000" spc="85" dirty="0">
                <a:latin typeface="Georgia"/>
                <a:cs typeface="Georgia"/>
              </a:rPr>
              <a:t>with</a:t>
            </a:r>
            <a:r>
              <a:rPr sz="2000" spc="150" dirty="0">
                <a:latin typeface="Georgia"/>
                <a:cs typeface="Georgia"/>
              </a:rPr>
              <a:t> </a:t>
            </a:r>
            <a:r>
              <a:rPr sz="2000" spc="85" dirty="0">
                <a:latin typeface="Georgia"/>
                <a:cs typeface="Georgia"/>
              </a:rPr>
              <a:t>other</a:t>
            </a:r>
            <a:r>
              <a:rPr sz="2000" spc="140" dirty="0">
                <a:latin typeface="Georgia"/>
                <a:cs typeface="Georgia"/>
              </a:rPr>
              <a:t> </a:t>
            </a:r>
            <a:r>
              <a:rPr sz="2000" spc="90" dirty="0">
                <a:latin typeface="Georgia"/>
                <a:cs typeface="Georgia"/>
              </a:rPr>
              <a:t>relevant</a:t>
            </a:r>
            <a:r>
              <a:rPr sz="2000" spc="45" dirty="0">
                <a:latin typeface="Georgia"/>
                <a:cs typeface="Georgia"/>
              </a:rPr>
              <a:t> </a:t>
            </a:r>
            <a:r>
              <a:rPr sz="2000" spc="80" dirty="0">
                <a:latin typeface="Georgia"/>
                <a:cs typeface="Georgia"/>
              </a:rPr>
              <a:t>literature</a:t>
            </a:r>
            <a:r>
              <a:rPr sz="2000" spc="55" dirty="0">
                <a:latin typeface="Georgia"/>
                <a:cs typeface="Georgia"/>
              </a:rPr>
              <a:t> </a:t>
            </a:r>
            <a:r>
              <a:rPr sz="2000" spc="120" dirty="0">
                <a:latin typeface="Georgia"/>
                <a:cs typeface="Georgia"/>
              </a:rPr>
              <a:t>and</a:t>
            </a:r>
            <a:endParaRPr sz="2000">
              <a:latin typeface="Georgia"/>
              <a:cs typeface="Georgia"/>
            </a:endParaRPr>
          </a:p>
          <a:p>
            <a:pPr marL="12700">
              <a:spcBef>
                <a:spcPts val="5"/>
              </a:spcBef>
            </a:pPr>
            <a:r>
              <a:rPr sz="2000" spc="80" dirty="0">
                <a:latin typeface="Georgia"/>
                <a:cs typeface="Georgia"/>
              </a:rPr>
              <a:t>clinical</a:t>
            </a:r>
            <a:r>
              <a:rPr sz="2000" spc="55" dirty="0">
                <a:latin typeface="Georgia"/>
                <a:cs typeface="Georgia"/>
              </a:rPr>
              <a:t> </a:t>
            </a:r>
            <a:r>
              <a:rPr sz="2000" spc="95" dirty="0">
                <a:latin typeface="Georgia"/>
                <a:cs typeface="Georgia"/>
              </a:rPr>
              <a:t>experience</a:t>
            </a:r>
            <a:r>
              <a:rPr sz="2000" spc="55" dirty="0">
                <a:latin typeface="Georgia"/>
                <a:cs typeface="Georgia"/>
              </a:rPr>
              <a:t> </a:t>
            </a:r>
            <a:r>
              <a:rPr sz="2000" spc="135" dirty="0">
                <a:latin typeface="Georgia"/>
                <a:cs typeface="Georgia"/>
              </a:rPr>
              <a:t>change</a:t>
            </a:r>
            <a:r>
              <a:rPr sz="2000" spc="-15" dirty="0">
                <a:latin typeface="Georgia"/>
                <a:cs typeface="Georgia"/>
              </a:rPr>
              <a:t> </a:t>
            </a:r>
            <a:r>
              <a:rPr sz="2000" spc="80" dirty="0">
                <a:latin typeface="Georgia"/>
                <a:cs typeface="Georgia"/>
              </a:rPr>
              <a:t>clinical</a:t>
            </a:r>
            <a:r>
              <a:rPr sz="2000" spc="60" dirty="0">
                <a:latin typeface="Georgia"/>
                <a:cs typeface="Georgia"/>
              </a:rPr>
              <a:t> </a:t>
            </a:r>
            <a:r>
              <a:rPr sz="2000" spc="90" dirty="0">
                <a:latin typeface="Georgia"/>
                <a:cs typeface="Georgia"/>
              </a:rPr>
              <a:t>practice?</a:t>
            </a:r>
            <a:endParaRPr sz="2000">
              <a:latin typeface="Georgia"/>
              <a:cs typeface="Georgia"/>
            </a:endParaRPr>
          </a:p>
          <a:p>
            <a:pPr>
              <a:spcBef>
                <a:spcPts val="135"/>
              </a:spcBef>
            </a:pPr>
            <a:endParaRPr sz="2000">
              <a:latin typeface="Georgia"/>
              <a:cs typeface="Georgia"/>
            </a:endParaRPr>
          </a:p>
          <a:p>
            <a:pPr marL="12700"/>
            <a:r>
              <a:rPr sz="2000" spc="135" dirty="0">
                <a:latin typeface="Georgia"/>
                <a:cs typeface="Georgia"/>
              </a:rPr>
              <a:t>By</a:t>
            </a:r>
            <a:r>
              <a:rPr sz="2000" spc="80" dirty="0">
                <a:latin typeface="Georgia"/>
                <a:cs typeface="Georgia"/>
              </a:rPr>
              <a:t> critical</a:t>
            </a:r>
            <a:r>
              <a:rPr sz="2000" spc="114" dirty="0">
                <a:latin typeface="Georgia"/>
                <a:cs typeface="Georgia"/>
              </a:rPr>
              <a:t> </a:t>
            </a:r>
            <a:r>
              <a:rPr sz="2000" spc="120" dirty="0">
                <a:latin typeface="Georgia"/>
                <a:cs typeface="Georgia"/>
              </a:rPr>
              <a:t>appraisal</a:t>
            </a:r>
            <a:r>
              <a:rPr sz="2000" spc="-110" dirty="0">
                <a:latin typeface="Georgia"/>
                <a:cs typeface="Georgia"/>
              </a:rPr>
              <a:t> </a:t>
            </a:r>
            <a:r>
              <a:rPr sz="2000" spc="95" dirty="0">
                <a:latin typeface="Georgia"/>
                <a:cs typeface="Georgia"/>
              </a:rPr>
              <a:t>we</a:t>
            </a:r>
            <a:r>
              <a:rPr sz="2000" spc="190" dirty="0">
                <a:latin typeface="Georgia"/>
                <a:cs typeface="Georgia"/>
              </a:rPr>
              <a:t> </a:t>
            </a:r>
            <a:r>
              <a:rPr sz="2000" spc="130" dirty="0">
                <a:latin typeface="Georgia"/>
                <a:cs typeface="Georgia"/>
              </a:rPr>
              <a:t>have</a:t>
            </a:r>
            <a:r>
              <a:rPr sz="2000" spc="45" dirty="0">
                <a:latin typeface="Georgia"/>
                <a:cs typeface="Georgia"/>
              </a:rPr>
              <a:t> </a:t>
            </a:r>
            <a:r>
              <a:rPr sz="2000" spc="55" dirty="0">
                <a:latin typeface="Georgia"/>
                <a:cs typeface="Georgia"/>
              </a:rPr>
              <a:t>to</a:t>
            </a:r>
            <a:r>
              <a:rPr sz="2000" spc="190" dirty="0">
                <a:latin typeface="Georgia"/>
                <a:cs typeface="Georgia"/>
              </a:rPr>
              <a:t> </a:t>
            </a:r>
            <a:r>
              <a:rPr sz="2000" spc="125" dirty="0">
                <a:latin typeface="Georgia"/>
                <a:cs typeface="Georgia"/>
              </a:rPr>
              <a:t>ensure</a:t>
            </a:r>
            <a:r>
              <a:rPr sz="2000" spc="45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whether</a:t>
            </a:r>
            <a:r>
              <a:rPr sz="2000" spc="55" dirty="0">
                <a:latin typeface="Georgia"/>
                <a:cs typeface="Georgia"/>
              </a:rPr>
              <a:t> </a:t>
            </a:r>
            <a:r>
              <a:rPr sz="2000" spc="114" dirty="0">
                <a:latin typeface="Georgia"/>
                <a:cs typeface="Georgia"/>
              </a:rPr>
              <a:t>results</a:t>
            </a:r>
            <a:r>
              <a:rPr sz="2000" spc="120" dirty="0">
                <a:latin typeface="Georgia"/>
                <a:cs typeface="Georgia"/>
              </a:rPr>
              <a:t> </a:t>
            </a:r>
            <a:r>
              <a:rPr sz="2000" spc="145" dirty="0">
                <a:latin typeface="Georgia"/>
                <a:cs typeface="Georgia"/>
              </a:rPr>
              <a:t>can</a:t>
            </a:r>
            <a:r>
              <a:rPr sz="2000" spc="140" dirty="0">
                <a:latin typeface="Georgia"/>
                <a:cs typeface="Georgia"/>
              </a:rPr>
              <a:t> </a:t>
            </a:r>
            <a:r>
              <a:rPr sz="2000" spc="110" dirty="0">
                <a:latin typeface="Georgia"/>
                <a:cs typeface="Georgia"/>
              </a:rPr>
              <a:t>be</a:t>
            </a:r>
            <a:r>
              <a:rPr sz="2000" spc="120" dirty="0">
                <a:latin typeface="Georgia"/>
                <a:cs typeface="Georgia"/>
              </a:rPr>
              <a:t> </a:t>
            </a:r>
            <a:r>
              <a:rPr sz="2000" spc="80" dirty="0">
                <a:latin typeface="Georgia"/>
                <a:cs typeface="Georgia"/>
              </a:rPr>
              <a:t>applied</a:t>
            </a:r>
            <a:endParaRPr sz="2000">
              <a:latin typeface="Georgia"/>
              <a:cs typeface="Georgia"/>
            </a:endParaRPr>
          </a:p>
          <a:p>
            <a:pPr marL="88900"/>
            <a:r>
              <a:rPr sz="2000" spc="75" dirty="0">
                <a:latin typeface="Georgia"/>
                <a:cs typeface="Georgia"/>
              </a:rPr>
              <a:t>in</a:t>
            </a:r>
            <a:r>
              <a:rPr sz="2000" spc="200" dirty="0">
                <a:latin typeface="Georgia"/>
                <a:cs typeface="Georgia"/>
              </a:rPr>
              <a:t> </a:t>
            </a:r>
            <a:r>
              <a:rPr sz="2000" spc="80" dirty="0">
                <a:latin typeface="Georgia"/>
                <a:cs typeface="Georgia"/>
              </a:rPr>
              <a:t>clinical</a:t>
            </a:r>
            <a:r>
              <a:rPr sz="2000" spc="40" dirty="0">
                <a:latin typeface="Georgia"/>
                <a:cs typeface="Georgia"/>
              </a:rPr>
              <a:t> </a:t>
            </a:r>
            <a:r>
              <a:rPr sz="2000" spc="85" dirty="0">
                <a:latin typeface="Georgia"/>
                <a:cs typeface="Georgia"/>
              </a:rPr>
              <a:t>practice.</a:t>
            </a:r>
            <a:endParaRPr sz="2000">
              <a:latin typeface="Georgia"/>
              <a:cs typeface="Georgi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pPr marL="38100">
                <a:lnSpc>
                  <a:spcPts val="1240"/>
                </a:lnSpc>
              </a:pPr>
              <a:t>4</a:t>
            </a:fld>
            <a:endParaRPr spc="-25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984375" y="2033588"/>
            <a:ext cx="7870190" cy="18510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spcBef>
                <a:spcPts val="125"/>
              </a:spcBef>
            </a:pPr>
            <a:r>
              <a:rPr sz="2000" b="1" spc="155" dirty="0">
                <a:latin typeface="Cambria"/>
                <a:cs typeface="Cambria"/>
              </a:rPr>
              <a:t>Choosing</a:t>
            </a:r>
            <a:r>
              <a:rPr sz="2000" b="1" spc="114" dirty="0">
                <a:latin typeface="Cambria"/>
                <a:cs typeface="Cambria"/>
              </a:rPr>
              <a:t> </a:t>
            </a:r>
            <a:r>
              <a:rPr sz="2000" b="1" spc="95" dirty="0">
                <a:latin typeface="Cambria"/>
                <a:cs typeface="Cambria"/>
              </a:rPr>
              <a:t>a</a:t>
            </a:r>
            <a:r>
              <a:rPr sz="2000" b="1" spc="195" dirty="0">
                <a:latin typeface="Cambria"/>
                <a:cs typeface="Cambria"/>
              </a:rPr>
              <a:t> </a:t>
            </a:r>
            <a:r>
              <a:rPr sz="2000" b="1" spc="75" dirty="0">
                <a:latin typeface="Cambria"/>
                <a:cs typeface="Cambria"/>
              </a:rPr>
              <a:t>paper</a:t>
            </a:r>
            <a:r>
              <a:rPr sz="2000" b="1" spc="215" dirty="0">
                <a:latin typeface="Cambria"/>
                <a:cs typeface="Cambria"/>
              </a:rPr>
              <a:t> </a:t>
            </a:r>
            <a:r>
              <a:rPr sz="2000" b="1" spc="75" dirty="0">
                <a:latin typeface="Cambria"/>
                <a:cs typeface="Cambria"/>
              </a:rPr>
              <a:t>for</a:t>
            </a:r>
            <a:r>
              <a:rPr sz="2000" b="1" spc="220" dirty="0">
                <a:latin typeface="Cambria"/>
                <a:cs typeface="Cambria"/>
              </a:rPr>
              <a:t> </a:t>
            </a:r>
            <a:r>
              <a:rPr sz="2000" b="1" spc="130" dirty="0">
                <a:latin typeface="Cambria"/>
                <a:cs typeface="Cambria"/>
              </a:rPr>
              <a:t>critical</a:t>
            </a:r>
            <a:r>
              <a:rPr sz="2000" b="1" spc="80" dirty="0">
                <a:latin typeface="Cambria"/>
                <a:cs typeface="Cambria"/>
              </a:rPr>
              <a:t> </a:t>
            </a:r>
            <a:r>
              <a:rPr sz="2000" b="1" spc="75" dirty="0">
                <a:latin typeface="Cambria"/>
                <a:cs typeface="Cambria"/>
              </a:rPr>
              <a:t>appraisal:</a:t>
            </a:r>
            <a:endParaRPr sz="2000">
              <a:latin typeface="Cambria"/>
              <a:cs typeface="Cambria"/>
            </a:endParaRPr>
          </a:p>
          <a:p>
            <a:pPr marL="12700" marR="5080">
              <a:spcBef>
                <a:spcPts val="2335"/>
              </a:spcBef>
            </a:pPr>
            <a:r>
              <a:rPr sz="2000" spc="70" dirty="0">
                <a:latin typeface="Georgia"/>
                <a:cs typeface="Georgia"/>
              </a:rPr>
              <a:t>Every</a:t>
            </a:r>
            <a:r>
              <a:rPr sz="2000" spc="155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year</a:t>
            </a:r>
            <a:r>
              <a:rPr sz="2000" spc="60" dirty="0">
                <a:latin typeface="Georgia"/>
                <a:cs typeface="Georgia"/>
              </a:rPr>
              <a:t> </a:t>
            </a:r>
            <a:r>
              <a:rPr sz="2000" spc="135" dirty="0">
                <a:latin typeface="Georgia"/>
                <a:cs typeface="Georgia"/>
              </a:rPr>
              <a:t>hundreds</a:t>
            </a:r>
            <a:r>
              <a:rPr sz="2000" spc="-30" dirty="0">
                <a:latin typeface="Georgia"/>
                <a:cs typeface="Georgia"/>
              </a:rPr>
              <a:t> </a:t>
            </a:r>
            <a:r>
              <a:rPr sz="2000" dirty="0">
                <a:latin typeface="Georgia"/>
                <a:cs typeface="Georgia"/>
              </a:rPr>
              <a:t>of</a:t>
            </a:r>
            <a:r>
              <a:rPr sz="2000" spc="150" dirty="0">
                <a:latin typeface="Georgia"/>
                <a:cs typeface="Georgia"/>
              </a:rPr>
              <a:t> </a:t>
            </a:r>
            <a:r>
              <a:rPr sz="2000" spc="80" dirty="0">
                <a:latin typeface="Georgia"/>
                <a:cs typeface="Georgia"/>
              </a:rPr>
              <a:t>biomedical</a:t>
            </a:r>
            <a:r>
              <a:rPr sz="2000" spc="50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journals</a:t>
            </a:r>
            <a:r>
              <a:rPr sz="2000" spc="45" dirty="0">
                <a:latin typeface="Georgia"/>
                <a:cs typeface="Georgia"/>
              </a:rPr>
              <a:t> </a:t>
            </a:r>
            <a:r>
              <a:rPr sz="2000" spc="120" dirty="0">
                <a:latin typeface="Georgia"/>
                <a:cs typeface="Georgia"/>
              </a:rPr>
              <a:t>publish</a:t>
            </a:r>
            <a:r>
              <a:rPr sz="2000" spc="135" dirty="0">
                <a:latin typeface="Georgia"/>
                <a:cs typeface="Georgia"/>
              </a:rPr>
              <a:t> </a:t>
            </a:r>
            <a:r>
              <a:rPr sz="2000" spc="130" dirty="0">
                <a:latin typeface="Georgia"/>
                <a:cs typeface="Georgia"/>
              </a:rPr>
              <a:t>thousands </a:t>
            </a:r>
            <a:r>
              <a:rPr sz="2000" spc="114" dirty="0">
                <a:latin typeface="Georgia"/>
                <a:cs typeface="Georgia"/>
              </a:rPr>
              <a:t>research</a:t>
            </a:r>
            <a:r>
              <a:rPr sz="2000" spc="-20" dirty="0">
                <a:latin typeface="Georgia"/>
                <a:cs typeface="Georgia"/>
              </a:rPr>
              <a:t> </a:t>
            </a:r>
            <a:r>
              <a:rPr sz="2000" spc="130" dirty="0">
                <a:latin typeface="Georgia"/>
                <a:cs typeface="Georgia"/>
              </a:rPr>
              <a:t>papers</a:t>
            </a:r>
            <a:r>
              <a:rPr sz="2000" spc="55" dirty="0">
                <a:latin typeface="Georgia"/>
                <a:cs typeface="Georgia"/>
              </a:rPr>
              <a:t> </a:t>
            </a:r>
            <a:r>
              <a:rPr sz="2000" spc="90" dirty="0">
                <a:latin typeface="Georgia"/>
                <a:cs typeface="Georgia"/>
              </a:rPr>
              <a:t>on</a:t>
            </a:r>
            <a:r>
              <a:rPr sz="2000" spc="145" dirty="0">
                <a:latin typeface="Georgia"/>
                <a:cs typeface="Georgia"/>
              </a:rPr>
              <a:t> </a:t>
            </a:r>
            <a:r>
              <a:rPr sz="2000" spc="110" dirty="0">
                <a:latin typeface="Georgia"/>
                <a:cs typeface="Georgia"/>
              </a:rPr>
              <a:t>drug</a:t>
            </a:r>
            <a:r>
              <a:rPr sz="2000" spc="85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therapy.</a:t>
            </a:r>
            <a:endParaRPr sz="2000">
              <a:latin typeface="Georgia"/>
              <a:cs typeface="Georgia"/>
            </a:endParaRPr>
          </a:p>
          <a:p>
            <a:pPr>
              <a:spcBef>
                <a:spcPts val="135"/>
              </a:spcBef>
            </a:pPr>
            <a:endParaRPr sz="2000">
              <a:latin typeface="Georgia"/>
              <a:cs typeface="Georgia"/>
            </a:endParaRPr>
          </a:p>
          <a:p>
            <a:pPr marL="12700"/>
            <a:r>
              <a:rPr sz="2000" dirty="0">
                <a:latin typeface="Georgia"/>
                <a:cs typeface="Georgia"/>
              </a:rPr>
              <a:t>In</a:t>
            </a:r>
            <a:r>
              <a:rPr sz="2000" spc="175" dirty="0">
                <a:latin typeface="Georgia"/>
                <a:cs typeface="Georgia"/>
              </a:rPr>
              <a:t> </a:t>
            </a:r>
            <a:r>
              <a:rPr sz="2000" spc="125" dirty="0">
                <a:latin typeface="Georgia"/>
                <a:cs typeface="Georgia"/>
              </a:rPr>
              <a:t>that</a:t>
            </a:r>
            <a:r>
              <a:rPr sz="2000" spc="140" dirty="0">
                <a:latin typeface="Georgia"/>
                <a:cs typeface="Georgia"/>
              </a:rPr>
              <a:t> </a:t>
            </a:r>
            <a:r>
              <a:rPr sz="2000" spc="65" dirty="0">
                <a:latin typeface="Georgia"/>
                <a:cs typeface="Georgia"/>
              </a:rPr>
              <a:t>few</a:t>
            </a:r>
            <a:r>
              <a:rPr sz="2000" spc="155" dirty="0">
                <a:latin typeface="Georgia"/>
                <a:cs typeface="Georgia"/>
              </a:rPr>
              <a:t> </a:t>
            </a:r>
            <a:r>
              <a:rPr sz="2000" dirty="0">
                <a:latin typeface="Georgia"/>
                <a:cs typeface="Georgia"/>
              </a:rPr>
              <a:t>will</a:t>
            </a:r>
            <a:r>
              <a:rPr sz="2000" spc="160" dirty="0">
                <a:latin typeface="Georgia"/>
                <a:cs typeface="Georgia"/>
              </a:rPr>
              <a:t> </a:t>
            </a:r>
            <a:r>
              <a:rPr sz="2000" spc="135" dirty="0">
                <a:latin typeface="Georgia"/>
                <a:cs typeface="Georgia"/>
              </a:rPr>
              <a:t>change</a:t>
            </a:r>
            <a:r>
              <a:rPr sz="2000" dirty="0">
                <a:latin typeface="Georgia"/>
                <a:cs typeface="Georgia"/>
              </a:rPr>
              <a:t> </a:t>
            </a:r>
            <a:r>
              <a:rPr sz="2000" spc="90" dirty="0">
                <a:latin typeface="Georgia"/>
                <a:cs typeface="Georgia"/>
              </a:rPr>
              <a:t>prescribing</a:t>
            </a:r>
            <a:r>
              <a:rPr sz="2000" spc="35" dirty="0">
                <a:latin typeface="Georgia"/>
                <a:cs typeface="Georgia"/>
              </a:rPr>
              <a:t> </a:t>
            </a:r>
            <a:r>
              <a:rPr sz="2000" spc="90" dirty="0">
                <a:latin typeface="Georgia"/>
                <a:cs typeface="Georgia"/>
              </a:rPr>
              <a:t>practice.</a:t>
            </a:r>
            <a:endParaRPr sz="2000">
              <a:latin typeface="Georgia"/>
              <a:cs typeface="Georgia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pPr marL="38100">
                <a:lnSpc>
                  <a:spcPts val="1240"/>
                </a:lnSpc>
              </a:pPr>
              <a:t>5</a:t>
            </a:fld>
            <a:endParaRPr spc="-25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35809" y="90489"/>
            <a:ext cx="10099040" cy="631583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394335" marR="5080">
              <a:spcBef>
                <a:spcPts val="125"/>
              </a:spcBef>
            </a:pPr>
            <a:r>
              <a:rPr b="0" spc="130" dirty="0">
                <a:latin typeface="Georgia"/>
                <a:cs typeface="Georgia"/>
              </a:rPr>
              <a:t>So</a:t>
            </a:r>
            <a:r>
              <a:rPr b="0" spc="125" dirty="0">
                <a:latin typeface="Georgia"/>
                <a:cs typeface="Georgia"/>
              </a:rPr>
              <a:t> </a:t>
            </a:r>
            <a:r>
              <a:rPr b="0" spc="100" dirty="0">
                <a:latin typeface="Georgia"/>
                <a:cs typeface="Georgia"/>
              </a:rPr>
              <a:t>during</a:t>
            </a:r>
            <a:r>
              <a:rPr b="0" spc="90" dirty="0">
                <a:latin typeface="Georgia"/>
                <a:cs typeface="Georgia"/>
              </a:rPr>
              <a:t> </a:t>
            </a:r>
            <a:r>
              <a:rPr b="0" spc="80" dirty="0">
                <a:latin typeface="Georgia"/>
                <a:cs typeface="Georgia"/>
              </a:rPr>
              <a:t>selection</a:t>
            </a:r>
            <a:r>
              <a:rPr b="0" spc="150" dirty="0">
                <a:latin typeface="Georgia"/>
                <a:cs typeface="Georgia"/>
              </a:rPr>
              <a:t> </a:t>
            </a:r>
            <a:r>
              <a:rPr b="0" dirty="0">
                <a:latin typeface="Georgia"/>
                <a:cs typeface="Georgia"/>
              </a:rPr>
              <a:t>of</a:t>
            </a:r>
            <a:r>
              <a:rPr b="0" spc="165" dirty="0">
                <a:latin typeface="Georgia"/>
                <a:cs typeface="Georgia"/>
              </a:rPr>
              <a:t> </a:t>
            </a:r>
            <a:r>
              <a:rPr b="0" spc="160" dirty="0">
                <a:latin typeface="Georgia"/>
                <a:cs typeface="Georgia"/>
              </a:rPr>
              <a:t>a </a:t>
            </a:r>
            <a:r>
              <a:rPr b="0" spc="114" dirty="0">
                <a:latin typeface="Georgia"/>
                <a:cs typeface="Georgia"/>
              </a:rPr>
              <a:t>paper,</a:t>
            </a:r>
            <a:r>
              <a:rPr b="0" spc="10" dirty="0">
                <a:latin typeface="Georgia"/>
                <a:cs typeface="Georgia"/>
              </a:rPr>
              <a:t> </a:t>
            </a:r>
            <a:r>
              <a:rPr b="0" spc="75" dirty="0">
                <a:latin typeface="Georgia"/>
                <a:cs typeface="Georgia"/>
              </a:rPr>
              <a:t>clinical</a:t>
            </a:r>
            <a:r>
              <a:rPr b="0" spc="55" dirty="0">
                <a:latin typeface="Georgia"/>
                <a:cs typeface="Georgia"/>
              </a:rPr>
              <a:t> </a:t>
            </a:r>
            <a:r>
              <a:rPr b="0" spc="120" dirty="0">
                <a:latin typeface="Georgia"/>
                <a:cs typeface="Georgia"/>
              </a:rPr>
              <a:t>pharmacist</a:t>
            </a:r>
            <a:r>
              <a:rPr b="0" spc="-40" dirty="0">
                <a:latin typeface="Georgia"/>
                <a:cs typeface="Georgia"/>
              </a:rPr>
              <a:t> </a:t>
            </a:r>
            <a:r>
              <a:rPr b="0" spc="105" dirty="0">
                <a:latin typeface="Georgia"/>
                <a:cs typeface="Georgia"/>
              </a:rPr>
              <a:t>should </a:t>
            </a:r>
            <a:r>
              <a:rPr b="0" spc="95" dirty="0">
                <a:latin typeface="Georgia"/>
                <a:cs typeface="Georgia"/>
              </a:rPr>
              <a:t>consider</a:t>
            </a:r>
            <a:r>
              <a:rPr b="0" spc="60" dirty="0">
                <a:latin typeface="Georgia"/>
                <a:cs typeface="Georgia"/>
              </a:rPr>
              <a:t> </a:t>
            </a:r>
            <a:r>
              <a:rPr b="0" spc="105" dirty="0">
                <a:latin typeface="Georgia"/>
                <a:cs typeface="Georgia"/>
              </a:rPr>
              <a:t>the</a:t>
            </a:r>
            <a:r>
              <a:rPr b="0" spc="125" dirty="0">
                <a:latin typeface="Georgia"/>
                <a:cs typeface="Georgia"/>
              </a:rPr>
              <a:t> </a:t>
            </a:r>
            <a:r>
              <a:rPr b="0" spc="65" dirty="0">
                <a:latin typeface="Georgia"/>
                <a:cs typeface="Georgia"/>
              </a:rPr>
              <a:t>fallowing</a:t>
            </a:r>
            <a:r>
              <a:rPr b="0" spc="10" dirty="0">
                <a:latin typeface="Georgia"/>
                <a:cs typeface="Georgia"/>
              </a:rPr>
              <a:t> </a:t>
            </a:r>
            <a:r>
              <a:rPr b="0" spc="85" dirty="0">
                <a:latin typeface="Georgia"/>
                <a:cs typeface="Georgia"/>
              </a:rPr>
              <a:t>factors.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060576" y="1006158"/>
            <a:ext cx="8183245" cy="546149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584835" marR="823594" indent="-343535">
              <a:spcBef>
                <a:spcPts val="125"/>
              </a:spcBef>
              <a:buAutoNum type="arabicPeriod"/>
              <a:tabLst>
                <a:tab pos="584835" algn="l"/>
                <a:tab pos="2898140" algn="l"/>
              </a:tabLst>
            </a:pPr>
            <a:r>
              <a:rPr sz="2000" dirty="0">
                <a:latin typeface="Georgia"/>
                <a:cs typeface="Georgia"/>
              </a:rPr>
              <a:t>Is</a:t>
            </a:r>
            <a:r>
              <a:rPr sz="2000" spc="130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this</a:t>
            </a:r>
            <a:r>
              <a:rPr sz="2000" spc="135" dirty="0">
                <a:latin typeface="Georgia"/>
                <a:cs typeface="Georgia"/>
              </a:rPr>
              <a:t> </a:t>
            </a:r>
            <a:r>
              <a:rPr sz="2000" spc="114" dirty="0">
                <a:latin typeface="Georgia"/>
                <a:cs typeface="Georgia"/>
              </a:rPr>
              <a:t>paper</a:t>
            </a:r>
            <a:r>
              <a:rPr sz="2000" spc="65" dirty="0">
                <a:latin typeface="Georgia"/>
                <a:cs typeface="Georgia"/>
              </a:rPr>
              <a:t> </a:t>
            </a:r>
            <a:r>
              <a:rPr sz="2000" spc="114" dirty="0">
                <a:latin typeface="Georgia"/>
                <a:cs typeface="Georgia"/>
              </a:rPr>
              <a:t>addressing</a:t>
            </a:r>
            <a:r>
              <a:rPr sz="2000" spc="-60" dirty="0">
                <a:latin typeface="Georgia"/>
                <a:cs typeface="Georgia"/>
              </a:rPr>
              <a:t> </a:t>
            </a:r>
            <a:r>
              <a:rPr sz="2000" spc="160" dirty="0">
                <a:latin typeface="Georgia"/>
                <a:cs typeface="Georgia"/>
              </a:rPr>
              <a:t>an</a:t>
            </a:r>
            <a:r>
              <a:rPr sz="2000" spc="150" dirty="0">
                <a:latin typeface="Georgia"/>
                <a:cs typeface="Georgia"/>
              </a:rPr>
              <a:t> </a:t>
            </a:r>
            <a:r>
              <a:rPr sz="2000" spc="90" dirty="0">
                <a:latin typeface="Georgia"/>
                <a:cs typeface="Georgia"/>
              </a:rPr>
              <a:t>important</a:t>
            </a:r>
            <a:r>
              <a:rPr sz="2000" spc="40" dirty="0">
                <a:latin typeface="Georgia"/>
                <a:cs typeface="Georgia"/>
              </a:rPr>
              <a:t> </a:t>
            </a:r>
            <a:r>
              <a:rPr sz="2000" spc="50" dirty="0">
                <a:latin typeface="Georgia"/>
                <a:cs typeface="Georgia"/>
              </a:rPr>
              <a:t>or</a:t>
            </a:r>
            <a:r>
              <a:rPr sz="2000" spc="140" dirty="0">
                <a:latin typeface="Georgia"/>
                <a:cs typeface="Georgia"/>
              </a:rPr>
              <a:t> </a:t>
            </a:r>
            <a:r>
              <a:rPr sz="2000" spc="75" dirty="0">
                <a:latin typeface="Georgia"/>
                <a:cs typeface="Georgia"/>
              </a:rPr>
              <a:t>controversial </a:t>
            </a:r>
            <a:r>
              <a:rPr sz="2000" spc="105" dirty="0">
                <a:latin typeface="Georgia"/>
                <a:cs typeface="Georgia"/>
              </a:rPr>
              <a:t>therapeutic</a:t>
            </a:r>
            <a:r>
              <a:rPr sz="2000" spc="55" dirty="0">
                <a:latin typeface="Georgia"/>
                <a:cs typeface="Georgia"/>
              </a:rPr>
              <a:t> </a:t>
            </a:r>
            <a:r>
              <a:rPr sz="2000" spc="120" dirty="0">
                <a:latin typeface="Georgia"/>
                <a:cs typeface="Georgia"/>
              </a:rPr>
              <a:t>issue</a:t>
            </a:r>
            <a:r>
              <a:rPr sz="2000" dirty="0">
                <a:latin typeface="Georgia"/>
                <a:cs typeface="Georgia"/>
              </a:rPr>
              <a:t>	</a:t>
            </a:r>
            <a:r>
              <a:rPr sz="2000" spc="114" dirty="0">
                <a:latin typeface="Georgia"/>
                <a:cs typeface="Georgia"/>
              </a:rPr>
              <a:t>which</a:t>
            </a:r>
            <a:r>
              <a:rPr sz="2000" spc="55" dirty="0">
                <a:latin typeface="Georgia"/>
                <a:cs typeface="Georgia"/>
              </a:rPr>
              <a:t> </a:t>
            </a:r>
            <a:r>
              <a:rPr sz="2000" spc="95" dirty="0">
                <a:latin typeface="Georgia"/>
                <a:cs typeface="Georgia"/>
              </a:rPr>
              <a:t>is</a:t>
            </a:r>
            <a:r>
              <a:rPr sz="2000" spc="125" dirty="0">
                <a:latin typeface="Georgia"/>
                <a:cs typeface="Georgia"/>
              </a:rPr>
              <a:t> </a:t>
            </a:r>
            <a:r>
              <a:rPr sz="2000" dirty="0">
                <a:latin typeface="Georgia"/>
                <a:cs typeface="Georgia"/>
              </a:rPr>
              <a:t>of</a:t>
            </a:r>
            <a:r>
              <a:rPr sz="2000" spc="155" dirty="0">
                <a:latin typeface="Georgia"/>
                <a:cs typeface="Georgia"/>
              </a:rPr>
              <a:t> </a:t>
            </a:r>
            <a:r>
              <a:rPr sz="2000" spc="95" dirty="0">
                <a:latin typeface="Georgia"/>
                <a:cs typeface="Georgia"/>
              </a:rPr>
              <a:t>relevance</a:t>
            </a:r>
            <a:r>
              <a:rPr sz="2000" spc="45" dirty="0">
                <a:latin typeface="Georgia"/>
                <a:cs typeface="Georgia"/>
              </a:rPr>
              <a:t> </a:t>
            </a:r>
            <a:r>
              <a:rPr sz="2000" spc="55" dirty="0">
                <a:latin typeface="Georgia"/>
                <a:cs typeface="Georgia"/>
              </a:rPr>
              <a:t>to</a:t>
            </a:r>
            <a:r>
              <a:rPr sz="2000" spc="120" dirty="0">
                <a:latin typeface="Georgia"/>
                <a:cs typeface="Georgia"/>
              </a:rPr>
              <a:t> </a:t>
            </a:r>
            <a:r>
              <a:rPr sz="2000" spc="100" dirty="0">
                <a:latin typeface="Georgia"/>
                <a:cs typeface="Georgia"/>
              </a:rPr>
              <a:t>my</a:t>
            </a:r>
            <a:r>
              <a:rPr sz="2000" spc="160" dirty="0">
                <a:latin typeface="Georgia"/>
                <a:cs typeface="Georgia"/>
              </a:rPr>
              <a:t> </a:t>
            </a:r>
            <a:r>
              <a:rPr sz="2000" spc="90" dirty="0">
                <a:latin typeface="Georgia"/>
                <a:cs typeface="Georgia"/>
              </a:rPr>
              <a:t>patient?</a:t>
            </a:r>
            <a:endParaRPr sz="2000">
              <a:latin typeface="Georgia"/>
              <a:cs typeface="Georgia"/>
            </a:endParaRPr>
          </a:p>
          <a:p>
            <a:pPr>
              <a:spcBef>
                <a:spcPts val="140"/>
              </a:spcBef>
              <a:buFont typeface="Georgia"/>
              <a:buAutoNum type="arabicPeriod"/>
            </a:pPr>
            <a:endParaRPr sz="2000">
              <a:latin typeface="Georgia"/>
              <a:cs typeface="Georgia"/>
            </a:endParaRPr>
          </a:p>
          <a:p>
            <a:pPr marL="584835" marR="838835" indent="-343535">
              <a:buAutoNum type="arabicPeriod"/>
              <a:tabLst>
                <a:tab pos="584835" algn="l"/>
              </a:tabLst>
            </a:pPr>
            <a:r>
              <a:rPr sz="2000" dirty="0">
                <a:latin typeface="Georgia"/>
                <a:cs typeface="Georgia"/>
              </a:rPr>
              <a:t>Is</a:t>
            </a:r>
            <a:r>
              <a:rPr sz="2000" spc="140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this</a:t>
            </a:r>
            <a:r>
              <a:rPr sz="2000" spc="140" dirty="0">
                <a:latin typeface="Georgia"/>
                <a:cs typeface="Georgia"/>
              </a:rPr>
              <a:t> </a:t>
            </a:r>
            <a:r>
              <a:rPr sz="2000" spc="125" dirty="0">
                <a:latin typeface="Georgia"/>
                <a:cs typeface="Georgia"/>
              </a:rPr>
              <a:t>study</a:t>
            </a:r>
            <a:r>
              <a:rPr sz="2000" spc="180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the</a:t>
            </a:r>
            <a:r>
              <a:rPr sz="2000" spc="140" dirty="0">
                <a:latin typeface="Georgia"/>
                <a:cs typeface="Georgia"/>
              </a:rPr>
              <a:t> </a:t>
            </a:r>
            <a:r>
              <a:rPr sz="2000" spc="70" dirty="0">
                <a:latin typeface="Georgia"/>
                <a:cs typeface="Georgia"/>
              </a:rPr>
              <a:t>first</a:t>
            </a:r>
            <a:r>
              <a:rPr sz="2000" spc="125" dirty="0">
                <a:latin typeface="Georgia"/>
                <a:cs typeface="Georgia"/>
              </a:rPr>
              <a:t> </a:t>
            </a:r>
            <a:r>
              <a:rPr sz="2000" spc="90" dirty="0">
                <a:latin typeface="Georgia"/>
                <a:cs typeface="Georgia"/>
              </a:rPr>
              <a:t>evidence</a:t>
            </a:r>
            <a:r>
              <a:rPr sz="2000" spc="55" dirty="0">
                <a:latin typeface="Georgia"/>
                <a:cs typeface="Georgia"/>
              </a:rPr>
              <a:t> </a:t>
            </a:r>
            <a:r>
              <a:rPr sz="2000" dirty="0">
                <a:latin typeface="Georgia"/>
                <a:cs typeface="Georgia"/>
              </a:rPr>
              <a:t>for</a:t>
            </a:r>
            <a:r>
              <a:rPr sz="2000" spc="75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the</a:t>
            </a:r>
            <a:r>
              <a:rPr sz="2000" spc="140" dirty="0">
                <a:latin typeface="Georgia"/>
                <a:cs typeface="Georgia"/>
              </a:rPr>
              <a:t> </a:t>
            </a:r>
            <a:r>
              <a:rPr sz="2000" spc="80" dirty="0">
                <a:latin typeface="Georgia"/>
                <a:cs typeface="Georgia"/>
              </a:rPr>
              <a:t>efficacy</a:t>
            </a:r>
            <a:r>
              <a:rPr sz="2000" spc="15" dirty="0">
                <a:latin typeface="Georgia"/>
                <a:cs typeface="Georgia"/>
              </a:rPr>
              <a:t> </a:t>
            </a:r>
            <a:r>
              <a:rPr sz="2000" dirty="0">
                <a:latin typeface="Georgia"/>
                <a:cs typeface="Georgia"/>
              </a:rPr>
              <a:t>of</a:t>
            </a:r>
            <a:r>
              <a:rPr sz="2000" spc="175" dirty="0">
                <a:latin typeface="Georgia"/>
                <a:cs typeface="Georgia"/>
              </a:rPr>
              <a:t> </a:t>
            </a:r>
            <a:r>
              <a:rPr sz="2000" spc="160" dirty="0">
                <a:latin typeface="Georgia"/>
                <a:cs typeface="Georgia"/>
              </a:rPr>
              <a:t>a</a:t>
            </a:r>
            <a:r>
              <a:rPr sz="2000" spc="170" dirty="0">
                <a:latin typeface="Georgia"/>
                <a:cs typeface="Georgia"/>
              </a:rPr>
              <a:t> </a:t>
            </a:r>
            <a:r>
              <a:rPr sz="2000" spc="85" dirty="0">
                <a:latin typeface="Georgia"/>
                <a:cs typeface="Georgia"/>
              </a:rPr>
              <a:t>new </a:t>
            </a:r>
            <a:r>
              <a:rPr sz="2000" spc="110" dirty="0">
                <a:latin typeface="Georgia"/>
                <a:cs typeface="Georgia"/>
              </a:rPr>
              <a:t>drug</a:t>
            </a:r>
            <a:r>
              <a:rPr sz="2000" spc="80" dirty="0">
                <a:latin typeface="Georgia"/>
                <a:cs typeface="Georgia"/>
              </a:rPr>
              <a:t> </a:t>
            </a:r>
            <a:r>
              <a:rPr sz="2000" spc="140" dirty="0">
                <a:latin typeface="Georgia"/>
                <a:cs typeface="Georgia"/>
              </a:rPr>
              <a:t>class</a:t>
            </a:r>
            <a:r>
              <a:rPr sz="2000" spc="114" dirty="0">
                <a:latin typeface="Georgia"/>
                <a:cs typeface="Georgia"/>
              </a:rPr>
              <a:t> </a:t>
            </a:r>
            <a:r>
              <a:rPr sz="2000" spc="50" dirty="0">
                <a:latin typeface="Georgia"/>
                <a:cs typeface="Georgia"/>
              </a:rPr>
              <a:t>or</a:t>
            </a:r>
            <a:r>
              <a:rPr sz="2000" spc="130" dirty="0">
                <a:latin typeface="Georgia"/>
                <a:cs typeface="Georgia"/>
              </a:rPr>
              <a:t> </a:t>
            </a:r>
            <a:r>
              <a:rPr sz="2000" spc="85" dirty="0">
                <a:latin typeface="Georgia"/>
                <a:cs typeface="Georgia"/>
              </a:rPr>
              <a:t>treatment?</a:t>
            </a:r>
            <a:endParaRPr sz="2000">
              <a:latin typeface="Georgia"/>
              <a:cs typeface="Georgia"/>
            </a:endParaRPr>
          </a:p>
          <a:p>
            <a:pPr>
              <a:spcBef>
                <a:spcPts val="135"/>
              </a:spcBef>
              <a:buFont typeface="Georgia"/>
              <a:buAutoNum type="arabicPeriod"/>
            </a:pPr>
            <a:endParaRPr sz="2000">
              <a:latin typeface="Georgia"/>
              <a:cs typeface="Georgia"/>
            </a:endParaRPr>
          </a:p>
          <a:p>
            <a:pPr marL="554990" marR="603250" indent="-313690">
              <a:buAutoNum type="arabicPeriod"/>
              <a:tabLst>
                <a:tab pos="584835" algn="l"/>
              </a:tabLst>
            </a:pPr>
            <a:r>
              <a:rPr sz="2000" spc="110" dirty="0">
                <a:latin typeface="Georgia"/>
                <a:cs typeface="Georgia"/>
              </a:rPr>
              <a:t>Does</a:t>
            </a:r>
            <a:r>
              <a:rPr sz="2000" spc="125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this</a:t>
            </a:r>
            <a:r>
              <a:rPr sz="2000" spc="135" dirty="0">
                <a:latin typeface="Georgia"/>
                <a:cs typeface="Georgia"/>
              </a:rPr>
              <a:t> </a:t>
            </a:r>
            <a:r>
              <a:rPr sz="2000" spc="125" dirty="0">
                <a:latin typeface="Georgia"/>
                <a:cs typeface="Georgia"/>
              </a:rPr>
              <a:t>study</a:t>
            </a:r>
            <a:r>
              <a:rPr sz="2000" spc="165" dirty="0">
                <a:latin typeface="Georgia"/>
                <a:cs typeface="Georgia"/>
              </a:rPr>
              <a:t> </a:t>
            </a:r>
            <a:r>
              <a:rPr sz="2000" spc="75" dirty="0">
                <a:latin typeface="Georgia"/>
                <a:cs typeface="Georgia"/>
              </a:rPr>
              <a:t>involves</a:t>
            </a:r>
            <a:r>
              <a:rPr sz="2000" spc="55" dirty="0">
                <a:latin typeface="Georgia"/>
                <a:cs typeface="Georgia"/>
              </a:rPr>
              <a:t> </a:t>
            </a:r>
            <a:r>
              <a:rPr sz="2000" spc="75" dirty="0">
                <a:latin typeface="Georgia"/>
                <a:cs typeface="Georgia"/>
              </a:rPr>
              <a:t>more</a:t>
            </a:r>
            <a:r>
              <a:rPr sz="2000" spc="135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patients</a:t>
            </a:r>
            <a:r>
              <a:rPr sz="2000" spc="55" dirty="0">
                <a:latin typeface="Georgia"/>
                <a:cs typeface="Georgia"/>
              </a:rPr>
              <a:t> </a:t>
            </a:r>
            <a:r>
              <a:rPr sz="2000" spc="50" dirty="0">
                <a:latin typeface="Georgia"/>
                <a:cs typeface="Georgia"/>
              </a:rPr>
              <a:t>or</a:t>
            </a:r>
            <a:r>
              <a:rPr sz="2000" spc="145" dirty="0">
                <a:latin typeface="Georgia"/>
                <a:cs typeface="Georgia"/>
              </a:rPr>
              <a:t> </a:t>
            </a:r>
            <a:r>
              <a:rPr sz="2000" spc="95" dirty="0">
                <a:latin typeface="Georgia"/>
                <a:cs typeface="Georgia"/>
              </a:rPr>
              <a:t>is</a:t>
            </a:r>
            <a:r>
              <a:rPr sz="2000" spc="210" dirty="0">
                <a:latin typeface="Georgia"/>
                <a:cs typeface="Georgia"/>
              </a:rPr>
              <a:t> </a:t>
            </a:r>
            <a:r>
              <a:rPr sz="2000" dirty="0">
                <a:latin typeface="Georgia"/>
                <a:cs typeface="Georgia"/>
              </a:rPr>
              <a:t>it</a:t>
            </a:r>
            <a:r>
              <a:rPr sz="2000" spc="114" dirty="0">
                <a:latin typeface="Georgia"/>
                <a:cs typeface="Georgia"/>
              </a:rPr>
              <a:t> </a:t>
            </a:r>
            <a:r>
              <a:rPr sz="2000" spc="90" dirty="0">
                <a:latin typeface="Georgia"/>
                <a:cs typeface="Georgia"/>
              </a:rPr>
              <a:t>continued 	</a:t>
            </a:r>
            <a:r>
              <a:rPr sz="2000" dirty="0">
                <a:latin typeface="Georgia"/>
                <a:cs typeface="Georgia"/>
              </a:rPr>
              <a:t>for</a:t>
            </a:r>
            <a:r>
              <a:rPr sz="2000" spc="155" dirty="0">
                <a:latin typeface="Georgia"/>
                <a:cs typeface="Georgia"/>
              </a:rPr>
              <a:t> </a:t>
            </a:r>
            <a:r>
              <a:rPr sz="2000" spc="75" dirty="0">
                <a:latin typeface="Georgia"/>
                <a:cs typeface="Georgia"/>
              </a:rPr>
              <a:t>longer</a:t>
            </a:r>
            <a:r>
              <a:rPr sz="2000" spc="80" dirty="0">
                <a:latin typeface="Georgia"/>
                <a:cs typeface="Georgia"/>
              </a:rPr>
              <a:t> </a:t>
            </a:r>
            <a:r>
              <a:rPr sz="2000" spc="140" dirty="0">
                <a:latin typeface="Georgia"/>
                <a:cs typeface="Georgia"/>
              </a:rPr>
              <a:t>than</a:t>
            </a:r>
            <a:r>
              <a:rPr sz="2000" spc="85" dirty="0">
                <a:latin typeface="Georgia"/>
                <a:cs typeface="Georgia"/>
              </a:rPr>
              <a:t> </a:t>
            </a:r>
            <a:r>
              <a:rPr sz="2000" spc="95" dirty="0">
                <a:latin typeface="Georgia"/>
                <a:cs typeface="Georgia"/>
              </a:rPr>
              <a:t>previous</a:t>
            </a:r>
            <a:r>
              <a:rPr sz="2000" spc="65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studies?</a:t>
            </a:r>
            <a:endParaRPr sz="2000">
              <a:latin typeface="Georgia"/>
              <a:cs typeface="Georgia"/>
            </a:endParaRPr>
          </a:p>
          <a:p>
            <a:pPr>
              <a:spcBef>
                <a:spcPts val="140"/>
              </a:spcBef>
              <a:buFont typeface="Georgia"/>
              <a:buAutoNum type="arabicPeriod"/>
            </a:pPr>
            <a:endParaRPr sz="2000">
              <a:latin typeface="Georgia"/>
              <a:cs typeface="Georgia"/>
            </a:endParaRPr>
          </a:p>
          <a:p>
            <a:pPr marL="584835" marR="687705" indent="-343535">
              <a:buAutoNum type="arabicPeriod"/>
              <a:tabLst>
                <a:tab pos="584835" algn="l"/>
              </a:tabLst>
            </a:pPr>
            <a:r>
              <a:rPr sz="2000" dirty="0">
                <a:latin typeface="Georgia"/>
                <a:cs typeface="Georgia"/>
              </a:rPr>
              <a:t>Is</a:t>
            </a:r>
            <a:r>
              <a:rPr sz="2000" spc="135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the</a:t>
            </a:r>
            <a:r>
              <a:rPr sz="2000" spc="140" dirty="0">
                <a:latin typeface="Georgia"/>
                <a:cs typeface="Georgia"/>
              </a:rPr>
              <a:t> </a:t>
            </a:r>
            <a:r>
              <a:rPr sz="2000" spc="125" dirty="0">
                <a:latin typeface="Georgia"/>
                <a:cs typeface="Georgia"/>
              </a:rPr>
              <a:t>study</a:t>
            </a:r>
            <a:r>
              <a:rPr sz="2000" spc="175" dirty="0">
                <a:latin typeface="Georgia"/>
                <a:cs typeface="Georgia"/>
              </a:rPr>
              <a:t> </a:t>
            </a:r>
            <a:r>
              <a:rPr sz="2000" spc="90" dirty="0">
                <a:latin typeface="Georgia"/>
                <a:cs typeface="Georgia"/>
              </a:rPr>
              <a:t>population</a:t>
            </a:r>
            <a:r>
              <a:rPr sz="2000" spc="75" dirty="0">
                <a:latin typeface="Georgia"/>
                <a:cs typeface="Georgia"/>
              </a:rPr>
              <a:t> </a:t>
            </a:r>
            <a:r>
              <a:rPr sz="2000" spc="65" dirty="0">
                <a:latin typeface="Georgia"/>
                <a:cs typeface="Georgia"/>
              </a:rPr>
              <a:t>different</a:t>
            </a:r>
            <a:r>
              <a:rPr sz="2000" spc="-35" dirty="0">
                <a:latin typeface="Georgia"/>
                <a:cs typeface="Georgia"/>
              </a:rPr>
              <a:t> </a:t>
            </a:r>
            <a:r>
              <a:rPr sz="2000" spc="140" dirty="0">
                <a:latin typeface="Georgia"/>
                <a:cs typeface="Georgia"/>
              </a:rPr>
              <a:t>any</a:t>
            </a:r>
            <a:r>
              <a:rPr sz="2000" spc="95" dirty="0">
                <a:latin typeface="Georgia"/>
                <a:cs typeface="Georgia"/>
              </a:rPr>
              <a:t> </a:t>
            </a:r>
            <a:r>
              <a:rPr sz="2000" spc="120" dirty="0">
                <a:latin typeface="Georgia"/>
                <a:cs typeface="Georgia"/>
              </a:rPr>
              <a:t>way</a:t>
            </a:r>
            <a:r>
              <a:rPr sz="2000" spc="100" dirty="0">
                <a:latin typeface="Georgia"/>
                <a:cs typeface="Georgia"/>
              </a:rPr>
              <a:t> </a:t>
            </a:r>
            <a:r>
              <a:rPr sz="2000" spc="65" dirty="0">
                <a:latin typeface="Georgia"/>
                <a:cs typeface="Georgia"/>
              </a:rPr>
              <a:t>from</a:t>
            </a:r>
            <a:r>
              <a:rPr sz="2000" spc="110" dirty="0">
                <a:latin typeface="Georgia"/>
                <a:cs typeface="Georgia"/>
              </a:rPr>
              <a:t> </a:t>
            </a:r>
            <a:r>
              <a:rPr sz="2000" spc="85" dirty="0">
                <a:latin typeface="Georgia"/>
                <a:cs typeface="Georgia"/>
              </a:rPr>
              <a:t>previous </a:t>
            </a:r>
            <a:r>
              <a:rPr sz="2000" spc="105" dirty="0">
                <a:latin typeface="Georgia"/>
                <a:cs typeface="Georgia"/>
              </a:rPr>
              <a:t>studies?</a:t>
            </a:r>
            <a:endParaRPr sz="2000">
              <a:latin typeface="Georgia"/>
              <a:cs typeface="Georgia"/>
            </a:endParaRPr>
          </a:p>
          <a:p>
            <a:pPr>
              <a:spcBef>
                <a:spcPts val="130"/>
              </a:spcBef>
              <a:buFont typeface="Georgia"/>
              <a:buAutoNum type="arabicPeriod"/>
            </a:pPr>
            <a:endParaRPr sz="2000">
              <a:latin typeface="Georgia"/>
              <a:cs typeface="Georgia"/>
            </a:endParaRPr>
          </a:p>
          <a:p>
            <a:pPr marL="584835" indent="-343535">
              <a:spcBef>
                <a:spcPts val="5"/>
              </a:spcBef>
              <a:buAutoNum type="arabicPeriod"/>
              <a:tabLst>
                <a:tab pos="584835" algn="l"/>
              </a:tabLst>
            </a:pPr>
            <a:r>
              <a:rPr sz="2000" spc="110" dirty="0">
                <a:latin typeface="Georgia"/>
                <a:cs typeface="Georgia"/>
              </a:rPr>
              <a:t>Does</a:t>
            </a:r>
            <a:r>
              <a:rPr sz="2000" spc="35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the</a:t>
            </a:r>
            <a:r>
              <a:rPr sz="2000" spc="195" dirty="0">
                <a:latin typeface="Georgia"/>
                <a:cs typeface="Georgia"/>
              </a:rPr>
              <a:t> </a:t>
            </a:r>
            <a:r>
              <a:rPr sz="2000" spc="80" dirty="0">
                <a:latin typeface="Georgia"/>
                <a:cs typeface="Georgia"/>
              </a:rPr>
              <a:t>methodology</a:t>
            </a:r>
            <a:r>
              <a:rPr sz="2000" dirty="0">
                <a:latin typeface="Georgia"/>
                <a:cs typeface="Georgia"/>
              </a:rPr>
              <a:t> </a:t>
            </a:r>
            <a:r>
              <a:rPr sz="2000" spc="130" dirty="0">
                <a:latin typeface="Georgia"/>
                <a:cs typeface="Georgia"/>
              </a:rPr>
              <a:t>address</a:t>
            </a:r>
            <a:r>
              <a:rPr sz="2000" spc="-35" dirty="0">
                <a:latin typeface="Georgia"/>
                <a:cs typeface="Georgia"/>
              </a:rPr>
              <a:t> </a:t>
            </a:r>
            <a:r>
              <a:rPr sz="2000" spc="80" dirty="0">
                <a:latin typeface="Georgia"/>
                <a:cs typeface="Georgia"/>
              </a:rPr>
              <a:t>methodological</a:t>
            </a:r>
            <a:r>
              <a:rPr sz="2000" spc="-30" dirty="0">
                <a:latin typeface="Georgia"/>
                <a:cs typeface="Georgia"/>
              </a:rPr>
              <a:t> </a:t>
            </a:r>
            <a:r>
              <a:rPr sz="2000" spc="80" dirty="0">
                <a:latin typeface="Georgia"/>
                <a:cs typeface="Georgia"/>
              </a:rPr>
              <a:t>problems</a:t>
            </a:r>
            <a:endParaRPr sz="2000">
              <a:latin typeface="Georgia"/>
              <a:cs typeface="Georgia"/>
            </a:endParaRPr>
          </a:p>
          <a:p>
            <a:pPr marL="584835">
              <a:spcBef>
                <a:spcPts val="5"/>
              </a:spcBef>
            </a:pPr>
            <a:r>
              <a:rPr sz="2000" spc="60" dirty="0">
                <a:latin typeface="Georgia"/>
                <a:cs typeface="Georgia"/>
              </a:rPr>
              <a:t>identified</a:t>
            </a:r>
            <a:r>
              <a:rPr sz="2000" spc="-10" dirty="0">
                <a:latin typeface="Georgia"/>
                <a:cs typeface="Georgia"/>
              </a:rPr>
              <a:t> </a:t>
            </a:r>
            <a:r>
              <a:rPr sz="2000" spc="75" dirty="0">
                <a:latin typeface="Georgia"/>
                <a:cs typeface="Georgia"/>
              </a:rPr>
              <a:t>in</a:t>
            </a:r>
            <a:r>
              <a:rPr sz="2000" spc="220" dirty="0">
                <a:latin typeface="Georgia"/>
                <a:cs typeface="Georgia"/>
              </a:rPr>
              <a:t> </a:t>
            </a:r>
            <a:r>
              <a:rPr sz="2000" spc="95" dirty="0">
                <a:latin typeface="Georgia"/>
                <a:cs typeface="Georgia"/>
              </a:rPr>
              <a:t>previous</a:t>
            </a:r>
            <a:r>
              <a:rPr sz="2000" spc="55" dirty="0">
                <a:latin typeface="Georgia"/>
                <a:cs typeface="Georgia"/>
              </a:rPr>
              <a:t> </a:t>
            </a:r>
            <a:r>
              <a:rPr sz="2000" spc="114" dirty="0">
                <a:latin typeface="Georgia"/>
                <a:cs typeface="Georgia"/>
              </a:rPr>
              <a:t>studies</a:t>
            </a:r>
            <a:r>
              <a:rPr sz="2000" spc="125" dirty="0">
                <a:latin typeface="Georgia"/>
                <a:cs typeface="Georgia"/>
              </a:rPr>
              <a:t> </a:t>
            </a:r>
            <a:r>
              <a:rPr sz="2000" dirty="0">
                <a:latin typeface="Georgia"/>
                <a:cs typeface="Georgia"/>
              </a:rPr>
              <a:t>of</a:t>
            </a:r>
            <a:r>
              <a:rPr sz="2000" spc="160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the</a:t>
            </a:r>
            <a:r>
              <a:rPr sz="2000" spc="130" dirty="0">
                <a:latin typeface="Georgia"/>
                <a:cs typeface="Georgia"/>
              </a:rPr>
              <a:t> </a:t>
            </a:r>
            <a:r>
              <a:rPr sz="2000" spc="100" dirty="0">
                <a:latin typeface="Georgia"/>
                <a:cs typeface="Georgia"/>
              </a:rPr>
              <a:t>drug?</a:t>
            </a:r>
            <a:endParaRPr sz="2000">
              <a:latin typeface="Georgia"/>
              <a:cs typeface="Georgia"/>
            </a:endParaRPr>
          </a:p>
          <a:p>
            <a:pPr>
              <a:spcBef>
                <a:spcPts val="1680"/>
              </a:spcBef>
            </a:pPr>
            <a:endParaRPr sz="2000">
              <a:latin typeface="Georgia"/>
              <a:cs typeface="Georgia"/>
            </a:endParaRPr>
          </a:p>
          <a:p>
            <a:pPr marL="12700" marR="5080">
              <a:lnSpc>
                <a:spcPct val="100800"/>
              </a:lnSpc>
            </a:pPr>
            <a:r>
              <a:rPr b="1" spc="105" dirty="0">
                <a:latin typeface="Cambria"/>
                <a:cs typeface="Cambria"/>
              </a:rPr>
              <a:t>If</a:t>
            </a:r>
            <a:r>
              <a:rPr b="1" spc="195" dirty="0">
                <a:latin typeface="Cambria"/>
                <a:cs typeface="Cambria"/>
              </a:rPr>
              <a:t> </a:t>
            </a:r>
            <a:r>
              <a:rPr b="1" spc="120" dirty="0">
                <a:latin typeface="Cambria"/>
                <a:cs typeface="Cambria"/>
              </a:rPr>
              <a:t>the</a:t>
            </a:r>
            <a:r>
              <a:rPr b="1" spc="215" dirty="0">
                <a:latin typeface="Cambria"/>
                <a:cs typeface="Cambria"/>
              </a:rPr>
              <a:t> </a:t>
            </a:r>
            <a:r>
              <a:rPr b="1" spc="50" dirty="0">
                <a:latin typeface="Cambria"/>
                <a:cs typeface="Cambria"/>
              </a:rPr>
              <a:t>answer</a:t>
            </a:r>
            <a:r>
              <a:rPr b="1" spc="360" dirty="0">
                <a:latin typeface="Cambria"/>
                <a:cs typeface="Cambria"/>
              </a:rPr>
              <a:t> </a:t>
            </a:r>
            <a:r>
              <a:rPr b="1" spc="120" dirty="0">
                <a:latin typeface="Cambria"/>
                <a:cs typeface="Cambria"/>
              </a:rPr>
              <a:t>to</a:t>
            </a:r>
            <a:r>
              <a:rPr b="1" spc="215" dirty="0">
                <a:latin typeface="Cambria"/>
                <a:cs typeface="Cambria"/>
              </a:rPr>
              <a:t> </a:t>
            </a:r>
            <a:r>
              <a:rPr b="1" spc="110" dirty="0">
                <a:latin typeface="Cambria"/>
                <a:cs typeface="Cambria"/>
              </a:rPr>
              <a:t>any</a:t>
            </a:r>
            <a:r>
              <a:rPr b="1" spc="220" dirty="0">
                <a:latin typeface="Cambria"/>
                <a:cs typeface="Cambria"/>
              </a:rPr>
              <a:t> </a:t>
            </a:r>
            <a:r>
              <a:rPr b="1" spc="95" dirty="0">
                <a:latin typeface="Cambria"/>
                <a:cs typeface="Cambria"/>
              </a:rPr>
              <a:t>of</a:t>
            </a:r>
            <a:r>
              <a:rPr b="1" spc="195" dirty="0">
                <a:latin typeface="Cambria"/>
                <a:cs typeface="Cambria"/>
              </a:rPr>
              <a:t> </a:t>
            </a:r>
            <a:r>
              <a:rPr b="1" spc="105" dirty="0">
                <a:latin typeface="Cambria"/>
                <a:cs typeface="Cambria"/>
              </a:rPr>
              <a:t>these</a:t>
            </a:r>
            <a:r>
              <a:rPr b="1" spc="285" dirty="0">
                <a:latin typeface="Cambria"/>
                <a:cs typeface="Cambria"/>
              </a:rPr>
              <a:t> </a:t>
            </a:r>
            <a:r>
              <a:rPr b="1" spc="100" dirty="0">
                <a:latin typeface="Cambria"/>
                <a:cs typeface="Cambria"/>
              </a:rPr>
              <a:t>questions</a:t>
            </a:r>
            <a:r>
              <a:rPr b="1" spc="245" dirty="0">
                <a:latin typeface="Cambria"/>
                <a:cs typeface="Cambria"/>
              </a:rPr>
              <a:t> </a:t>
            </a:r>
            <a:r>
              <a:rPr b="1" spc="105" dirty="0">
                <a:latin typeface="Cambria"/>
                <a:cs typeface="Cambria"/>
              </a:rPr>
              <a:t>is</a:t>
            </a:r>
            <a:r>
              <a:rPr b="1" spc="170" dirty="0">
                <a:latin typeface="Cambria"/>
                <a:cs typeface="Cambria"/>
              </a:rPr>
              <a:t> </a:t>
            </a:r>
            <a:r>
              <a:rPr b="1" spc="120" dirty="0">
                <a:latin typeface="Cambria"/>
                <a:cs typeface="Cambria"/>
              </a:rPr>
              <a:t>yes</a:t>
            </a:r>
            <a:r>
              <a:rPr b="1" spc="250" dirty="0">
                <a:latin typeface="Cambria"/>
                <a:cs typeface="Cambria"/>
              </a:rPr>
              <a:t> </a:t>
            </a:r>
            <a:r>
              <a:rPr b="1" spc="120" dirty="0">
                <a:latin typeface="Cambria"/>
                <a:cs typeface="Cambria"/>
              </a:rPr>
              <a:t>then</a:t>
            </a:r>
            <a:r>
              <a:rPr b="1" spc="190" dirty="0">
                <a:latin typeface="Cambria"/>
                <a:cs typeface="Cambria"/>
              </a:rPr>
              <a:t> </a:t>
            </a:r>
            <a:r>
              <a:rPr b="1" spc="120" dirty="0">
                <a:latin typeface="Cambria"/>
                <a:cs typeface="Cambria"/>
              </a:rPr>
              <a:t>the</a:t>
            </a:r>
            <a:r>
              <a:rPr b="1" spc="285" dirty="0">
                <a:latin typeface="Cambria"/>
                <a:cs typeface="Cambria"/>
              </a:rPr>
              <a:t> </a:t>
            </a:r>
            <a:r>
              <a:rPr b="1" spc="75" dirty="0">
                <a:latin typeface="Cambria"/>
                <a:cs typeface="Cambria"/>
              </a:rPr>
              <a:t>paper</a:t>
            </a:r>
            <a:r>
              <a:rPr b="1" spc="130" dirty="0">
                <a:latin typeface="Cambria"/>
                <a:cs typeface="Cambria"/>
              </a:rPr>
              <a:t> </a:t>
            </a:r>
            <a:r>
              <a:rPr b="1" spc="135" dirty="0">
                <a:latin typeface="Cambria"/>
                <a:cs typeface="Cambria"/>
              </a:rPr>
              <a:t>may</a:t>
            </a:r>
            <a:r>
              <a:rPr b="1" spc="220" dirty="0">
                <a:latin typeface="Cambria"/>
                <a:cs typeface="Cambria"/>
              </a:rPr>
              <a:t> </a:t>
            </a:r>
            <a:r>
              <a:rPr b="1" spc="-25" dirty="0">
                <a:latin typeface="Cambria"/>
                <a:cs typeface="Cambria"/>
              </a:rPr>
              <a:t>be </a:t>
            </a:r>
            <a:r>
              <a:rPr b="1" spc="85" dirty="0">
                <a:latin typeface="Cambria"/>
                <a:cs typeface="Cambria"/>
              </a:rPr>
              <a:t>worthy</a:t>
            </a:r>
            <a:r>
              <a:rPr b="1" spc="204" dirty="0">
                <a:latin typeface="Cambria"/>
                <a:cs typeface="Cambria"/>
              </a:rPr>
              <a:t> </a:t>
            </a:r>
            <a:r>
              <a:rPr b="1" spc="95" dirty="0">
                <a:latin typeface="Cambria"/>
                <a:cs typeface="Cambria"/>
              </a:rPr>
              <a:t>of</a:t>
            </a:r>
            <a:r>
              <a:rPr b="1" spc="195" dirty="0">
                <a:latin typeface="Cambria"/>
                <a:cs typeface="Cambria"/>
              </a:rPr>
              <a:t> </a:t>
            </a:r>
            <a:r>
              <a:rPr b="1" spc="110" dirty="0">
                <a:latin typeface="Cambria"/>
                <a:cs typeface="Cambria"/>
              </a:rPr>
              <a:t>critical</a:t>
            </a:r>
            <a:r>
              <a:rPr b="1" spc="195" dirty="0">
                <a:latin typeface="Cambria"/>
                <a:cs typeface="Cambria"/>
              </a:rPr>
              <a:t> </a:t>
            </a:r>
            <a:r>
              <a:rPr b="1" spc="75" dirty="0">
                <a:latin typeface="Cambria"/>
                <a:cs typeface="Cambria"/>
              </a:rPr>
              <a:t>appraisal.</a:t>
            </a:r>
            <a:endParaRPr>
              <a:latin typeface="Cambria"/>
              <a:cs typeface="Cambri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pPr marL="38100">
                <a:lnSpc>
                  <a:spcPts val="1240"/>
                </a:lnSpc>
              </a:pPr>
              <a:t>6</a:t>
            </a:fld>
            <a:endParaRPr spc="-25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907858" y="871792"/>
            <a:ext cx="8446135" cy="4042773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marR="5080">
              <a:spcBef>
                <a:spcPts val="125"/>
              </a:spcBef>
            </a:pPr>
            <a:r>
              <a:rPr sz="2000" spc="95" dirty="0">
                <a:latin typeface="Georgia"/>
                <a:cs typeface="Georgia"/>
              </a:rPr>
              <a:t>Consideration</a:t>
            </a:r>
            <a:r>
              <a:rPr sz="2000" spc="-20" dirty="0">
                <a:latin typeface="Georgia"/>
                <a:cs typeface="Georgia"/>
              </a:rPr>
              <a:t> </a:t>
            </a:r>
            <a:r>
              <a:rPr sz="2000" spc="120" dirty="0">
                <a:latin typeface="Georgia"/>
                <a:cs typeface="Georgia"/>
              </a:rPr>
              <a:t>should</a:t>
            </a:r>
            <a:r>
              <a:rPr sz="2000" spc="130" dirty="0">
                <a:latin typeface="Georgia"/>
                <a:cs typeface="Georgia"/>
              </a:rPr>
              <a:t> </a:t>
            </a:r>
            <a:r>
              <a:rPr sz="2000" spc="110" dirty="0">
                <a:latin typeface="Georgia"/>
                <a:cs typeface="Georgia"/>
              </a:rPr>
              <a:t>also</a:t>
            </a:r>
            <a:r>
              <a:rPr sz="2000" spc="40" dirty="0">
                <a:latin typeface="Georgia"/>
                <a:cs typeface="Georgia"/>
              </a:rPr>
              <a:t> </a:t>
            </a:r>
            <a:r>
              <a:rPr sz="2000" spc="110" dirty="0">
                <a:latin typeface="Georgia"/>
                <a:cs typeface="Georgia"/>
              </a:rPr>
              <a:t>be</a:t>
            </a:r>
            <a:r>
              <a:rPr sz="2000" spc="114" dirty="0">
                <a:latin typeface="Georgia"/>
                <a:cs typeface="Georgia"/>
              </a:rPr>
              <a:t> </a:t>
            </a:r>
            <a:r>
              <a:rPr sz="2000" spc="80" dirty="0">
                <a:latin typeface="Georgia"/>
                <a:cs typeface="Georgia"/>
              </a:rPr>
              <a:t>given</a:t>
            </a:r>
            <a:r>
              <a:rPr sz="2000" spc="55" dirty="0">
                <a:latin typeface="Georgia"/>
                <a:cs typeface="Georgia"/>
              </a:rPr>
              <a:t> to</a:t>
            </a:r>
            <a:r>
              <a:rPr sz="2000" spc="180" dirty="0">
                <a:latin typeface="Georgia"/>
                <a:cs typeface="Georgia"/>
              </a:rPr>
              <a:t> </a:t>
            </a:r>
            <a:r>
              <a:rPr sz="2000" spc="110" dirty="0">
                <a:latin typeface="Georgia"/>
                <a:cs typeface="Georgia"/>
              </a:rPr>
              <a:t>the</a:t>
            </a:r>
            <a:r>
              <a:rPr sz="2000" spc="114" dirty="0">
                <a:latin typeface="Georgia"/>
                <a:cs typeface="Georgia"/>
              </a:rPr>
              <a:t> </a:t>
            </a:r>
            <a:r>
              <a:rPr sz="2000" spc="100" dirty="0">
                <a:latin typeface="Georgia"/>
                <a:cs typeface="Georgia"/>
              </a:rPr>
              <a:t>type</a:t>
            </a:r>
            <a:r>
              <a:rPr sz="2000" spc="120" dirty="0">
                <a:latin typeface="Georgia"/>
                <a:cs typeface="Georgia"/>
              </a:rPr>
              <a:t> </a:t>
            </a:r>
            <a:r>
              <a:rPr sz="2000" dirty="0">
                <a:latin typeface="Georgia"/>
                <a:cs typeface="Georgia"/>
              </a:rPr>
              <a:t>of</a:t>
            </a:r>
            <a:r>
              <a:rPr sz="2000" spc="145" dirty="0">
                <a:latin typeface="Georgia"/>
                <a:cs typeface="Georgia"/>
              </a:rPr>
              <a:t> </a:t>
            </a:r>
            <a:r>
              <a:rPr sz="2000" spc="125" dirty="0">
                <a:latin typeface="Georgia"/>
                <a:cs typeface="Georgia"/>
              </a:rPr>
              <a:t>study</a:t>
            </a:r>
            <a:r>
              <a:rPr sz="2000" spc="80" dirty="0">
                <a:latin typeface="Georgia"/>
                <a:cs typeface="Georgia"/>
              </a:rPr>
              <a:t> </a:t>
            </a:r>
            <a:r>
              <a:rPr sz="2000" dirty="0">
                <a:latin typeface="Georgia"/>
                <a:cs typeface="Georgia"/>
              </a:rPr>
              <a:t>(</a:t>
            </a:r>
            <a:r>
              <a:rPr sz="2000" spc="185" dirty="0">
                <a:latin typeface="Georgia"/>
                <a:cs typeface="Georgia"/>
              </a:rPr>
              <a:t> </a:t>
            </a:r>
            <a:r>
              <a:rPr sz="2000" spc="110" dirty="0">
                <a:latin typeface="Georgia"/>
                <a:cs typeface="Georgia"/>
              </a:rPr>
              <a:t>strength</a:t>
            </a:r>
            <a:r>
              <a:rPr sz="2000" spc="-15" dirty="0">
                <a:latin typeface="Georgia"/>
                <a:cs typeface="Georgia"/>
              </a:rPr>
              <a:t> </a:t>
            </a:r>
            <a:r>
              <a:rPr sz="2000" spc="-25" dirty="0">
                <a:latin typeface="Georgia"/>
                <a:cs typeface="Georgia"/>
              </a:rPr>
              <a:t>of </a:t>
            </a:r>
            <a:r>
              <a:rPr sz="2000" spc="125" dirty="0">
                <a:latin typeface="Georgia"/>
                <a:cs typeface="Georgia"/>
              </a:rPr>
              <a:t>study</a:t>
            </a:r>
            <a:r>
              <a:rPr sz="2000" spc="95" dirty="0">
                <a:latin typeface="Georgia"/>
                <a:cs typeface="Georgia"/>
              </a:rPr>
              <a:t> </a:t>
            </a:r>
            <a:r>
              <a:rPr sz="2000" spc="60" dirty="0">
                <a:latin typeface="Georgia"/>
                <a:cs typeface="Georgia"/>
              </a:rPr>
              <a:t>design)</a:t>
            </a:r>
            <a:endParaRPr sz="2000">
              <a:latin typeface="Georgia"/>
              <a:cs typeface="Georgia"/>
            </a:endParaRPr>
          </a:p>
          <a:p>
            <a:pPr>
              <a:spcBef>
                <a:spcPts val="140"/>
              </a:spcBef>
            </a:pPr>
            <a:endParaRPr sz="2000">
              <a:latin typeface="Georgia"/>
              <a:cs typeface="Georgia"/>
            </a:endParaRPr>
          </a:p>
          <a:p>
            <a:pPr marL="12700" marR="1061085"/>
            <a:r>
              <a:rPr sz="2000" spc="75" dirty="0">
                <a:latin typeface="Georgia"/>
                <a:cs typeface="Georgia"/>
              </a:rPr>
              <a:t>The</a:t>
            </a:r>
            <a:r>
              <a:rPr sz="2000" spc="135" dirty="0">
                <a:latin typeface="Georgia"/>
                <a:cs typeface="Georgia"/>
              </a:rPr>
              <a:t> </a:t>
            </a:r>
            <a:r>
              <a:rPr sz="2000" spc="70" dirty="0">
                <a:latin typeface="Georgia"/>
                <a:cs typeface="Georgia"/>
              </a:rPr>
              <a:t>relative</a:t>
            </a:r>
            <a:r>
              <a:rPr sz="2000" spc="130" dirty="0">
                <a:latin typeface="Georgia"/>
                <a:cs typeface="Georgia"/>
              </a:rPr>
              <a:t> </a:t>
            </a:r>
            <a:r>
              <a:rPr sz="2000" spc="110" dirty="0">
                <a:latin typeface="Georgia"/>
                <a:cs typeface="Georgia"/>
              </a:rPr>
              <a:t>strength</a:t>
            </a:r>
            <a:r>
              <a:rPr sz="2000" spc="75" dirty="0">
                <a:latin typeface="Georgia"/>
                <a:cs typeface="Georgia"/>
              </a:rPr>
              <a:t> </a:t>
            </a:r>
            <a:r>
              <a:rPr sz="2000" spc="90" dirty="0">
                <a:latin typeface="Georgia"/>
                <a:cs typeface="Georgia"/>
              </a:rPr>
              <a:t>carried</a:t>
            </a:r>
            <a:r>
              <a:rPr sz="2000" dirty="0">
                <a:latin typeface="Georgia"/>
                <a:cs typeface="Georgia"/>
              </a:rPr>
              <a:t> </a:t>
            </a:r>
            <a:r>
              <a:rPr sz="2000" spc="114" dirty="0">
                <a:latin typeface="Georgia"/>
                <a:cs typeface="Georgia"/>
              </a:rPr>
              <a:t>by</a:t>
            </a:r>
            <a:r>
              <a:rPr sz="2000" spc="95" dirty="0">
                <a:latin typeface="Georgia"/>
                <a:cs typeface="Georgia"/>
              </a:rPr>
              <a:t> </a:t>
            </a:r>
            <a:r>
              <a:rPr sz="2000" spc="70" dirty="0">
                <a:latin typeface="Georgia"/>
                <a:cs typeface="Georgia"/>
              </a:rPr>
              <a:t>different</a:t>
            </a:r>
            <a:r>
              <a:rPr sz="2000" spc="40" dirty="0">
                <a:latin typeface="Georgia"/>
                <a:cs typeface="Georgia"/>
              </a:rPr>
              <a:t> </a:t>
            </a:r>
            <a:r>
              <a:rPr sz="2000" spc="114" dirty="0">
                <a:latin typeface="Georgia"/>
                <a:cs typeface="Georgia"/>
              </a:rPr>
              <a:t>types</a:t>
            </a:r>
            <a:r>
              <a:rPr sz="2000" spc="60" dirty="0">
                <a:latin typeface="Georgia"/>
                <a:cs typeface="Georgia"/>
              </a:rPr>
              <a:t> </a:t>
            </a:r>
            <a:r>
              <a:rPr sz="2000" dirty="0">
                <a:latin typeface="Georgia"/>
                <a:cs typeface="Georgia"/>
              </a:rPr>
              <a:t>of</a:t>
            </a:r>
            <a:r>
              <a:rPr sz="2000" spc="165" dirty="0">
                <a:latin typeface="Georgia"/>
                <a:cs typeface="Georgia"/>
              </a:rPr>
              <a:t> </a:t>
            </a:r>
            <a:r>
              <a:rPr sz="2000" spc="114" dirty="0">
                <a:latin typeface="Georgia"/>
                <a:cs typeface="Georgia"/>
              </a:rPr>
              <a:t>studies</a:t>
            </a:r>
            <a:r>
              <a:rPr sz="2000" spc="135" dirty="0">
                <a:latin typeface="Georgia"/>
                <a:cs typeface="Georgia"/>
              </a:rPr>
              <a:t> </a:t>
            </a:r>
            <a:r>
              <a:rPr sz="2000" spc="45" dirty="0">
                <a:latin typeface="Georgia"/>
                <a:cs typeface="Georgia"/>
              </a:rPr>
              <a:t>in </a:t>
            </a:r>
            <a:r>
              <a:rPr sz="2000" spc="110" dirty="0">
                <a:latin typeface="Georgia"/>
                <a:cs typeface="Georgia"/>
              </a:rPr>
              <a:t>descending</a:t>
            </a:r>
            <a:r>
              <a:rPr sz="2000" spc="-75" dirty="0">
                <a:latin typeface="Georgia"/>
                <a:cs typeface="Georgia"/>
              </a:rPr>
              <a:t> </a:t>
            </a:r>
            <a:r>
              <a:rPr sz="2000" spc="75" dirty="0">
                <a:latin typeface="Georgia"/>
                <a:cs typeface="Georgia"/>
              </a:rPr>
              <a:t>order</a:t>
            </a:r>
            <a:r>
              <a:rPr sz="2000" spc="140" dirty="0">
                <a:latin typeface="Georgia"/>
                <a:cs typeface="Georgia"/>
              </a:rPr>
              <a:t> </a:t>
            </a:r>
            <a:r>
              <a:rPr sz="2000" dirty="0">
                <a:latin typeface="Georgia"/>
                <a:cs typeface="Georgia"/>
              </a:rPr>
              <a:t>of</a:t>
            </a:r>
            <a:r>
              <a:rPr sz="2000" spc="160" dirty="0">
                <a:latin typeface="Georgia"/>
                <a:cs typeface="Georgia"/>
              </a:rPr>
              <a:t> </a:t>
            </a:r>
            <a:r>
              <a:rPr sz="2000" spc="85" dirty="0">
                <a:latin typeface="Georgia"/>
                <a:cs typeface="Georgia"/>
              </a:rPr>
              <a:t>quality.</a:t>
            </a:r>
            <a:endParaRPr sz="2000">
              <a:latin typeface="Georgia"/>
              <a:cs typeface="Georgia"/>
            </a:endParaRPr>
          </a:p>
          <a:p>
            <a:pPr>
              <a:spcBef>
                <a:spcPts val="135"/>
              </a:spcBef>
            </a:pPr>
            <a:endParaRPr sz="2000">
              <a:latin typeface="Georgia"/>
              <a:cs typeface="Georgia"/>
            </a:endParaRPr>
          </a:p>
          <a:p>
            <a:pPr marL="356870" indent="-344170">
              <a:buAutoNum type="arabicPeriod"/>
              <a:tabLst>
                <a:tab pos="356870" algn="l"/>
              </a:tabLst>
            </a:pPr>
            <a:r>
              <a:rPr sz="2000" spc="110" dirty="0">
                <a:latin typeface="Georgia"/>
                <a:cs typeface="Georgia"/>
              </a:rPr>
              <a:t>Systemic</a:t>
            </a:r>
            <a:r>
              <a:rPr sz="2000" spc="45" dirty="0">
                <a:latin typeface="Georgia"/>
                <a:cs typeface="Georgia"/>
              </a:rPr>
              <a:t> </a:t>
            </a:r>
            <a:r>
              <a:rPr sz="2000" spc="85" dirty="0">
                <a:latin typeface="Georgia"/>
                <a:cs typeface="Georgia"/>
              </a:rPr>
              <a:t>reviews</a:t>
            </a:r>
            <a:r>
              <a:rPr sz="2000" spc="50" dirty="0">
                <a:latin typeface="Georgia"/>
                <a:cs typeface="Georgia"/>
              </a:rPr>
              <a:t> </a:t>
            </a:r>
            <a:r>
              <a:rPr sz="2000" spc="145" dirty="0">
                <a:latin typeface="Georgia"/>
                <a:cs typeface="Georgia"/>
              </a:rPr>
              <a:t>and</a:t>
            </a:r>
            <a:r>
              <a:rPr sz="2000" spc="155" dirty="0">
                <a:latin typeface="Georgia"/>
                <a:cs typeface="Georgia"/>
              </a:rPr>
              <a:t> </a:t>
            </a:r>
            <a:r>
              <a:rPr sz="2000" spc="100" dirty="0">
                <a:latin typeface="Georgia"/>
                <a:cs typeface="Georgia"/>
              </a:rPr>
              <a:t>meta</a:t>
            </a:r>
            <a:r>
              <a:rPr sz="2000" spc="160" dirty="0">
                <a:latin typeface="Georgia"/>
                <a:cs typeface="Georgia"/>
              </a:rPr>
              <a:t> </a:t>
            </a:r>
            <a:r>
              <a:rPr sz="2000" spc="114" dirty="0">
                <a:latin typeface="Georgia"/>
                <a:cs typeface="Georgia"/>
              </a:rPr>
              <a:t>analysis</a:t>
            </a:r>
            <a:endParaRPr sz="2000">
              <a:latin typeface="Georgia"/>
              <a:cs typeface="Georgia"/>
            </a:endParaRPr>
          </a:p>
          <a:p>
            <a:pPr marL="356870" indent="-344170">
              <a:spcBef>
                <a:spcPts val="5"/>
              </a:spcBef>
              <a:buAutoNum type="arabicPeriod"/>
              <a:tabLst>
                <a:tab pos="356870" algn="l"/>
              </a:tabLst>
            </a:pPr>
            <a:r>
              <a:rPr sz="2000" spc="100" dirty="0">
                <a:latin typeface="Georgia"/>
                <a:cs typeface="Georgia"/>
              </a:rPr>
              <a:t>Randomised</a:t>
            </a:r>
            <a:r>
              <a:rPr sz="2000" spc="-10" dirty="0">
                <a:latin typeface="Georgia"/>
                <a:cs typeface="Georgia"/>
              </a:rPr>
              <a:t> </a:t>
            </a:r>
            <a:r>
              <a:rPr sz="2000" spc="75" dirty="0">
                <a:latin typeface="Georgia"/>
                <a:cs typeface="Georgia"/>
              </a:rPr>
              <a:t>control</a:t>
            </a:r>
            <a:r>
              <a:rPr sz="2000" spc="120" dirty="0">
                <a:latin typeface="Georgia"/>
                <a:cs typeface="Georgia"/>
              </a:rPr>
              <a:t> </a:t>
            </a:r>
            <a:r>
              <a:rPr sz="2000" spc="75" dirty="0">
                <a:latin typeface="Georgia"/>
                <a:cs typeface="Georgia"/>
              </a:rPr>
              <a:t>trials</a:t>
            </a:r>
            <a:endParaRPr sz="2000">
              <a:latin typeface="Georgia"/>
              <a:cs typeface="Georgia"/>
            </a:endParaRPr>
          </a:p>
          <a:p>
            <a:pPr marL="356870" indent="-344170">
              <a:spcBef>
                <a:spcPts val="5"/>
              </a:spcBef>
              <a:buAutoNum type="arabicPeriod"/>
              <a:tabLst>
                <a:tab pos="356870" algn="l"/>
              </a:tabLst>
            </a:pPr>
            <a:r>
              <a:rPr sz="2000" dirty="0">
                <a:latin typeface="Georgia"/>
                <a:cs typeface="Georgia"/>
              </a:rPr>
              <a:t>Non</a:t>
            </a:r>
            <a:r>
              <a:rPr sz="2000" spc="204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randomised</a:t>
            </a:r>
            <a:r>
              <a:rPr sz="2000" spc="50" dirty="0">
                <a:latin typeface="Georgia"/>
                <a:cs typeface="Georgia"/>
              </a:rPr>
              <a:t> </a:t>
            </a:r>
            <a:r>
              <a:rPr sz="2000" spc="75" dirty="0">
                <a:latin typeface="Georgia"/>
                <a:cs typeface="Georgia"/>
              </a:rPr>
              <a:t>trials</a:t>
            </a:r>
            <a:endParaRPr sz="2000">
              <a:latin typeface="Georgia"/>
              <a:cs typeface="Georgia"/>
            </a:endParaRPr>
          </a:p>
          <a:p>
            <a:pPr marL="356870" indent="-344170">
              <a:buAutoNum type="arabicPeriod"/>
              <a:tabLst>
                <a:tab pos="356870" algn="l"/>
              </a:tabLst>
            </a:pPr>
            <a:r>
              <a:rPr sz="2000" spc="100" dirty="0">
                <a:latin typeface="Georgia"/>
                <a:cs typeface="Georgia"/>
              </a:rPr>
              <a:t>Cohort</a:t>
            </a:r>
            <a:r>
              <a:rPr sz="2000" spc="114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studies</a:t>
            </a:r>
            <a:endParaRPr sz="2000">
              <a:latin typeface="Georgia"/>
              <a:cs typeface="Georgia"/>
            </a:endParaRPr>
          </a:p>
          <a:p>
            <a:pPr marL="356870" indent="-344170">
              <a:spcBef>
                <a:spcPts val="5"/>
              </a:spcBef>
              <a:buAutoNum type="arabicPeriod"/>
              <a:tabLst>
                <a:tab pos="356870" algn="l"/>
              </a:tabLst>
            </a:pPr>
            <a:r>
              <a:rPr sz="2000" spc="165" dirty="0">
                <a:latin typeface="Georgia"/>
                <a:cs typeface="Georgia"/>
              </a:rPr>
              <a:t>Case</a:t>
            </a:r>
            <a:r>
              <a:rPr sz="2000" spc="45" dirty="0">
                <a:latin typeface="Georgia"/>
                <a:cs typeface="Georgia"/>
              </a:rPr>
              <a:t> </a:t>
            </a:r>
            <a:r>
              <a:rPr sz="2000" spc="75" dirty="0">
                <a:latin typeface="Georgia"/>
                <a:cs typeface="Georgia"/>
              </a:rPr>
              <a:t>control</a:t>
            </a:r>
            <a:r>
              <a:rPr sz="2000" spc="114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studies</a:t>
            </a:r>
            <a:endParaRPr sz="2000">
              <a:latin typeface="Georgia"/>
              <a:cs typeface="Georgia"/>
            </a:endParaRPr>
          </a:p>
          <a:p>
            <a:pPr marL="356870" indent="-344170">
              <a:spcBef>
                <a:spcPts val="5"/>
              </a:spcBef>
              <a:buAutoNum type="arabicPeriod"/>
              <a:tabLst>
                <a:tab pos="356870" algn="l"/>
              </a:tabLst>
            </a:pPr>
            <a:r>
              <a:rPr sz="2000" spc="140" dirty="0">
                <a:latin typeface="Georgia"/>
                <a:cs typeface="Georgia"/>
              </a:rPr>
              <a:t>Cross</a:t>
            </a:r>
            <a:r>
              <a:rPr sz="2000" spc="45" dirty="0">
                <a:latin typeface="Georgia"/>
                <a:cs typeface="Georgia"/>
              </a:rPr>
              <a:t> </a:t>
            </a:r>
            <a:r>
              <a:rPr sz="2000" spc="95" dirty="0">
                <a:latin typeface="Georgia"/>
                <a:cs typeface="Georgia"/>
              </a:rPr>
              <a:t>sectional</a:t>
            </a:r>
            <a:r>
              <a:rPr sz="2000" spc="120" dirty="0">
                <a:latin typeface="Georgia"/>
                <a:cs typeface="Georgia"/>
              </a:rPr>
              <a:t> </a:t>
            </a:r>
            <a:r>
              <a:rPr sz="2000" spc="114" dirty="0">
                <a:latin typeface="Georgia"/>
                <a:cs typeface="Georgia"/>
              </a:rPr>
              <a:t>surveys</a:t>
            </a:r>
            <a:endParaRPr sz="2000">
              <a:latin typeface="Georgia"/>
              <a:cs typeface="Georgia"/>
            </a:endParaRPr>
          </a:p>
          <a:p>
            <a:pPr marL="356870" indent="-344170">
              <a:buAutoNum type="arabicPeriod"/>
              <a:tabLst>
                <a:tab pos="356870" algn="l"/>
              </a:tabLst>
            </a:pPr>
            <a:r>
              <a:rPr sz="2000" spc="165" dirty="0">
                <a:latin typeface="Georgia"/>
                <a:cs typeface="Georgia"/>
              </a:rPr>
              <a:t>Case</a:t>
            </a:r>
            <a:r>
              <a:rPr sz="2000" spc="40" dirty="0">
                <a:latin typeface="Georgia"/>
                <a:cs typeface="Georgia"/>
              </a:rPr>
              <a:t> </a:t>
            </a:r>
            <a:r>
              <a:rPr sz="2000" spc="80" dirty="0">
                <a:latin typeface="Georgia"/>
                <a:cs typeface="Georgia"/>
              </a:rPr>
              <a:t>reports</a:t>
            </a:r>
            <a:endParaRPr sz="2000">
              <a:latin typeface="Georgia"/>
              <a:cs typeface="Georgia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pPr marL="38100">
                <a:lnSpc>
                  <a:spcPts val="1240"/>
                </a:lnSpc>
              </a:pPr>
              <a:t>7</a:t>
            </a:fld>
            <a:endParaRPr spc="-25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907858" y="481267"/>
            <a:ext cx="7856855" cy="500457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spcBef>
                <a:spcPts val="125"/>
              </a:spcBef>
            </a:pPr>
            <a:r>
              <a:rPr sz="2000" b="1" spc="120" dirty="0">
                <a:latin typeface="Cambria"/>
                <a:cs typeface="Cambria"/>
              </a:rPr>
              <a:t>Terms</a:t>
            </a:r>
            <a:r>
              <a:rPr sz="2000" b="1" spc="160" dirty="0">
                <a:latin typeface="Cambria"/>
                <a:cs typeface="Cambria"/>
              </a:rPr>
              <a:t> </a:t>
            </a:r>
            <a:r>
              <a:rPr sz="2000" b="1" spc="120" dirty="0">
                <a:latin typeface="Cambria"/>
                <a:cs typeface="Cambria"/>
              </a:rPr>
              <a:t>used</a:t>
            </a:r>
            <a:r>
              <a:rPr sz="2000" b="1" spc="150" dirty="0">
                <a:latin typeface="Cambria"/>
                <a:cs typeface="Cambria"/>
              </a:rPr>
              <a:t> </a:t>
            </a:r>
            <a:r>
              <a:rPr sz="2000" b="1" spc="140" dirty="0">
                <a:latin typeface="Cambria"/>
                <a:cs typeface="Cambria"/>
              </a:rPr>
              <a:t>to</a:t>
            </a:r>
            <a:r>
              <a:rPr sz="2000" b="1" spc="260" dirty="0">
                <a:latin typeface="Cambria"/>
                <a:cs typeface="Cambria"/>
              </a:rPr>
              <a:t> </a:t>
            </a:r>
            <a:r>
              <a:rPr sz="2000" b="1" spc="95" dirty="0">
                <a:latin typeface="Cambria"/>
                <a:cs typeface="Cambria"/>
              </a:rPr>
              <a:t>describe</a:t>
            </a:r>
            <a:r>
              <a:rPr sz="2000" b="1" spc="114" dirty="0">
                <a:latin typeface="Cambria"/>
                <a:cs typeface="Cambria"/>
              </a:rPr>
              <a:t> </a:t>
            </a:r>
            <a:r>
              <a:rPr sz="2000" b="1" spc="140" dirty="0">
                <a:latin typeface="Cambria"/>
                <a:cs typeface="Cambria"/>
              </a:rPr>
              <a:t>the</a:t>
            </a:r>
            <a:r>
              <a:rPr sz="2000" b="1" spc="270" dirty="0">
                <a:latin typeface="Cambria"/>
                <a:cs typeface="Cambria"/>
              </a:rPr>
              <a:t> </a:t>
            </a:r>
            <a:r>
              <a:rPr sz="2000" b="1" spc="125" dirty="0">
                <a:latin typeface="Cambria"/>
                <a:cs typeface="Cambria"/>
              </a:rPr>
              <a:t>designs</a:t>
            </a:r>
            <a:r>
              <a:rPr sz="2000" b="1" spc="165" dirty="0">
                <a:latin typeface="Cambria"/>
                <a:cs typeface="Cambria"/>
              </a:rPr>
              <a:t> </a:t>
            </a:r>
            <a:r>
              <a:rPr sz="2000" b="1" spc="120" dirty="0">
                <a:latin typeface="Cambria"/>
                <a:cs typeface="Cambria"/>
              </a:rPr>
              <a:t>of</a:t>
            </a:r>
            <a:r>
              <a:rPr sz="2000" b="1" spc="150" dirty="0">
                <a:latin typeface="Cambria"/>
                <a:cs typeface="Cambria"/>
              </a:rPr>
              <a:t> </a:t>
            </a:r>
            <a:r>
              <a:rPr sz="2000" b="1" spc="75" dirty="0">
                <a:latin typeface="Cambria"/>
                <a:cs typeface="Cambria"/>
              </a:rPr>
              <a:t>drug</a:t>
            </a:r>
            <a:r>
              <a:rPr sz="2000" b="1" spc="265" dirty="0">
                <a:latin typeface="Cambria"/>
                <a:cs typeface="Cambria"/>
              </a:rPr>
              <a:t> </a:t>
            </a:r>
            <a:r>
              <a:rPr sz="2000" b="1" spc="80" dirty="0">
                <a:latin typeface="Cambria"/>
                <a:cs typeface="Cambria"/>
              </a:rPr>
              <a:t>trials</a:t>
            </a:r>
            <a:endParaRPr sz="2000">
              <a:latin typeface="Cambria"/>
              <a:cs typeface="Cambria"/>
            </a:endParaRPr>
          </a:p>
          <a:p>
            <a:pPr>
              <a:spcBef>
                <a:spcPts val="65"/>
              </a:spcBef>
            </a:pPr>
            <a:endParaRPr sz="2000">
              <a:latin typeface="Cambria"/>
              <a:cs typeface="Cambria"/>
            </a:endParaRPr>
          </a:p>
          <a:p>
            <a:pPr marL="12700">
              <a:lnSpc>
                <a:spcPts val="2365"/>
              </a:lnSpc>
            </a:pPr>
            <a:r>
              <a:rPr sz="2000" b="1" spc="100" dirty="0">
                <a:latin typeface="Cambria"/>
                <a:cs typeface="Cambria"/>
              </a:rPr>
              <a:t>Double</a:t>
            </a:r>
            <a:r>
              <a:rPr sz="2000" b="1" spc="110" dirty="0">
                <a:latin typeface="Cambria"/>
                <a:cs typeface="Cambria"/>
              </a:rPr>
              <a:t> </a:t>
            </a:r>
            <a:r>
              <a:rPr sz="2000" b="1" spc="70" dirty="0">
                <a:latin typeface="Cambria"/>
                <a:cs typeface="Cambria"/>
              </a:rPr>
              <a:t>blind:</a:t>
            </a:r>
            <a:endParaRPr sz="2000">
              <a:latin typeface="Cambria"/>
              <a:cs typeface="Cambria"/>
            </a:endParaRPr>
          </a:p>
          <a:p>
            <a:pPr marL="12700">
              <a:lnSpc>
                <a:spcPts val="2365"/>
              </a:lnSpc>
            </a:pPr>
            <a:r>
              <a:rPr sz="2000" spc="60" dirty="0">
                <a:latin typeface="Georgia"/>
                <a:cs typeface="Georgia"/>
              </a:rPr>
              <a:t>Neither</a:t>
            </a:r>
            <a:r>
              <a:rPr sz="2000" spc="70" dirty="0">
                <a:latin typeface="Georgia"/>
                <a:cs typeface="Georgia"/>
              </a:rPr>
              <a:t> </a:t>
            </a:r>
            <a:r>
              <a:rPr sz="2000" spc="120" dirty="0">
                <a:latin typeface="Georgia"/>
                <a:cs typeface="Georgia"/>
              </a:rPr>
              <a:t>subjects</a:t>
            </a:r>
            <a:r>
              <a:rPr sz="2000" spc="145" dirty="0">
                <a:latin typeface="Georgia"/>
                <a:cs typeface="Georgia"/>
              </a:rPr>
              <a:t> </a:t>
            </a:r>
            <a:r>
              <a:rPr sz="2000" spc="85" dirty="0">
                <a:latin typeface="Georgia"/>
                <a:cs typeface="Georgia"/>
              </a:rPr>
              <a:t>nor</a:t>
            </a:r>
            <a:r>
              <a:rPr sz="2000" spc="155" dirty="0">
                <a:latin typeface="Georgia"/>
                <a:cs typeface="Georgia"/>
              </a:rPr>
              <a:t> </a:t>
            </a:r>
            <a:r>
              <a:rPr sz="2000" spc="90" dirty="0">
                <a:latin typeface="Georgia"/>
                <a:cs typeface="Georgia"/>
              </a:rPr>
              <a:t>investigators</a:t>
            </a:r>
            <a:r>
              <a:rPr sz="2000" spc="-15" dirty="0">
                <a:latin typeface="Georgia"/>
                <a:cs typeface="Georgia"/>
              </a:rPr>
              <a:t> </a:t>
            </a:r>
            <a:r>
              <a:rPr sz="2000" spc="120" dirty="0">
                <a:latin typeface="Georgia"/>
                <a:cs typeface="Georgia"/>
              </a:rPr>
              <a:t>know</a:t>
            </a:r>
            <a:r>
              <a:rPr sz="2000" spc="140" dirty="0">
                <a:latin typeface="Georgia"/>
                <a:cs typeface="Georgia"/>
              </a:rPr>
              <a:t> </a:t>
            </a:r>
            <a:r>
              <a:rPr sz="2000" spc="95" dirty="0">
                <a:latin typeface="Georgia"/>
                <a:cs typeface="Georgia"/>
              </a:rPr>
              <a:t>treatment</a:t>
            </a:r>
            <a:r>
              <a:rPr sz="2000" spc="50" dirty="0">
                <a:latin typeface="Georgia"/>
                <a:cs typeface="Georgia"/>
              </a:rPr>
              <a:t> </a:t>
            </a:r>
            <a:r>
              <a:rPr sz="2000" spc="75" dirty="0">
                <a:latin typeface="Georgia"/>
                <a:cs typeface="Georgia"/>
              </a:rPr>
              <a:t>allocation.</a:t>
            </a:r>
            <a:endParaRPr sz="2000">
              <a:latin typeface="Georgia"/>
              <a:cs typeface="Georgia"/>
            </a:endParaRPr>
          </a:p>
          <a:p>
            <a:pPr>
              <a:spcBef>
                <a:spcPts val="210"/>
              </a:spcBef>
            </a:pPr>
            <a:endParaRPr sz="2000">
              <a:latin typeface="Georgia"/>
              <a:cs typeface="Georgia"/>
            </a:endParaRPr>
          </a:p>
          <a:p>
            <a:pPr marL="12700">
              <a:lnSpc>
                <a:spcPts val="2365"/>
              </a:lnSpc>
            </a:pPr>
            <a:r>
              <a:rPr sz="2000" b="1" spc="145" dirty="0">
                <a:latin typeface="Cambria"/>
                <a:cs typeface="Cambria"/>
              </a:rPr>
              <a:t>Single</a:t>
            </a:r>
            <a:r>
              <a:rPr sz="2000" b="1" spc="120" dirty="0">
                <a:latin typeface="Cambria"/>
                <a:cs typeface="Cambria"/>
              </a:rPr>
              <a:t> </a:t>
            </a:r>
            <a:r>
              <a:rPr sz="2000" b="1" spc="70" dirty="0">
                <a:latin typeface="Cambria"/>
                <a:cs typeface="Cambria"/>
              </a:rPr>
              <a:t>blind:</a:t>
            </a:r>
            <a:endParaRPr sz="2000">
              <a:latin typeface="Cambria"/>
              <a:cs typeface="Cambria"/>
            </a:endParaRPr>
          </a:p>
          <a:p>
            <a:pPr marL="12700" marR="239395">
              <a:lnSpc>
                <a:spcPts val="2410"/>
              </a:lnSpc>
              <a:spcBef>
                <a:spcPts val="35"/>
              </a:spcBef>
            </a:pPr>
            <a:r>
              <a:rPr sz="2000" spc="125" dirty="0">
                <a:latin typeface="Georgia"/>
                <a:cs typeface="Georgia"/>
              </a:rPr>
              <a:t>Subjects</a:t>
            </a:r>
            <a:r>
              <a:rPr sz="2000" spc="50" dirty="0">
                <a:latin typeface="Georgia"/>
                <a:cs typeface="Georgia"/>
              </a:rPr>
              <a:t> </a:t>
            </a:r>
            <a:r>
              <a:rPr sz="2000" spc="85" dirty="0">
                <a:latin typeface="Georgia"/>
                <a:cs typeface="Georgia"/>
              </a:rPr>
              <a:t>do</a:t>
            </a:r>
            <a:r>
              <a:rPr sz="2000" spc="125" dirty="0">
                <a:latin typeface="Georgia"/>
                <a:cs typeface="Georgia"/>
              </a:rPr>
              <a:t> </a:t>
            </a:r>
            <a:r>
              <a:rPr sz="2000" spc="90" dirty="0">
                <a:latin typeface="Georgia"/>
                <a:cs typeface="Georgia"/>
              </a:rPr>
              <a:t>not</a:t>
            </a:r>
            <a:r>
              <a:rPr sz="2000" spc="190" dirty="0">
                <a:latin typeface="Georgia"/>
                <a:cs typeface="Georgia"/>
              </a:rPr>
              <a:t> </a:t>
            </a:r>
            <a:r>
              <a:rPr sz="2000" spc="120" dirty="0">
                <a:latin typeface="Georgia"/>
                <a:cs typeface="Georgia"/>
              </a:rPr>
              <a:t>know</a:t>
            </a:r>
            <a:r>
              <a:rPr sz="2000" spc="50" dirty="0">
                <a:latin typeface="Georgia"/>
                <a:cs typeface="Georgia"/>
              </a:rPr>
              <a:t> </a:t>
            </a:r>
            <a:r>
              <a:rPr sz="2000" spc="114" dirty="0">
                <a:latin typeface="Georgia"/>
                <a:cs typeface="Georgia"/>
              </a:rPr>
              <a:t>which</a:t>
            </a:r>
            <a:r>
              <a:rPr sz="2000" spc="150" dirty="0">
                <a:latin typeface="Georgia"/>
                <a:cs typeface="Georgia"/>
              </a:rPr>
              <a:t> </a:t>
            </a:r>
            <a:r>
              <a:rPr sz="2000" spc="95" dirty="0">
                <a:latin typeface="Georgia"/>
                <a:cs typeface="Georgia"/>
              </a:rPr>
              <a:t>treatment</a:t>
            </a:r>
            <a:r>
              <a:rPr sz="2000" spc="35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they</a:t>
            </a:r>
            <a:r>
              <a:rPr sz="2000" spc="160" dirty="0">
                <a:latin typeface="Georgia"/>
                <a:cs typeface="Georgia"/>
              </a:rPr>
              <a:t> </a:t>
            </a:r>
            <a:r>
              <a:rPr sz="2000" spc="110" dirty="0">
                <a:latin typeface="Georgia"/>
                <a:cs typeface="Georgia"/>
              </a:rPr>
              <a:t>are</a:t>
            </a:r>
            <a:r>
              <a:rPr sz="2000" spc="55" dirty="0">
                <a:latin typeface="Georgia"/>
                <a:cs typeface="Georgia"/>
              </a:rPr>
              <a:t> </a:t>
            </a:r>
            <a:r>
              <a:rPr sz="2000" spc="75" dirty="0">
                <a:latin typeface="Georgia"/>
                <a:cs typeface="Georgia"/>
              </a:rPr>
              <a:t>receiving</a:t>
            </a:r>
            <a:r>
              <a:rPr sz="2000" spc="90" dirty="0">
                <a:latin typeface="Georgia"/>
                <a:cs typeface="Georgia"/>
              </a:rPr>
              <a:t> </a:t>
            </a:r>
            <a:r>
              <a:rPr sz="2000" spc="110" dirty="0">
                <a:latin typeface="Georgia"/>
                <a:cs typeface="Georgia"/>
              </a:rPr>
              <a:t>but </a:t>
            </a:r>
            <a:r>
              <a:rPr sz="2000" spc="90" dirty="0">
                <a:latin typeface="Georgia"/>
                <a:cs typeface="Georgia"/>
              </a:rPr>
              <a:t>investigators</a:t>
            </a:r>
            <a:r>
              <a:rPr sz="2000" spc="-20" dirty="0">
                <a:latin typeface="Georgia"/>
                <a:cs typeface="Georgia"/>
              </a:rPr>
              <a:t> </a:t>
            </a:r>
            <a:r>
              <a:rPr sz="2000" spc="110" dirty="0">
                <a:latin typeface="Georgia"/>
                <a:cs typeface="Georgia"/>
              </a:rPr>
              <a:t>are</a:t>
            </a:r>
            <a:r>
              <a:rPr sz="2000" spc="135" dirty="0">
                <a:latin typeface="Georgia"/>
                <a:cs typeface="Georgia"/>
              </a:rPr>
              <a:t> </a:t>
            </a:r>
            <a:r>
              <a:rPr sz="2000" spc="120" dirty="0">
                <a:latin typeface="Georgia"/>
                <a:cs typeface="Georgia"/>
              </a:rPr>
              <a:t>aware</a:t>
            </a:r>
            <a:r>
              <a:rPr sz="2000" spc="55" dirty="0">
                <a:latin typeface="Georgia"/>
                <a:cs typeface="Georgia"/>
              </a:rPr>
              <a:t> </a:t>
            </a:r>
            <a:r>
              <a:rPr sz="2000" spc="125" dirty="0">
                <a:latin typeface="Georgia"/>
                <a:cs typeface="Georgia"/>
              </a:rPr>
              <a:t>about</a:t>
            </a:r>
            <a:r>
              <a:rPr sz="2000" spc="45" dirty="0">
                <a:latin typeface="Georgia"/>
                <a:cs typeface="Georgia"/>
              </a:rPr>
              <a:t> </a:t>
            </a:r>
            <a:r>
              <a:rPr sz="2000" spc="95" dirty="0">
                <a:latin typeface="Georgia"/>
                <a:cs typeface="Georgia"/>
              </a:rPr>
              <a:t>treatment</a:t>
            </a:r>
            <a:r>
              <a:rPr sz="2000" spc="120" dirty="0">
                <a:latin typeface="Georgia"/>
                <a:cs typeface="Georgia"/>
              </a:rPr>
              <a:t> </a:t>
            </a:r>
            <a:r>
              <a:rPr sz="2000" spc="75" dirty="0">
                <a:latin typeface="Georgia"/>
                <a:cs typeface="Georgia"/>
              </a:rPr>
              <a:t>allocation.</a:t>
            </a:r>
            <a:endParaRPr sz="2000">
              <a:latin typeface="Georgia"/>
              <a:cs typeface="Georgia"/>
            </a:endParaRPr>
          </a:p>
          <a:p>
            <a:pPr>
              <a:spcBef>
                <a:spcPts val="120"/>
              </a:spcBef>
            </a:pPr>
            <a:endParaRPr sz="2000">
              <a:latin typeface="Georgia"/>
              <a:cs typeface="Georgia"/>
            </a:endParaRPr>
          </a:p>
          <a:p>
            <a:pPr marL="12700">
              <a:lnSpc>
                <a:spcPts val="2365"/>
              </a:lnSpc>
            </a:pPr>
            <a:r>
              <a:rPr sz="2000" b="1" spc="105" dirty="0">
                <a:latin typeface="Cambria"/>
                <a:cs typeface="Cambria"/>
              </a:rPr>
              <a:t>Placebo-</a:t>
            </a:r>
            <a:r>
              <a:rPr sz="2000" b="1" spc="55" dirty="0">
                <a:latin typeface="Cambria"/>
                <a:cs typeface="Cambria"/>
              </a:rPr>
              <a:t> </a:t>
            </a:r>
            <a:r>
              <a:rPr sz="2000" b="1" spc="100" dirty="0">
                <a:latin typeface="Cambria"/>
                <a:cs typeface="Cambria"/>
              </a:rPr>
              <a:t>controlled:</a:t>
            </a:r>
            <a:endParaRPr sz="2000">
              <a:latin typeface="Cambria"/>
              <a:cs typeface="Cambria"/>
            </a:endParaRPr>
          </a:p>
          <a:p>
            <a:pPr marL="12700" marR="5080" algn="just">
              <a:lnSpc>
                <a:spcPts val="2400"/>
              </a:lnSpc>
              <a:spcBef>
                <a:spcPts val="45"/>
              </a:spcBef>
            </a:pPr>
            <a:r>
              <a:rPr sz="2000" spc="75" dirty="0">
                <a:latin typeface="Georgia"/>
                <a:cs typeface="Georgia"/>
              </a:rPr>
              <a:t>Controlled</a:t>
            </a:r>
            <a:r>
              <a:rPr sz="2000" spc="80" dirty="0">
                <a:latin typeface="Georgia"/>
                <a:cs typeface="Georgia"/>
              </a:rPr>
              <a:t> </a:t>
            </a:r>
            <a:r>
              <a:rPr sz="2000" spc="120" dirty="0">
                <a:latin typeface="Georgia"/>
                <a:cs typeface="Georgia"/>
              </a:rPr>
              <a:t>subjects</a:t>
            </a:r>
            <a:r>
              <a:rPr sz="2000" spc="140" dirty="0">
                <a:latin typeface="Georgia"/>
                <a:cs typeface="Georgia"/>
              </a:rPr>
              <a:t> </a:t>
            </a:r>
            <a:r>
              <a:rPr sz="2000" spc="75" dirty="0">
                <a:latin typeface="Georgia"/>
                <a:cs typeface="Georgia"/>
              </a:rPr>
              <a:t>receive</a:t>
            </a:r>
            <a:r>
              <a:rPr sz="2000" spc="65" dirty="0">
                <a:latin typeface="Georgia"/>
                <a:cs typeface="Georgia"/>
              </a:rPr>
              <a:t> </a:t>
            </a:r>
            <a:r>
              <a:rPr sz="2000" spc="85" dirty="0">
                <a:latin typeface="Georgia"/>
                <a:cs typeface="Georgia"/>
              </a:rPr>
              <a:t>inactive</a:t>
            </a:r>
            <a:r>
              <a:rPr sz="2000" spc="65" dirty="0">
                <a:latin typeface="Georgia"/>
                <a:cs typeface="Georgia"/>
              </a:rPr>
              <a:t> </a:t>
            </a:r>
            <a:r>
              <a:rPr sz="2000" spc="95" dirty="0">
                <a:latin typeface="Georgia"/>
                <a:cs typeface="Georgia"/>
              </a:rPr>
              <a:t>treatment</a:t>
            </a:r>
            <a:r>
              <a:rPr sz="2000" spc="125" dirty="0">
                <a:latin typeface="Georgia"/>
                <a:cs typeface="Georgia"/>
              </a:rPr>
              <a:t> </a:t>
            </a:r>
            <a:r>
              <a:rPr sz="2000" spc="114" dirty="0">
                <a:latin typeface="Georgia"/>
                <a:cs typeface="Georgia"/>
              </a:rPr>
              <a:t>which</a:t>
            </a:r>
            <a:r>
              <a:rPr sz="2000" spc="75" dirty="0">
                <a:latin typeface="Georgia"/>
                <a:cs typeface="Georgia"/>
              </a:rPr>
              <a:t> </a:t>
            </a:r>
            <a:r>
              <a:rPr sz="2000" spc="120" dirty="0">
                <a:latin typeface="Georgia"/>
                <a:cs typeface="Georgia"/>
              </a:rPr>
              <a:t>should</a:t>
            </a:r>
            <a:r>
              <a:rPr sz="2000" spc="160" dirty="0">
                <a:latin typeface="Georgia"/>
                <a:cs typeface="Georgia"/>
              </a:rPr>
              <a:t> </a:t>
            </a:r>
            <a:r>
              <a:rPr sz="2000" spc="85" dirty="0">
                <a:latin typeface="Georgia"/>
                <a:cs typeface="Georgia"/>
              </a:rPr>
              <a:t>be identical</a:t>
            </a:r>
            <a:r>
              <a:rPr sz="2000" spc="45" dirty="0">
                <a:latin typeface="Georgia"/>
                <a:cs typeface="Georgia"/>
              </a:rPr>
              <a:t> </a:t>
            </a:r>
            <a:r>
              <a:rPr sz="2000" spc="75" dirty="0">
                <a:latin typeface="Georgia"/>
                <a:cs typeface="Georgia"/>
              </a:rPr>
              <a:t>in</a:t>
            </a:r>
            <a:r>
              <a:rPr sz="2000" spc="140" dirty="0">
                <a:latin typeface="Georgia"/>
                <a:cs typeface="Georgia"/>
              </a:rPr>
              <a:t> </a:t>
            </a:r>
            <a:r>
              <a:rPr sz="2000" spc="130" dirty="0">
                <a:latin typeface="Georgia"/>
                <a:cs typeface="Georgia"/>
              </a:rPr>
              <a:t>appearance</a:t>
            </a:r>
            <a:r>
              <a:rPr sz="2000" spc="-100" dirty="0">
                <a:latin typeface="Georgia"/>
                <a:cs typeface="Georgia"/>
              </a:rPr>
              <a:t> </a:t>
            </a:r>
            <a:r>
              <a:rPr sz="2000" spc="145" dirty="0">
                <a:latin typeface="Georgia"/>
                <a:cs typeface="Georgia"/>
              </a:rPr>
              <a:t>and</a:t>
            </a:r>
            <a:r>
              <a:rPr sz="2000" spc="70" dirty="0">
                <a:latin typeface="Georgia"/>
                <a:cs typeface="Georgia"/>
              </a:rPr>
              <a:t> </a:t>
            </a:r>
            <a:r>
              <a:rPr sz="2000" spc="95" dirty="0">
                <a:latin typeface="Georgia"/>
                <a:cs typeface="Georgia"/>
              </a:rPr>
              <a:t>method</a:t>
            </a:r>
            <a:r>
              <a:rPr sz="2000" spc="150" dirty="0">
                <a:latin typeface="Georgia"/>
                <a:cs typeface="Georgia"/>
              </a:rPr>
              <a:t> </a:t>
            </a:r>
            <a:r>
              <a:rPr sz="2000" dirty="0">
                <a:latin typeface="Georgia"/>
                <a:cs typeface="Georgia"/>
              </a:rPr>
              <a:t>of</a:t>
            </a:r>
            <a:r>
              <a:rPr sz="2000" spc="160" dirty="0">
                <a:latin typeface="Georgia"/>
                <a:cs typeface="Georgia"/>
              </a:rPr>
              <a:t> </a:t>
            </a:r>
            <a:r>
              <a:rPr sz="2000" spc="95" dirty="0">
                <a:latin typeface="Georgia"/>
                <a:cs typeface="Georgia"/>
              </a:rPr>
              <a:t>administration</a:t>
            </a:r>
            <a:r>
              <a:rPr sz="2000" spc="-10" dirty="0">
                <a:latin typeface="Georgia"/>
                <a:cs typeface="Georgia"/>
              </a:rPr>
              <a:t> </a:t>
            </a:r>
            <a:r>
              <a:rPr sz="2000" spc="55" dirty="0">
                <a:latin typeface="Georgia"/>
                <a:cs typeface="Georgia"/>
              </a:rPr>
              <a:t>to</a:t>
            </a:r>
            <a:r>
              <a:rPr sz="2000" spc="195" dirty="0">
                <a:latin typeface="Georgia"/>
                <a:cs typeface="Georgia"/>
              </a:rPr>
              <a:t> </a:t>
            </a:r>
            <a:r>
              <a:rPr sz="2000" spc="80" dirty="0">
                <a:latin typeface="Georgia"/>
                <a:cs typeface="Georgia"/>
              </a:rPr>
              <a:t>active medication.</a:t>
            </a:r>
            <a:endParaRPr sz="2000">
              <a:latin typeface="Georgia"/>
              <a:cs typeface="Georgia"/>
            </a:endParaRPr>
          </a:p>
          <a:p>
            <a:pPr>
              <a:spcBef>
                <a:spcPts val="135"/>
              </a:spcBef>
            </a:pPr>
            <a:endParaRPr sz="2000">
              <a:latin typeface="Georgia"/>
              <a:cs typeface="Georgia"/>
            </a:endParaRPr>
          </a:p>
          <a:p>
            <a:pPr marL="12700">
              <a:lnSpc>
                <a:spcPts val="2365"/>
              </a:lnSpc>
            </a:pPr>
            <a:r>
              <a:rPr sz="2000" b="1" spc="150" dirty="0">
                <a:latin typeface="Cambria"/>
                <a:cs typeface="Cambria"/>
              </a:rPr>
              <a:t>Open</a:t>
            </a:r>
            <a:r>
              <a:rPr sz="2000" b="1" spc="135" dirty="0">
                <a:latin typeface="Cambria"/>
                <a:cs typeface="Cambria"/>
              </a:rPr>
              <a:t> </a:t>
            </a:r>
            <a:r>
              <a:rPr sz="2000" b="1" spc="70" dirty="0">
                <a:latin typeface="Cambria"/>
                <a:cs typeface="Cambria"/>
              </a:rPr>
              <a:t>label:</a:t>
            </a:r>
            <a:endParaRPr sz="2000">
              <a:latin typeface="Cambria"/>
              <a:cs typeface="Cambria"/>
            </a:endParaRPr>
          </a:p>
          <a:p>
            <a:pPr marL="12700" algn="just">
              <a:lnSpc>
                <a:spcPts val="2365"/>
              </a:lnSpc>
            </a:pPr>
            <a:r>
              <a:rPr sz="2000" spc="125" dirty="0">
                <a:latin typeface="Georgia"/>
                <a:cs typeface="Georgia"/>
              </a:rPr>
              <a:t>Subjects</a:t>
            </a:r>
            <a:r>
              <a:rPr sz="2000" spc="60" dirty="0">
                <a:latin typeface="Georgia"/>
                <a:cs typeface="Georgia"/>
              </a:rPr>
              <a:t> </a:t>
            </a:r>
            <a:r>
              <a:rPr sz="2000" spc="145" dirty="0">
                <a:latin typeface="Georgia"/>
                <a:cs typeface="Georgia"/>
              </a:rPr>
              <a:t>and</a:t>
            </a:r>
            <a:r>
              <a:rPr sz="2000" spc="160" dirty="0">
                <a:latin typeface="Georgia"/>
                <a:cs typeface="Georgia"/>
              </a:rPr>
              <a:t> </a:t>
            </a:r>
            <a:r>
              <a:rPr sz="2000" spc="90" dirty="0">
                <a:latin typeface="Georgia"/>
                <a:cs typeface="Georgia"/>
              </a:rPr>
              <a:t>investigators</a:t>
            </a:r>
            <a:r>
              <a:rPr sz="2000" spc="-20" dirty="0">
                <a:latin typeface="Georgia"/>
                <a:cs typeface="Georgia"/>
              </a:rPr>
              <a:t> </a:t>
            </a:r>
            <a:r>
              <a:rPr sz="2000" spc="110" dirty="0">
                <a:latin typeface="Georgia"/>
                <a:cs typeface="Georgia"/>
              </a:rPr>
              <a:t>are</a:t>
            </a:r>
            <a:r>
              <a:rPr sz="2000" spc="60" dirty="0">
                <a:latin typeface="Georgia"/>
                <a:cs typeface="Georgia"/>
              </a:rPr>
              <a:t> </a:t>
            </a:r>
            <a:r>
              <a:rPr sz="2000" spc="120" dirty="0">
                <a:latin typeface="Georgia"/>
                <a:cs typeface="Georgia"/>
              </a:rPr>
              <a:t>aware</a:t>
            </a:r>
            <a:r>
              <a:rPr sz="2000" spc="60" dirty="0">
                <a:latin typeface="Georgia"/>
                <a:cs typeface="Georgia"/>
              </a:rPr>
              <a:t> </a:t>
            </a:r>
            <a:r>
              <a:rPr sz="2000" dirty="0">
                <a:latin typeface="Georgia"/>
                <a:cs typeface="Georgia"/>
              </a:rPr>
              <a:t>of</a:t>
            </a:r>
            <a:r>
              <a:rPr sz="2000" spc="170" dirty="0">
                <a:latin typeface="Georgia"/>
                <a:cs typeface="Georgia"/>
              </a:rPr>
              <a:t> </a:t>
            </a:r>
            <a:r>
              <a:rPr sz="2000" spc="95" dirty="0">
                <a:latin typeface="Georgia"/>
                <a:cs typeface="Georgia"/>
              </a:rPr>
              <a:t>treatment</a:t>
            </a:r>
            <a:r>
              <a:rPr sz="2000" spc="125" dirty="0">
                <a:latin typeface="Georgia"/>
                <a:cs typeface="Georgia"/>
              </a:rPr>
              <a:t> </a:t>
            </a:r>
            <a:r>
              <a:rPr sz="2000" spc="75" dirty="0">
                <a:latin typeface="Georgia"/>
                <a:cs typeface="Georgia"/>
              </a:rPr>
              <a:t>allocation.</a:t>
            </a:r>
            <a:endParaRPr sz="2000">
              <a:latin typeface="Georgia"/>
              <a:cs typeface="Georgia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pPr marL="38100">
                <a:lnSpc>
                  <a:spcPts val="1240"/>
                </a:lnSpc>
              </a:pPr>
              <a:t>8</a:t>
            </a:fld>
            <a:endParaRPr spc="-25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907857" y="252413"/>
            <a:ext cx="8140700" cy="594072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ts val="2365"/>
              </a:lnSpc>
              <a:spcBef>
                <a:spcPts val="125"/>
              </a:spcBef>
            </a:pPr>
            <a:r>
              <a:rPr sz="2000" b="1" spc="95" dirty="0">
                <a:latin typeface="Cambria"/>
                <a:cs typeface="Cambria"/>
              </a:rPr>
              <a:t>Multi</a:t>
            </a:r>
            <a:r>
              <a:rPr sz="2000" b="1" spc="409" dirty="0">
                <a:latin typeface="Cambria"/>
                <a:cs typeface="Cambria"/>
              </a:rPr>
              <a:t> </a:t>
            </a:r>
            <a:r>
              <a:rPr sz="2000" b="1" spc="114" dirty="0">
                <a:latin typeface="Cambria"/>
                <a:cs typeface="Cambria"/>
              </a:rPr>
              <a:t>centre:</a:t>
            </a:r>
            <a:endParaRPr sz="2000">
              <a:latin typeface="Cambria"/>
              <a:cs typeface="Cambria"/>
            </a:endParaRPr>
          </a:p>
          <a:p>
            <a:pPr marL="12700" marR="448945" algn="just">
              <a:lnSpc>
                <a:spcPts val="2400"/>
              </a:lnSpc>
              <a:spcBef>
                <a:spcPts val="45"/>
              </a:spcBef>
            </a:pPr>
            <a:r>
              <a:rPr sz="2000" spc="105" dirty="0">
                <a:latin typeface="Georgia"/>
                <a:cs typeface="Georgia"/>
              </a:rPr>
              <a:t>Used</a:t>
            </a:r>
            <a:r>
              <a:rPr sz="2000" spc="70" dirty="0">
                <a:latin typeface="Georgia"/>
                <a:cs typeface="Georgia"/>
              </a:rPr>
              <a:t> </a:t>
            </a:r>
            <a:r>
              <a:rPr sz="2000" spc="55" dirty="0">
                <a:latin typeface="Georgia"/>
                <a:cs typeface="Georgia"/>
              </a:rPr>
              <a:t>to</a:t>
            </a:r>
            <a:r>
              <a:rPr sz="2000" spc="200" dirty="0">
                <a:latin typeface="Georgia"/>
                <a:cs typeface="Georgia"/>
              </a:rPr>
              <a:t> </a:t>
            </a:r>
            <a:r>
              <a:rPr sz="2000" spc="100" dirty="0">
                <a:latin typeface="Georgia"/>
                <a:cs typeface="Georgia"/>
              </a:rPr>
              <a:t>describe</a:t>
            </a:r>
            <a:r>
              <a:rPr sz="2000" spc="50" dirty="0">
                <a:latin typeface="Georgia"/>
                <a:cs typeface="Georgia"/>
              </a:rPr>
              <a:t> </a:t>
            </a:r>
            <a:r>
              <a:rPr sz="2000" spc="85" dirty="0">
                <a:latin typeface="Georgia"/>
                <a:cs typeface="Georgia"/>
              </a:rPr>
              <a:t>trials</a:t>
            </a:r>
            <a:r>
              <a:rPr sz="2000" spc="50" dirty="0">
                <a:latin typeface="Georgia"/>
                <a:cs typeface="Georgia"/>
              </a:rPr>
              <a:t> </a:t>
            </a:r>
            <a:r>
              <a:rPr sz="2000" spc="114" dirty="0">
                <a:latin typeface="Georgia"/>
                <a:cs typeface="Georgia"/>
              </a:rPr>
              <a:t>which</a:t>
            </a:r>
            <a:r>
              <a:rPr sz="2000" spc="145" dirty="0">
                <a:latin typeface="Georgia"/>
                <a:cs typeface="Georgia"/>
              </a:rPr>
              <a:t> </a:t>
            </a:r>
            <a:r>
              <a:rPr sz="2000" spc="110" dirty="0">
                <a:latin typeface="Georgia"/>
                <a:cs typeface="Georgia"/>
              </a:rPr>
              <a:t>are</a:t>
            </a:r>
            <a:r>
              <a:rPr sz="2000" spc="55" dirty="0">
                <a:latin typeface="Georgia"/>
                <a:cs typeface="Georgia"/>
              </a:rPr>
              <a:t> </a:t>
            </a:r>
            <a:r>
              <a:rPr sz="2000" spc="110" dirty="0">
                <a:latin typeface="Georgia"/>
                <a:cs typeface="Georgia"/>
              </a:rPr>
              <a:t>conducted</a:t>
            </a:r>
            <a:r>
              <a:rPr sz="2000" spc="70" dirty="0">
                <a:latin typeface="Georgia"/>
                <a:cs typeface="Georgia"/>
              </a:rPr>
              <a:t> </a:t>
            </a:r>
            <a:r>
              <a:rPr sz="2000" spc="75" dirty="0">
                <a:latin typeface="Georgia"/>
                <a:cs typeface="Georgia"/>
              </a:rPr>
              <a:t>in</a:t>
            </a:r>
            <a:r>
              <a:rPr sz="2000" spc="140" dirty="0">
                <a:latin typeface="Georgia"/>
                <a:cs typeface="Georgia"/>
              </a:rPr>
              <a:t> </a:t>
            </a:r>
            <a:r>
              <a:rPr sz="2000" spc="75" dirty="0">
                <a:latin typeface="Georgia"/>
                <a:cs typeface="Georgia"/>
              </a:rPr>
              <a:t>more</a:t>
            </a:r>
            <a:r>
              <a:rPr sz="2000" spc="130" dirty="0">
                <a:latin typeface="Georgia"/>
                <a:cs typeface="Georgia"/>
              </a:rPr>
              <a:t> </a:t>
            </a:r>
            <a:r>
              <a:rPr sz="2000" spc="140" dirty="0">
                <a:latin typeface="Georgia"/>
                <a:cs typeface="Georgia"/>
              </a:rPr>
              <a:t>than</a:t>
            </a:r>
            <a:r>
              <a:rPr sz="2000" spc="150" dirty="0">
                <a:latin typeface="Georgia"/>
                <a:cs typeface="Georgia"/>
              </a:rPr>
              <a:t> </a:t>
            </a:r>
            <a:r>
              <a:rPr sz="2000" spc="65" dirty="0">
                <a:latin typeface="Georgia"/>
                <a:cs typeface="Georgia"/>
              </a:rPr>
              <a:t>one </a:t>
            </a:r>
            <a:r>
              <a:rPr sz="2000" spc="75" dirty="0">
                <a:latin typeface="Georgia"/>
                <a:cs typeface="Georgia"/>
              </a:rPr>
              <a:t>institution.</a:t>
            </a:r>
            <a:endParaRPr sz="2000">
              <a:latin typeface="Georgia"/>
              <a:cs typeface="Georgia"/>
            </a:endParaRPr>
          </a:p>
          <a:p>
            <a:pPr>
              <a:spcBef>
                <a:spcPts val="135"/>
              </a:spcBef>
            </a:pPr>
            <a:endParaRPr sz="2000">
              <a:latin typeface="Georgia"/>
              <a:cs typeface="Georgia"/>
            </a:endParaRPr>
          </a:p>
          <a:p>
            <a:pPr marL="12700">
              <a:lnSpc>
                <a:spcPts val="2365"/>
              </a:lnSpc>
            </a:pPr>
            <a:r>
              <a:rPr sz="2000" b="1" spc="120" dirty="0">
                <a:latin typeface="Cambria"/>
                <a:cs typeface="Cambria"/>
              </a:rPr>
              <a:t>Prospective</a:t>
            </a:r>
            <a:r>
              <a:rPr sz="2000" b="1" spc="114" dirty="0">
                <a:latin typeface="Cambria"/>
                <a:cs typeface="Cambria"/>
              </a:rPr>
              <a:t> </a:t>
            </a:r>
            <a:r>
              <a:rPr sz="2000" b="1" spc="130" dirty="0">
                <a:latin typeface="Cambria"/>
                <a:cs typeface="Cambria"/>
              </a:rPr>
              <a:t>study:</a:t>
            </a:r>
            <a:endParaRPr sz="2000">
              <a:latin typeface="Cambria"/>
              <a:cs typeface="Cambria"/>
            </a:endParaRPr>
          </a:p>
          <a:p>
            <a:pPr marL="12700" algn="just">
              <a:lnSpc>
                <a:spcPts val="2365"/>
              </a:lnSpc>
            </a:pPr>
            <a:r>
              <a:rPr sz="2000" dirty="0">
                <a:latin typeface="Georgia"/>
                <a:cs typeface="Georgia"/>
              </a:rPr>
              <a:t>A</a:t>
            </a:r>
            <a:r>
              <a:rPr sz="2000" spc="180" dirty="0">
                <a:latin typeface="Georgia"/>
                <a:cs typeface="Georgia"/>
              </a:rPr>
              <a:t> </a:t>
            </a:r>
            <a:r>
              <a:rPr sz="2000" spc="125" dirty="0">
                <a:latin typeface="Georgia"/>
                <a:cs typeface="Georgia"/>
              </a:rPr>
              <a:t>study</a:t>
            </a:r>
            <a:r>
              <a:rPr sz="2000" spc="90" dirty="0">
                <a:latin typeface="Georgia"/>
                <a:cs typeface="Georgia"/>
              </a:rPr>
              <a:t> </a:t>
            </a:r>
            <a:r>
              <a:rPr sz="2000" spc="120" dirty="0">
                <a:latin typeface="Georgia"/>
                <a:cs typeface="Georgia"/>
              </a:rPr>
              <a:t>using</a:t>
            </a:r>
            <a:r>
              <a:rPr sz="2000" spc="170" dirty="0">
                <a:latin typeface="Georgia"/>
                <a:cs typeface="Georgia"/>
              </a:rPr>
              <a:t> </a:t>
            </a:r>
            <a:r>
              <a:rPr sz="2000" spc="130" dirty="0">
                <a:latin typeface="Georgia"/>
                <a:cs typeface="Georgia"/>
              </a:rPr>
              <a:t>data</a:t>
            </a:r>
            <a:r>
              <a:rPr sz="2000" spc="80" dirty="0">
                <a:latin typeface="Georgia"/>
                <a:cs typeface="Georgia"/>
              </a:rPr>
              <a:t> </a:t>
            </a:r>
            <a:r>
              <a:rPr sz="2000" spc="55" dirty="0">
                <a:latin typeface="Georgia"/>
                <a:cs typeface="Georgia"/>
              </a:rPr>
              <a:t>to</a:t>
            </a:r>
            <a:r>
              <a:rPr sz="2000" spc="130" dirty="0">
                <a:latin typeface="Georgia"/>
                <a:cs typeface="Georgia"/>
              </a:rPr>
              <a:t> </a:t>
            </a:r>
            <a:r>
              <a:rPr sz="2000" spc="110" dirty="0">
                <a:latin typeface="Georgia"/>
                <a:cs typeface="Georgia"/>
              </a:rPr>
              <a:t>be</a:t>
            </a:r>
            <a:r>
              <a:rPr sz="2000" spc="130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gathered</a:t>
            </a:r>
            <a:r>
              <a:rPr sz="2000" dirty="0">
                <a:latin typeface="Georgia"/>
                <a:cs typeface="Georgia"/>
              </a:rPr>
              <a:t> </a:t>
            </a:r>
            <a:r>
              <a:rPr sz="2000" spc="75" dirty="0">
                <a:latin typeface="Georgia"/>
                <a:cs typeface="Georgia"/>
              </a:rPr>
              <a:t>in</a:t>
            </a:r>
            <a:r>
              <a:rPr sz="2000" spc="140" dirty="0">
                <a:latin typeface="Georgia"/>
                <a:cs typeface="Georgia"/>
              </a:rPr>
              <a:t> </a:t>
            </a:r>
            <a:r>
              <a:rPr sz="2000" spc="90" dirty="0">
                <a:latin typeface="Georgia"/>
                <a:cs typeface="Georgia"/>
              </a:rPr>
              <a:t>future.</a:t>
            </a:r>
            <a:endParaRPr sz="2000">
              <a:latin typeface="Georgia"/>
              <a:cs typeface="Georgia"/>
            </a:endParaRPr>
          </a:p>
          <a:p>
            <a:pPr>
              <a:spcBef>
                <a:spcPts val="204"/>
              </a:spcBef>
            </a:pPr>
            <a:endParaRPr sz="2000">
              <a:latin typeface="Georgia"/>
              <a:cs typeface="Georgia"/>
            </a:endParaRPr>
          </a:p>
          <a:p>
            <a:pPr marL="12700">
              <a:lnSpc>
                <a:spcPts val="2365"/>
              </a:lnSpc>
              <a:spcBef>
                <a:spcPts val="5"/>
              </a:spcBef>
            </a:pPr>
            <a:r>
              <a:rPr sz="2000" b="1" spc="130" dirty="0">
                <a:latin typeface="Cambria"/>
                <a:cs typeface="Cambria"/>
              </a:rPr>
              <a:t>Retrospective</a:t>
            </a:r>
            <a:r>
              <a:rPr sz="2000" b="1" spc="165" dirty="0">
                <a:latin typeface="Cambria"/>
                <a:cs typeface="Cambria"/>
              </a:rPr>
              <a:t> </a:t>
            </a:r>
            <a:r>
              <a:rPr sz="2000" b="1" spc="130" dirty="0">
                <a:latin typeface="Cambria"/>
                <a:cs typeface="Cambria"/>
              </a:rPr>
              <a:t>study:</a:t>
            </a:r>
            <a:endParaRPr sz="2000">
              <a:latin typeface="Cambria"/>
              <a:cs typeface="Cambria"/>
            </a:endParaRPr>
          </a:p>
          <a:p>
            <a:pPr marL="12700" algn="just">
              <a:lnSpc>
                <a:spcPts val="2365"/>
              </a:lnSpc>
            </a:pPr>
            <a:r>
              <a:rPr sz="2000" dirty="0">
                <a:latin typeface="Georgia"/>
                <a:cs typeface="Georgia"/>
              </a:rPr>
              <a:t>A</a:t>
            </a:r>
            <a:r>
              <a:rPr sz="2000" spc="185" dirty="0">
                <a:latin typeface="Georgia"/>
                <a:cs typeface="Georgia"/>
              </a:rPr>
              <a:t> </a:t>
            </a:r>
            <a:r>
              <a:rPr sz="2000" spc="125" dirty="0">
                <a:latin typeface="Georgia"/>
                <a:cs typeface="Georgia"/>
              </a:rPr>
              <a:t>study</a:t>
            </a:r>
            <a:r>
              <a:rPr sz="2000" spc="95" dirty="0">
                <a:latin typeface="Georgia"/>
                <a:cs typeface="Georgia"/>
              </a:rPr>
              <a:t> </a:t>
            </a:r>
            <a:r>
              <a:rPr sz="2000" spc="120" dirty="0">
                <a:latin typeface="Georgia"/>
                <a:cs typeface="Georgia"/>
              </a:rPr>
              <a:t>using</a:t>
            </a:r>
            <a:r>
              <a:rPr sz="2000" spc="170" dirty="0">
                <a:latin typeface="Georgia"/>
                <a:cs typeface="Georgia"/>
              </a:rPr>
              <a:t> </a:t>
            </a:r>
            <a:r>
              <a:rPr sz="2000" spc="130" dirty="0">
                <a:latin typeface="Georgia"/>
                <a:cs typeface="Georgia"/>
              </a:rPr>
              <a:t>data</a:t>
            </a:r>
            <a:r>
              <a:rPr sz="2000" spc="85" dirty="0">
                <a:latin typeface="Georgia"/>
                <a:cs typeface="Georgia"/>
              </a:rPr>
              <a:t> </a:t>
            </a:r>
            <a:r>
              <a:rPr sz="2000" spc="95" dirty="0">
                <a:latin typeface="Georgia"/>
                <a:cs typeface="Georgia"/>
              </a:rPr>
              <a:t>available</a:t>
            </a:r>
            <a:r>
              <a:rPr sz="2000" spc="-25" dirty="0">
                <a:latin typeface="Georgia"/>
                <a:cs typeface="Georgia"/>
              </a:rPr>
              <a:t> </a:t>
            </a:r>
            <a:r>
              <a:rPr sz="2000" spc="65" dirty="0">
                <a:latin typeface="Georgia"/>
                <a:cs typeface="Georgia"/>
              </a:rPr>
              <a:t>from</a:t>
            </a:r>
            <a:r>
              <a:rPr sz="2000" spc="110" dirty="0">
                <a:latin typeface="Georgia"/>
                <a:cs typeface="Georgia"/>
              </a:rPr>
              <a:t> the</a:t>
            </a:r>
            <a:r>
              <a:rPr sz="2000" spc="135" dirty="0">
                <a:latin typeface="Georgia"/>
                <a:cs typeface="Georgia"/>
              </a:rPr>
              <a:t> </a:t>
            </a:r>
            <a:r>
              <a:rPr sz="2000" spc="120" dirty="0">
                <a:latin typeface="Georgia"/>
                <a:cs typeface="Georgia"/>
              </a:rPr>
              <a:t>past.</a:t>
            </a:r>
            <a:endParaRPr sz="2000">
              <a:latin typeface="Georgia"/>
              <a:cs typeface="Georgia"/>
            </a:endParaRPr>
          </a:p>
          <a:p>
            <a:pPr>
              <a:spcBef>
                <a:spcPts val="210"/>
              </a:spcBef>
            </a:pPr>
            <a:endParaRPr sz="2000">
              <a:latin typeface="Georgia"/>
              <a:cs typeface="Georgia"/>
            </a:endParaRPr>
          </a:p>
          <a:p>
            <a:pPr marL="12700">
              <a:lnSpc>
                <a:spcPts val="2365"/>
              </a:lnSpc>
            </a:pPr>
            <a:r>
              <a:rPr sz="2000" b="1" spc="170" dirty="0">
                <a:latin typeface="Cambria"/>
                <a:cs typeface="Cambria"/>
              </a:rPr>
              <a:t>Case</a:t>
            </a:r>
            <a:r>
              <a:rPr sz="2000" b="1" spc="114" dirty="0">
                <a:latin typeface="Cambria"/>
                <a:cs typeface="Cambria"/>
              </a:rPr>
              <a:t> </a:t>
            </a:r>
            <a:r>
              <a:rPr sz="2000" b="1" spc="120" dirty="0">
                <a:latin typeface="Cambria"/>
                <a:cs typeface="Cambria"/>
              </a:rPr>
              <a:t>control</a:t>
            </a:r>
            <a:r>
              <a:rPr sz="2000" b="1" spc="225" dirty="0">
                <a:latin typeface="Cambria"/>
                <a:cs typeface="Cambria"/>
              </a:rPr>
              <a:t> </a:t>
            </a:r>
            <a:r>
              <a:rPr sz="2000" b="1" spc="130" dirty="0">
                <a:latin typeface="Cambria"/>
                <a:cs typeface="Cambria"/>
              </a:rPr>
              <a:t>study:</a:t>
            </a:r>
            <a:endParaRPr sz="2000">
              <a:latin typeface="Cambria"/>
              <a:cs typeface="Cambria"/>
            </a:endParaRPr>
          </a:p>
          <a:p>
            <a:pPr marL="12700" marR="5080" algn="just">
              <a:lnSpc>
                <a:spcPts val="2400"/>
              </a:lnSpc>
              <a:spcBef>
                <a:spcPts val="40"/>
              </a:spcBef>
            </a:pPr>
            <a:r>
              <a:rPr sz="2000" dirty="0">
                <a:latin typeface="Georgia"/>
                <a:cs typeface="Georgia"/>
              </a:rPr>
              <a:t>A</a:t>
            </a:r>
            <a:r>
              <a:rPr sz="2000" spc="180" dirty="0">
                <a:latin typeface="Georgia"/>
                <a:cs typeface="Georgia"/>
              </a:rPr>
              <a:t> </a:t>
            </a:r>
            <a:r>
              <a:rPr sz="2000" spc="125" dirty="0">
                <a:latin typeface="Georgia"/>
                <a:cs typeface="Georgia"/>
              </a:rPr>
              <a:t>study</a:t>
            </a:r>
            <a:r>
              <a:rPr sz="2000" spc="90" dirty="0">
                <a:latin typeface="Georgia"/>
                <a:cs typeface="Georgia"/>
              </a:rPr>
              <a:t> </a:t>
            </a:r>
            <a:r>
              <a:rPr sz="2000" spc="114" dirty="0">
                <a:latin typeface="Georgia"/>
                <a:cs typeface="Georgia"/>
              </a:rPr>
              <a:t>which</a:t>
            </a:r>
            <a:r>
              <a:rPr sz="2000" spc="150" dirty="0">
                <a:latin typeface="Georgia"/>
                <a:cs typeface="Georgia"/>
              </a:rPr>
              <a:t> </a:t>
            </a:r>
            <a:r>
              <a:rPr sz="2000" spc="70" dirty="0">
                <a:latin typeface="Georgia"/>
                <a:cs typeface="Georgia"/>
              </a:rPr>
              <a:t>identifies</a:t>
            </a:r>
            <a:r>
              <a:rPr sz="2000" spc="-25" dirty="0">
                <a:latin typeface="Georgia"/>
                <a:cs typeface="Georgia"/>
              </a:rPr>
              <a:t> </a:t>
            </a:r>
            <a:r>
              <a:rPr sz="2000" spc="160" dirty="0">
                <a:latin typeface="Georgia"/>
                <a:cs typeface="Georgia"/>
              </a:rPr>
              <a:t>a </a:t>
            </a:r>
            <a:r>
              <a:rPr sz="2000" spc="105" dirty="0">
                <a:latin typeface="Georgia"/>
                <a:cs typeface="Georgia"/>
              </a:rPr>
              <a:t>group</a:t>
            </a:r>
            <a:r>
              <a:rPr sz="2000" spc="150" dirty="0">
                <a:latin typeface="Georgia"/>
                <a:cs typeface="Georgia"/>
              </a:rPr>
              <a:t> </a:t>
            </a:r>
            <a:r>
              <a:rPr sz="2000" dirty="0">
                <a:latin typeface="Georgia"/>
                <a:cs typeface="Georgia"/>
              </a:rPr>
              <a:t>of</a:t>
            </a:r>
            <a:r>
              <a:rPr sz="2000" spc="165" dirty="0">
                <a:latin typeface="Georgia"/>
                <a:cs typeface="Georgia"/>
              </a:rPr>
              <a:t> </a:t>
            </a:r>
            <a:r>
              <a:rPr sz="2000" spc="100" dirty="0">
                <a:latin typeface="Georgia"/>
                <a:cs typeface="Georgia"/>
              </a:rPr>
              <a:t>patient</a:t>
            </a:r>
            <a:r>
              <a:rPr sz="2000" spc="40" dirty="0">
                <a:latin typeface="Georgia"/>
                <a:cs typeface="Georgia"/>
              </a:rPr>
              <a:t> </a:t>
            </a:r>
            <a:r>
              <a:rPr sz="2000" spc="110" dirty="0">
                <a:latin typeface="Georgia"/>
                <a:cs typeface="Georgia"/>
              </a:rPr>
              <a:t>having</a:t>
            </a:r>
            <a:r>
              <a:rPr sz="2000" spc="15" dirty="0">
                <a:latin typeface="Georgia"/>
                <a:cs typeface="Georgia"/>
              </a:rPr>
              <a:t> </a:t>
            </a:r>
            <a:r>
              <a:rPr sz="2000" spc="110" dirty="0">
                <a:latin typeface="Georgia"/>
                <a:cs typeface="Georgia"/>
              </a:rPr>
              <a:t>the</a:t>
            </a:r>
            <a:r>
              <a:rPr sz="2000" spc="204" dirty="0">
                <a:latin typeface="Georgia"/>
                <a:cs typeface="Georgia"/>
              </a:rPr>
              <a:t> </a:t>
            </a:r>
            <a:r>
              <a:rPr sz="2000" spc="95" dirty="0">
                <a:latin typeface="Georgia"/>
                <a:cs typeface="Georgia"/>
              </a:rPr>
              <a:t>outcome</a:t>
            </a:r>
            <a:r>
              <a:rPr sz="2000" spc="135" dirty="0">
                <a:latin typeface="Georgia"/>
                <a:cs typeface="Georgia"/>
              </a:rPr>
              <a:t> </a:t>
            </a:r>
            <a:r>
              <a:rPr sz="2000" spc="-25" dirty="0">
                <a:latin typeface="Georgia"/>
                <a:cs typeface="Georgia"/>
              </a:rPr>
              <a:t>of </a:t>
            </a:r>
            <a:r>
              <a:rPr sz="2000" spc="85" dirty="0">
                <a:latin typeface="Georgia"/>
                <a:cs typeface="Georgia"/>
              </a:rPr>
              <a:t>interest, </a:t>
            </a:r>
            <a:r>
              <a:rPr sz="2000" spc="145" dirty="0">
                <a:latin typeface="Georgia"/>
                <a:cs typeface="Georgia"/>
              </a:rPr>
              <a:t>and</a:t>
            </a:r>
            <a:r>
              <a:rPr sz="2000" spc="75" dirty="0">
                <a:latin typeface="Georgia"/>
                <a:cs typeface="Georgia"/>
              </a:rPr>
              <a:t> </a:t>
            </a:r>
            <a:r>
              <a:rPr sz="2000" spc="114" dirty="0">
                <a:latin typeface="Georgia"/>
                <a:cs typeface="Georgia"/>
              </a:rPr>
              <a:t>compares</a:t>
            </a:r>
            <a:r>
              <a:rPr sz="2000" spc="55" dirty="0">
                <a:latin typeface="Georgia"/>
                <a:cs typeface="Georgia"/>
              </a:rPr>
              <a:t> </a:t>
            </a:r>
            <a:r>
              <a:rPr sz="2000" spc="114" dirty="0">
                <a:latin typeface="Georgia"/>
                <a:cs typeface="Georgia"/>
              </a:rPr>
              <a:t>them</a:t>
            </a:r>
            <a:r>
              <a:rPr sz="2000" spc="100" dirty="0">
                <a:latin typeface="Georgia"/>
                <a:cs typeface="Georgia"/>
              </a:rPr>
              <a:t> </a:t>
            </a:r>
            <a:r>
              <a:rPr sz="2000" spc="55" dirty="0">
                <a:latin typeface="Georgia"/>
                <a:cs typeface="Georgia"/>
              </a:rPr>
              <a:t>to</a:t>
            </a:r>
            <a:r>
              <a:rPr sz="2000" spc="200" dirty="0">
                <a:latin typeface="Georgia"/>
                <a:cs typeface="Georgia"/>
              </a:rPr>
              <a:t> </a:t>
            </a:r>
            <a:r>
              <a:rPr sz="2000" spc="160" dirty="0">
                <a:latin typeface="Georgia"/>
                <a:cs typeface="Georgia"/>
              </a:rPr>
              <a:t>a </a:t>
            </a:r>
            <a:r>
              <a:rPr sz="2000" spc="120" dirty="0">
                <a:latin typeface="Georgia"/>
                <a:cs typeface="Georgia"/>
              </a:rPr>
              <a:t>matched</a:t>
            </a:r>
            <a:r>
              <a:rPr sz="2000" spc="75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group</a:t>
            </a:r>
            <a:r>
              <a:rPr sz="2000" spc="80" dirty="0">
                <a:latin typeface="Georgia"/>
                <a:cs typeface="Georgia"/>
              </a:rPr>
              <a:t> </a:t>
            </a:r>
            <a:r>
              <a:rPr sz="2000" dirty="0">
                <a:latin typeface="Georgia"/>
                <a:cs typeface="Georgia"/>
              </a:rPr>
              <a:t>of</a:t>
            </a:r>
            <a:r>
              <a:rPr sz="2000" spc="160" dirty="0">
                <a:latin typeface="Georgia"/>
                <a:cs typeface="Georgia"/>
              </a:rPr>
              <a:t> </a:t>
            </a:r>
            <a:r>
              <a:rPr sz="2000" spc="105" dirty="0">
                <a:latin typeface="Georgia"/>
                <a:cs typeface="Georgia"/>
              </a:rPr>
              <a:t>patients</a:t>
            </a:r>
            <a:r>
              <a:rPr sz="2000" spc="55" dirty="0">
                <a:latin typeface="Georgia"/>
                <a:cs typeface="Georgia"/>
              </a:rPr>
              <a:t> </a:t>
            </a:r>
            <a:r>
              <a:rPr sz="2000" spc="80" dirty="0">
                <a:latin typeface="Georgia"/>
                <a:cs typeface="Georgia"/>
              </a:rPr>
              <a:t>who </a:t>
            </a:r>
            <a:r>
              <a:rPr sz="2000" spc="85" dirty="0">
                <a:latin typeface="Georgia"/>
                <a:cs typeface="Georgia"/>
              </a:rPr>
              <a:t>do</a:t>
            </a:r>
            <a:r>
              <a:rPr sz="2000" spc="120" dirty="0">
                <a:latin typeface="Georgia"/>
                <a:cs typeface="Georgia"/>
              </a:rPr>
              <a:t> </a:t>
            </a:r>
            <a:r>
              <a:rPr sz="2000" spc="85" dirty="0">
                <a:latin typeface="Georgia"/>
                <a:cs typeface="Georgia"/>
              </a:rPr>
              <a:t>not</a:t>
            </a:r>
            <a:r>
              <a:rPr sz="2000" spc="114" dirty="0">
                <a:latin typeface="Georgia"/>
                <a:cs typeface="Georgia"/>
              </a:rPr>
              <a:t> </a:t>
            </a:r>
            <a:r>
              <a:rPr sz="2000" spc="125" dirty="0">
                <a:latin typeface="Georgia"/>
                <a:cs typeface="Georgia"/>
              </a:rPr>
              <a:t>have </a:t>
            </a:r>
            <a:r>
              <a:rPr sz="2000" spc="105" dirty="0">
                <a:latin typeface="Georgia"/>
                <a:cs typeface="Georgia"/>
              </a:rPr>
              <a:t>the</a:t>
            </a:r>
            <a:r>
              <a:rPr sz="2000" spc="130" dirty="0">
                <a:latin typeface="Georgia"/>
                <a:cs typeface="Georgia"/>
              </a:rPr>
              <a:t> </a:t>
            </a:r>
            <a:r>
              <a:rPr sz="2000" spc="95" dirty="0">
                <a:latin typeface="Georgia"/>
                <a:cs typeface="Georgia"/>
              </a:rPr>
              <a:t>outcome</a:t>
            </a:r>
            <a:r>
              <a:rPr sz="2000" spc="130" dirty="0">
                <a:latin typeface="Georgia"/>
                <a:cs typeface="Georgia"/>
              </a:rPr>
              <a:t> </a:t>
            </a:r>
            <a:r>
              <a:rPr sz="2000" dirty="0">
                <a:latin typeface="Georgia"/>
                <a:cs typeface="Georgia"/>
              </a:rPr>
              <a:t>of</a:t>
            </a:r>
            <a:r>
              <a:rPr sz="2000" spc="160" dirty="0">
                <a:latin typeface="Georgia"/>
                <a:cs typeface="Georgia"/>
              </a:rPr>
              <a:t> </a:t>
            </a:r>
            <a:r>
              <a:rPr sz="2000" spc="80" dirty="0">
                <a:latin typeface="Georgia"/>
                <a:cs typeface="Georgia"/>
              </a:rPr>
              <a:t>interest.</a:t>
            </a:r>
            <a:endParaRPr sz="2000">
              <a:latin typeface="Georgia"/>
              <a:cs typeface="Georgia"/>
            </a:endParaRPr>
          </a:p>
          <a:p>
            <a:pPr>
              <a:spcBef>
                <a:spcPts val="135"/>
              </a:spcBef>
            </a:pPr>
            <a:endParaRPr sz="2000">
              <a:latin typeface="Georgia"/>
              <a:cs typeface="Georgia"/>
            </a:endParaRPr>
          </a:p>
          <a:p>
            <a:pPr marL="12700">
              <a:lnSpc>
                <a:spcPts val="2365"/>
              </a:lnSpc>
              <a:spcBef>
                <a:spcPts val="5"/>
              </a:spcBef>
            </a:pPr>
            <a:r>
              <a:rPr sz="2000" b="1" spc="145" dirty="0">
                <a:latin typeface="Cambria"/>
                <a:cs typeface="Cambria"/>
              </a:rPr>
              <a:t>Cross</a:t>
            </a:r>
            <a:r>
              <a:rPr sz="2000" b="1" spc="155" dirty="0">
                <a:latin typeface="Cambria"/>
                <a:cs typeface="Cambria"/>
              </a:rPr>
              <a:t> </a:t>
            </a:r>
            <a:r>
              <a:rPr sz="2000" b="1" spc="95" dirty="0">
                <a:latin typeface="Cambria"/>
                <a:cs typeface="Cambria"/>
              </a:rPr>
              <a:t>over</a:t>
            </a:r>
            <a:r>
              <a:rPr sz="2000" b="1" spc="135" dirty="0">
                <a:latin typeface="Cambria"/>
                <a:cs typeface="Cambria"/>
              </a:rPr>
              <a:t> </a:t>
            </a:r>
            <a:r>
              <a:rPr sz="2000" b="1" spc="130" dirty="0">
                <a:latin typeface="Cambria"/>
                <a:cs typeface="Cambria"/>
              </a:rPr>
              <a:t>study:</a:t>
            </a:r>
            <a:endParaRPr sz="2000">
              <a:latin typeface="Cambria"/>
              <a:cs typeface="Cambria"/>
            </a:endParaRPr>
          </a:p>
          <a:p>
            <a:pPr marL="12700" marR="316230" algn="just">
              <a:lnSpc>
                <a:spcPts val="2400"/>
              </a:lnSpc>
              <a:spcBef>
                <a:spcPts val="40"/>
              </a:spcBef>
            </a:pPr>
            <a:r>
              <a:rPr sz="2000" spc="125" dirty="0">
                <a:latin typeface="Georgia"/>
                <a:cs typeface="Georgia"/>
              </a:rPr>
              <a:t>Each</a:t>
            </a:r>
            <a:r>
              <a:rPr sz="2000" spc="215" dirty="0">
                <a:latin typeface="Georgia"/>
                <a:cs typeface="Georgia"/>
              </a:rPr>
              <a:t> </a:t>
            </a:r>
            <a:r>
              <a:rPr sz="2000" spc="114" dirty="0">
                <a:latin typeface="Georgia"/>
                <a:cs typeface="Georgia"/>
              </a:rPr>
              <a:t>subject</a:t>
            </a:r>
            <a:r>
              <a:rPr sz="2000" spc="35" dirty="0">
                <a:latin typeface="Georgia"/>
                <a:cs typeface="Georgia"/>
              </a:rPr>
              <a:t> </a:t>
            </a:r>
            <a:r>
              <a:rPr sz="2000" spc="90" dirty="0">
                <a:latin typeface="Georgia"/>
                <a:cs typeface="Georgia"/>
              </a:rPr>
              <a:t>receives</a:t>
            </a:r>
            <a:r>
              <a:rPr sz="2000" spc="130" dirty="0">
                <a:latin typeface="Georgia"/>
                <a:cs typeface="Georgia"/>
              </a:rPr>
              <a:t> </a:t>
            </a:r>
            <a:r>
              <a:rPr sz="2000" spc="100" dirty="0">
                <a:latin typeface="Georgia"/>
                <a:cs typeface="Georgia"/>
              </a:rPr>
              <a:t>both</a:t>
            </a:r>
            <a:r>
              <a:rPr sz="2000" spc="65" dirty="0">
                <a:latin typeface="Georgia"/>
                <a:cs typeface="Georgia"/>
              </a:rPr>
              <a:t> </a:t>
            </a:r>
            <a:r>
              <a:rPr sz="2000" spc="75" dirty="0">
                <a:latin typeface="Georgia"/>
                <a:cs typeface="Georgia"/>
              </a:rPr>
              <a:t>intervention</a:t>
            </a:r>
            <a:r>
              <a:rPr sz="2000" spc="70" dirty="0">
                <a:latin typeface="Georgia"/>
                <a:cs typeface="Georgia"/>
              </a:rPr>
              <a:t> </a:t>
            </a:r>
            <a:r>
              <a:rPr sz="2000" spc="140" dirty="0">
                <a:latin typeface="Georgia"/>
                <a:cs typeface="Georgia"/>
              </a:rPr>
              <a:t>and</a:t>
            </a:r>
            <a:r>
              <a:rPr sz="2000" spc="150" dirty="0">
                <a:latin typeface="Georgia"/>
                <a:cs typeface="Georgia"/>
              </a:rPr>
              <a:t> </a:t>
            </a:r>
            <a:r>
              <a:rPr sz="2000" spc="75" dirty="0">
                <a:latin typeface="Georgia"/>
                <a:cs typeface="Georgia"/>
              </a:rPr>
              <a:t>control</a:t>
            </a:r>
            <a:r>
              <a:rPr sz="2000" spc="45" dirty="0">
                <a:latin typeface="Georgia"/>
                <a:cs typeface="Georgia"/>
              </a:rPr>
              <a:t> </a:t>
            </a:r>
            <a:r>
              <a:rPr sz="2000" spc="85" dirty="0">
                <a:latin typeface="Georgia"/>
                <a:cs typeface="Georgia"/>
              </a:rPr>
              <a:t>treatment, </a:t>
            </a:r>
            <a:r>
              <a:rPr sz="2000" spc="125" dirty="0">
                <a:latin typeface="Georgia"/>
                <a:cs typeface="Georgia"/>
              </a:rPr>
              <a:t>usually</a:t>
            </a:r>
            <a:r>
              <a:rPr sz="2000" spc="85" dirty="0">
                <a:latin typeface="Georgia"/>
                <a:cs typeface="Georgia"/>
              </a:rPr>
              <a:t> </a:t>
            </a:r>
            <a:r>
              <a:rPr sz="2000" spc="114" dirty="0">
                <a:latin typeface="Georgia"/>
                <a:cs typeface="Georgia"/>
              </a:rPr>
              <a:t>separated</a:t>
            </a:r>
            <a:r>
              <a:rPr sz="2000" spc="-10" dirty="0">
                <a:latin typeface="Georgia"/>
                <a:cs typeface="Georgia"/>
              </a:rPr>
              <a:t> </a:t>
            </a:r>
            <a:r>
              <a:rPr sz="2000" spc="114" dirty="0">
                <a:latin typeface="Georgia"/>
                <a:cs typeface="Georgia"/>
              </a:rPr>
              <a:t>by</a:t>
            </a:r>
            <a:r>
              <a:rPr sz="2000" spc="165" dirty="0">
                <a:latin typeface="Georgia"/>
                <a:cs typeface="Georgia"/>
              </a:rPr>
              <a:t> </a:t>
            </a:r>
            <a:r>
              <a:rPr sz="2000" spc="160" dirty="0">
                <a:latin typeface="Georgia"/>
                <a:cs typeface="Georgia"/>
              </a:rPr>
              <a:t>a</a:t>
            </a:r>
            <a:r>
              <a:rPr sz="2000" spc="150" dirty="0">
                <a:latin typeface="Georgia"/>
                <a:cs typeface="Georgia"/>
              </a:rPr>
              <a:t> </a:t>
            </a:r>
            <a:r>
              <a:rPr sz="2000" spc="155" dirty="0">
                <a:latin typeface="Georgia"/>
                <a:cs typeface="Georgia"/>
              </a:rPr>
              <a:t>wash</a:t>
            </a:r>
            <a:r>
              <a:rPr sz="2000" spc="60" dirty="0">
                <a:latin typeface="Georgia"/>
                <a:cs typeface="Georgia"/>
              </a:rPr>
              <a:t> </a:t>
            </a:r>
            <a:r>
              <a:rPr sz="2000" spc="100" dirty="0">
                <a:latin typeface="Georgia"/>
                <a:cs typeface="Georgia"/>
              </a:rPr>
              <a:t>out</a:t>
            </a:r>
            <a:r>
              <a:rPr sz="2000" spc="180" dirty="0">
                <a:latin typeface="Georgia"/>
                <a:cs typeface="Georgia"/>
              </a:rPr>
              <a:t> </a:t>
            </a:r>
            <a:r>
              <a:rPr sz="2000" spc="70" dirty="0">
                <a:latin typeface="Georgia"/>
                <a:cs typeface="Georgia"/>
              </a:rPr>
              <a:t>period </a:t>
            </a:r>
            <a:r>
              <a:rPr sz="2000" spc="100" dirty="0">
                <a:latin typeface="Georgia"/>
                <a:cs typeface="Georgia"/>
              </a:rPr>
              <a:t>during</a:t>
            </a:r>
            <a:r>
              <a:rPr sz="2000" spc="85" dirty="0">
                <a:latin typeface="Georgia"/>
                <a:cs typeface="Georgia"/>
              </a:rPr>
              <a:t> </a:t>
            </a:r>
            <a:r>
              <a:rPr sz="2000" spc="114" dirty="0">
                <a:latin typeface="Georgia"/>
                <a:cs typeface="Georgia"/>
              </a:rPr>
              <a:t>which</a:t>
            </a:r>
            <a:r>
              <a:rPr sz="2000" spc="65" dirty="0">
                <a:latin typeface="Georgia"/>
                <a:cs typeface="Georgia"/>
              </a:rPr>
              <a:t> </a:t>
            </a:r>
            <a:r>
              <a:rPr sz="2000" spc="110" dirty="0">
                <a:latin typeface="Georgia"/>
                <a:cs typeface="Georgia"/>
              </a:rPr>
              <a:t>subjects </a:t>
            </a:r>
            <a:r>
              <a:rPr sz="2000" spc="75" dirty="0">
                <a:latin typeface="Georgia"/>
                <a:cs typeface="Georgia"/>
              </a:rPr>
              <a:t>receive</a:t>
            </a:r>
            <a:r>
              <a:rPr sz="2000" spc="55" dirty="0">
                <a:latin typeface="Georgia"/>
                <a:cs typeface="Georgia"/>
              </a:rPr>
              <a:t> </a:t>
            </a:r>
            <a:r>
              <a:rPr sz="2000" spc="100" dirty="0">
                <a:latin typeface="Georgia"/>
                <a:cs typeface="Georgia"/>
              </a:rPr>
              <a:t>no</a:t>
            </a:r>
            <a:r>
              <a:rPr sz="2000" spc="135" dirty="0">
                <a:latin typeface="Georgia"/>
                <a:cs typeface="Georgia"/>
              </a:rPr>
              <a:t> </a:t>
            </a:r>
            <a:r>
              <a:rPr sz="2000" spc="85" dirty="0">
                <a:latin typeface="Georgia"/>
                <a:cs typeface="Georgia"/>
              </a:rPr>
              <a:t>treatment.</a:t>
            </a:r>
            <a:endParaRPr sz="2000">
              <a:latin typeface="Georgia"/>
              <a:cs typeface="Georgia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pPr marL="38100">
                <a:lnSpc>
                  <a:spcPts val="1240"/>
                </a:lnSpc>
              </a:pPr>
              <a:t>9</a:t>
            </a:fld>
            <a:endParaRPr spc="-25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</TotalTime>
  <Words>1610</Words>
  <Application>Microsoft Office PowerPoint</Application>
  <PresentationFormat>Widescreen</PresentationFormat>
  <Paragraphs>338</Paragraphs>
  <Slides>29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5" baseType="lpstr">
      <vt:lpstr>Calibri</vt:lpstr>
      <vt:lpstr>Cambria</vt:lpstr>
      <vt:lpstr>Georgia</vt:lpstr>
      <vt:lpstr>Times New Roman</vt:lpstr>
      <vt:lpstr>Wingdings</vt:lpstr>
      <vt:lpstr>Office Theme</vt:lpstr>
      <vt:lpstr>CRITICAL EVALUATION OF BIOMEDICAL LITERATURE</vt:lpstr>
      <vt:lpstr>Literature:</vt:lpstr>
      <vt:lpstr>PowerPoint Presentation</vt:lpstr>
      <vt:lpstr>Aim of critical appraisal:</vt:lpstr>
      <vt:lpstr>PowerPoint Presentation</vt:lpstr>
      <vt:lpstr>So during selection of a paper, clinical pharmacist should consider the fallowing factors.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Types of bias: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Evaluating ‘P’ value and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CRITICAL EVALUATION OF BIOMEDICAL LITERATURE</dc:title>
  <dc:creator>User</dc:creator>
  <cp:lastModifiedBy>User</cp:lastModifiedBy>
  <cp:revision>2</cp:revision>
  <dcterms:created xsi:type="dcterms:W3CDTF">2024-09-15T14:14:28Z</dcterms:created>
  <dcterms:modified xsi:type="dcterms:W3CDTF">2024-09-15T14:19:03Z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2023-08-17T00:00:00Z</vt:filetime>
  </property>
  <property fmtid="{D5CDD505-2E9C-101B-9397-08002B2CF9AE}" pid="3" name="LastSaved">
    <vt:filetime>2024-09-15T00:00:00Z</vt:filetime>
  </property>
</Properties>
</file>