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4"/>
  </p:notesMasterIdLst>
  <p:handoutMasterIdLst>
    <p:handoutMasterId r:id="rId15"/>
  </p:handoutMasterIdLst>
  <p:sldIdLst>
    <p:sldId id="263" r:id="rId2"/>
    <p:sldId id="262" r:id="rId3"/>
    <p:sldId id="264" r:id="rId4"/>
    <p:sldId id="265" r:id="rId5"/>
    <p:sldId id="266" r:id="rId6"/>
    <p:sldId id="267" r:id="rId7"/>
    <p:sldId id="268" r:id="rId8"/>
    <p:sldId id="269" r:id="rId9"/>
    <p:sldId id="270" r:id="rId10"/>
    <p:sldId id="271" r:id="rId11"/>
    <p:sldId id="272" r:id="rId12"/>
    <p:sldId id="273"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4" d="100"/>
          <a:sy n="74" d="100"/>
        </p:scale>
        <p:origin x="576" y="54"/>
      </p:cViewPr>
      <p:guideLst>
        <p:guide orient="horz" pos="2160"/>
        <p:guide pos="3840"/>
      </p:guideLst>
    </p:cSldViewPr>
  </p:slideViewPr>
  <p:notesTextViewPr>
    <p:cViewPr>
      <p:scale>
        <a:sx n="1" d="1"/>
        <a:sy n="1" d="1"/>
      </p:scale>
      <p:origin x="0" y="0"/>
    </p:cViewPr>
  </p:notesTextViewPr>
  <p:notesViewPr>
    <p:cSldViewPr snapToGrid="0">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7280BD50-F72A-443A-8A7C-9A6A969C2F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a16="http://schemas.microsoft.com/office/drawing/2014/main" xmlns="" id="{70149BFF-D5FE-41B9-B89E-346E6FC2BE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89FD3E-56F1-4D93-A064-62BE23F429F1}" type="datetimeFigureOut">
              <a:rPr lang="en-IN" smtClean="0"/>
              <a:t>17-09-2024</a:t>
            </a:fld>
            <a:endParaRPr lang="en-IN"/>
          </a:p>
        </p:txBody>
      </p:sp>
      <p:sp>
        <p:nvSpPr>
          <p:cNvPr id="4" name="Footer Placeholder 3">
            <a:extLst>
              <a:ext uri="{FF2B5EF4-FFF2-40B4-BE49-F238E27FC236}">
                <a16:creationId xmlns:a16="http://schemas.microsoft.com/office/drawing/2014/main" xmlns="" id="{3A7AE4AE-8780-4C06-B105-E50A0CB1171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a16="http://schemas.microsoft.com/office/drawing/2014/main" xmlns="" id="{1F349081-626D-42D4-96E8-DBE21E03E4C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AEBE145-7B0B-4BFC-A728-545BF59A6F16}" type="slidenum">
              <a:rPr lang="en-IN" smtClean="0"/>
              <a:t>‹#›</a:t>
            </a:fld>
            <a:endParaRPr lang="en-IN"/>
          </a:p>
        </p:txBody>
      </p:sp>
    </p:spTree>
    <p:extLst>
      <p:ext uri="{BB962C8B-B14F-4D97-AF65-F5344CB8AC3E}">
        <p14:creationId xmlns:p14="http://schemas.microsoft.com/office/powerpoint/2010/main" val="27310479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B86AA5-8483-44CB-A555-9041E2D72D7A}" type="datetimeFigureOut">
              <a:rPr lang="en-IN" smtClean="0"/>
              <a:t>17-09-2024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44A333-46EF-4665-ACD4-6848AE646224}" type="slidenum">
              <a:rPr lang="en-IN" smtClean="0"/>
              <a:t>‹#›</a:t>
            </a:fld>
            <a:endParaRPr lang="en-IN"/>
          </a:p>
        </p:txBody>
      </p:sp>
    </p:spTree>
    <p:extLst>
      <p:ext uri="{BB962C8B-B14F-4D97-AF65-F5344CB8AC3E}">
        <p14:creationId xmlns:p14="http://schemas.microsoft.com/office/powerpoint/2010/main" val="3766717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644A333-46EF-4665-ACD4-6848AE646224}" type="slidenum">
              <a:rPr lang="en-IN" smtClean="0"/>
              <a:t>1</a:t>
            </a:fld>
            <a:endParaRPr lang="en-IN"/>
          </a:p>
        </p:txBody>
      </p:sp>
    </p:spTree>
    <p:extLst>
      <p:ext uri="{BB962C8B-B14F-4D97-AF65-F5344CB8AC3E}">
        <p14:creationId xmlns:p14="http://schemas.microsoft.com/office/powerpoint/2010/main" val="4618252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3AAEC3F-DD71-47AD-B7EB-8E34C24851FF}"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850581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8BA1A9C-5AB8-442E-8E76-B29ED761CE2F}"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860266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4D4C4A-C5A8-437D-B0D1-F7789BC139DA}"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04201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AF488E-2B8D-4C09-A2D3-73DA45E2EB55}"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018860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FEC5F62-BB6A-46F9-939D-DA9CE365EB40}"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249741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EEB6FF-2CA8-4156-9C0B-03E13F144059}" type="datetime1">
              <a:rPr lang="en-IN" smtClean="0"/>
              <a:t>17-09-2024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610179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2D7BA21-DB83-4E60-AC5C-CEBA388B9DFB}" type="datetime1">
              <a:rPr lang="en-IN" smtClean="0"/>
              <a:t>17-09-2024</a:t>
            </a:fld>
            <a:endParaRPr lang="en-IN"/>
          </a:p>
        </p:txBody>
      </p:sp>
      <p:sp>
        <p:nvSpPr>
          <p:cNvPr id="8" name="Footer Placeholder 7"/>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85383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1158A46-AD0E-467C-920D-98F92869DB30}" type="datetime1">
              <a:rPr lang="en-IN" smtClean="0"/>
              <a:t>17-09-2024</a:t>
            </a:fld>
            <a:endParaRPr lang="en-IN"/>
          </a:p>
        </p:txBody>
      </p:sp>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995823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13E2FB-8D8A-4166-A424-38F3CF5651F4}" type="datetime1">
              <a:rPr lang="en-IN" smtClean="0"/>
              <a:t>17-09-2024</a:t>
            </a:fld>
            <a:endParaRPr lang="en-IN"/>
          </a:p>
        </p:txBody>
      </p:sp>
      <p:sp>
        <p:nvSpPr>
          <p:cNvPr id="3" name="Footer Placeholder 2"/>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777871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94A9FD2-9BB1-46DD-85FF-433F46BC5A57}" type="datetime1">
              <a:rPr lang="en-IN" smtClean="0"/>
              <a:t>17-09-2024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25218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34BA691-5349-4FDC-AB54-0E4FD4304AF0}" type="datetime1">
              <a:rPr lang="en-IN" smtClean="0"/>
              <a:t>17-09-2024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182239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9848BB-DCBA-4585-80BA-EA7744C7F109}" type="datetime1">
              <a:rPr lang="en-IN" smtClean="0"/>
              <a:t>17-09-2024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smtClean="0"/>
              <a:t>RDP</a:t>
            </a:r>
            <a:endParaRPr lang="en-IN"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B54A7E-2395-4D35-824E-25842394C6F0}" type="slidenum">
              <a:rPr lang="en-IN" smtClean="0"/>
              <a:t>‹#›</a:t>
            </a:fld>
            <a:endParaRPr lang="en-IN"/>
          </a:p>
        </p:txBody>
      </p:sp>
      <p:pic>
        <p:nvPicPr>
          <p:cNvPr id="8" name="Picture 2" descr="https://dranimeshdas.com/wp-content/uploads/2024/08/drugs.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3398" y="378328"/>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userDrawn="1"/>
        </p:nvSpPr>
        <p:spPr>
          <a:xfrm rot="20006977">
            <a:off x="1190625" y="2929364"/>
            <a:ext cx="9855200" cy="830997"/>
          </a:xfrm>
          <a:prstGeom prst="rect">
            <a:avLst/>
          </a:prstGeom>
          <a:noFill/>
        </p:spPr>
        <p:txBody>
          <a:bodyPr wrap="square" rtlCol="0">
            <a:spAutoFit/>
          </a:bodyPr>
          <a:lstStyle/>
          <a:p>
            <a:pPr algn="ctr"/>
            <a:r>
              <a:rPr lang="en-US" sz="4800" b="1" dirty="0" smtClean="0">
                <a:solidFill>
                  <a:schemeClr val="bg2"/>
                </a:solidFill>
                <a:latin typeface="Times New Roman" panose="02020603050405020304" pitchFamily="18" charset="0"/>
                <a:cs typeface="Times New Roman" panose="02020603050405020304" pitchFamily="18" charset="0"/>
              </a:rPr>
              <a:t>RESEARCH DOCTOR PHARMA </a:t>
            </a:r>
            <a:endParaRPr lang="en-US" sz="4800" b="1" dirty="0">
              <a:solidFill>
                <a:schemeClr val="bg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072706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en.wikipedia.org/wiki/Edwin_Southern" TargetMode="External"/><Relationship Id="rId13" Type="http://schemas.openxmlformats.org/officeDocument/2006/relationships/hyperlink" Target="https://en.wikipedia.org/wiki/Depurination" TargetMode="External"/><Relationship Id="rId3" Type="http://schemas.openxmlformats.org/officeDocument/2006/relationships/hyperlink" Target="https://en.wikipedia.org/wiki/DNA_sequence" TargetMode="External"/><Relationship Id="rId7" Type="http://schemas.openxmlformats.org/officeDocument/2006/relationships/hyperlink" Target="https://en.wikipedia.org/wiki/Biologist" TargetMode="External"/><Relationship Id="rId12" Type="http://schemas.openxmlformats.org/officeDocument/2006/relationships/hyperlink" Target="https://en.wikipedia.org/wiki/Hydrochloric_acid" TargetMode="External"/><Relationship Id="rId17" Type="http://schemas.openxmlformats.org/officeDocument/2006/relationships/image" Target="../media/image3.png"/><Relationship Id="rId2" Type="http://schemas.openxmlformats.org/officeDocument/2006/relationships/hyperlink" Target="https://en.wikipedia.org/wiki/Molecular_biology" TargetMode="External"/><Relationship Id="rId16"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hyperlink" Target="https://en.wikipedia.org/wiki/United_Kingdom" TargetMode="External"/><Relationship Id="rId11" Type="http://schemas.openxmlformats.org/officeDocument/2006/relationships/hyperlink" Target="https://en.wikipedia.org/wiki/Base_pair#Length_measurements" TargetMode="External"/><Relationship Id="rId5" Type="http://schemas.openxmlformats.org/officeDocument/2006/relationships/hyperlink" Target="https://en.wikipedia.org/wiki/Probe_hybridization" TargetMode="External"/><Relationship Id="rId15" Type="http://schemas.openxmlformats.org/officeDocument/2006/relationships/hyperlink" Target="https://en.wikipedia.org/wiki/Nucleic_acid_hybridization" TargetMode="External"/><Relationship Id="rId10" Type="http://schemas.openxmlformats.org/officeDocument/2006/relationships/hyperlink" Target="https://en.wikipedia.org/wiki/Gel_electrophoresis" TargetMode="External"/><Relationship Id="rId4" Type="http://schemas.openxmlformats.org/officeDocument/2006/relationships/hyperlink" Target="https://en.wikipedia.org/wiki/Agarose_gel_electrophoresis" TargetMode="External"/><Relationship Id="rId9" Type="http://schemas.openxmlformats.org/officeDocument/2006/relationships/hyperlink" Target="https://en.wikipedia.org/wiki/Endonuclease" TargetMode="External"/><Relationship Id="rId14" Type="http://schemas.openxmlformats.org/officeDocument/2006/relationships/hyperlink" Target="https://en.wikipedia.org/wiki/Sodium_hydroxide"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s://en.wikipedia.org/wiki/Ion_exchange" TargetMode="External"/><Relationship Id="rId13" Type="http://schemas.openxmlformats.org/officeDocument/2006/relationships/hyperlink" Target="https://en.wikipedia.org/wiki/Chromogenic_in_situ_hybridization" TargetMode="External"/><Relationship Id="rId18" Type="http://schemas.openxmlformats.org/officeDocument/2006/relationships/image" Target="../media/image3.png"/><Relationship Id="rId3" Type="http://schemas.openxmlformats.org/officeDocument/2006/relationships/hyperlink" Target="https://en.wikipedia.org/wiki/Nylon" TargetMode="External"/><Relationship Id="rId7" Type="http://schemas.openxmlformats.org/officeDocument/2006/relationships/hyperlink" Target="https://en.wikipedia.org/wiki/Water_potential" TargetMode="External"/><Relationship Id="rId12" Type="http://schemas.openxmlformats.org/officeDocument/2006/relationships/hyperlink" Target="https://en.wikipedia.org/wiki/Fluorescence" TargetMode="External"/><Relationship Id="rId17" Type="http://schemas.openxmlformats.org/officeDocument/2006/relationships/hyperlink" Target="https://en.wikipedia.org/wiki/Autoradiography" TargetMode="External"/><Relationship Id="rId2" Type="http://schemas.openxmlformats.org/officeDocument/2006/relationships/hyperlink" Target="https://en.wikipedia.org/wiki/Nitrocellulose" TargetMode="External"/><Relationship Id="rId16" Type="http://schemas.openxmlformats.org/officeDocument/2006/relationships/hyperlink" Target="https://en.wikipedia.org/wiki/X-ray" TargetMode="External"/><Relationship Id="rId1" Type="http://schemas.openxmlformats.org/officeDocument/2006/relationships/slideLayout" Target="../slideLayouts/slideLayout2.xml"/><Relationship Id="rId6" Type="http://schemas.openxmlformats.org/officeDocument/2006/relationships/hyperlink" Target="https://en.wikipedia.org/wiki/Capillary_action" TargetMode="External"/><Relationship Id="rId11" Type="http://schemas.openxmlformats.org/officeDocument/2006/relationships/hyperlink" Target="https://en.wikipedia.org/wiki/Radioactivity" TargetMode="External"/><Relationship Id="rId5" Type="http://schemas.openxmlformats.org/officeDocument/2006/relationships/hyperlink" Target="https://en.wikipedia.org/wiki/SSC_buffer" TargetMode="External"/><Relationship Id="rId15" Type="http://schemas.openxmlformats.org/officeDocument/2006/relationships/hyperlink" Target="https://en.wikipedia.org/wiki/Sodium_dodecyl_sulfate" TargetMode="External"/><Relationship Id="rId10" Type="http://schemas.openxmlformats.org/officeDocument/2006/relationships/hyperlink" Target="https://en.wikipedia.org/wiki/Hybridization_probe" TargetMode="External"/><Relationship Id="rId4" Type="http://schemas.openxmlformats.org/officeDocument/2006/relationships/hyperlink" Target="https://en.wikipedia.org/wiki/Artificial_membrane" TargetMode="External"/><Relationship Id="rId9" Type="http://schemas.openxmlformats.org/officeDocument/2006/relationships/hyperlink" Target="https://en.wikipedia.org/wiki/Ultraviolet_radiation" TargetMode="External"/><Relationship Id="rId14" Type="http://schemas.openxmlformats.org/officeDocument/2006/relationships/hyperlink" Target="https://en.wikipedia.org/wiki/Formamide"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en.wikipedia.org/wiki/Antibodies" TargetMode="External"/><Relationship Id="rId2" Type="http://schemas.openxmlformats.org/officeDocument/2006/relationships/hyperlink" Target="https://en.wikipedia.org/wiki/Minimum_lethal_dose" TargetMode="External"/><Relationship Id="rId1" Type="http://schemas.openxmlformats.org/officeDocument/2006/relationships/slideLayout" Target="../slideLayouts/slideLayout1.xml"/><Relationship Id="rId4" Type="http://schemas.openxmlformats.org/officeDocument/2006/relationships/hyperlink" Target="https://en.wikipedia.org/wiki/Erythema"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en.wikipedia.org/wiki/Toxoids" TargetMode="Externa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en.wikipedia.org/wiki/Bovine_serum_albumin" TargetMode="External"/><Relationship Id="rId2" Type="http://schemas.openxmlformats.org/officeDocument/2006/relationships/hyperlink" Target="https://en.wikipedia.org/wiki/Microtiter_plate" TargetMode="Externa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hyperlink" Target="https://en.wikipedia.org/wiki/Primary_antibody" TargetMode="External"/><Relationship Id="rId4" Type="http://schemas.openxmlformats.org/officeDocument/2006/relationships/hyperlink" Target="https://en.wikipedia.org/wiki/Casein"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hyperlink" Target="https://en.wikipedia.org/wiki/Synthetic_antibody" TargetMode="External"/><Relationship Id="rId13" Type="http://schemas.openxmlformats.org/officeDocument/2006/relationships/hyperlink" Target="https://en.wikipedia.org/wiki/Immunofluorescence" TargetMode="External"/><Relationship Id="rId3" Type="http://schemas.openxmlformats.org/officeDocument/2006/relationships/hyperlink" Target="https://en.wikipedia.org/wiki/Molecular_biology" TargetMode="External"/><Relationship Id="rId7" Type="http://schemas.openxmlformats.org/officeDocument/2006/relationships/hyperlink" Target="https://en.wikipedia.org/wiki/Gel_electrophoresis_of_proteins" TargetMode="External"/><Relationship Id="rId12" Type="http://schemas.openxmlformats.org/officeDocument/2006/relationships/hyperlink" Target="https://en.wikipedia.org/wiki/Staining" TargetMode="External"/><Relationship Id="rId2" Type="http://schemas.openxmlformats.org/officeDocument/2006/relationships/hyperlink" Target="https://en.wikipedia.org/wiki/Analytical_technique" TargetMode="External"/><Relationship Id="rId1" Type="http://schemas.openxmlformats.org/officeDocument/2006/relationships/slideLayout" Target="../slideLayouts/slideLayout2.xml"/><Relationship Id="rId6" Type="http://schemas.openxmlformats.org/officeDocument/2006/relationships/hyperlink" Target="https://en.wikipedia.org/wiki/Denaturation_(biochemistry)" TargetMode="External"/><Relationship Id="rId11" Type="http://schemas.openxmlformats.org/officeDocument/2006/relationships/hyperlink" Target="https://en.wikipedia.org/wiki/Primary_antibody" TargetMode="External"/><Relationship Id="rId5" Type="http://schemas.openxmlformats.org/officeDocument/2006/relationships/hyperlink" Target="https://en.wikipedia.org/wiki/Proteins" TargetMode="External"/><Relationship Id="rId10" Type="http://schemas.openxmlformats.org/officeDocument/2006/relationships/hyperlink" Target="https://en.wikipedia.org/wiki/Antibody" TargetMode="External"/><Relationship Id="rId4" Type="http://schemas.openxmlformats.org/officeDocument/2006/relationships/hyperlink" Target="https://en.wikipedia.org/wiki/Immunogenetics" TargetMode="External"/><Relationship Id="rId9" Type="http://schemas.openxmlformats.org/officeDocument/2006/relationships/hyperlink" Target="https://en.wikipedia.org/wiki/Polyclonal_antibodies" TargetMode="External"/><Relationship Id="rId1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211016" y="6542088"/>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598079" y="6557962"/>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xmlns="" id="{D8957920-506D-4F31-9CB9-011BD525C6C5}"/>
              </a:ext>
            </a:extLst>
          </p:cNvPr>
          <p:cNvSpPr txBox="1"/>
          <p:nvPr/>
        </p:nvSpPr>
        <p:spPr>
          <a:xfrm>
            <a:off x="2133600" y="1587393"/>
            <a:ext cx="7848600" cy="1077218"/>
          </a:xfrm>
          <a:prstGeom prst="rect">
            <a:avLst/>
          </a:prstGeom>
          <a:noFill/>
        </p:spPr>
        <p:txBody>
          <a:bodyPr wrap="square" rtlCol="0">
            <a:spAutoFit/>
          </a:bodyPr>
          <a:lstStyle/>
          <a:p>
            <a:pPr algn="ctr"/>
            <a:r>
              <a:rPr lang="en-IN" sz="3200" b="1" u="sng" dirty="0">
                <a:latin typeface="Times New Roman" panose="02020603050405020304" pitchFamily="18" charset="0"/>
                <a:cs typeface="Times New Roman" panose="02020603050405020304" pitchFamily="18" charset="0"/>
              </a:rPr>
              <a:t>SUBJECT NAME –PHARMACEUTICAL MICROBIOLOGY</a:t>
            </a:r>
            <a:endParaRPr lang="en-IN" sz="2000" b="1" u="sng" dirty="0">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xmlns="" id="{E5D32C6D-EED6-45D3-B2F4-4A294908127E}"/>
              </a:ext>
            </a:extLst>
          </p:cNvPr>
          <p:cNvSpPr txBox="1"/>
          <p:nvPr/>
        </p:nvSpPr>
        <p:spPr>
          <a:xfrm>
            <a:off x="1600835" y="3786989"/>
            <a:ext cx="8980803" cy="584775"/>
          </a:xfrm>
          <a:prstGeom prst="rect">
            <a:avLst/>
          </a:prstGeom>
          <a:noFill/>
        </p:spPr>
        <p:txBody>
          <a:bodyPr wrap="square" rtlCol="0">
            <a:spAutoFit/>
          </a:bodyPr>
          <a:lstStyle/>
          <a:p>
            <a:pPr algn="ctr"/>
            <a:r>
              <a:rPr lang="en-IN" sz="3200" b="1" u="sng" dirty="0">
                <a:latin typeface="Times New Roman" panose="02020603050405020304" pitchFamily="18" charset="0"/>
                <a:cs typeface="Times New Roman" panose="02020603050405020304" pitchFamily="18" charset="0"/>
              </a:rPr>
              <a:t>UNIT NO &amp; NAME – 8 DIAGNOSTIC TEST  </a:t>
            </a:r>
            <a:endParaRPr lang="en-IN" sz="2400" u="sng" dirty="0">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a:t>
            </a:fld>
            <a:endParaRPr lang="en-IN"/>
          </a:p>
        </p:txBody>
      </p:sp>
    </p:spTree>
    <p:extLst>
      <p:ext uri="{BB962C8B-B14F-4D97-AF65-F5344CB8AC3E}">
        <p14:creationId xmlns:p14="http://schemas.microsoft.com/office/powerpoint/2010/main" val="4049683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ED2ADB7-4B58-4877-BD7C-BF1550DAB20B}"/>
              </a:ext>
            </a:extLst>
          </p:cNvPr>
          <p:cNvSpPr>
            <a:spLocks noGrp="1"/>
          </p:cNvSpPr>
          <p:nvPr>
            <p:ph type="title"/>
          </p:nvPr>
        </p:nvSpPr>
        <p:spPr/>
        <p:txBody>
          <a:bodyPr/>
          <a:lstStyle/>
          <a:p>
            <a:r>
              <a:rPr lang="en-IN" b="0" i="0" dirty="0">
                <a:solidFill>
                  <a:srgbClr val="202122"/>
                </a:solidFill>
                <a:effectLst/>
                <a:latin typeface="Arial" panose="020B0604020202020204" pitchFamily="34" charset="0"/>
              </a:rPr>
              <a:t> </a:t>
            </a:r>
            <a:r>
              <a:rPr lang="en-IN" sz="2000" b="1" i="0" dirty="0">
                <a:solidFill>
                  <a:srgbClr val="202122"/>
                </a:solidFill>
                <a:effectLst/>
                <a:latin typeface="Times New Roman" panose="02020603050405020304" pitchFamily="18" charset="0"/>
                <a:cs typeface="Times New Roman" panose="02020603050405020304" pitchFamily="18" charset="0"/>
              </a:rPr>
              <a:t>Southern blot</a:t>
            </a:r>
            <a:r>
              <a:rPr lang="en-IN" sz="2000" b="0" i="0" dirty="0">
                <a:solidFill>
                  <a:srgbClr val="202122"/>
                </a:solidFill>
                <a:effectLst/>
                <a:latin typeface="Times New Roman" panose="02020603050405020304" pitchFamily="18" charset="0"/>
                <a:cs typeface="Times New Roman" panose="02020603050405020304" pitchFamily="18" charset="0"/>
              </a:rPr>
              <a:t> </a:t>
            </a:r>
            <a:endParaRPr lang="en-IN" sz="20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xmlns="" id="{5E27F438-2EC2-47DB-8DE3-A1AA528CDC82}"/>
              </a:ext>
            </a:extLst>
          </p:cNvPr>
          <p:cNvSpPr>
            <a:spLocks noGrp="1"/>
          </p:cNvSpPr>
          <p:nvPr>
            <p:ph idx="1"/>
          </p:nvPr>
        </p:nvSpPr>
        <p:spPr/>
        <p:txBody>
          <a:bodyPr>
            <a:normAutofit/>
          </a:bodyPr>
          <a:lstStyle/>
          <a:p>
            <a:pPr algn="l"/>
            <a:r>
              <a:rPr lang="en-IN" sz="1600" b="0" i="0" dirty="0">
                <a:effectLst/>
                <a:latin typeface="Times New Roman" panose="02020603050405020304" pitchFamily="18" charset="0"/>
                <a:cs typeface="Times New Roman" panose="02020603050405020304" pitchFamily="18" charset="0"/>
              </a:rPr>
              <a:t>A </a:t>
            </a:r>
            <a:r>
              <a:rPr lang="en-IN" sz="1600" b="1" i="0" dirty="0">
                <a:effectLst/>
                <a:latin typeface="Times New Roman" panose="02020603050405020304" pitchFamily="18" charset="0"/>
                <a:cs typeface="Times New Roman" panose="02020603050405020304" pitchFamily="18" charset="0"/>
              </a:rPr>
              <a:t>Southern blot</a:t>
            </a:r>
            <a:r>
              <a:rPr lang="en-IN" sz="1600" b="0" i="0" dirty="0">
                <a:effectLst/>
                <a:latin typeface="Times New Roman" panose="02020603050405020304" pitchFamily="18" charset="0"/>
                <a:cs typeface="Times New Roman" panose="02020603050405020304" pitchFamily="18" charset="0"/>
              </a:rPr>
              <a:t> is a method used in </a:t>
            </a:r>
            <a:r>
              <a:rPr lang="en-IN" sz="1600" b="0" i="0" u="none" strike="noStrike" dirty="0">
                <a:effectLst/>
                <a:latin typeface="Times New Roman" panose="02020603050405020304" pitchFamily="18" charset="0"/>
                <a:cs typeface="Times New Roman" panose="02020603050405020304" pitchFamily="18" charset="0"/>
                <a:hlinkClick r:id="rId2" tooltip="Molecular biology">
                  <a:extLst>
                    <a:ext uri="{A12FA001-AC4F-418D-AE19-62706E023703}">
                      <ahyp:hlinkClr xmlns:ahyp="http://schemas.microsoft.com/office/drawing/2018/hyperlinkcolor" xmlns="" val="tx"/>
                    </a:ext>
                  </a:extLst>
                </a:hlinkClick>
              </a:rPr>
              <a:t>molecular biology</a:t>
            </a:r>
            <a:r>
              <a:rPr lang="en-IN" sz="1600" b="0" i="0" dirty="0">
                <a:effectLst/>
                <a:latin typeface="Times New Roman" panose="02020603050405020304" pitchFamily="18" charset="0"/>
                <a:cs typeface="Times New Roman" panose="02020603050405020304" pitchFamily="18" charset="0"/>
              </a:rPr>
              <a:t> for detection of a specific </a:t>
            </a:r>
            <a:r>
              <a:rPr lang="en-IN" sz="1600" b="0" i="0" u="none" strike="noStrike" dirty="0">
                <a:effectLst/>
                <a:latin typeface="Times New Roman" panose="02020603050405020304" pitchFamily="18" charset="0"/>
                <a:cs typeface="Times New Roman" panose="02020603050405020304" pitchFamily="18" charset="0"/>
                <a:hlinkClick r:id="rId3" tooltip="DNA sequence">
                  <a:extLst>
                    <a:ext uri="{A12FA001-AC4F-418D-AE19-62706E023703}">
                      <ahyp:hlinkClr xmlns:ahyp="http://schemas.microsoft.com/office/drawing/2018/hyperlinkcolor" xmlns="" val="tx"/>
                    </a:ext>
                  </a:extLst>
                </a:hlinkClick>
              </a:rPr>
              <a:t>DNA sequence</a:t>
            </a:r>
            <a:r>
              <a:rPr lang="en-IN" sz="1600" b="0" i="0" dirty="0">
                <a:effectLst/>
                <a:latin typeface="Times New Roman" panose="02020603050405020304" pitchFamily="18" charset="0"/>
                <a:cs typeface="Times New Roman" panose="02020603050405020304" pitchFamily="18" charset="0"/>
              </a:rPr>
              <a:t> in DNA samples. Southern blotting combines transfer of </a:t>
            </a:r>
            <a:r>
              <a:rPr lang="en-IN" sz="1600" b="0" i="0" u="none" strike="noStrike" dirty="0">
                <a:effectLst/>
                <a:latin typeface="Times New Roman" panose="02020603050405020304" pitchFamily="18" charset="0"/>
                <a:cs typeface="Times New Roman" panose="02020603050405020304" pitchFamily="18" charset="0"/>
                <a:hlinkClick r:id="rId4" tooltip="Agarose gel electrophoresis">
                  <a:extLst>
                    <a:ext uri="{A12FA001-AC4F-418D-AE19-62706E023703}">
                      <ahyp:hlinkClr xmlns:ahyp="http://schemas.microsoft.com/office/drawing/2018/hyperlinkcolor" xmlns="" val="tx"/>
                    </a:ext>
                  </a:extLst>
                </a:hlinkClick>
              </a:rPr>
              <a:t>electrophoresis</a:t>
            </a:r>
            <a:r>
              <a:rPr lang="en-IN" sz="1600" b="0" i="0" dirty="0">
                <a:effectLst/>
                <a:latin typeface="Times New Roman" panose="02020603050405020304" pitchFamily="18" charset="0"/>
                <a:cs typeface="Times New Roman" panose="02020603050405020304" pitchFamily="18" charset="0"/>
              </a:rPr>
              <a:t>-separated DNA fragments to a filter membrane and subsequent fragment detection by </a:t>
            </a:r>
            <a:r>
              <a:rPr lang="en-IN" sz="1600" b="0" i="0" u="none" strike="noStrike" dirty="0">
                <a:effectLst/>
                <a:latin typeface="Times New Roman" panose="02020603050405020304" pitchFamily="18" charset="0"/>
                <a:cs typeface="Times New Roman" panose="02020603050405020304" pitchFamily="18" charset="0"/>
                <a:hlinkClick r:id="rId5" tooltip="Probe hybridization">
                  <a:extLst>
                    <a:ext uri="{A12FA001-AC4F-418D-AE19-62706E023703}">
                      <ahyp:hlinkClr xmlns:ahyp="http://schemas.microsoft.com/office/drawing/2018/hyperlinkcolor" xmlns="" val="tx"/>
                    </a:ext>
                  </a:extLst>
                </a:hlinkClick>
              </a:rPr>
              <a:t>probe hybridization</a:t>
            </a:r>
            <a:r>
              <a:rPr lang="en-IN" sz="1600" b="0" i="0" dirty="0">
                <a:effectLst/>
                <a:latin typeface="Times New Roman" panose="02020603050405020304" pitchFamily="18" charset="0"/>
                <a:cs typeface="Times New Roman" panose="02020603050405020304" pitchFamily="18" charset="0"/>
              </a:rPr>
              <a:t>.</a:t>
            </a:r>
          </a:p>
          <a:p>
            <a:pPr algn="l"/>
            <a:r>
              <a:rPr lang="en-IN" sz="1600" b="0" i="0" dirty="0">
                <a:effectLst/>
                <a:latin typeface="Times New Roman" panose="02020603050405020304" pitchFamily="18" charset="0"/>
                <a:cs typeface="Times New Roman" panose="02020603050405020304" pitchFamily="18" charset="0"/>
              </a:rPr>
              <a:t>The method is named after the </a:t>
            </a:r>
            <a:r>
              <a:rPr lang="en-IN" sz="1600" b="0" i="0" u="none" strike="noStrike" dirty="0">
                <a:effectLst/>
                <a:latin typeface="Times New Roman" panose="02020603050405020304" pitchFamily="18" charset="0"/>
                <a:cs typeface="Times New Roman" panose="02020603050405020304" pitchFamily="18" charset="0"/>
                <a:hlinkClick r:id="rId6" tooltip="United Kingdom">
                  <a:extLst>
                    <a:ext uri="{A12FA001-AC4F-418D-AE19-62706E023703}">
                      <ahyp:hlinkClr xmlns:ahyp="http://schemas.microsoft.com/office/drawing/2018/hyperlinkcolor" xmlns="" val="tx"/>
                    </a:ext>
                  </a:extLst>
                </a:hlinkClick>
              </a:rPr>
              <a:t>British</a:t>
            </a:r>
            <a:r>
              <a:rPr lang="en-IN" sz="1600" b="0" i="0" dirty="0">
                <a:effectLst/>
                <a:latin typeface="Times New Roman" panose="02020603050405020304" pitchFamily="18" charset="0"/>
                <a:cs typeface="Times New Roman" panose="02020603050405020304" pitchFamily="18" charset="0"/>
              </a:rPr>
              <a:t> </a:t>
            </a:r>
            <a:r>
              <a:rPr lang="en-IN" sz="1600" b="0" i="0" u="none" strike="noStrike" dirty="0">
                <a:effectLst/>
                <a:latin typeface="Times New Roman" panose="02020603050405020304" pitchFamily="18" charset="0"/>
                <a:cs typeface="Times New Roman" panose="02020603050405020304" pitchFamily="18" charset="0"/>
                <a:hlinkClick r:id="rId7" tooltip="Biologist">
                  <a:extLst>
                    <a:ext uri="{A12FA001-AC4F-418D-AE19-62706E023703}">
                      <ahyp:hlinkClr xmlns:ahyp="http://schemas.microsoft.com/office/drawing/2018/hyperlinkcolor" xmlns="" val="tx"/>
                    </a:ext>
                  </a:extLst>
                </a:hlinkClick>
              </a:rPr>
              <a:t>biologist</a:t>
            </a:r>
            <a:r>
              <a:rPr lang="en-IN" sz="1600" b="0" i="0" dirty="0">
                <a:effectLst/>
                <a:latin typeface="Times New Roman" panose="02020603050405020304" pitchFamily="18" charset="0"/>
                <a:cs typeface="Times New Roman" panose="02020603050405020304" pitchFamily="18" charset="0"/>
              </a:rPr>
              <a:t> </a:t>
            </a:r>
            <a:r>
              <a:rPr lang="en-IN" sz="1600" b="0" i="0" u="none" strike="noStrike" dirty="0">
                <a:effectLst/>
                <a:latin typeface="Times New Roman" panose="02020603050405020304" pitchFamily="18" charset="0"/>
                <a:cs typeface="Times New Roman" panose="02020603050405020304" pitchFamily="18" charset="0"/>
                <a:hlinkClick r:id="rId8" tooltip="Edwin Southern">
                  <a:extLst>
                    <a:ext uri="{A12FA001-AC4F-418D-AE19-62706E023703}">
                      <ahyp:hlinkClr xmlns:ahyp="http://schemas.microsoft.com/office/drawing/2018/hyperlinkcolor" xmlns="" val="tx"/>
                    </a:ext>
                  </a:extLst>
                </a:hlinkClick>
              </a:rPr>
              <a:t>Edwin Southern</a:t>
            </a:r>
            <a:r>
              <a:rPr lang="en-IN" sz="1600" b="0" i="0" dirty="0">
                <a:effectLst/>
                <a:latin typeface="Times New Roman" panose="02020603050405020304" pitchFamily="18" charset="0"/>
                <a:cs typeface="Times New Roman" panose="02020603050405020304" pitchFamily="18" charset="0"/>
              </a:rPr>
              <a:t>, who first published it in 1975</a:t>
            </a:r>
          </a:p>
          <a:p>
            <a:pPr algn="l">
              <a:buFont typeface="+mj-lt"/>
              <a:buAutoNum type="arabicPeriod"/>
            </a:pPr>
            <a:r>
              <a:rPr lang="en-IN" sz="1600" b="0" i="0" dirty="0">
                <a:effectLst/>
                <a:latin typeface="Times New Roman" panose="02020603050405020304" pitchFamily="18" charset="0"/>
                <a:cs typeface="Times New Roman" panose="02020603050405020304" pitchFamily="18" charset="0"/>
              </a:rPr>
              <a:t>Restriction </a:t>
            </a:r>
            <a:r>
              <a:rPr lang="en-IN" sz="1600" b="0" i="0" u="none" strike="noStrike" dirty="0">
                <a:effectLst/>
                <a:latin typeface="Times New Roman" panose="02020603050405020304" pitchFamily="18" charset="0"/>
                <a:cs typeface="Times New Roman" panose="02020603050405020304" pitchFamily="18" charset="0"/>
                <a:hlinkClick r:id="rId9" tooltip="Endonuclease">
                  <a:extLst>
                    <a:ext uri="{A12FA001-AC4F-418D-AE19-62706E023703}">
                      <ahyp:hlinkClr xmlns:ahyp="http://schemas.microsoft.com/office/drawing/2018/hyperlinkcolor" xmlns="" val="tx"/>
                    </a:ext>
                  </a:extLst>
                </a:hlinkClick>
              </a:rPr>
              <a:t>endonucleases</a:t>
            </a:r>
            <a:r>
              <a:rPr lang="en-IN" sz="1600" b="0" i="0" dirty="0">
                <a:effectLst/>
                <a:latin typeface="Times New Roman" panose="02020603050405020304" pitchFamily="18" charset="0"/>
                <a:cs typeface="Times New Roman" panose="02020603050405020304" pitchFamily="18" charset="0"/>
              </a:rPr>
              <a:t> are used to cut high-molecular-weight DNA strands into smaller fragments.</a:t>
            </a:r>
          </a:p>
          <a:p>
            <a:pPr algn="l">
              <a:buFont typeface="+mj-lt"/>
              <a:buAutoNum type="arabicPeriod"/>
            </a:pPr>
            <a:r>
              <a:rPr lang="en-IN" sz="1600" b="0" i="0" dirty="0">
                <a:effectLst/>
                <a:latin typeface="Times New Roman" panose="02020603050405020304" pitchFamily="18" charset="0"/>
                <a:cs typeface="Times New Roman" panose="02020603050405020304" pitchFamily="18" charset="0"/>
              </a:rPr>
              <a:t>The DNA fragments are then </a:t>
            </a:r>
            <a:r>
              <a:rPr lang="en-IN" sz="1600" b="0" i="0" u="none" strike="noStrike" dirty="0">
                <a:effectLst/>
                <a:latin typeface="Times New Roman" panose="02020603050405020304" pitchFamily="18" charset="0"/>
                <a:cs typeface="Times New Roman" panose="02020603050405020304" pitchFamily="18" charset="0"/>
                <a:hlinkClick r:id="rId10" tooltip="Gel electrophoresis">
                  <a:extLst>
                    <a:ext uri="{A12FA001-AC4F-418D-AE19-62706E023703}">
                      <ahyp:hlinkClr xmlns:ahyp="http://schemas.microsoft.com/office/drawing/2018/hyperlinkcolor" xmlns="" val="tx"/>
                    </a:ext>
                  </a:extLst>
                </a:hlinkClick>
              </a:rPr>
              <a:t>electrophoresed</a:t>
            </a:r>
            <a:r>
              <a:rPr lang="en-IN" sz="1600" b="0" i="0" dirty="0">
                <a:effectLst/>
                <a:latin typeface="Times New Roman" panose="02020603050405020304" pitchFamily="18" charset="0"/>
                <a:cs typeface="Times New Roman" panose="02020603050405020304" pitchFamily="18" charset="0"/>
              </a:rPr>
              <a:t> on an </a:t>
            </a:r>
            <a:r>
              <a:rPr lang="en-IN" sz="1600" b="0" i="0" u="none" strike="noStrike" dirty="0">
                <a:effectLst/>
                <a:latin typeface="Times New Roman" panose="02020603050405020304" pitchFamily="18" charset="0"/>
                <a:cs typeface="Times New Roman" panose="02020603050405020304" pitchFamily="18" charset="0"/>
                <a:hlinkClick r:id="rId4" tooltip="Agarose gel electrophoresis">
                  <a:extLst>
                    <a:ext uri="{A12FA001-AC4F-418D-AE19-62706E023703}">
                      <ahyp:hlinkClr xmlns:ahyp="http://schemas.microsoft.com/office/drawing/2018/hyperlinkcolor" xmlns="" val="tx"/>
                    </a:ext>
                  </a:extLst>
                </a:hlinkClick>
              </a:rPr>
              <a:t>agarose gel</a:t>
            </a:r>
            <a:r>
              <a:rPr lang="en-IN" sz="1600" b="0" i="0" dirty="0">
                <a:effectLst/>
                <a:latin typeface="Times New Roman" panose="02020603050405020304" pitchFamily="18" charset="0"/>
                <a:cs typeface="Times New Roman" panose="02020603050405020304" pitchFamily="18" charset="0"/>
              </a:rPr>
              <a:t> to separate them by size.</a:t>
            </a:r>
          </a:p>
          <a:p>
            <a:pPr algn="l">
              <a:buFont typeface="+mj-lt"/>
              <a:buAutoNum type="arabicPeriod"/>
            </a:pPr>
            <a:r>
              <a:rPr lang="en-IN" sz="1600" b="0" i="0" dirty="0">
                <a:effectLst/>
                <a:latin typeface="Times New Roman" panose="02020603050405020304" pitchFamily="18" charset="0"/>
                <a:cs typeface="Times New Roman" panose="02020603050405020304" pitchFamily="18" charset="0"/>
              </a:rPr>
              <a:t>If some of the DNA fragments are larger than 15 </a:t>
            </a:r>
            <a:r>
              <a:rPr lang="en-IN" sz="1600" b="0" i="0" u="none" strike="noStrike" dirty="0">
                <a:effectLst/>
                <a:latin typeface="Times New Roman" panose="02020603050405020304" pitchFamily="18" charset="0"/>
                <a:cs typeface="Times New Roman" panose="02020603050405020304" pitchFamily="18" charset="0"/>
                <a:hlinkClick r:id="rId11" tooltip="Base pair">
                  <a:extLst>
                    <a:ext uri="{A12FA001-AC4F-418D-AE19-62706E023703}">
                      <ahyp:hlinkClr xmlns:ahyp="http://schemas.microsoft.com/office/drawing/2018/hyperlinkcolor" xmlns="" val="tx"/>
                    </a:ext>
                  </a:extLst>
                </a:hlinkClick>
              </a:rPr>
              <a:t>kb</a:t>
            </a:r>
            <a:r>
              <a:rPr lang="en-IN" sz="1600" b="0" i="0" dirty="0">
                <a:effectLst/>
                <a:latin typeface="Times New Roman" panose="02020603050405020304" pitchFamily="18" charset="0"/>
                <a:cs typeface="Times New Roman" panose="02020603050405020304" pitchFamily="18" charset="0"/>
              </a:rPr>
              <a:t>, then prior to blotting, the gel may be treated with an acid, such as dilute </a:t>
            </a:r>
            <a:r>
              <a:rPr lang="en-IN" sz="1600" b="0" i="0" u="none" strike="noStrike" dirty="0">
                <a:effectLst/>
                <a:latin typeface="Times New Roman" panose="02020603050405020304" pitchFamily="18" charset="0"/>
                <a:cs typeface="Times New Roman" panose="02020603050405020304" pitchFamily="18" charset="0"/>
                <a:hlinkClick r:id="rId12" tooltip="Hydrochloric acid">
                  <a:extLst>
                    <a:ext uri="{A12FA001-AC4F-418D-AE19-62706E023703}">
                      <ahyp:hlinkClr xmlns:ahyp="http://schemas.microsoft.com/office/drawing/2018/hyperlinkcolor" xmlns="" val="tx"/>
                    </a:ext>
                  </a:extLst>
                </a:hlinkClick>
              </a:rPr>
              <a:t>HCl</a:t>
            </a:r>
            <a:r>
              <a:rPr lang="en-IN" sz="1600" b="0" i="0" dirty="0">
                <a:effectLst/>
                <a:latin typeface="Times New Roman" panose="02020603050405020304" pitchFamily="18" charset="0"/>
                <a:cs typeface="Times New Roman" panose="02020603050405020304" pitchFamily="18" charset="0"/>
              </a:rPr>
              <a:t>. This </a:t>
            </a:r>
            <a:r>
              <a:rPr lang="en-IN" sz="1600" b="0" i="0" u="none" strike="noStrike" dirty="0" err="1">
                <a:effectLst/>
                <a:latin typeface="Times New Roman" panose="02020603050405020304" pitchFamily="18" charset="0"/>
                <a:cs typeface="Times New Roman" panose="02020603050405020304" pitchFamily="18" charset="0"/>
                <a:hlinkClick r:id="rId13" tooltip="Depurination">
                  <a:extLst>
                    <a:ext uri="{A12FA001-AC4F-418D-AE19-62706E023703}">
                      <ahyp:hlinkClr xmlns:ahyp="http://schemas.microsoft.com/office/drawing/2018/hyperlinkcolor" xmlns="" val="tx"/>
                    </a:ext>
                  </a:extLst>
                </a:hlinkClick>
              </a:rPr>
              <a:t>depurinates</a:t>
            </a:r>
            <a:r>
              <a:rPr lang="en-IN" sz="1600" b="0" i="0" dirty="0">
                <a:effectLst/>
                <a:latin typeface="Times New Roman" panose="02020603050405020304" pitchFamily="18" charset="0"/>
                <a:cs typeface="Times New Roman" panose="02020603050405020304" pitchFamily="18" charset="0"/>
              </a:rPr>
              <a:t> the DNA fragments, breaking the DNA into smaller pieces, thereby allowing more efficient transfer from the gel to membrane.</a:t>
            </a:r>
          </a:p>
          <a:p>
            <a:pPr algn="l">
              <a:buFont typeface="+mj-lt"/>
              <a:buAutoNum type="arabicPeriod"/>
            </a:pPr>
            <a:r>
              <a:rPr lang="en-IN" sz="1600" b="0" i="0" dirty="0">
                <a:effectLst/>
                <a:latin typeface="Times New Roman" panose="02020603050405020304" pitchFamily="18" charset="0"/>
                <a:cs typeface="Times New Roman" panose="02020603050405020304" pitchFamily="18" charset="0"/>
              </a:rPr>
              <a:t>If alkaline transfer methods are used, the DNA gel is placed into an alkaline solution (typically containing </a:t>
            </a:r>
            <a:r>
              <a:rPr lang="en-IN" sz="1600" b="0" i="0" u="none" strike="noStrike" dirty="0">
                <a:effectLst/>
                <a:latin typeface="Times New Roman" panose="02020603050405020304" pitchFamily="18" charset="0"/>
                <a:cs typeface="Times New Roman" panose="02020603050405020304" pitchFamily="18" charset="0"/>
                <a:hlinkClick r:id="rId14" tooltip="Sodium hydroxide">
                  <a:extLst>
                    <a:ext uri="{A12FA001-AC4F-418D-AE19-62706E023703}">
                      <ahyp:hlinkClr xmlns:ahyp="http://schemas.microsoft.com/office/drawing/2018/hyperlinkcolor" xmlns="" val="tx"/>
                    </a:ext>
                  </a:extLst>
                </a:hlinkClick>
              </a:rPr>
              <a:t>sodium hydroxide</a:t>
            </a:r>
            <a:r>
              <a:rPr lang="en-IN" sz="1600" b="0" i="0" dirty="0">
                <a:effectLst/>
                <a:latin typeface="Times New Roman" panose="02020603050405020304" pitchFamily="18" charset="0"/>
                <a:cs typeface="Times New Roman" panose="02020603050405020304" pitchFamily="18" charset="0"/>
              </a:rPr>
              <a:t>) to denature the double-stranded DNA. The denaturation in an alkaline environment may improve binding of the negatively charged thymine residues of DNA to a positively charged amino groups of membrane, separating it into single DNA strands for later </a:t>
            </a:r>
            <a:r>
              <a:rPr lang="en-IN" sz="1600" b="0" i="0" u="none" strike="noStrike" dirty="0">
                <a:effectLst/>
                <a:latin typeface="Times New Roman" panose="02020603050405020304" pitchFamily="18" charset="0"/>
                <a:cs typeface="Times New Roman" panose="02020603050405020304" pitchFamily="18" charset="0"/>
                <a:hlinkClick r:id="rId15" tooltip="Nucleic acid hybridization">
                  <a:extLst>
                    <a:ext uri="{A12FA001-AC4F-418D-AE19-62706E023703}">
                      <ahyp:hlinkClr xmlns:ahyp="http://schemas.microsoft.com/office/drawing/2018/hyperlinkcolor" xmlns="" val="tx"/>
                    </a:ext>
                  </a:extLst>
                </a:hlinkClick>
              </a:rPr>
              <a:t>hybridization</a:t>
            </a:r>
            <a:r>
              <a:rPr lang="en-IN" sz="1600" b="0" i="0" dirty="0">
                <a:effectLst/>
                <a:latin typeface="Times New Roman" panose="02020603050405020304" pitchFamily="18" charset="0"/>
                <a:cs typeface="Times New Roman" panose="02020603050405020304" pitchFamily="18" charset="0"/>
              </a:rPr>
              <a:t> to the probe  and destroys any residual RNA that may still be present in the DNA. The choice of alkaline over neutral transfer methods, however </a:t>
            </a:r>
          </a:p>
          <a:p>
            <a:pPr algn="l"/>
            <a:endParaRPr lang="en-IN" sz="1600" b="0" i="0" dirty="0">
              <a:effectLst/>
              <a:latin typeface="Times New Roman" panose="02020603050405020304" pitchFamily="18" charset="0"/>
              <a:cs typeface="Times New Roman" panose="02020603050405020304" pitchFamily="18" charset="0"/>
            </a:endParaRPr>
          </a:p>
          <a:p>
            <a:endParaRPr lang="en-IN" sz="1600" dirty="0">
              <a:latin typeface="Times New Roman" panose="02020603050405020304" pitchFamily="18" charset="0"/>
              <a:cs typeface="Times New Roman" panose="02020603050405020304" pitchFamily="18" charset="0"/>
            </a:endParaRPr>
          </a:p>
        </p:txBody>
      </p:sp>
      <p:sp>
        <p:nvSpPr>
          <p:cNvPr id="5" name="Footer Placeholder 4">
            <a:extLst>
              <a:ext uri="{FF2B5EF4-FFF2-40B4-BE49-F238E27FC236}">
                <a16:creationId xmlns:a16="http://schemas.microsoft.com/office/drawing/2014/main" xmlns="" id="{7FC3F139-28B1-4D1E-827C-F61F2AECEE80}"/>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555CB422-9F7B-45D4-B817-A5F333184A83}"/>
              </a:ext>
            </a:extLst>
          </p:cNvPr>
          <p:cNvSpPr>
            <a:spLocks noGrp="1"/>
          </p:cNvSpPr>
          <p:nvPr>
            <p:ph type="sldNum" sz="quarter" idx="12"/>
          </p:nvPr>
        </p:nvSpPr>
        <p:spPr/>
        <p:txBody>
          <a:bodyPr/>
          <a:lstStyle/>
          <a:p>
            <a:fld id="{28B54A7E-2395-4D35-824E-25842394C6F0}" type="slidenum">
              <a:rPr lang="en-IN" smtClean="0"/>
              <a:t>10</a:t>
            </a:fld>
            <a:endParaRPr lang="en-IN"/>
          </a:p>
        </p:txBody>
      </p:sp>
      <p:pic>
        <p:nvPicPr>
          <p:cNvPr id="7" name="Picture 6">
            <a:extLst>
              <a:ext uri="{FF2B5EF4-FFF2-40B4-BE49-F238E27FC236}">
                <a16:creationId xmlns:a16="http://schemas.microsoft.com/office/drawing/2014/main" xmlns="" id="{7D57E4F5-A5D3-4B24-804C-8133D0073A4F}"/>
              </a:ext>
            </a:extLst>
          </p:cNvPr>
          <p:cNvPicPr>
            <a:picLocks noChangeAspect="1"/>
          </p:cNvPicPr>
          <p:nvPr/>
        </p:nvPicPr>
        <p:blipFill>
          <a:blip r:embed="rId16"/>
          <a:stretch>
            <a:fillRect/>
          </a:stretch>
        </p:blipFill>
        <p:spPr>
          <a:xfrm>
            <a:off x="837744" y="2767526"/>
            <a:ext cx="10516511" cy="1322947"/>
          </a:xfrm>
          <a:prstGeom prst="rect">
            <a:avLst/>
          </a:prstGeom>
        </p:spPr>
      </p:pic>
      <p:pic>
        <p:nvPicPr>
          <p:cNvPr id="9" name="Picture 8">
            <a:extLst>
              <a:ext uri="{FF2B5EF4-FFF2-40B4-BE49-F238E27FC236}">
                <a16:creationId xmlns:a16="http://schemas.microsoft.com/office/drawing/2014/main" xmlns="" id="{DA565A67-4C15-4D82-B2F1-4408F80989C7}"/>
              </a:ext>
            </a:extLst>
          </p:cNvPr>
          <p:cNvPicPr>
            <a:picLocks noChangeAspect="1"/>
          </p:cNvPicPr>
          <p:nvPr/>
        </p:nvPicPr>
        <p:blipFill>
          <a:blip r:embed="rId17"/>
          <a:stretch>
            <a:fillRect/>
          </a:stretch>
        </p:blipFill>
        <p:spPr>
          <a:xfrm>
            <a:off x="0" y="0"/>
            <a:ext cx="12192000" cy="109728"/>
          </a:xfrm>
          <a:prstGeom prst="rect">
            <a:avLst/>
          </a:prstGeom>
        </p:spPr>
      </p:pic>
    </p:spTree>
    <p:extLst>
      <p:ext uri="{BB962C8B-B14F-4D97-AF65-F5344CB8AC3E}">
        <p14:creationId xmlns:p14="http://schemas.microsoft.com/office/powerpoint/2010/main" val="42454700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1084FF8-581B-461D-8402-9ABB91B8F441}"/>
              </a:ext>
            </a:extLst>
          </p:cNvPr>
          <p:cNvSpPr>
            <a:spLocks noGrp="1"/>
          </p:cNvSpPr>
          <p:nvPr>
            <p:ph type="title"/>
          </p:nvPr>
        </p:nvSpPr>
        <p:spPr/>
        <p:txBody>
          <a:bodyPr>
            <a:normAutofit/>
          </a:bodyPr>
          <a:lstStyle/>
          <a:p>
            <a:r>
              <a:rPr lang="en-IN" sz="2000" b="1" i="0" dirty="0">
                <a:solidFill>
                  <a:srgbClr val="202122"/>
                </a:solidFill>
                <a:effectLst/>
                <a:latin typeface="Times New Roman" panose="02020603050405020304" pitchFamily="18" charset="0"/>
                <a:cs typeface="Times New Roman" panose="02020603050405020304" pitchFamily="18" charset="0"/>
              </a:rPr>
              <a:t>Southern blot</a:t>
            </a:r>
            <a:r>
              <a:rPr lang="en-IN" sz="2000" b="0" i="0" dirty="0">
                <a:solidFill>
                  <a:srgbClr val="202122"/>
                </a:solidFill>
                <a:effectLst/>
                <a:latin typeface="Times New Roman" panose="02020603050405020304" pitchFamily="18" charset="0"/>
                <a:cs typeface="Times New Roman" panose="02020603050405020304" pitchFamily="18" charset="0"/>
              </a:rPr>
              <a:t> </a:t>
            </a:r>
            <a:endParaRPr lang="en-IN" sz="2000" dirty="0"/>
          </a:p>
        </p:txBody>
      </p:sp>
      <p:sp>
        <p:nvSpPr>
          <p:cNvPr id="3" name="Content Placeholder 2">
            <a:extLst>
              <a:ext uri="{FF2B5EF4-FFF2-40B4-BE49-F238E27FC236}">
                <a16:creationId xmlns:a16="http://schemas.microsoft.com/office/drawing/2014/main" xmlns="" id="{85F56670-0A5C-4BAB-BE63-53DEACBB54B9}"/>
              </a:ext>
            </a:extLst>
          </p:cNvPr>
          <p:cNvSpPr>
            <a:spLocks noGrp="1"/>
          </p:cNvSpPr>
          <p:nvPr>
            <p:ph idx="1"/>
          </p:nvPr>
        </p:nvSpPr>
        <p:spPr/>
        <p:txBody>
          <a:bodyPr>
            <a:noAutofit/>
          </a:bodyPr>
          <a:lstStyle/>
          <a:p>
            <a:pPr algn="l">
              <a:buFont typeface="+mj-lt"/>
              <a:buAutoNum type="arabicPeriod"/>
            </a:pPr>
            <a:r>
              <a:rPr lang="en-IN" sz="1600" b="0" i="0" dirty="0">
                <a:effectLst/>
                <a:latin typeface="Times New Roman" panose="02020603050405020304" pitchFamily="18" charset="0"/>
                <a:cs typeface="Times New Roman" panose="02020603050405020304" pitchFamily="18" charset="0"/>
              </a:rPr>
              <a:t>A sheet of </a:t>
            </a:r>
            <a:r>
              <a:rPr lang="en-IN" sz="1600" b="0" i="0" u="none" strike="noStrike" dirty="0">
                <a:effectLst/>
                <a:latin typeface="Times New Roman" panose="02020603050405020304" pitchFamily="18" charset="0"/>
                <a:cs typeface="Times New Roman" panose="02020603050405020304" pitchFamily="18" charset="0"/>
                <a:hlinkClick r:id="rId2" tooltip="Nitrocellulose">
                  <a:extLst>
                    <a:ext uri="{A12FA001-AC4F-418D-AE19-62706E023703}">
                      <ahyp:hlinkClr xmlns:ahyp="http://schemas.microsoft.com/office/drawing/2018/hyperlinkcolor" xmlns="" val="tx"/>
                    </a:ext>
                  </a:extLst>
                </a:hlinkClick>
              </a:rPr>
              <a:t>nitrocellulose</a:t>
            </a:r>
            <a:r>
              <a:rPr lang="en-IN" sz="1600" b="0" i="0" dirty="0">
                <a:effectLst/>
                <a:latin typeface="Times New Roman" panose="02020603050405020304" pitchFamily="18" charset="0"/>
                <a:cs typeface="Times New Roman" panose="02020603050405020304" pitchFamily="18" charset="0"/>
              </a:rPr>
              <a:t> (or, alternatively, </a:t>
            </a:r>
            <a:r>
              <a:rPr lang="en-IN" sz="1600" b="0" i="0" u="none" strike="noStrike" dirty="0">
                <a:effectLst/>
                <a:latin typeface="Times New Roman" panose="02020603050405020304" pitchFamily="18" charset="0"/>
                <a:cs typeface="Times New Roman" panose="02020603050405020304" pitchFamily="18" charset="0"/>
                <a:hlinkClick r:id="rId3" tooltip="Nylon">
                  <a:extLst>
                    <a:ext uri="{A12FA001-AC4F-418D-AE19-62706E023703}">
                      <ahyp:hlinkClr xmlns:ahyp="http://schemas.microsoft.com/office/drawing/2018/hyperlinkcolor" xmlns="" val="tx"/>
                    </a:ext>
                  </a:extLst>
                </a:hlinkClick>
              </a:rPr>
              <a:t>nylon</a:t>
            </a:r>
            <a:r>
              <a:rPr lang="en-IN" sz="1600" b="0" i="0" dirty="0">
                <a:effectLst/>
                <a:latin typeface="Times New Roman" panose="02020603050405020304" pitchFamily="18" charset="0"/>
                <a:cs typeface="Times New Roman" panose="02020603050405020304" pitchFamily="18" charset="0"/>
              </a:rPr>
              <a:t>) </a:t>
            </a:r>
            <a:r>
              <a:rPr lang="en-IN" sz="1600" b="0" i="0" u="none" strike="noStrike" dirty="0">
                <a:effectLst/>
                <a:latin typeface="Times New Roman" panose="02020603050405020304" pitchFamily="18" charset="0"/>
                <a:cs typeface="Times New Roman" panose="02020603050405020304" pitchFamily="18" charset="0"/>
                <a:hlinkClick r:id="rId4" tooltip="Artificial membrane">
                  <a:extLst>
                    <a:ext uri="{A12FA001-AC4F-418D-AE19-62706E023703}">
                      <ahyp:hlinkClr xmlns:ahyp="http://schemas.microsoft.com/office/drawing/2018/hyperlinkcolor" xmlns="" val="tx"/>
                    </a:ext>
                  </a:extLst>
                </a:hlinkClick>
              </a:rPr>
              <a:t>membrane</a:t>
            </a:r>
            <a:r>
              <a:rPr lang="en-IN" sz="1600" b="0" i="0" dirty="0">
                <a:effectLst/>
                <a:latin typeface="Times New Roman" panose="02020603050405020304" pitchFamily="18" charset="0"/>
                <a:cs typeface="Times New Roman" panose="02020603050405020304" pitchFamily="18" charset="0"/>
              </a:rPr>
              <a:t> is placed on top of (or below, depending on the direction of the transfer) the gel. Pressure is applied evenly to the gel (either using suction, or by placing a stack of paper towels and a weight on top of the membrane and gel), to ensure good and even contact between gel and membrane. If transferring by suction, </a:t>
            </a:r>
            <a:r>
              <a:rPr lang="en-IN" sz="1600" b="0" i="0" u="none" strike="noStrike" dirty="0">
                <a:effectLst/>
                <a:latin typeface="Times New Roman" panose="02020603050405020304" pitchFamily="18" charset="0"/>
                <a:cs typeface="Times New Roman" panose="02020603050405020304" pitchFamily="18" charset="0"/>
                <a:hlinkClick r:id="rId5" tooltip="SSC buffer">
                  <a:extLst>
                    <a:ext uri="{A12FA001-AC4F-418D-AE19-62706E023703}">
                      <ahyp:hlinkClr xmlns:ahyp="http://schemas.microsoft.com/office/drawing/2018/hyperlinkcolor" xmlns="" val="tx"/>
                    </a:ext>
                  </a:extLst>
                </a:hlinkClick>
              </a:rPr>
              <a:t>20X SSC</a:t>
            </a:r>
            <a:r>
              <a:rPr lang="en-IN" sz="1600" b="0" i="0" dirty="0">
                <a:effectLst/>
                <a:latin typeface="Times New Roman" panose="02020603050405020304" pitchFamily="18" charset="0"/>
                <a:cs typeface="Times New Roman" panose="02020603050405020304" pitchFamily="18" charset="0"/>
              </a:rPr>
              <a:t> buffer is used to ensure a seal and prevent drying of the gel. Buffer transfer by </a:t>
            </a:r>
            <a:r>
              <a:rPr lang="en-IN" sz="1600" b="0" i="0" u="none" strike="noStrike" dirty="0">
                <a:effectLst/>
                <a:latin typeface="Times New Roman" panose="02020603050405020304" pitchFamily="18" charset="0"/>
                <a:cs typeface="Times New Roman" panose="02020603050405020304" pitchFamily="18" charset="0"/>
                <a:hlinkClick r:id="rId6" tooltip="Capillary action">
                  <a:extLst>
                    <a:ext uri="{A12FA001-AC4F-418D-AE19-62706E023703}">
                      <ahyp:hlinkClr xmlns:ahyp="http://schemas.microsoft.com/office/drawing/2018/hyperlinkcolor" xmlns="" val="tx"/>
                    </a:ext>
                  </a:extLst>
                </a:hlinkClick>
              </a:rPr>
              <a:t>capillary action</a:t>
            </a:r>
            <a:r>
              <a:rPr lang="en-IN" sz="1600" b="0" i="0" dirty="0">
                <a:effectLst/>
                <a:latin typeface="Times New Roman" panose="02020603050405020304" pitchFamily="18" charset="0"/>
                <a:cs typeface="Times New Roman" panose="02020603050405020304" pitchFamily="18" charset="0"/>
              </a:rPr>
              <a:t> from a region of high </a:t>
            </a:r>
            <a:r>
              <a:rPr lang="en-IN" sz="1600" b="0" i="0" u="none" strike="noStrike" dirty="0">
                <a:effectLst/>
                <a:latin typeface="Times New Roman" panose="02020603050405020304" pitchFamily="18" charset="0"/>
                <a:cs typeface="Times New Roman" panose="02020603050405020304" pitchFamily="18" charset="0"/>
                <a:hlinkClick r:id="rId7" tooltip="Water potential">
                  <a:extLst>
                    <a:ext uri="{A12FA001-AC4F-418D-AE19-62706E023703}">
                      <ahyp:hlinkClr xmlns:ahyp="http://schemas.microsoft.com/office/drawing/2018/hyperlinkcolor" xmlns="" val="tx"/>
                    </a:ext>
                  </a:extLst>
                </a:hlinkClick>
              </a:rPr>
              <a:t>water potential</a:t>
            </a:r>
            <a:r>
              <a:rPr lang="en-IN" sz="1600" b="0" i="0" dirty="0">
                <a:effectLst/>
                <a:latin typeface="Times New Roman" panose="02020603050405020304" pitchFamily="18" charset="0"/>
                <a:cs typeface="Times New Roman" panose="02020603050405020304" pitchFamily="18" charset="0"/>
              </a:rPr>
              <a:t> to a region of low water potential (usually filter paper and paper tissues) is then used to move the DNA from the gel onto the membrane; </a:t>
            </a:r>
            <a:r>
              <a:rPr lang="en-IN" sz="1600" b="0" i="0" u="none" strike="noStrike" dirty="0">
                <a:effectLst/>
                <a:latin typeface="Times New Roman" panose="02020603050405020304" pitchFamily="18" charset="0"/>
                <a:cs typeface="Times New Roman" panose="02020603050405020304" pitchFamily="18" charset="0"/>
                <a:hlinkClick r:id="rId8" tooltip="Ion exchange">
                  <a:extLst>
                    <a:ext uri="{A12FA001-AC4F-418D-AE19-62706E023703}">
                      <ahyp:hlinkClr xmlns:ahyp="http://schemas.microsoft.com/office/drawing/2018/hyperlinkcolor" xmlns="" val="tx"/>
                    </a:ext>
                  </a:extLst>
                </a:hlinkClick>
              </a:rPr>
              <a:t>ion exchange</a:t>
            </a:r>
            <a:r>
              <a:rPr lang="en-IN" sz="1600" b="0" i="0" dirty="0">
                <a:effectLst/>
                <a:latin typeface="Times New Roman" panose="02020603050405020304" pitchFamily="18" charset="0"/>
                <a:cs typeface="Times New Roman" panose="02020603050405020304" pitchFamily="18" charset="0"/>
              </a:rPr>
              <a:t> interactions bind the DNA to the membrane due to the negative charge of the DNA and positive charge of the membrane.</a:t>
            </a:r>
          </a:p>
          <a:p>
            <a:pPr algn="l">
              <a:buFont typeface="+mj-lt"/>
              <a:buAutoNum type="arabicPeriod"/>
            </a:pPr>
            <a:r>
              <a:rPr lang="en-IN" sz="1600" b="0" i="0" dirty="0">
                <a:effectLst/>
                <a:latin typeface="Times New Roman" panose="02020603050405020304" pitchFamily="18" charset="0"/>
                <a:cs typeface="Times New Roman" panose="02020603050405020304" pitchFamily="18" charset="0"/>
              </a:rPr>
              <a:t>The membrane is then baked in a vacuum or regular oven at 80 °C for 2 hours (standard conditions; nitrocellulose or nylon membrane) or exposed to </a:t>
            </a:r>
            <a:r>
              <a:rPr lang="en-IN" sz="1600" b="0" i="0" u="none" strike="noStrike" dirty="0">
                <a:effectLst/>
                <a:latin typeface="Times New Roman" panose="02020603050405020304" pitchFamily="18" charset="0"/>
                <a:cs typeface="Times New Roman" panose="02020603050405020304" pitchFamily="18" charset="0"/>
                <a:hlinkClick r:id="rId9" tooltip="Ultraviolet radiation">
                  <a:extLst>
                    <a:ext uri="{A12FA001-AC4F-418D-AE19-62706E023703}">
                      <ahyp:hlinkClr xmlns:ahyp="http://schemas.microsoft.com/office/drawing/2018/hyperlinkcolor" xmlns="" val="tx"/>
                    </a:ext>
                  </a:extLst>
                </a:hlinkClick>
              </a:rPr>
              <a:t>ultraviolet radiation</a:t>
            </a:r>
            <a:r>
              <a:rPr lang="en-IN" sz="1600" b="0" i="0" dirty="0">
                <a:effectLst/>
                <a:latin typeface="Times New Roman" panose="02020603050405020304" pitchFamily="18" charset="0"/>
                <a:cs typeface="Times New Roman" panose="02020603050405020304" pitchFamily="18" charset="0"/>
              </a:rPr>
              <a:t> (nylon membrane) to permanently attach the transferred DNA to the membrane.</a:t>
            </a:r>
          </a:p>
          <a:p>
            <a:pPr algn="l">
              <a:buFont typeface="+mj-lt"/>
              <a:buAutoNum type="arabicPeriod"/>
            </a:pPr>
            <a:r>
              <a:rPr lang="en-IN" sz="1600" b="0" i="0" dirty="0">
                <a:effectLst/>
                <a:latin typeface="Times New Roman" panose="02020603050405020304" pitchFamily="18" charset="0"/>
                <a:cs typeface="Times New Roman" panose="02020603050405020304" pitchFamily="18" charset="0"/>
              </a:rPr>
              <a:t>The membrane is then exposed to a </a:t>
            </a:r>
            <a:r>
              <a:rPr lang="en-IN" sz="1600" b="0" i="0" u="none" strike="noStrike" dirty="0">
                <a:effectLst/>
                <a:latin typeface="Times New Roman" panose="02020603050405020304" pitchFamily="18" charset="0"/>
                <a:cs typeface="Times New Roman" panose="02020603050405020304" pitchFamily="18" charset="0"/>
                <a:hlinkClick r:id="rId10" tooltip="Hybridization probe">
                  <a:extLst>
                    <a:ext uri="{A12FA001-AC4F-418D-AE19-62706E023703}">
                      <ahyp:hlinkClr xmlns:ahyp="http://schemas.microsoft.com/office/drawing/2018/hyperlinkcolor" xmlns="" val="tx"/>
                    </a:ext>
                  </a:extLst>
                </a:hlinkClick>
              </a:rPr>
              <a:t>hybridization probe</a:t>
            </a:r>
            <a:r>
              <a:rPr lang="en-IN" sz="1600" b="0" i="0" dirty="0">
                <a:effectLst/>
                <a:latin typeface="Times New Roman" panose="02020603050405020304" pitchFamily="18" charset="0"/>
                <a:cs typeface="Times New Roman" panose="02020603050405020304" pitchFamily="18" charset="0"/>
              </a:rPr>
              <a:t>—a single DNA fragment with a specific sequence whose presence in the target DNA is to be determined. The probe DNA is labelled so that it can be detected, usually by incorporating </a:t>
            </a:r>
            <a:r>
              <a:rPr lang="en-IN" sz="1600" b="0" i="0" u="none" strike="noStrike" dirty="0">
                <a:effectLst/>
                <a:latin typeface="Times New Roman" panose="02020603050405020304" pitchFamily="18" charset="0"/>
                <a:cs typeface="Times New Roman" panose="02020603050405020304" pitchFamily="18" charset="0"/>
                <a:hlinkClick r:id="rId11" tooltip="Radioactivity">
                  <a:extLst>
                    <a:ext uri="{A12FA001-AC4F-418D-AE19-62706E023703}">
                      <ahyp:hlinkClr xmlns:ahyp="http://schemas.microsoft.com/office/drawing/2018/hyperlinkcolor" xmlns="" val="tx"/>
                    </a:ext>
                  </a:extLst>
                </a:hlinkClick>
              </a:rPr>
              <a:t>radioactivity</a:t>
            </a:r>
            <a:r>
              <a:rPr lang="en-IN" sz="1600" b="0" i="0" dirty="0">
                <a:effectLst/>
                <a:latin typeface="Times New Roman" panose="02020603050405020304" pitchFamily="18" charset="0"/>
                <a:cs typeface="Times New Roman" panose="02020603050405020304" pitchFamily="18" charset="0"/>
              </a:rPr>
              <a:t> or tagging the molecule with a </a:t>
            </a:r>
            <a:r>
              <a:rPr lang="en-IN" sz="1600" b="0" i="0" u="none" strike="noStrike" dirty="0">
                <a:effectLst/>
                <a:latin typeface="Times New Roman" panose="02020603050405020304" pitchFamily="18" charset="0"/>
                <a:cs typeface="Times New Roman" panose="02020603050405020304" pitchFamily="18" charset="0"/>
                <a:hlinkClick r:id="rId12" tooltip="Fluorescence">
                  <a:extLst>
                    <a:ext uri="{A12FA001-AC4F-418D-AE19-62706E023703}">
                      <ahyp:hlinkClr xmlns:ahyp="http://schemas.microsoft.com/office/drawing/2018/hyperlinkcolor" xmlns="" val="tx"/>
                    </a:ext>
                  </a:extLst>
                </a:hlinkClick>
              </a:rPr>
              <a:t>fluorescent</a:t>
            </a:r>
            <a:r>
              <a:rPr lang="en-IN" sz="1600" b="0" i="0" dirty="0">
                <a:effectLst/>
                <a:latin typeface="Times New Roman" panose="02020603050405020304" pitchFamily="18" charset="0"/>
                <a:cs typeface="Times New Roman" panose="02020603050405020304" pitchFamily="18" charset="0"/>
              </a:rPr>
              <a:t> or </a:t>
            </a:r>
            <a:r>
              <a:rPr lang="en-IN" sz="1600" b="0" i="0" u="none" strike="noStrike" dirty="0">
                <a:effectLst/>
                <a:latin typeface="Times New Roman" panose="02020603050405020304" pitchFamily="18" charset="0"/>
                <a:cs typeface="Times New Roman" panose="02020603050405020304" pitchFamily="18" charset="0"/>
                <a:hlinkClick r:id="rId13" tooltip="Chromogenic in situ hybridization">
                  <a:extLst>
                    <a:ext uri="{A12FA001-AC4F-418D-AE19-62706E023703}">
                      <ahyp:hlinkClr xmlns:ahyp="http://schemas.microsoft.com/office/drawing/2018/hyperlinkcolor" xmlns="" val="tx"/>
                    </a:ext>
                  </a:extLst>
                </a:hlinkClick>
              </a:rPr>
              <a:t>chromogenic dye</a:t>
            </a:r>
            <a:r>
              <a:rPr lang="en-IN" sz="1600" b="0" i="0" dirty="0">
                <a:effectLst/>
                <a:latin typeface="Times New Roman" panose="02020603050405020304" pitchFamily="18" charset="0"/>
                <a:cs typeface="Times New Roman" panose="02020603050405020304" pitchFamily="18" charset="0"/>
              </a:rPr>
              <a:t>. In some cases, the hybridization probe may be made from RNA, rather than DNA. To ensure the specificity of the binding of the probe to the sample DNA, most common hybridization methods use salmon or herring sperm DNA for blocking of the membrane surface and target DNA, deionized </a:t>
            </a:r>
            <a:r>
              <a:rPr lang="en-IN" sz="1600" b="0" i="0" u="none" strike="noStrike" dirty="0">
                <a:effectLst/>
                <a:latin typeface="Times New Roman" panose="02020603050405020304" pitchFamily="18" charset="0"/>
                <a:cs typeface="Times New Roman" panose="02020603050405020304" pitchFamily="18" charset="0"/>
                <a:hlinkClick r:id="rId14" tooltip="Formamide">
                  <a:extLst>
                    <a:ext uri="{A12FA001-AC4F-418D-AE19-62706E023703}">
                      <ahyp:hlinkClr xmlns:ahyp="http://schemas.microsoft.com/office/drawing/2018/hyperlinkcolor" xmlns="" val="tx"/>
                    </a:ext>
                  </a:extLst>
                </a:hlinkClick>
              </a:rPr>
              <a:t>formamide</a:t>
            </a:r>
            <a:r>
              <a:rPr lang="en-IN" sz="1600" b="0" i="0" dirty="0">
                <a:effectLst/>
                <a:latin typeface="Times New Roman" panose="02020603050405020304" pitchFamily="18" charset="0"/>
                <a:cs typeface="Times New Roman" panose="02020603050405020304" pitchFamily="18" charset="0"/>
              </a:rPr>
              <a:t>, and detergents such as </a:t>
            </a:r>
            <a:r>
              <a:rPr lang="en-IN" sz="1600" b="0" i="0" u="none" strike="noStrike" dirty="0">
                <a:effectLst/>
                <a:latin typeface="Times New Roman" panose="02020603050405020304" pitchFamily="18" charset="0"/>
                <a:cs typeface="Times New Roman" panose="02020603050405020304" pitchFamily="18" charset="0"/>
                <a:hlinkClick r:id="rId15" tooltip="Sodium dodecyl sulfate">
                  <a:extLst>
                    <a:ext uri="{A12FA001-AC4F-418D-AE19-62706E023703}">
                      <ahyp:hlinkClr xmlns:ahyp="http://schemas.microsoft.com/office/drawing/2018/hyperlinkcolor" xmlns="" val="tx"/>
                    </a:ext>
                  </a:extLst>
                </a:hlinkClick>
              </a:rPr>
              <a:t>SDS</a:t>
            </a:r>
            <a:r>
              <a:rPr lang="en-IN" sz="1600" b="0" i="0" dirty="0">
                <a:effectLst/>
                <a:latin typeface="Times New Roman" panose="02020603050405020304" pitchFamily="18" charset="0"/>
                <a:cs typeface="Times New Roman" panose="02020603050405020304" pitchFamily="18" charset="0"/>
              </a:rPr>
              <a:t> to reduce non-specific binding of the probe.</a:t>
            </a:r>
          </a:p>
          <a:p>
            <a:pPr algn="l">
              <a:buFont typeface="+mj-lt"/>
              <a:buAutoNum type="arabicPeriod"/>
            </a:pPr>
            <a:r>
              <a:rPr lang="en-IN" sz="1600" b="0" i="0" dirty="0">
                <a:effectLst/>
                <a:latin typeface="Times New Roman" panose="02020603050405020304" pitchFamily="18" charset="0"/>
                <a:cs typeface="Times New Roman" panose="02020603050405020304" pitchFamily="18" charset="0"/>
              </a:rPr>
              <a:t>After hybridization, excess probe is washed from the membrane (typically using </a:t>
            </a:r>
            <a:r>
              <a:rPr lang="en-IN" sz="1600" b="0" i="0" u="none" strike="noStrike" dirty="0">
                <a:effectLst/>
                <a:latin typeface="Times New Roman" panose="02020603050405020304" pitchFamily="18" charset="0"/>
                <a:cs typeface="Times New Roman" panose="02020603050405020304" pitchFamily="18" charset="0"/>
                <a:hlinkClick r:id="rId5" tooltip="SSC buffer">
                  <a:extLst>
                    <a:ext uri="{A12FA001-AC4F-418D-AE19-62706E023703}">
                      <ahyp:hlinkClr xmlns:ahyp="http://schemas.microsoft.com/office/drawing/2018/hyperlinkcolor" xmlns="" val="tx"/>
                    </a:ext>
                  </a:extLst>
                </a:hlinkClick>
              </a:rPr>
              <a:t>SSC buffer</a:t>
            </a:r>
            <a:r>
              <a:rPr lang="en-IN" sz="1600" b="0" i="0" dirty="0">
                <a:effectLst/>
                <a:latin typeface="Times New Roman" panose="02020603050405020304" pitchFamily="18" charset="0"/>
                <a:cs typeface="Times New Roman" panose="02020603050405020304" pitchFamily="18" charset="0"/>
              </a:rPr>
              <a:t>), and the pattern of hybridization is visualized on </a:t>
            </a:r>
            <a:r>
              <a:rPr lang="en-IN" sz="1600" b="0" i="0" u="none" strike="noStrike" dirty="0">
                <a:effectLst/>
                <a:latin typeface="Times New Roman" panose="02020603050405020304" pitchFamily="18" charset="0"/>
                <a:cs typeface="Times New Roman" panose="02020603050405020304" pitchFamily="18" charset="0"/>
                <a:hlinkClick r:id="rId16" tooltip="X-ray">
                  <a:extLst>
                    <a:ext uri="{A12FA001-AC4F-418D-AE19-62706E023703}">
                      <ahyp:hlinkClr xmlns:ahyp="http://schemas.microsoft.com/office/drawing/2018/hyperlinkcolor" xmlns="" val="tx"/>
                    </a:ext>
                  </a:extLst>
                </a:hlinkClick>
              </a:rPr>
              <a:t>X-ray</a:t>
            </a:r>
            <a:r>
              <a:rPr lang="en-IN" sz="1600" b="0" i="0" dirty="0">
                <a:effectLst/>
                <a:latin typeface="Times New Roman" panose="02020603050405020304" pitchFamily="18" charset="0"/>
                <a:cs typeface="Times New Roman" panose="02020603050405020304" pitchFamily="18" charset="0"/>
              </a:rPr>
              <a:t> film by </a:t>
            </a:r>
            <a:r>
              <a:rPr lang="en-IN" sz="1600" b="0" i="0" u="none" strike="noStrike" dirty="0">
                <a:effectLst/>
                <a:latin typeface="Times New Roman" panose="02020603050405020304" pitchFamily="18" charset="0"/>
                <a:cs typeface="Times New Roman" panose="02020603050405020304" pitchFamily="18" charset="0"/>
                <a:hlinkClick r:id="rId17" tooltip="Autoradiography">
                  <a:extLst>
                    <a:ext uri="{A12FA001-AC4F-418D-AE19-62706E023703}">
                      <ahyp:hlinkClr xmlns:ahyp="http://schemas.microsoft.com/office/drawing/2018/hyperlinkcolor" xmlns="" val="tx"/>
                    </a:ext>
                  </a:extLst>
                </a:hlinkClick>
              </a:rPr>
              <a:t>autoradiography</a:t>
            </a:r>
            <a:r>
              <a:rPr lang="en-IN" sz="1600" b="0" i="0" dirty="0">
                <a:effectLst/>
                <a:latin typeface="Times New Roman" panose="02020603050405020304" pitchFamily="18" charset="0"/>
                <a:cs typeface="Times New Roman" panose="02020603050405020304" pitchFamily="18" charset="0"/>
              </a:rPr>
              <a:t> in the case of a radioactive or fluorescent probe, or by development of colour on the membrane if a chromogenic detection method is used.</a:t>
            </a:r>
          </a:p>
          <a:p>
            <a:endParaRPr lang="en-IN" sz="1600" dirty="0">
              <a:latin typeface="Times New Roman" panose="02020603050405020304" pitchFamily="18" charset="0"/>
              <a:cs typeface="Times New Roman" panose="02020603050405020304" pitchFamily="18" charset="0"/>
            </a:endParaRPr>
          </a:p>
        </p:txBody>
      </p:sp>
      <p:sp>
        <p:nvSpPr>
          <p:cNvPr id="5" name="Footer Placeholder 4">
            <a:extLst>
              <a:ext uri="{FF2B5EF4-FFF2-40B4-BE49-F238E27FC236}">
                <a16:creationId xmlns:a16="http://schemas.microsoft.com/office/drawing/2014/main" xmlns="" id="{8291E566-E480-42C8-BCE8-4D44220558CE}"/>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9652FAFD-4DE9-40DE-87F2-77A27BDAC321}"/>
              </a:ext>
            </a:extLst>
          </p:cNvPr>
          <p:cNvSpPr>
            <a:spLocks noGrp="1"/>
          </p:cNvSpPr>
          <p:nvPr>
            <p:ph type="sldNum" sz="quarter" idx="12"/>
          </p:nvPr>
        </p:nvSpPr>
        <p:spPr/>
        <p:txBody>
          <a:bodyPr/>
          <a:lstStyle/>
          <a:p>
            <a:fld id="{28B54A7E-2395-4D35-824E-25842394C6F0}" type="slidenum">
              <a:rPr lang="en-IN" smtClean="0"/>
              <a:t>11</a:t>
            </a:fld>
            <a:endParaRPr lang="en-IN"/>
          </a:p>
        </p:txBody>
      </p:sp>
      <p:pic>
        <p:nvPicPr>
          <p:cNvPr id="8" name="Picture 7">
            <a:extLst>
              <a:ext uri="{FF2B5EF4-FFF2-40B4-BE49-F238E27FC236}">
                <a16:creationId xmlns:a16="http://schemas.microsoft.com/office/drawing/2014/main" xmlns="" id="{A452D72B-D3F0-446D-9B7B-6D4857C6283A}"/>
              </a:ext>
            </a:extLst>
          </p:cNvPr>
          <p:cNvPicPr>
            <a:picLocks noChangeAspect="1"/>
          </p:cNvPicPr>
          <p:nvPr/>
        </p:nvPicPr>
        <p:blipFill>
          <a:blip r:embed="rId18"/>
          <a:stretch>
            <a:fillRect/>
          </a:stretch>
        </p:blipFill>
        <p:spPr>
          <a:xfrm>
            <a:off x="0" y="-54864"/>
            <a:ext cx="12192000" cy="109728"/>
          </a:xfrm>
          <a:prstGeom prst="rect">
            <a:avLst/>
          </a:prstGeom>
        </p:spPr>
      </p:pic>
    </p:spTree>
    <p:extLst>
      <p:ext uri="{BB962C8B-B14F-4D97-AF65-F5344CB8AC3E}">
        <p14:creationId xmlns:p14="http://schemas.microsoft.com/office/powerpoint/2010/main" val="4780757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xmlns="" id="{ADDE277F-66DE-4F63-BF12-3481FA3BC444}"/>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6480FEF6-D79D-419F-9375-23DED53D3D27}"/>
              </a:ext>
            </a:extLst>
          </p:cNvPr>
          <p:cNvSpPr>
            <a:spLocks noGrp="1"/>
          </p:cNvSpPr>
          <p:nvPr>
            <p:ph type="sldNum" sz="quarter" idx="12"/>
          </p:nvPr>
        </p:nvSpPr>
        <p:spPr/>
        <p:txBody>
          <a:bodyPr/>
          <a:lstStyle/>
          <a:p>
            <a:fld id="{28B54A7E-2395-4D35-824E-25842394C6F0}" type="slidenum">
              <a:rPr lang="en-IN" smtClean="0"/>
              <a:t>12</a:t>
            </a:fld>
            <a:endParaRPr lang="en-IN"/>
          </a:p>
        </p:txBody>
      </p:sp>
      <p:pic>
        <p:nvPicPr>
          <p:cNvPr id="4098" name="Picture 2" descr="8.7: DNA Analysis- Blotting and Hybridization - Biology LibreTexts">
            <a:extLst>
              <a:ext uri="{FF2B5EF4-FFF2-40B4-BE49-F238E27FC236}">
                <a16:creationId xmlns:a16="http://schemas.microsoft.com/office/drawing/2014/main" xmlns="" id="{CF8F3048-8319-400F-8614-7A72BA82813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136525"/>
            <a:ext cx="11262064" cy="609199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xmlns="" id="{07269BDF-CF88-4BFC-854D-7BD360DEDDD0}"/>
              </a:ext>
            </a:extLst>
          </p:cNvPr>
          <p:cNvPicPr>
            <a:picLocks noChangeAspect="1"/>
          </p:cNvPicPr>
          <p:nvPr/>
        </p:nvPicPr>
        <p:blipFill>
          <a:blip r:embed="rId3"/>
          <a:stretch>
            <a:fillRect/>
          </a:stretch>
        </p:blipFill>
        <p:spPr>
          <a:xfrm>
            <a:off x="0" y="-15544"/>
            <a:ext cx="12192000" cy="109728"/>
          </a:xfrm>
          <a:prstGeom prst="rect">
            <a:avLst/>
          </a:prstGeom>
        </p:spPr>
      </p:pic>
    </p:spTree>
    <p:extLst>
      <p:ext uri="{BB962C8B-B14F-4D97-AF65-F5344CB8AC3E}">
        <p14:creationId xmlns:p14="http://schemas.microsoft.com/office/powerpoint/2010/main" val="32258527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IN" sz="2000" b="1" u="sng" dirty="0">
                <a:latin typeface="Times New Roman" panose="02020603050405020304" pitchFamily="18" charset="0"/>
                <a:cs typeface="Times New Roman" panose="02020603050405020304" pitchFamily="18" charset="0"/>
              </a:rPr>
              <a:t>TOPIC NAME – DIAGNOSTIC TESTS </a:t>
            </a: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1095836" y="1323180"/>
            <a:ext cx="10715626" cy="4211639"/>
          </a:xfrm>
          <a:prstGeom prst="rect">
            <a:avLst/>
          </a:prstGeom>
        </p:spPr>
        <p:txBody>
          <a:bodyPr vert="horz" lIns="91440" tIns="45720" rIns="91440" bIns="45720" rtlCol="0">
            <a:normAutofit fontScale="2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buFont typeface="Arial" panose="020B0604020202020204" pitchFamily="34" charset="0"/>
              <a:buChar char="•"/>
            </a:pPr>
            <a:r>
              <a:rPr lang="en-IN" sz="6400" b="0" i="0" dirty="0">
                <a:effectLst/>
                <a:latin typeface="Times New Roman" panose="02020603050405020304" pitchFamily="18" charset="0"/>
                <a:cs typeface="Times New Roman" panose="02020603050405020304" pitchFamily="18" charset="0"/>
              </a:rPr>
              <a:t>Schick s test is defined a test for susceptibility to diphtheria by cutaneous injection of a diluted diphtheria toxin that causes an area of reddening and induration</a:t>
            </a:r>
          </a:p>
          <a:p>
            <a:pPr marL="285750" indent="-285750" algn="l">
              <a:buFont typeface="Arial" panose="020B0604020202020204" pitchFamily="34" charset="0"/>
              <a:buChar char="•"/>
            </a:pPr>
            <a:r>
              <a:rPr lang="en-IN" sz="6400" b="0" i="0" dirty="0">
                <a:effectLst/>
                <a:latin typeface="Times New Roman" panose="02020603050405020304" pitchFamily="18" charset="0"/>
                <a:cs typeface="Times New Roman" panose="02020603050405020304" pitchFamily="18" charset="0"/>
              </a:rPr>
              <a:t>a serological test for susceptibility to diphtheria by cutaneous injection of a diluted diphtheria toxin that causes an area of reddening and induration in susceptible individuals</a:t>
            </a:r>
          </a:p>
          <a:p>
            <a:pPr marL="285750" indent="-285750" algn="l">
              <a:buFont typeface="Arial" panose="020B0604020202020204" pitchFamily="34" charset="0"/>
              <a:buChar char="•"/>
            </a:pPr>
            <a:r>
              <a:rPr lang="en-IN" sz="6400" b="1" dirty="0">
                <a:latin typeface="Times New Roman" panose="02020603050405020304" pitchFamily="18" charset="0"/>
                <a:cs typeface="Times New Roman" panose="02020603050405020304" pitchFamily="18" charset="0"/>
              </a:rPr>
              <a:t>PROCEDURE</a:t>
            </a:r>
            <a:r>
              <a:rPr lang="en-IN" sz="6400" b="1" i="0" dirty="0">
                <a:effectLst/>
                <a:latin typeface="Times New Roman" panose="02020603050405020304" pitchFamily="18" charset="0"/>
                <a:cs typeface="Times New Roman" panose="02020603050405020304" pitchFamily="18" charset="0"/>
              </a:rPr>
              <a:t> </a:t>
            </a:r>
            <a:endParaRPr lang="en-IN" sz="6400" b="1" dirty="0">
              <a:latin typeface="Times New Roman" panose="02020603050405020304" pitchFamily="18" charset="0"/>
              <a:cs typeface="Times New Roman" panose="02020603050405020304" pitchFamily="18" charset="0"/>
            </a:endParaRPr>
          </a:p>
          <a:p>
            <a:pPr algn="l"/>
            <a:r>
              <a:rPr lang="en-IN" sz="6400" b="0" i="0" dirty="0">
                <a:effectLst/>
                <a:latin typeface="Times New Roman" panose="02020603050405020304" pitchFamily="18" charset="0"/>
                <a:cs typeface="Times New Roman" panose="02020603050405020304" pitchFamily="18" charset="0"/>
              </a:rPr>
              <a:t>The test is a simple procedure. A small amount (0.1 ml) of diluted (1/50 </a:t>
            </a:r>
            <a:r>
              <a:rPr lang="en-IN" sz="6400" b="0" i="0" u="none" strike="noStrike" dirty="0">
                <a:effectLst/>
                <a:latin typeface="Times New Roman" panose="02020603050405020304" pitchFamily="18" charset="0"/>
                <a:cs typeface="Times New Roman" panose="02020603050405020304" pitchFamily="18" charset="0"/>
                <a:hlinkClick r:id="rId2" tooltip="Minimum lethal dose">
                  <a:extLst>
                    <a:ext uri="{A12FA001-AC4F-418D-AE19-62706E023703}">
                      <ahyp:hlinkClr xmlns:ahyp="http://schemas.microsoft.com/office/drawing/2018/hyperlinkcolor" xmlns="" val="tx"/>
                    </a:ext>
                  </a:extLst>
                </a:hlinkClick>
              </a:rPr>
              <a:t>MLD</a:t>
            </a:r>
            <a:r>
              <a:rPr lang="en-IN" sz="6400" b="0" i="0" dirty="0">
                <a:effectLst/>
                <a:latin typeface="Times New Roman" panose="02020603050405020304" pitchFamily="18" charset="0"/>
                <a:cs typeface="Times New Roman" panose="02020603050405020304" pitchFamily="18" charset="0"/>
              </a:rPr>
              <a:t>) diphtheria toxin is injected intradermally into one arm of the person and a heat inactivated toxin on the other as a control. If a person does not have enough </a:t>
            </a:r>
            <a:r>
              <a:rPr lang="en-IN" sz="6400" b="0" i="0" u="none" strike="noStrike" dirty="0">
                <a:effectLst/>
                <a:latin typeface="Times New Roman" panose="02020603050405020304" pitchFamily="18" charset="0"/>
                <a:cs typeface="Times New Roman" panose="02020603050405020304" pitchFamily="18" charset="0"/>
                <a:hlinkClick r:id="rId3" tooltip="Antibodies">
                  <a:extLst>
                    <a:ext uri="{A12FA001-AC4F-418D-AE19-62706E023703}">
                      <ahyp:hlinkClr xmlns:ahyp="http://schemas.microsoft.com/office/drawing/2018/hyperlinkcolor" xmlns="" val="tx"/>
                    </a:ext>
                  </a:extLst>
                </a:hlinkClick>
              </a:rPr>
              <a:t>antibodies</a:t>
            </a:r>
            <a:r>
              <a:rPr lang="en-IN" sz="6400" b="0" i="0" dirty="0">
                <a:effectLst/>
                <a:latin typeface="Times New Roman" panose="02020603050405020304" pitchFamily="18" charset="0"/>
                <a:cs typeface="Times New Roman" panose="02020603050405020304" pitchFamily="18" charset="0"/>
              </a:rPr>
              <a:t> to fight it off, the skin around the injection will become red and swollen, indicating a positive result. This swelling disappears after a few days. If the person has an immunity, then little or no swelling and redness will occur, indicating a negative result.</a:t>
            </a:r>
          </a:p>
          <a:p>
            <a:pPr algn="l"/>
            <a:r>
              <a:rPr lang="en-IN" sz="6400" b="0" i="0" dirty="0">
                <a:effectLst/>
                <a:latin typeface="Times New Roman" panose="02020603050405020304" pitchFamily="18" charset="0"/>
                <a:cs typeface="Times New Roman" panose="02020603050405020304" pitchFamily="18" charset="0"/>
              </a:rPr>
              <a:t>Results can be interpreted as:</a:t>
            </a:r>
            <a:endParaRPr lang="en-IN" sz="6400" b="0" i="0" baseline="30000" dirty="0">
              <a:effectLst/>
              <a:latin typeface="Times New Roman" panose="02020603050405020304" pitchFamily="18" charset="0"/>
              <a:cs typeface="Times New Roman" panose="02020603050405020304" pitchFamily="18" charset="0"/>
            </a:endParaRPr>
          </a:p>
          <a:p>
            <a:pPr algn="l"/>
            <a:r>
              <a:rPr lang="en-IN" sz="6400" b="0" i="0" dirty="0">
                <a:effectLst/>
                <a:latin typeface="Times New Roman" panose="02020603050405020304" pitchFamily="18" charset="0"/>
                <a:cs typeface="Times New Roman" panose="02020603050405020304" pitchFamily="18" charset="0"/>
              </a:rPr>
              <a:t>Positive: when the test results in a wheal of 5–10 mm diameter, reaching its peak in 4–7 days. The control arm shows no reaction. This indicates that the subject lacks antibodies against the toxin and hence is susceptible to the disease.</a:t>
            </a:r>
          </a:p>
          <a:p>
            <a:pPr algn="l">
              <a:buFont typeface="+mj-lt"/>
              <a:buAutoNum type="arabicPeriod"/>
            </a:pPr>
            <a:r>
              <a:rPr lang="en-IN" sz="6400" b="0" i="0" dirty="0">
                <a:effectLst/>
                <a:latin typeface="Times New Roman" panose="02020603050405020304" pitchFamily="18" charset="0"/>
                <a:cs typeface="Times New Roman" panose="02020603050405020304" pitchFamily="18" charset="0"/>
              </a:rPr>
              <a:t>Pseudo-positive: when there is only a red-</a:t>
            </a:r>
            <a:r>
              <a:rPr lang="en-IN" sz="6400" b="0" i="0" dirty="0" err="1">
                <a:effectLst/>
                <a:latin typeface="Times New Roman" panose="02020603050405020304" pitchFamily="18" charset="0"/>
                <a:cs typeface="Times New Roman" panose="02020603050405020304" pitchFamily="18" charset="0"/>
              </a:rPr>
              <a:t>colored</a:t>
            </a:r>
            <a:r>
              <a:rPr lang="en-IN" sz="6400" b="0" i="0" dirty="0">
                <a:effectLst/>
                <a:latin typeface="Times New Roman" panose="02020603050405020304" pitchFamily="18" charset="0"/>
                <a:cs typeface="Times New Roman" panose="02020603050405020304" pitchFamily="18" charset="0"/>
              </a:rPr>
              <a:t> inflammation (</a:t>
            </a:r>
            <a:r>
              <a:rPr lang="en-IN" sz="6400" b="0" i="0" u="none" strike="noStrike" dirty="0">
                <a:effectLst/>
                <a:latin typeface="Times New Roman" panose="02020603050405020304" pitchFamily="18" charset="0"/>
                <a:cs typeface="Times New Roman" panose="02020603050405020304" pitchFamily="18" charset="0"/>
                <a:hlinkClick r:id="rId4" tooltip="Erythema">
                  <a:extLst>
                    <a:ext uri="{A12FA001-AC4F-418D-AE19-62706E023703}">
                      <ahyp:hlinkClr xmlns:ahyp="http://schemas.microsoft.com/office/drawing/2018/hyperlinkcolor" xmlns="" val="tx"/>
                    </a:ext>
                  </a:extLst>
                </a:hlinkClick>
              </a:rPr>
              <a:t>erythema</a:t>
            </a:r>
            <a:r>
              <a:rPr lang="en-IN" sz="6400" b="0" i="0" dirty="0">
                <a:effectLst/>
                <a:latin typeface="Times New Roman" panose="02020603050405020304" pitchFamily="18" charset="0"/>
                <a:cs typeface="Times New Roman" panose="02020603050405020304" pitchFamily="18" charset="0"/>
              </a:rPr>
              <a:t>) and it disappears within 4 days. This happens on both the arms since the subject is immune but hypersensitive to the toxin</a:t>
            </a:r>
            <a:endParaRPr lang="en-IN" sz="6400" dirty="0">
              <a:latin typeface="Times New Roman" panose="02020603050405020304" pitchFamily="18" charset="0"/>
              <a:cs typeface="Times New Roman" panose="02020603050405020304" pitchFamily="18" charset="0"/>
            </a:endParaRPr>
          </a:p>
          <a:p>
            <a:pPr marL="342900" indent="-342900" algn="l">
              <a:buFont typeface="+mj-lt"/>
              <a:buAutoNum type="arabicPeriod"/>
            </a:pPr>
            <a:endParaRPr lang="en-IN" sz="64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2</a:t>
            </a:fld>
            <a:endParaRPr lang="en-IN"/>
          </a:p>
        </p:txBody>
      </p:sp>
    </p:spTree>
    <p:extLst>
      <p:ext uri="{BB962C8B-B14F-4D97-AF65-F5344CB8AC3E}">
        <p14:creationId xmlns:p14="http://schemas.microsoft.com/office/powerpoint/2010/main" val="1523926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xmlns="" id="{E7D63004-88A3-4DFF-A080-2C45CA815EC3}"/>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EC75F8AA-4941-4F42-A28B-714112931D91}"/>
              </a:ext>
            </a:extLst>
          </p:cNvPr>
          <p:cNvSpPr>
            <a:spLocks noGrp="1"/>
          </p:cNvSpPr>
          <p:nvPr>
            <p:ph type="sldNum" sz="quarter" idx="12"/>
          </p:nvPr>
        </p:nvSpPr>
        <p:spPr>
          <a:xfrm>
            <a:off x="9448800" y="6497863"/>
            <a:ext cx="2743200" cy="365125"/>
          </a:xfrm>
        </p:spPr>
        <p:txBody>
          <a:bodyPr/>
          <a:lstStyle/>
          <a:p>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t>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xmlns="" id="{BEF7666A-F7E6-4D5B-8624-F83E76B55544}"/>
              </a:ext>
            </a:extLst>
          </p:cNvPr>
          <p:cNvSpPr txBox="1"/>
          <p:nvPr/>
        </p:nvSpPr>
        <p:spPr>
          <a:xfrm>
            <a:off x="1118585" y="1198619"/>
            <a:ext cx="10635449" cy="3539430"/>
          </a:xfrm>
          <a:prstGeom prst="rect">
            <a:avLst/>
          </a:prstGeom>
          <a:noFill/>
        </p:spPr>
        <p:txBody>
          <a:bodyPr wrap="square">
            <a:spAutoFit/>
          </a:bodyPr>
          <a:lstStyle/>
          <a:p>
            <a:pPr algn="l">
              <a:buFont typeface="+mj-lt"/>
              <a:buAutoNum type="arabicPeriod"/>
            </a:pPr>
            <a:r>
              <a:rPr lang="en-IN" sz="2800" b="1" i="0" dirty="0">
                <a:solidFill>
                  <a:srgbClr val="202122"/>
                </a:solidFill>
                <a:effectLst/>
                <a:latin typeface="Times New Roman" panose="02020603050405020304" pitchFamily="18" charset="0"/>
                <a:cs typeface="Times New Roman" panose="02020603050405020304" pitchFamily="18" charset="0"/>
              </a:rPr>
              <a:t>Negative reaction: Indicates that the person is immune.</a:t>
            </a:r>
          </a:p>
          <a:p>
            <a:pPr algn="l">
              <a:buFont typeface="+mj-lt"/>
              <a:buAutoNum type="arabicPeriod"/>
            </a:pPr>
            <a:r>
              <a:rPr lang="en-IN" sz="2800" b="1" i="0" dirty="0">
                <a:solidFill>
                  <a:srgbClr val="202122"/>
                </a:solidFill>
                <a:effectLst/>
                <a:latin typeface="Times New Roman" panose="02020603050405020304" pitchFamily="18" charset="0"/>
                <a:cs typeface="Times New Roman" panose="02020603050405020304" pitchFamily="18" charset="0"/>
              </a:rPr>
              <a:t>Combined reaction: Initial picture is like that of the pseudo-reaction but the erythema fades off after 4 days only in the control arm. It progresses on the test arm to a typical positive. The subject is interpreted to be both susceptible and hypersensitive.</a:t>
            </a:r>
          </a:p>
          <a:p>
            <a:pPr algn="l"/>
            <a:r>
              <a:rPr lang="en-IN" sz="2800" b="1" i="0" dirty="0">
                <a:solidFill>
                  <a:srgbClr val="202122"/>
                </a:solidFill>
                <a:effectLst/>
                <a:latin typeface="Times New Roman" panose="02020603050405020304" pitchFamily="18" charset="0"/>
                <a:cs typeface="Times New Roman" panose="02020603050405020304" pitchFamily="18" charset="0"/>
              </a:rPr>
              <a:t>The test was created when immunizing agents were scarce and not very safe; however, as newer and safer </a:t>
            </a:r>
            <a:r>
              <a:rPr lang="en-IN" sz="2800" b="1" i="0" u="none" strike="noStrike" dirty="0">
                <a:effectLst/>
                <a:latin typeface="Times New Roman" panose="02020603050405020304" pitchFamily="18" charset="0"/>
                <a:cs typeface="Times New Roman" panose="02020603050405020304" pitchFamily="18" charset="0"/>
                <a:hlinkClick r:id="rId2" tooltip="Toxoids">
                  <a:extLst>
                    <a:ext uri="{A12FA001-AC4F-418D-AE19-62706E023703}">
                      <ahyp:hlinkClr xmlns:ahyp="http://schemas.microsoft.com/office/drawing/2018/hyperlinkcolor" xmlns="" val="tx"/>
                    </a:ext>
                  </a:extLst>
                </a:hlinkClick>
              </a:rPr>
              <a:t>toxoids</a:t>
            </a:r>
            <a:r>
              <a:rPr lang="en-IN" sz="2800" b="1" i="0" dirty="0">
                <a:solidFill>
                  <a:srgbClr val="202122"/>
                </a:solidFill>
                <a:effectLst/>
                <a:latin typeface="Times New Roman" panose="02020603050405020304" pitchFamily="18" charset="0"/>
                <a:cs typeface="Times New Roman" panose="02020603050405020304" pitchFamily="18" charset="0"/>
              </a:rPr>
              <a:t> became available, susceptibility tests were no longer required</a:t>
            </a:r>
            <a:endParaRPr lang="en-IN" sz="2800" b="1" dirty="0"/>
          </a:p>
        </p:txBody>
      </p:sp>
      <p:pic>
        <p:nvPicPr>
          <p:cNvPr id="6" name="Picture 5">
            <a:extLst>
              <a:ext uri="{FF2B5EF4-FFF2-40B4-BE49-F238E27FC236}">
                <a16:creationId xmlns:a16="http://schemas.microsoft.com/office/drawing/2014/main" xmlns="" id="{AE83B1FB-6418-474C-8803-C407524CE58A}"/>
              </a:ext>
            </a:extLst>
          </p:cNvPr>
          <p:cNvPicPr>
            <a:picLocks noChangeAspect="1"/>
          </p:cNvPicPr>
          <p:nvPr/>
        </p:nvPicPr>
        <p:blipFill>
          <a:blip r:embed="rId3"/>
          <a:stretch>
            <a:fillRect/>
          </a:stretch>
        </p:blipFill>
        <p:spPr>
          <a:xfrm>
            <a:off x="5873476" y="3182090"/>
            <a:ext cx="445047" cy="493819"/>
          </a:xfrm>
          <a:prstGeom prst="rect">
            <a:avLst/>
          </a:prstGeom>
        </p:spPr>
      </p:pic>
      <p:pic>
        <p:nvPicPr>
          <p:cNvPr id="9" name="Picture 8">
            <a:extLst>
              <a:ext uri="{FF2B5EF4-FFF2-40B4-BE49-F238E27FC236}">
                <a16:creationId xmlns:a16="http://schemas.microsoft.com/office/drawing/2014/main" xmlns="" id="{49215CD3-BAD2-45C3-8BB9-6694E9035F2E}"/>
              </a:ext>
            </a:extLst>
          </p:cNvPr>
          <p:cNvPicPr>
            <a:picLocks noChangeAspect="1"/>
          </p:cNvPicPr>
          <p:nvPr/>
        </p:nvPicPr>
        <p:blipFill>
          <a:blip r:embed="rId4"/>
          <a:stretch>
            <a:fillRect/>
          </a:stretch>
        </p:blipFill>
        <p:spPr>
          <a:xfrm>
            <a:off x="0" y="-15189"/>
            <a:ext cx="12192000" cy="109728"/>
          </a:xfrm>
          <a:prstGeom prst="rect">
            <a:avLst/>
          </a:prstGeom>
        </p:spPr>
      </p:pic>
    </p:spTree>
    <p:extLst>
      <p:ext uri="{BB962C8B-B14F-4D97-AF65-F5344CB8AC3E}">
        <p14:creationId xmlns:p14="http://schemas.microsoft.com/office/powerpoint/2010/main" val="18487960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xmlns="" id="{79C08A89-64BE-413B-984C-ABE8D0976EE8}"/>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5EE305DD-3F69-4002-929B-6CEFCDAE0621}"/>
              </a:ext>
            </a:extLst>
          </p:cNvPr>
          <p:cNvSpPr>
            <a:spLocks noGrp="1"/>
          </p:cNvSpPr>
          <p:nvPr>
            <p:ph type="sldNum" sz="quarter" idx="12"/>
          </p:nvPr>
        </p:nvSpPr>
        <p:spPr>
          <a:xfrm>
            <a:off x="9448800" y="6513358"/>
            <a:ext cx="2743200" cy="365125"/>
          </a:xfrm>
        </p:spPr>
        <p:txBody>
          <a:bodyPr/>
          <a:lstStyle/>
          <a:p>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t>4</a:t>
            </a:fld>
            <a:endParaRPr lang="en-IN" sz="1600" b="1" dirty="0">
              <a:solidFill>
                <a:schemeClr val="tx1"/>
              </a:solidFill>
              <a:latin typeface="Times New Roman" panose="02020603050405020304" pitchFamily="18" charset="0"/>
              <a:cs typeface="Times New Roman" panose="02020603050405020304" pitchFamily="18" charset="0"/>
            </a:endParaRPr>
          </a:p>
        </p:txBody>
      </p:sp>
      <p:pic>
        <p:nvPicPr>
          <p:cNvPr id="1026" name="Picture 2" descr="Schick Test II | History of Vaccines">
            <a:extLst>
              <a:ext uri="{FF2B5EF4-FFF2-40B4-BE49-F238E27FC236}">
                <a16:creationId xmlns:a16="http://schemas.microsoft.com/office/drawing/2014/main" xmlns="" id="{DE4A759A-0266-41CC-BA35-0EBCF047CC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7565" y="204185"/>
            <a:ext cx="10173810" cy="589477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xmlns="" id="{98A8791E-F9F1-4434-99C4-74B67DA598D9}"/>
              </a:ext>
            </a:extLst>
          </p:cNvPr>
          <p:cNvPicPr>
            <a:picLocks noChangeAspect="1"/>
          </p:cNvPicPr>
          <p:nvPr/>
        </p:nvPicPr>
        <p:blipFill>
          <a:blip r:embed="rId3"/>
          <a:stretch>
            <a:fillRect/>
          </a:stretch>
        </p:blipFill>
        <p:spPr>
          <a:xfrm>
            <a:off x="0" y="-75359"/>
            <a:ext cx="12192000" cy="109728"/>
          </a:xfrm>
          <a:prstGeom prst="rect">
            <a:avLst/>
          </a:prstGeom>
        </p:spPr>
      </p:pic>
    </p:spTree>
    <p:extLst>
      <p:ext uri="{BB962C8B-B14F-4D97-AF65-F5344CB8AC3E}">
        <p14:creationId xmlns:p14="http://schemas.microsoft.com/office/powerpoint/2010/main" val="12480160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xmlns="" id="{2940FE35-4F25-4CDE-BBF9-F644DCF54F6A}"/>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1D6807BE-E67E-4900-A9C3-0D2DD36B7A58}"/>
              </a:ext>
            </a:extLst>
          </p:cNvPr>
          <p:cNvSpPr>
            <a:spLocks noGrp="1"/>
          </p:cNvSpPr>
          <p:nvPr>
            <p:ph type="sldNum" sz="quarter" idx="12"/>
          </p:nvPr>
        </p:nvSpPr>
        <p:spPr>
          <a:xfrm>
            <a:off x="9417150" y="6522236"/>
            <a:ext cx="2743200" cy="365125"/>
          </a:xfrm>
        </p:spPr>
        <p:txBody>
          <a:bodyPr/>
          <a:lstStyle/>
          <a:p>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t>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xmlns="" id="{2DF9DBA0-174E-48FC-A16D-C92167DB12C5}"/>
              </a:ext>
            </a:extLst>
          </p:cNvPr>
          <p:cNvSpPr txBox="1"/>
          <p:nvPr/>
        </p:nvSpPr>
        <p:spPr>
          <a:xfrm>
            <a:off x="1139687" y="1113183"/>
            <a:ext cx="9952383" cy="3785652"/>
          </a:xfrm>
          <a:prstGeom prst="rect">
            <a:avLst/>
          </a:prstGeom>
          <a:noFill/>
        </p:spPr>
        <p:txBody>
          <a:bodyPr wrap="square">
            <a:spAutoFit/>
          </a:bodyPr>
          <a:lstStyle/>
          <a:p>
            <a:pPr algn="just"/>
            <a:r>
              <a:rPr lang="en-IN" sz="1600" b="0" i="0" dirty="0">
                <a:solidFill>
                  <a:srgbClr val="202124"/>
                </a:solidFill>
                <a:effectLst/>
                <a:latin typeface="Times New Roman" panose="02020603050405020304" pitchFamily="18" charset="0"/>
                <a:cs typeface="Times New Roman" panose="02020603050405020304" pitchFamily="18" charset="0"/>
              </a:rPr>
              <a:t>The enzyme-linked immunosorbent </a:t>
            </a:r>
            <a:r>
              <a:rPr lang="en-IN" sz="1600" b="1" i="0" dirty="0">
                <a:solidFill>
                  <a:srgbClr val="202124"/>
                </a:solidFill>
                <a:effectLst/>
                <a:latin typeface="Times New Roman" panose="02020603050405020304" pitchFamily="18" charset="0"/>
                <a:cs typeface="Times New Roman" panose="02020603050405020304" pitchFamily="18" charset="0"/>
              </a:rPr>
              <a:t>assay</a:t>
            </a:r>
            <a:r>
              <a:rPr lang="en-IN" sz="1600" b="0" i="0" dirty="0">
                <a:solidFill>
                  <a:srgbClr val="202124"/>
                </a:solidFill>
                <a:effectLst/>
                <a:latin typeface="Times New Roman" panose="02020603050405020304" pitchFamily="18" charset="0"/>
                <a:cs typeface="Times New Roman" panose="02020603050405020304" pitchFamily="18" charset="0"/>
              </a:rPr>
              <a:t> (</a:t>
            </a:r>
            <a:r>
              <a:rPr lang="en-IN" sz="1600" b="1" i="0" dirty="0">
                <a:solidFill>
                  <a:srgbClr val="202124"/>
                </a:solidFill>
                <a:effectLst/>
                <a:latin typeface="Times New Roman" panose="02020603050405020304" pitchFamily="18" charset="0"/>
                <a:cs typeface="Times New Roman" panose="02020603050405020304" pitchFamily="18" charset="0"/>
              </a:rPr>
              <a:t>ELISA</a:t>
            </a:r>
            <a:r>
              <a:rPr lang="en-IN" sz="1600" b="0" i="0" dirty="0">
                <a:solidFill>
                  <a:srgbClr val="202124"/>
                </a:solidFill>
                <a:effectLst/>
                <a:latin typeface="Times New Roman" panose="02020603050405020304" pitchFamily="18" charset="0"/>
                <a:cs typeface="Times New Roman" panose="02020603050405020304" pitchFamily="18" charset="0"/>
              </a:rPr>
              <a:t>) is an immunological </a:t>
            </a:r>
            <a:r>
              <a:rPr lang="en-IN" sz="1600" b="1" i="0" dirty="0">
                <a:solidFill>
                  <a:srgbClr val="202124"/>
                </a:solidFill>
                <a:effectLst/>
                <a:latin typeface="Times New Roman" panose="02020603050405020304" pitchFamily="18" charset="0"/>
                <a:cs typeface="Times New Roman" panose="02020603050405020304" pitchFamily="18" charset="0"/>
              </a:rPr>
              <a:t>assay</a:t>
            </a:r>
            <a:r>
              <a:rPr lang="en-IN" sz="1600" b="0" i="0" dirty="0">
                <a:solidFill>
                  <a:srgbClr val="202124"/>
                </a:solidFill>
                <a:effectLst/>
                <a:latin typeface="Times New Roman" panose="02020603050405020304" pitchFamily="18" charset="0"/>
                <a:cs typeface="Times New Roman" panose="02020603050405020304" pitchFamily="18" charset="0"/>
              </a:rPr>
              <a:t> commonly </a:t>
            </a:r>
            <a:r>
              <a:rPr lang="en-IN" sz="1600" b="1" i="0" dirty="0">
                <a:solidFill>
                  <a:srgbClr val="202124"/>
                </a:solidFill>
                <a:effectLst/>
                <a:latin typeface="Times New Roman" panose="02020603050405020304" pitchFamily="18" charset="0"/>
                <a:cs typeface="Times New Roman" panose="02020603050405020304" pitchFamily="18" charset="0"/>
              </a:rPr>
              <a:t>used</a:t>
            </a:r>
            <a:r>
              <a:rPr lang="en-IN" sz="1600" b="0" i="0" dirty="0">
                <a:solidFill>
                  <a:srgbClr val="202124"/>
                </a:solidFill>
                <a:effectLst/>
                <a:latin typeface="Times New Roman" panose="02020603050405020304" pitchFamily="18" charset="0"/>
                <a:cs typeface="Times New Roman" panose="02020603050405020304" pitchFamily="18" charset="0"/>
              </a:rPr>
              <a:t> to measure antibodies, antigens, proteins and glycoproteins in biological samples. Some examples include: diagnosis of HIV infection, pregnancy </a:t>
            </a:r>
            <a:r>
              <a:rPr lang="en-IN" sz="1600" b="1" i="0" dirty="0">
                <a:solidFill>
                  <a:srgbClr val="202124"/>
                </a:solidFill>
                <a:effectLst/>
                <a:latin typeface="Times New Roman" panose="02020603050405020304" pitchFamily="18" charset="0"/>
                <a:cs typeface="Times New Roman" panose="02020603050405020304" pitchFamily="18" charset="0"/>
              </a:rPr>
              <a:t>tests</a:t>
            </a:r>
            <a:r>
              <a:rPr lang="en-IN" sz="1600" b="0" i="0" dirty="0">
                <a:solidFill>
                  <a:srgbClr val="202124"/>
                </a:solidFill>
                <a:effectLst/>
                <a:latin typeface="Times New Roman" panose="02020603050405020304" pitchFamily="18" charset="0"/>
                <a:cs typeface="Times New Roman" panose="02020603050405020304" pitchFamily="18" charset="0"/>
              </a:rPr>
              <a:t>, and measurement of cytokines or soluble receptors in cell supernatant or serum</a:t>
            </a:r>
          </a:p>
          <a:p>
            <a:pPr algn="just"/>
            <a:endParaRPr lang="en-IN" sz="1600" b="0" i="0" dirty="0">
              <a:solidFill>
                <a:srgbClr val="202124"/>
              </a:solidFill>
              <a:effectLst/>
              <a:latin typeface="Times New Roman" panose="02020603050405020304" pitchFamily="18" charset="0"/>
              <a:cs typeface="Times New Roman" panose="02020603050405020304" pitchFamily="18" charset="0"/>
            </a:endParaRPr>
          </a:p>
          <a:p>
            <a:pPr algn="just"/>
            <a:r>
              <a:rPr lang="en-IN" sz="1600" b="1" i="0" dirty="0">
                <a:solidFill>
                  <a:srgbClr val="202124"/>
                </a:solidFill>
                <a:effectLst/>
                <a:latin typeface="Times New Roman" panose="02020603050405020304" pitchFamily="18" charset="0"/>
                <a:cs typeface="Times New Roman" panose="02020603050405020304" pitchFamily="18" charset="0"/>
              </a:rPr>
              <a:t>ELISA</a:t>
            </a:r>
            <a:r>
              <a:rPr lang="en-IN" sz="1600" b="0" i="0" dirty="0">
                <a:solidFill>
                  <a:srgbClr val="202124"/>
                </a:solidFill>
                <a:effectLst/>
                <a:latin typeface="Times New Roman" panose="02020603050405020304" pitchFamily="18" charset="0"/>
                <a:cs typeface="Times New Roman" panose="02020603050405020304" pitchFamily="18" charset="0"/>
              </a:rPr>
              <a:t> is used in both experimental and diagnostic virology. It is a highly sensitive assay that </a:t>
            </a:r>
            <a:r>
              <a:rPr lang="en-IN" sz="1600" b="1" i="0" dirty="0">
                <a:solidFill>
                  <a:srgbClr val="202124"/>
                </a:solidFill>
                <a:effectLst/>
                <a:latin typeface="Times New Roman" panose="02020603050405020304" pitchFamily="18" charset="0"/>
                <a:cs typeface="Times New Roman" panose="02020603050405020304" pitchFamily="18" charset="0"/>
              </a:rPr>
              <a:t>can detect</a:t>
            </a:r>
            <a:r>
              <a:rPr lang="en-IN" sz="1600" b="0" i="0" dirty="0">
                <a:solidFill>
                  <a:srgbClr val="202124"/>
                </a:solidFill>
                <a:effectLst/>
                <a:latin typeface="Times New Roman" panose="02020603050405020304" pitchFamily="18" charset="0"/>
                <a:cs typeface="Times New Roman" panose="02020603050405020304" pitchFamily="18" charset="0"/>
              </a:rPr>
              <a:t> proteins at the picomolar to nanomolar range (10</a:t>
            </a:r>
            <a:r>
              <a:rPr lang="en-IN" sz="1600" b="0" i="0" baseline="30000" dirty="0">
                <a:solidFill>
                  <a:srgbClr val="202124"/>
                </a:solidFill>
                <a:effectLst/>
                <a:latin typeface="Times New Roman" panose="02020603050405020304" pitchFamily="18" charset="0"/>
                <a:cs typeface="Times New Roman" panose="02020603050405020304" pitchFamily="18" charset="0"/>
              </a:rPr>
              <a:t>-12</a:t>
            </a:r>
            <a:r>
              <a:rPr lang="en-IN" sz="1600" b="0" i="0" dirty="0">
                <a:solidFill>
                  <a:srgbClr val="202124"/>
                </a:solidFill>
                <a:effectLst/>
                <a:latin typeface="Times New Roman" panose="02020603050405020304" pitchFamily="18" charset="0"/>
                <a:cs typeface="Times New Roman" panose="02020603050405020304" pitchFamily="18" charset="0"/>
              </a:rPr>
              <a:t> to 10</a:t>
            </a:r>
            <a:r>
              <a:rPr lang="en-IN" sz="1600" b="0" i="0" baseline="30000" dirty="0">
                <a:solidFill>
                  <a:srgbClr val="202124"/>
                </a:solidFill>
                <a:effectLst/>
                <a:latin typeface="Times New Roman" panose="02020603050405020304" pitchFamily="18" charset="0"/>
                <a:cs typeface="Times New Roman" panose="02020603050405020304" pitchFamily="18" charset="0"/>
              </a:rPr>
              <a:t>-9</a:t>
            </a:r>
            <a:r>
              <a:rPr lang="en-IN" sz="1600" b="0" i="0" dirty="0">
                <a:solidFill>
                  <a:srgbClr val="202124"/>
                </a:solidFill>
                <a:effectLst/>
                <a:latin typeface="Times New Roman" panose="02020603050405020304" pitchFamily="18" charset="0"/>
                <a:cs typeface="Times New Roman" panose="02020603050405020304" pitchFamily="18" charset="0"/>
              </a:rPr>
              <a:t> moles per </a:t>
            </a:r>
            <a:r>
              <a:rPr lang="en-IN" sz="1600" b="0" i="0" dirty="0" err="1">
                <a:solidFill>
                  <a:srgbClr val="202124"/>
                </a:solidFill>
                <a:effectLst/>
                <a:latin typeface="Times New Roman" panose="02020603050405020304" pitchFamily="18" charset="0"/>
                <a:cs typeface="Times New Roman" panose="02020603050405020304" pitchFamily="18" charset="0"/>
              </a:rPr>
              <a:t>liter</a:t>
            </a:r>
            <a:r>
              <a:rPr lang="en-IN" sz="1600" b="0" i="0" dirty="0">
                <a:solidFill>
                  <a:srgbClr val="202124"/>
                </a:solidFill>
                <a:effectLst/>
                <a:latin typeface="Times New Roman" panose="02020603050405020304" pitchFamily="18" charset="0"/>
                <a:cs typeface="Times New Roman" panose="02020603050405020304" pitchFamily="18" charset="0"/>
              </a:rPr>
              <a:t>). It is the mainstay for the diagnosis of infections by many different </a:t>
            </a:r>
            <a:r>
              <a:rPr lang="en-IN" sz="1600" b="1" i="0" dirty="0">
                <a:solidFill>
                  <a:srgbClr val="202124"/>
                </a:solidFill>
                <a:effectLst/>
                <a:latin typeface="Times New Roman" panose="02020603050405020304" pitchFamily="18" charset="0"/>
                <a:cs typeface="Times New Roman" panose="02020603050405020304" pitchFamily="18" charset="0"/>
              </a:rPr>
              <a:t>viruses</a:t>
            </a:r>
            <a:r>
              <a:rPr lang="en-IN" sz="1600" b="0" i="0" dirty="0">
                <a:solidFill>
                  <a:srgbClr val="202124"/>
                </a:solidFill>
                <a:effectLst/>
                <a:latin typeface="Times New Roman" panose="02020603050405020304" pitchFamily="18" charset="0"/>
                <a:cs typeface="Times New Roman" panose="02020603050405020304" pitchFamily="18" charset="0"/>
              </a:rPr>
              <a:t>, including HIV-1, HTLV-1, adenovirus, and cytomegalovirus.</a:t>
            </a:r>
          </a:p>
          <a:p>
            <a:pPr algn="just"/>
            <a:endParaRPr lang="en-IN" sz="1600" b="0" i="0" dirty="0">
              <a:solidFill>
                <a:srgbClr val="202124"/>
              </a:solidFill>
              <a:effectLst/>
              <a:latin typeface="Times New Roman" panose="02020603050405020304" pitchFamily="18" charset="0"/>
              <a:cs typeface="Times New Roman" panose="02020603050405020304" pitchFamily="18" charset="0"/>
            </a:endParaRPr>
          </a:p>
          <a:p>
            <a:pPr algn="just"/>
            <a:r>
              <a:rPr lang="en-IN" sz="1600" b="1" i="0" dirty="0">
                <a:solidFill>
                  <a:srgbClr val="202124"/>
                </a:solidFill>
                <a:effectLst/>
                <a:latin typeface="Times New Roman" panose="02020603050405020304" pitchFamily="18" charset="0"/>
                <a:cs typeface="Times New Roman" panose="02020603050405020304" pitchFamily="18" charset="0"/>
              </a:rPr>
              <a:t>Advantages</a:t>
            </a:r>
            <a:r>
              <a:rPr lang="en-IN" sz="1600" b="0" i="0" dirty="0">
                <a:solidFill>
                  <a:srgbClr val="202124"/>
                </a:solidFill>
                <a:effectLst/>
                <a:latin typeface="Times New Roman" panose="02020603050405020304" pitchFamily="18" charset="0"/>
                <a:cs typeface="Times New Roman" panose="02020603050405020304" pitchFamily="18" charset="0"/>
              </a:rPr>
              <a:t>. High sensitivity and specificity: it is common for ELISAs to detect antigens at the picogram level in a very specific manner due to the use of antibodies. High throughput: commercial </a:t>
            </a:r>
            <a:r>
              <a:rPr lang="en-IN" sz="1600" b="1" i="0" dirty="0">
                <a:solidFill>
                  <a:srgbClr val="202124"/>
                </a:solidFill>
                <a:effectLst/>
                <a:latin typeface="Times New Roman" panose="02020603050405020304" pitchFamily="18" charset="0"/>
                <a:cs typeface="Times New Roman" panose="02020603050405020304" pitchFamily="18" charset="0"/>
              </a:rPr>
              <a:t>ELISA</a:t>
            </a:r>
            <a:r>
              <a:rPr lang="en-IN" sz="1600" b="0" i="0" dirty="0">
                <a:solidFill>
                  <a:srgbClr val="202124"/>
                </a:solidFill>
                <a:effectLst/>
                <a:latin typeface="Times New Roman" panose="02020603050405020304" pitchFamily="18" charset="0"/>
                <a:cs typeface="Times New Roman" panose="02020603050405020304" pitchFamily="18" charset="0"/>
              </a:rPr>
              <a:t> kits are normally available in a 96-well plate format. But the </a:t>
            </a:r>
            <a:r>
              <a:rPr lang="en-IN" sz="1600" b="1" i="0" dirty="0">
                <a:solidFill>
                  <a:srgbClr val="202124"/>
                </a:solidFill>
                <a:effectLst/>
                <a:latin typeface="Times New Roman" panose="02020603050405020304" pitchFamily="18" charset="0"/>
                <a:cs typeface="Times New Roman" panose="02020603050405020304" pitchFamily="18" charset="0"/>
              </a:rPr>
              <a:t>assay</a:t>
            </a:r>
            <a:r>
              <a:rPr lang="en-IN" sz="1600" b="0" i="0" dirty="0">
                <a:solidFill>
                  <a:srgbClr val="202124"/>
                </a:solidFill>
                <a:effectLst/>
                <a:latin typeface="Times New Roman" panose="02020603050405020304" pitchFamily="18" charset="0"/>
                <a:cs typeface="Times New Roman" panose="02020603050405020304" pitchFamily="18" charset="0"/>
              </a:rPr>
              <a:t> can be easily adapted to 384-well plates.</a:t>
            </a:r>
          </a:p>
          <a:p>
            <a:pPr algn="just"/>
            <a:endParaRPr lang="en-IN" sz="1600" b="0" i="0" dirty="0">
              <a:solidFill>
                <a:srgbClr val="202124"/>
              </a:solidFill>
              <a:effectLst/>
              <a:latin typeface="Times New Roman" panose="02020603050405020304" pitchFamily="18" charset="0"/>
              <a:cs typeface="Times New Roman" panose="02020603050405020304" pitchFamily="18" charset="0"/>
            </a:endParaRPr>
          </a:p>
          <a:p>
            <a:pPr algn="just"/>
            <a:r>
              <a:rPr lang="en-IN" sz="1600" b="0" i="0" dirty="0">
                <a:solidFill>
                  <a:srgbClr val="202124"/>
                </a:solidFill>
                <a:effectLst/>
                <a:latin typeface="Times New Roman" panose="02020603050405020304" pitchFamily="18" charset="0"/>
                <a:cs typeface="Times New Roman" panose="02020603050405020304" pitchFamily="18" charset="0"/>
              </a:rPr>
              <a:t> The  most simple form of an </a:t>
            </a:r>
            <a:r>
              <a:rPr lang="en-IN" sz="1600" b="1" i="0" dirty="0">
                <a:solidFill>
                  <a:srgbClr val="202124"/>
                </a:solidFill>
                <a:effectLst/>
                <a:latin typeface="Times New Roman" panose="02020603050405020304" pitchFamily="18" charset="0"/>
                <a:cs typeface="Times New Roman" panose="02020603050405020304" pitchFamily="18" charset="0"/>
              </a:rPr>
              <a:t>ELISA</a:t>
            </a:r>
            <a:r>
              <a:rPr lang="en-IN" sz="1600" b="0" i="0" dirty="0">
                <a:solidFill>
                  <a:srgbClr val="202124"/>
                </a:solidFill>
                <a:effectLst/>
                <a:latin typeface="Times New Roman" panose="02020603050405020304" pitchFamily="18" charset="0"/>
                <a:cs typeface="Times New Roman" panose="02020603050405020304" pitchFamily="18" charset="0"/>
              </a:rPr>
              <a:t>, antigens from the sample to be </a:t>
            </a:r>
            <a:r>
              <a:rPr lang="en-IN" sz="1600" b="1" i="0" dirty="0">
                <a:solidFill>
                  <a:srgbClr val="202124"/>
                </a:solidFill>
                <a:effectLst/>
                <a:latin typeface="Times New Roman" panose="02020603050405020304" pitchFamily="18" charset="0"/>
                <a:cs typeface="Times New Roman" panose="02020603050405020304" pitchFamily="18" charset="0"/>
              </a:rPr>
              <a:t>tested are</a:t>
            </a:r>
            <a:r>
              <a:rPr lang="en-IN" sz="1600" b="0" i="0" dirty="0">
                <a:solidFill>
                  <a:srgbClr val="202124"/>
                </a:solidFill>
                <a:effectLst/>
                <a:latin typeface="Times New Roman" panose="02020603050405020304" pitchFamily="18" charset="0"/>
                <a:cs typeface="Times New Roman" panose="02020603050405020304" pitchFamily="18" charset="0"/>
              </a:rPr>
              <a:t> attached to a surface. Then, a matching </a:t>
            </a:r>
            <a:r>
              <a:rPr lang="en-IN" sz="1600" b="1" i="0" dirty="0">
                <a:solidFill>
                  <a:srgbClr val="202124"/>
                </a:solidFill>
                <a:effectLst/>
                <a:latin typeface="Times New Roman" panose="02020603050405020304" pitchFamily="18" charset="0"/>
                <a:cs typeface="Times New Roman" panose="02020603050405020304" pitchFamily="18" charset="0"/>
              </a:rPr>
              <a:t>antibody</a:t>
            </a:r>
            <a:r>
              <a:rPr lang="en-IN" sz="1600" b="0" i="0" dirty="0">
                <a:solidFill>
                  <a:srgbClr val="202124"/>
                </a:solidFill>
                <a:effectLst/>
                <a:latin typeface="Times New Roman" panose="02020603050405020304" pitchFamily="18" charset="0"/>
                <a:cs typeface="Times New Roman" panose="02020603050405020304" pitchFamily="18" charset="0"/>
              </a:rPr>
              <a:t> is applied over the surface so it </a:t>
            </a:r>
            <a:r>
              <a:rPr lang="en-IN" sz="1600" b="1" i="0" dirty="0">
                <a:solidFill>
                  <a:srgbClr val="202124"/>
                </a:solidFill>
                <a:effectLst/>
                <a:latin typeface="Times New Roman" panose="02020603050405020304" pitchFamily="18" charset="0"/>
                <a:cs typeface="Times New Roman" panose="02020603050405020304" pitchFamily="18" charset="0"/>
              </a:rPr>
              <a:t>can</a:t>
            </a:r>
            <a:r>
              <a:rPr lang="en-IN" sz="1600" b="0" i="0" dirty="0">
                <a:solidFill>
                  <a:srgbClr val="202124"/>
                </a:solidFill>
                <a:effectLst/>
                <a:latin typeface="Times New Roman" panose="02020603050405020304" pitchFamily="18" charset="0"/>
                <a:cs typeface="Times New Roman" panose="02020603050405020304" pitchFamily="18" charset="0"/>
              </a:rPr>
              <a:t> bind the antigen. This </a:t>
            </a:r>
            <a:r>
              <a:rPr lang="en-IN" sz="1600" b="1" i="0" dirty="0">
                <a:solidFill>
                  <a:srgbClr val="202124"/>
                </a:solidFill>
                <a:effectLst/>
                <a:latin typeface="Times New Roman" panose="02020603050405020304" pitchFamily="18" charset="0"/>
                <a:cs typeface="Times New Roman" panose="02020603050405020304" pitchFamily="18" charset="0"/>
              </a:rPr>
              <a:t>antibody</a:t>
            </a:r>
            <a:r>
              <a:rPr lang="en-IN" sz="1600" b="0" i="0" dirty="0">
                <a:solidFill>
                  <a:srgbClr val="202124"/>
                </a:solidFill>
                <a:effectLst/>
                <a:latin typeface="Times New Roman" panose="02020603050405020304" pitchFamily="18" charset="0"/>
                <a:cs typeface="Times New Roman" panose="02020603050405020304" pitchFamily="18" charset="0"/>
              </a:rPr>
              <a:t> is linked to an enzyme and then any unbound </a:t>
            </a:r>
            <a:r>
              <a:rPr lang="en-IN" sz="1600" b="1" i="0" dirty="0">
                <a:solidFill>
                  <a:srgbClr val="202124"/>
                </a:solidFill>
                <a:effectLst/>
                <a:latin typeface="Times New Roman" panose="02020603050405020304" pitchFamily="18" charset="0"/>
                <a:cs typeface="Times New Roman" panose="02020603050405020304" pitchFamily="18" charset="0"/>
              </a:rPr>
              <a:t>antibodies are</a:t>
            </a:r>
            <a:r>
              <a:rPr lang="en-IN" sz="1600" b="0" i="0" dirty="0">
                <a:solidFill>
                  <a:srgbClr val="202124"/>
                </a:solidFill>
                <a:effectLst/>
                <a:latin typeface="Times New Roman" panose="02020603050405020304" pitchFamily="18" charset="0"/>
                <a:cs typeface="Times New Roman" panose="02020603050405020304" pitchFamily="18" charset="0"/>
              </a:rPr>
              <a:t> removed.</a:t>
            </a:r>
            <a:endParaRPr lang="en-IN" sz="1600"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xmlns="" id="{9604C651-5C7C-436C-B353-AB61ECE143FE}"/>
              </a:ext>
            </a:extLst>
          </p:cNvPr>
          <p:cNvPicPr>
            <a:picLocks noChangeAspect="1"/>
          </p:cNvPicPr>
          <p:nvPr/>
        </p:nvPicPr>
        <p:blipFill>
          <a:blip r:embed="rId2"/>
          <a:stretch>
            <a:fillRect/>
          </a:stretch>
        </p:blipFill>
        <p:spPr>
          <a:xfrm>
            <a:off x="0" y="-12733"/>
            <a:ext cx="12192000" cy="109728"/>
          </a:xfrm>
          <a:prstGeom prst="rect">
            <a:avLst/>
          </a:prstGeom>
        </p:spPr>
      </p:pic>
    </p:spTree>
    <p:extLst>
      <p:ext uri="{BB962C8B-B14F-4D97-AF65-F5344CB8AC3E}">
        <p14:creationId xmlns:p14="http://schemas.microsoft.com/office/powerpoint/2010/main" val="18035202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0C2F2AA-40E1-431E-A24A-7BC7CE293781}"/>
              </a:ext>
            </a:extLst>
          </p:cNvPr>
          <p:cNvSpPr>
            <a:spLocks noGrp="1"/>
          </p:cNvSpPr>
          <p:nvPr>
            <p:ph type="title"/>
          </p:nvPr>
        </p:nvSpPr>
        <p:spPr>
          <a:xfrm>
            <a:off x="1042386" y="-252413"/>
            <a:ext cx="10515600" cy="1325563"/>
          </a:xfrm>
        </p:spPr>
        <p:txBody>
          <a:bodyPr>
            <a:normAutofit/>
          </a:bodyPr>
          <a:lstStyle/>
          <a:p>
            <a:r>
              <a:rPr lang="en-IN" sz="2000" b="1" dirty="0">
                <a:latin typeface="Times New Roman" panose="02020603050405020304" pitchFamily="18" charset="0"/>
                <a:cs typeface="Times New Roman" panose="02020603050405020304" pitchFamily="18" charset="0"/>
              </a:rPr>
              <a:t>ELISA</a:t>
            </a:r>
          </a:p>
        </p:txBody>
      </p:sp>
      <p:sp>
        <p:nvSpPr>
          <p:cNvPr id="3" name="Content Placeholder 2">
            <a:extLst>
              <a:ext uri="{FF2B5EF4-FFF2-40B4-BE49-F238E27FC236}">
                <a16:creationId xmlns:a16="http://schemas.microsoft.com/office/drawing/2014/main" xmlns="" id="{4B53AD0F-DAF1-4B18-85A5-2F629AE7E90B}"/>
              </a:ext>
            </a:extLst>
          </p:cNvPr>
          <p:cNvSpPr>
            <a:spLocks noGrp="1"/>
          </p:cNvSpPr>
          <p:nvPr>
            <p:ph idx="1"/>
          </p:nvPr>
        </p:nvSpPr>
        <p:spPr>
          <a:xfrm>
            <a:off x="983202" y="708942"/>
            <a:ext cx="11208798" cy="5440116"/>
          </a:xfrm>
        </p:spPr>
        <p:txBody>
          <a:bodyPr>
            <a:normAutofit fontScale="77500" lnSpcReduction="20000"/>
          </a:bodyPr>
          <a:lstStyle/>
          <a:p>
            <a:pPr algn="l">
              <a:buFont typeface="Arial" panose="020B0604020202020204" pitchFamily="34" charset="0"/>
              <a:buChar char="•"/>
            </a:pPr>
            <a:r>
              <a:rPr lang="en-IN" sz="3000" b="0" i="0" dirty="0">
                <a:effectLst/>
                <a:latin typeface="Times New Roman" panose="02020603050405020304" pitchFamily="18" charset="0"/>
                <a:cs typeface="Times New Roman" panose="02020603050405020304" pitchFamily="18" charset="0"/>
              </a:rPr>
              <a:t>A buffered solution of the antigen to be tested for is added to each well (usually 96-well plates) of a </a:t>
            </a:r>
            <a:r>
              <a:rPr lang="en-IN" sz="3000" b="0" i="0" u="none" strike="noStrike" dirty="0">
                <a:effectLst/>
                <a:latin typeface="Times New Roman" panose="02020603050405020304" pitchFamily="18" charset="0"/>
                <a:cs typeface="Times New Roman" panose="02020603050405020304" pitchFamily="18" charset="0"/>
                <a:hlinkClick r:id="rId2" tooltip="Microtiter plate">
                  <a:extLst>
                    <a:ext uri="{A12FA001-AC4F-418D-AE19-62706E023703}">
                      <ahyp:hlinkClr xmlns:ahyp="http://schemas.microsoft.com/office/drawing/2018/hyperlinkcolor" xmlns="" val="tx"/>
                    </a:ext>
                  </a:extLst>
                </a:hlinkClick>
              </a:rPr>
              <a:t>microtiter plate</a:t>
            </a:r>
            <a:r>
              <a:rPr lang="en-IN" sz="3000" b="0" i="0" dirty="0">
                <a:effectLst/>
                <a:latin typeface="Times New Roman" panose="02020603050405020304" pitchFamily="18" charset="0"/>
                <a:cs typeface="Times New Roman" panose="02020603050405020304" pitchFamily="18" charset="0"/>
              </a:rPr>
              <a:t>, where it is given time to adhere to the plastic through charge interactions.</a:t>
            </a:r>
          </a:p>
          <a:p>
            <a:pPr marL="0" indent="0" algn="l">
              <a:buNone/>
            </a:pPr>
            <a:endParaRPr lang="en-IN" sz="3000" b="0" i="0" dirty="0">
              <a:effectLst/>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IN" sz="3000" b="0" i="0" dirty="0">
                <a:effectLst/>
                <a:latin typeface="Times New Roman" panose="02020603050405020304" pitchFamily="18" charset="0"/>
                <a:cs typeface="Times New Roman" panose="02020603050405020304" pitchFamily="18" charset="0"/>
              </a:rPr>
              <a:t>A solution of nonreacting protein, such as </a:t>
            </a:r>
            <a:r>
              <a:rPr lang="en-IN" sz="3000" b="0" i="0" u="none" strike="noStrike" dirty="0">
                <a:effectLst/>
                <a:latin typeface="Times New Roman" panose="02020603050405020304" pitchFamily="18" charset="0"/>
                <a:cs typeface="Times New Roman" panose="02020603050405020304" pitchFamily="18" charset="0"/>
                <a:hlinkClick r:id="rId3" tooltip="Bovine serum albumin">
                  <a:extLst>
                    <a:ext uri="{A12FA001-AC4F-418D-AE19-62706E023703}">
                      <ahyp:hlinkClr xmlns:ahyp="http://schemas.microsoft.com/office/drawing/2018/hyperlinkcolor" xmlns="" val="tx"/>
                    </a:ext>
                  </a:extLst>
                </a:hlinkClick>
              </a:rPr>
              <a:t>bovine serum albumin</a:t>
            </a:r>
            <a:r>
              <a:rPr lang="en-IN" sz="3000" b="0" i="0" dirty="0">
                <a:effectLst/>
                <a:latin typeface="Times New Roman" panose="02020603050405020304" pitchFamily="18" charset="0"/>
                <a:cs typeface="Times New Roman" panose="02020603050405020304" pitchFamily="18" charset="0"/>
              </a:rPr>
              <a:t> or </a:t>
            </a:r>
            <a:r>
              <a:rPr lang="en-IN" sz="3000" b="0" i="0" u="none" strike="noStrike" dirty="0">
                <a:effectLst/>
                <a:latin typeface="Times New Roman" panose="02020603050405020304" pitchFamily="18" charset="0"/>
                <a:cs typeface="Times New Roman" panose="02020603050405020304" pitchFamily="18" charset="0"/>
                <a:hlinkClick r:id="rId4" tooltip="Casein">
                  <a:extLst>
                    <a:ext uri="{A12FA001-AC4F-418D-AE19-62706E023703}">
                      <ahyp:hlinkClr xmlns:ahyp="http://schemas.microsoft.com/office/drawing/2018/hyperlinkcolor" xmlns="" val="tx"/>
                    </a:ext>
                  </a:extLst>
                </a:hlinkClick>
              </a:rPr>
              <a:t>casein</a:t>
            </a:r>
            <a:r>
              <a:rPr lang="en-IN" sz="3000" b="0" i="0" dirty="0">
                <a:effectLst/>
                <a:latin typeface="Times New Roman" panose="02020603050405020304" pitchFamily="18" charset="0"/>
                <a:cs typeface="Times New Roman" panose="02020603050405020304" pitchFamily="18" charset="0"/>
              </a:rPr>
              <a:t>, is added to each well in order to cover any plastic surface in the well which remains uncoated by the antigen.</a:t>
            </a:r>
          </a:p>
          <a:p>
            <a:pPr marL="0" indent="0" algn="l">
              <a:buNone/>
            </a:pPr>
            <a:endParaRPr lang="en-IN" sz="3000" b="0" i="0" dirty="0">
              <a:effectLst/>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IN" sz="3000" b="0" i="0" dirty="0">
                <a:effectLst/>
                <a:latin typeface="Times New Roman" panose="02020603050405020304" pitchFamily="18" charset="0"/>
                <a:cs typeface="Times New Roman" panose="02020603050405020304" pitchFamily="18" charset="0"/>
              </a:rPr>
              <a:t>The </a:t>
            </a:r>
            <a:r>
              <a:rPr lang="en-IN" sz="3000" b="0" i="0" u="none" strike="noStrike" dirty="0">
                <a:effectLst/>
                <a:latin typeface="Times New Roman" panose="02020603050405020304" pitchFamily="18" charset="0"/>
                <a:cs typeface="Times New Roman" panose="02020603050405020304" pitchFamily="18" charset="0"/>
                <a:hlinkClick r:id="rId5" tooltip="Primary antibody">
                  <a:extLst>
                    <a:ext uri="{A12FA001-AC4F-418D-AE19-62706E023703}">
                      <ahyp:hlinkClr xmlns:ahyp="http://schemas.microsoft.com/office/drawing/2018/hyperlinkcolor" xmlns="" val="tx"/>
                    </a:ext>
                  </a:extLst>
                </a:hlinkClick>
              </a:rPr>
              <a:t>primary antibody</a:t>
            </a:r>
            <a:r>
              <a:rPr lang="en-IN" sz="3000" b="0" i="0" dirty="0">
                <a:effectLst/>
                <a:latin typeface="Times New Roman" panose="02020603050405020304" pitchFamily="18" charset="0"/>
                <a:cs typeface="Times New Roman" panose="02020603050405020304" pitchFamily="18" charset="0"/>
              </a:rPr>
              <a:t> with an attached (conjugated) enzyme is added, which binds specifically to the test antigen coating the well.</a:t>
            </a:r>
          </a:p>
          <a:p>
            <a:pPr marL="0" indent="0" algn="l">
              <a:buNone/>
            </a:pPr>
            <a:endParaRPr lang="en-IN" sz="3000" b="0" i="0" dirty="0">
              <a:effectLst/>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IN" sz="3000" b="0" i="0" dirty="0">
                <a:effectLst/>
                <a:latin typeface="Times New Roman" panose="02020603050405020304" pitchFamily="18" charset="0"/>
                <a:cs typeface="Times New Roman" panose="02020603050405020304" pitchFamily="18" charset="0"/>
              </a:rPr>
              <a:t>A substrate for this enzyme is then added. Often, this substrate changes colour upon reaction with the enzyme.</a:t>
            </a:r>
          </a:p>
          <a:p>
            <a:pPr marL="0" indent="0" algn="l">
              <a:buNone/>
            </a:pPr>
            <a:endParaRPr lang="en-IN" sz="3000" b="0" i="0" dirty="0">
              <a:effectLst/>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IN" sz="3000" b="0" i="0" dirty="0">
                <a:effectLst/>
                <a:latin typeface="Times New Roman" panose="02020603050405020304" pitchFamily="18" charset="0"/>
                <a:cs typeface="Times New Roman" panose="02020603050405020304" pitchFamily="18" charset="0"/>
              </a:rPr>
              <a:t>The higher the concentration of the primary antibody present in the serum, the stronger the colour change. Often, a spectrometer is used to give quantitative values for colour strength.</a:t>
            </a:r>
          </a:p>
          <a:p>
            <a:pPr marL="0" indent="0">
              <a:buNone/>
            </a:pPr>
            <a:endParaRPr lang="en-IN" sz="1600" dirty="0">
              <a:latin typeface="Times New Roman" panose="02020603050405020304" pitchFamily="18" charset="0"/>
              <a:cs typeface="Times New Roman" panose="02020603050405020304" pitchFamily="18" charset="0"/>
            </a:endParaRPr>
          </a:p>
        </p:txBody>
      </p:sp>
      <p:sp>
        <p:nvSpPr>
          <p:cNvPr id="5" name="Footer Placeholder 4">
            <a:extLst>
              <a:ext uri="{FF2B5EF4-FFF2-40B4-BE49-F238E27FC236}">
                <a16:creationId xmlns:a16="http://schemas.microsoft.com/office/drawing/2014/main" xmlns="" id="{B68067A2-F6EE-4297-A6A3-6119266CB3C8}"/>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980C249D-16CD-4546-ABD7-D1F3EBB2B51C}"/>
              </a:ext>
            </a:extLst>
          </p:cNvPr>
          <p:cNvSpPr>
            <a:spLocks noGrp="1"/>
          </p:cNvSpPr>
          <p:nvPr>
            <p:ph type="sldNum" sz="quarter" idx="12"/>
          </p:nvPr>
        </p:nvSpPr>
        <p:spPr/>
        <p:txBody>
          <a:bodyPr/>
          <a:lstStyle/>
          <a:p>
            <a:fld id="{28B54A7E-2395-4D35-824E-25842394C6F0}" type="slidenum">
              <a:rPr lang="en-IN" smtClean="0"/>
              <a:t>6</a:t>
            </a:fld>
            <a:endParaRPr lang="en-IN"/>
          </a:p>
        </p:txBody>
      </p:sp>
      <p:pic>
        <p:nvPicPr>
          <p:cNvPr id="8" name="Picture 7">
            <a:extLst>
              <a:ext uri="{FF2B5EF4-FFF2-40B4-BE49-F238E27FC236}">
                <a16:creationId xmlns:a16="http://schemas.microsoft.com/office/drawing/2014/main" xmlns="" id="{65811581-1DCA-4DB5-A301-D4E5BFA00A39}"/>
              </a:ext>
            </a:extLst>
          </p:cNvPr>
          <p:cNvPicPr>
            <a:picLocks noChangeAspect="1"/>
          </p:cNvPicPr>
          <p:nvPr/>
        </p:nvPicPr>
        <p:blipFill>
          <a:blip r:embed="rId6"/>
          <a:stretch>
            <a:fillRect/>
          </a:stretch>
        </p:blipFill>
        <p:spPr>
          <a:xfrm>
            <a:off x="0" y="0"/>
            <a:ext cx="12192000" cy="109728"/>
          </a:xfrm>
          <a:prstGeom prst="rect">
            <a:avLst/>
          </a:prstGeom>
        </p:spPr>
      </p:pic>
    </p:spTree>
    <p:extLst>
      <p:ext uri="{BB962C8B-B14F-4D97-AF65-F5344CB8AC3E}">
        <p14:creationId xmlns:p14="http://schemas.microsoft.com/office/powerpoint/2010/main" val="28995294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EA393B7-2408-47B4-BF55-036DBFC1B593}"/>
              </a:ext>
            </a:extLst>
          </p:cNvPr>
          <p:cNvSpPr>
            <a:spLocks noGrp="1"/>
          </p:cNvSpPr>
          <p:nvPr>
            <p:ph type="title"/>
          </p:nvPr>
        </p:nvSpPr>
        <p:spPr/>
        <p:txBody>
          <a:bodyPr>
            <a:normAutofit/>
          </a:bodyPr>
          <a:lstStyle/>
          <a:p>
            <a:r>
              <a:rPr lang="en-IN" sz="2000" b="1" dirty="0">
                <a:latin typeface="Times New Roman" panose="02020603050405020304" pitchFamily="18" charset="0"/>
                <a:cs typeface="Times New Roman" panose="02020603050405020304" pitchFamily="18" charset="0"/>
              </a:rPr>
              <a:t>ELISA</a:t>
            </a:r>
            <a:endParaRPr lang="en-IN" sz="2000" dirty="0">
              <a:latin typeface="Times New Roman" panose="02020603050405020304" pitchFamily="18" charset="0"/>
              <a:cs typeface="Times New Roman" panose="02020603050405020304" pitchFamily="18" charset="0"/>
            </a:endParaRPr>
          </a:p>
        </p:txBody>
      </p:sp>
      <p:sp>
        <p:nvSpPr>
          <p:cNvPr id="5" name="Footer Placeholder 4">
            <a:extLst>
              <a:ext uri="{FF2B5EF4-FFF2-40B4-BE49-F238E27FC236}">
                <a16:creationId xmlns:a16="http://schemas.microsoft.com/office/drawing/2014/main" xmlns="" id="{5B7E428B-BD6D-44F5-B550-ABE9392FC49A}"/>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B3C89507-523C-462B-B274-EC933325FA79}"/>
              </a:ext>
            </a:extLst>
          </p:cNvPr>
          <p:cNvSpPr>
            <a:spLocks noGrp="1"/>
          </p:cNvSpPr>
          <p:nvPr>
            <p:ph type="sldNum" sz="quarter" idx="12"/>
          </p:nvPr>
        </p:nvSpPr>
        <p:spPr/>
        <p:txBody>
          <a:bodyPr/>
          <a:lstStyle/>
          <a:p>
            <a:fld id="{28B54A7E-2395-4D35-824E-25842394C6F0}" type="slidenum">
              <a:rPr lang="en-IN" smtClean="0"/>
              <a:t>7</a:t>
            </a:fld>
            <a:endParaRPr lang="en-IN"/>
          </a:p>
        </p:txBody>
      </p:sp>
      <p:pic>
        <p:nvPicPr>
          <p:cNvPr id="8" name="Picture 7">
            <a:extLst>
              <a:ext uri="{FF2B5EF4-FFF2-40B4-BE49-F238E27FC236}">
                <a16:creationId xmlns:a16="http://schemas.microsoft.com/office/drawing/2014/main" xmlns="" id="{C1F3D24C-CF03-41D5-8E3C-66A00EDA6F28}"/>
              </a:ext>
            </a:extLst>
          </p:cNvPr>
          <p:cNvPicPr>
            <a:picLocks noChangeAspect="1"/>
          </p:cNvPicPr>
          <p:nvPr/>
        </p:nvPicPr>
        <p:blipFill>
          <a:blip r:embed="rId2"/>
          <a:stretch>
            <a:fillRect/>
          </a:stretch>
        </p:blipFill>
        <p:spPr>
          <a:xfrm>
            <a:off x="0" y="-54864"/>
            <a:ext cx="12192000" cy="109728"/>
          </a:xfrm>
          <a:prstGeom prst="rect">
            <a:avLst/>
          </a:prstGeom>
        </p:spPr>
      </p:pic>
      <p:pic>
        <p:nvPicPr>
          <p:cNvPr id="11" name="Picture 10">
            <a:extLst>
              <a:ext uri="{FF2B5EF4-FFF2-40B4-BE49-F238E27FC236}">
                <a16:creationId xmlns:a16="http://schemas.microsoft.com/office/drawing/2014/main" xmlns="" id="{077AF8D6-70EC-43BC-8DB8-0D4075B9479B}"/>
              </a:ext>
            </a:extLst>
          </p:cNvPr>
          <p:cNvPicPr>
            <a:picLocks noChangeAspect="1"/>
          </p:cNvPicPr>
          <p:nvPr/>
        </p:nvPicPr>
        <p:blipFill>
          <a:blip r:embed="rId3"/>
          <a:stretch>
            <a:fillRect/>
          </a:stretch>
        </p:blipFill>
        <p:spPr>
          <a:xfrm>
            <a:off x="3311371" y="292962"/>
            <a:ext cx="4535056" cy="5928389"/>
          </a:xfrm>
          <a:prstGeom prst="rect">
            <a:avLst/>
          </a:prstGeom>
        </p:spPr>
      </p:pic>
    </p:spTree>
    <p:extLst>
      <p:ext uri="{BB962C8B-B14F-4D97-AF65-F5344CB8AC3E}">
        <p14:creationId xmlns:p14="http://schemas.microsoft.com/office/powerpoint/2010/main" val="1171994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3DFB835-0948-424F-AC01-E55841A6AEB0}"/>
              </a:ext>
            </a:extLst>
          </p:cNvPr>
          <p:cNvSpPr>
            <a:spLocks noGrp="1"/>
          </p:cNvSpPr>
          <p:nvPr>
            <p:ph type="title"/>
          </p:nvPr>
        </p:nvSpPr>
        <p:spPr/>
        <p:txBody>
          <a:bodyPr>
            <a:normAutofit/>
          </a:bodyPr>
          <a:lstStyle/>
          <a:p>
            <a:r>
              <a:rPr lang="en-IN" sz="2000" b="1" i="0" dirty="0">
                <a:solidFill>
                  <a:srgbClr val="202124"/>
                </a:solidFill>
                <a:effectLst/>
                <a:latin typeface="Times New Roman" panose="02020603050405020304" pitchFamily="18" charset="0"/>
                <a:cs typeface="Times New Roman" panose="02020603050405020304" pitchFamily="18" charset="0"/>
              </a:rPr>
              <a:t>western blot</a:t>
            </a:r>
            <a:r>
              <a:rPr lang="en-IN" sz="2000" b="0" i="0" dirty="0">
                <a:solidFill>
                  <a:srgbClr val="202124"/>
                </a:solidFill>
                <a:effectLst/>
                <a:latin typeface="Times New Roman" panose="02020603050405020304" pitchFamily="18" charset="0"/>
                <a:cs typeface="Times New Roman" panose="02020603050405020304" pitchFamily="18" charset="0"/>
              </a:rPr>
              <a:t> </a:t>
            </a:r>
            <a:endParaRPr lang="en-IN" sz="20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xmlns="" id="{61955836-D82C-4602-B74C-63EFFA35D9A2}"/>
              </a:ext>
            </a:extLst>
          </p:cNvPr>
          <p:cNvSpPr>
            <a:spLocks noGrp="1"/>
          </p:cNvSpPr>
          <p:nvPr>
            <p:ph idx="1"/>
          </p:nvPr>
        </p:nvSpPr>
        <p:spPr>
          <a:xfrm>
            <a:off x="926976" y="1488274"/>
            <a:ext cx="10515600" cy="4351338"/>
          </a:xfrm>
        </p:spPr>
        <p:txBody>
          <a:bodyPr>
            <a:normAutofit/>
          </a:bodyPr>
          <a:lstStyle/>
          <a:p>
            <a:pPr marL="0" indent="0" algn="just">
              <a:buNone/>
            </a:pPr>
            <a:r>
              <a:rPr lang="en-IN" sz="1600" b="0" i="0" dirty="0">
                <a:effectLst/>
                <a:latin typeface="Times New Roman" panose="02020603050405020304" pitchFamily="18" charset="0"/>
                <a:cs typeface="Times New Roman" panose="02020603050405020304" pitchFamily="18" charset="0"/>
              </a:rPr>
              <a:t>The </a:t>
            </a:r>
            <a:r>
              <a:rPr lang="en-IN" sz="1600" b="1" i="0" dirty="0">
                <a:effectLst/>
                <a:latin typeface="Times New Roman" panose="02020603050405020304" pitchFamily="18" charset="0"/>
                <a:cs typeface="Times New Roman" panose="02020603050405020304" pitchFamily="18" charset="0"/>
              </a:rPr>
              <a:t>western blot</a:t>
            </a:r>
            <a:r>
              <a:rPr lang="en-IN" sz="1600" b="0" i="0" dirty="0">
                <a:effectLst/>
                <a:latin typeface="Times New Roman" panose="02020603050405020304" pitchFamily="18" charset="0"/>
                <a:cs typeface="Times New Roman" panose="02020603050405020304" pitchFamily="18" charset="0"/>
              </a:rPr>
              <a:t> is routinely used for verification of protein production after cloning. It is also used in medical diagnostics, e.g., in the HIV </a:t>
            </a:r>
            <a:r>
              <a:rPr lang="en-IN" sz="1600" b="1" i="0" dirty="0">
                <a:effectLst/>
                <a:latin typeface="Times New Roman" panose="02020603050405020304" pitchFamily="18" charset="0"/>
                <a:cs typeface="Times New Roman" panose="02020603050405020304" pitchFamily="18" charset="0"/>
              </a:rPr>
              <a:t>test</a:t>
            </a:r>
            <a:r>
              <a:rPr lang="en-IN" sz="1600" b="0" i="0" dirty="0">
                <a:effectLst/>
                <a:latin typeface="Times New Roman" panose="02020603050405020304" pitchFamily="18" charset="0"/>
                <a:cs typeface="Times New Roman" panose="02020603050405020304" pitchFamily="18" charset="0"/>
              </a:rPr>
              <a:t>  The confirmatory HIV </a:t>
            </a:r>
            <a:r>
              <a:rPr lang="en-IN" sz="1600" b="1" i="0" dirty="0">
                <a:effectLst/>
                <a:latin typeface="Times New Roman" panose="02020603050405020304" pitchFamily="18" charset="0"/>
                <a:cs typeface="Times New Roman" panose="02020603050405020304" pitchFamily="18" charset="0"/>
              </a:rPr>
              <a:t>test</a:t>
            </a:r>
            <a:r>
              <a:rPr lang="en-IN" sz="1600" b="0" i="0" dirty="0">
                <a:effectLst/>
                <a:latin typeface="Times New Roman" panose="02020603050405020304" pitchFamily="18" charset="0"/>
                <a:cs typeface="Times New Roman" panose="02020603050405020304" pitchFamily="18" charset="0"/>
              </a:rPr>
              <a:t> employs a </a:t>
            </a:r>
            <a:r>
              <a:rPr lang="en-IN" sz="1600" b="1" i="0" dirty="0">
                <a:effectLst/>
                <a:latin typeface="Times New Roman" panose="02020603050405020304" pitchFamily="18" charset="0"/>
                <a:cs typeface="Times New Roman" panose="02020603050405020304" pitchFamily="18" charset="0"/>
              </a:rPr>
              <a:t>western blot</a:t>
            </a:r>
            <a:r>
              <a:rPr lang="en-IN" sz="1600" b="0" i="0" dirty="0">
                <a:effectLst/>
                <a:latin typeface="Times New Roman" panose="02020603050405020304" pitchFamily="18" charset="0"/>
                <a:cs typeface="Times New Roman" panose="02020603050405020304" pitchFamily="18" charset="0"/>
              </a:rPr>
              <a:t> to detect anti-HIV antibody in a human serum sample.</a:t>
            </a:r>
          </a:p>
          <a:p>
            <a:pPr algn="just"/>
            <a:r>
              <a:rPr lang="en-IN" sz="1600" b="0" i="0" dirty="0">
                <a:effectLst/>
                <a:latin typeface="Times New Roman" panose="02020603050405020304" pitchFamily="18" charset="0"/>
                <a:cs typeface="Times New Roman" panose="02020603050405020304" pitchFamily="18" charset="0"/>
              </a:rPr>
              <a:t>The </a:t>
            </a:r>
            <a:r>
              <a:rPr lang="en-IN" sz="1600" b="1" i="0" dirty="0">
                <a:effectLst/>
                <a:latin typeface="Times New Roman" panose="02020603050405020304" pitchFamily="18" charset="0"/>
                <a:cs typeface="Times New Roman" panose="02020603050405020304" pitchFamily="18" charset="0"/>
              </a:rPr>
              <a:t>western blot</a:t>
            </a:r>
            <a:r>
              <a:rPr lang="en-IN" sz="1600" b="0" i="0" dirty="0">
                <a:effectLst/>
                <a:latin typeface="Times New Roman" panose="02020603050405020304" pitchFamily="18" charset="0"/>
                <a:cs typeface="Times New Roman" panose="02020603050405020304" pitchFamily="18" charset="0"/>
              </a:rPr>
              <a:t> (sometimes called the </a:t>
            </a:r>
            <a:r>
              <a:rPr lang="en-IN" sz="1600" b="1" i="0" dirty="0">
                <a:effectLst/>
                <a:latin typeface="Times New Roman" panose="02020603050405020304" pitchFamily="18" charset="0"/>
                <a:cs typeface="Times New Roman" panose="02020603050405020304" pitchFamily="18" charset="0"/>
              </a:rPr>
              <a:t>protein immunoblot</a:t>
            </a:r>
            <a:r>
              <a:rPr lang="en-IN" sz="1600" b="0" i="0" dirty="0">
                <a:effectLst/>
                <a:latin typeface="Times New Roman" panose="02020603050405020304" pitchFamily="18" charset="0"/>
                <a:cs typeface="Times New Roman" panose="02020603050405020304" pitchFamily="18" charset="0"/>
              </a:rPr>
              <a:t>), or </a:t>
            </a:r>
            <a:r>
              <a:rPr lang="en-IN" sz="1600" b="1" i="0" dirty="0">
                <a:effectLst/>
                <a:latin typeface="Times New Roman" panose="02020603050405020304" pitchFamily="18" charset="0"/>
                <a:cs typeface="Times New Roman" panose="02020603050405020304" pitchFamily="18" charset="0"/>
              </a:rPr>
              <a:t>western blotting</a:t>
            </a:r>
            <a:r>
              <a:rPr lang="en-IN" sz="1600" b="0" i="0" dirty="0">
                <a:effectLst/>
                <a:latin typeface="Times New Roman" panose="02020603050405020304" pitchFamily="18" charset="0"/>
                <a:cs typeface="Times New Roman" panose="02020603050405020304" pitchFamily="18" charset="0"/>
              </a:rPr>
              <a:t>, is a widely used </a:t>
            </a:r>
            <a:r>
              <a:rPr lang="en-IN" sz="1600" b="0" i="0" strike="noStrike" dirty="0">
                <a:effectLst/>
                <a:latin typeface="Times New Roman" panose="02020603050405020304" pitchFamily="18" charset="0"/>
                <a:cs typeface="Times New Roman" panose="02020603050405020304" pitchFamily="18" charset="0"/>
                <a:hlinkClick r:id="rId2" tooltip="Analytical technique">
                  <a:extLst>
                    <a:ext uri="{A12FA001-AC4F-418D-AE19-62706E023703}">
                      <ahyp:hlinkClr xmlns:ahyp="http://schemas.microsoft.com/office/drawing/2018/hyperlinkcolor" xmlns="" val="tx"/>
                    </a:ext>
                  </a:extLst>
                </a:hlinkClick>
              </a:rPr>
              <a:t>analytical technique</a:t>
            </a:r>
            <a:r>
              <a:rPr lang="en-IN" sz="1600" b="0" i="0" dirty="0">
                <a:effectLst/>
                <a:latin typeface="Times New Roman" panose="02020603050405020304" pitchFamily="18" charset="0"/>
                <a:cs typeface="Times New Roman" panose="02020603050405020304" pitchFamily="18" charset="0"/>
              </a:rPr>
              <a:t> in </a:t>
            </a:r>
            <a:r>
              <a:rPr lang="en-IN" sz="1600" b="0" i="0" strike="noStrike" dirty="0">
                <a:effectLst/>
                <a:latin typeface="Times New Roman" panose="02020603050405020304" pitchFamily="18" charset="0"/>
                <a:cs typeface="Times New Roman" panose="02020603050405020304" pitchFamily="18" charset="0"/>
                <a:hlinkClick r:id="rId3" tooltip="Molecular biology">
                  <a:extLst>
                    <a:ext uri="{A12FA001-AC4F-418D-AE19-62706E023703}">
                      <ahyp:hlinkClr xmlns:ahyp="http://schemas.microsoft.com/office/drawing/2018/hyperlinkcolor" xmlns="" val="tx"/>
                    </a:ext>
                  </a:extLst>
                </a:hlinkClick>
              </a:rPr>
              <a:t>molecular biology</a:t>
            </a:r>
            <a:r>
              <a:rPr lang="en-IN" sz="1600" b="0" i="0" dirty="0">
                <a:effectLst/>
                <a:latin typeface="Times New Roman" panose="02020603050405020304" pitchFamily="18" charset="0"/>
                <a:cs typeface="Times New Roman" panose="02020603050405020304" pitchFamily="18" charset="0"/>
              </a:rPr>
              <a:t> and </a:t>
            </a:r>
            <a:r>
              <a:rPr lang="en-IN" sz="1600" b="0" i="0" strike="noStrike" dirty="0">
                <a:effectLst/>
                <a:latin typeface="Times New Roman" panose="02020603050405020304" pitchFamily="18" charset="0"/>
                <a:cs typeface="Times New Roman" panose="02020603050405020304" pitchFamily="18" charset="0"/>
                <a:hlinkClick r:id="rId4" tooltip="Immunogenetics">
                  <a:extLst>
                    <a:ext uri="{A12FA001-AC4F-418D-AE19-62706E023703}">
                      <ahyp:hlinkClr xmlns:ahyp="http://schemas.microsoft.com/office/drawing/2018/hyperlinkcolor" xmlns="" val="tx"/>
                    </a:ext>
                  </a:extLst>
                </a:hlinkClick>
              </a:rPr>
              <a:t>immunogenetics</a:t>
            </a:r>
            <a:r>
              <a:rPr lang="en-IN" sz="1600" b="0" i="0" dirty="0">
                <a:effectLst/>
                <a:latin typeface="Times New Roman" panose="02020603050405020304" pitchFamily="18" charset="0"/>
                <a:cs typeface="Times New Roman" panose="02020603050405020304" pitchFamily="18" charset="0"/>
              </a:rPr>
              <a:t> to detect specific </a:t>
            </a:r>
            <a:r>
              <a:rPr lang="en-IN" sz="1600" b="0" i="0" strike="noStrike" dirty="0">
                <a:effectLst/>
                <a:latin typeface="Times New Roman" panose="02020603050405020304" pitchFamily="18" charset="0"/>
                <a:cs typeface="Times New Roman" panose="02020603050405020304" pitchFamily="18" charset="0"/>
                <a:hlinkClick r:id="rId5" tooltip="Proteins">
                  <a:extLst>
                    <a:ext uri="{A12FA001-AC4F-418D-AE19-62706E023703}">
                      <ahyp:hlinkClr xmlns:ahyp="http://schemas.microsoft.com/office/drawing/2018/hyperlinkcolor" xmlns="" val="tx"/>
                    </a:ext>
                  </a:extLst>
                </a:hlinkClick>
              </a:rPr>
              <a:t>proteins</a:t>
            </a:r>
            <a:r>
              <a:rPr lang="en-IN" sz="1600" b="0" i="0" dirty="0">
                <a:effectLst/>
                <a:latin typeface="Times New Roman" panose="02020603050405020304" pitchFamily="18" charset="0"/>
                <a:cs typeface="Times New Roman" panose="02020603050405020304" pitchFamily="18" charset="0"/>
              </a:rPr>
              <a:t> in a sample of tissue homogenate or extract.</a:t>
            </a:r>
          </a:p>
          <a:p>
            <a:pPr algn="just"/>
            <a:r>
              <a:rPr lang="en-IN" sz="1600" b="0" i="0" dirty="0">
                <a:effectLst/>
                <a:latin typeface="Times New Roman" panose="02020603050405020304" pitchFamily="18" charset="0"/>
                <a:cs typeface="Times New Roman" panose="02020603050405020304" pitchFamily="18" charset="0"/>
              </a:rPr>
              <a:t>In brief, the sample undergoes protein </a:t>
            </a:r>
            <a:r>
              <a:rPr lang="en-IN" sz="1600" b="0" i="0" strike="noStrike" dirty="0">
                <a:effectLst/>
                <a:latin typeface="Times New Roman" panose="02020603050405020304" pitchFamily="18" charset="0"/>
                <a:cs typeface="Times New Roman" panose="02020603050405020304" pitchFamily="18" charset="0"/>
                <a:hlinkClick r:id="rId6" tooltip="Denaturation (biochemistry)">
                  <a:extLst>
                    <a:ext uri="{A12FA001-AC4F-418D-AE19-62706E023703}">
                      <ahyp:hlinkClr xmlns:ahyp="http://schemas.microsoft.com/office/drawing/2018/hyperlinkcolor" xmlns="" val="tx"/>
                    </a:ext>
                  </a:extLst>
                </a:hlinkClick>
              </a:rPr>
              <a:t>denaturation</a:t>
            </a:r>
            <a:r>
              <a:rPr lang="en-IN" sz="1600" b="0" i="0" dirty="0">
                <a:effectLst/>
                <a:latin typeface="Times New Roman" panose="02020603050405020304" pitchFamily="18" charset="0"/>
                <a:cs typeface="Times New Roman" panose="02020603050405020304" pitchFamily="18" charset="0"/>
              </a:rPr>
              <a:t>, followed by </a:t>
            </a:r>
            <a:r>
              <a:rPr lang="en-IN" sz="1600" b="0" i="0" strike="noStrike" dirty="0">
                <a:effectLst/>
                <a:latin typeface="Times New Roman" panose="02020603050405020304" pitchFamily="18" charset="0"/>
                <a:cs typeface="Times New Roman" panose="02020603050405020304" pitchFamily="18" charset="0"/>
                <a:hlinkClick r:id="rId7" tooltip="Gel electrophoresis of proteins">
                  <a:extLst>
                    <a:ext uri="{A12FA001-AC4F-418D-AE19-62706E023703}">
                      <ahyp:hlinkClr xmlns:ahyp="http://schemas.microsoft.com/office/drawing/2018/hyperlinkcolor" xmlns="" val="tx"/>
                    </a:ext>
                  </a:extLst>
                </a:hlinkClick>
              </a:rPr>
              <a:t>gel electrophoresis</a:t>
            </a:r>
            <a:r>
              <a:rPr lang="en-IN" sz="1600" b="0" i="0" dirty="0">
                <a:effectLst/>
                <a:latin typeface="Times New Roman" panose="02020603050405020304" pitchFamily="18" charset="0"/>
                <a:cs typeface="Times New Roman" panose="02020603050405020304" pitchFamily="18" charset="0"/>
              </a:rPr>
              <a:t>. A </a:t>
            </a:r>
            <a:r>
              <a:rPr lang="en-IN" sz="1600" b="0" i="0" strike="noStrike" dirty="0">
                <a:effectLst/>
                <a:latin typeface="Times New Roman" panose="02020603050405020304" pitchFamily="18" charset="0"/>
                <a:cs typeface="Times New Roman" panose="02020603050405020304" pitchFamily="18" charset="0"/>
                <a:hlinkClick r:id="rId8" tooltip="Synthetic antibody">
                  <a:extLst>
                    <a:ext uri="{A12FA001-AC4F-418D-AE19-62706E023703}">
                      <ahyp:hlinkClr xmlns:ahyp="http://schemas.microsoft.com/office/drawing/2018/hyperlinkcolor" xmlns="" val="tx"/>
                    </a:ext>
                  </a:extLst>
                </a:hlinkClick>
              </a:rPr>
              <a:t>synthetic</a:t>
            </a:r>
            <a:r>
              <a:rPr lang="en-IN" sz="1600" b="0" i="0" dirty="0">
                <a:effectLst/>
                <a:latin typeface="Times New Roman" panose="02020603050405020304" pitchFamily="18" charset="0"/>
                <a:cs typeface="Times New Roman" panose="02020603050405020304" pitchFamily="18" charset="0"/>
              </a:rPr>
              <a:t> or </a:t>
            </a:r>
            <a:r>
              <a:rPr lang="en-IN" sz="1600" b="0" i="0" strike="noStrike" dirty="0">
                <a:effectLst/>
                <a:latin typeface="Times New Roman" panose="02020603050405020304" pitchFamily="18" charset="0"/>
                <a:cs typeface="Times New Roman" panose="02020603050405020304" pitchFamily="18" charset="0"/>
                <a:hlinkClick r:id="rId9" tooltip="Polyclonal antibodies">
                  <a:extLst>
                    <a:ext uri="{A12FA001-AC4F-418D-AE19-62706E023703}">
                      <ahyp:hlinkClr xmlns:ahyp="http://schemas.microsoft.com/office/drawing/2018/hyperlinkcolor" xmlns="" val="tx"/>
                    </a:ext>
                  </a:extLst>
                </a:hlinkClick>
              </a:rPr>
              <a:t>animal-derived</a:t>
            </a:r>
            <a:r>
              <a:rPr lang="en-IN" sz="1600" b="0" i="0" dirty="0">
                <a:effectLst/>
                <a:latin typeface="Times New Roman" panose="02020603050405020304" pitchFamily="18" charset="0"/>
                <a:cs typeface="Times New Roman" panose="02020603050405020304" pitchFamily="18" charset="0"/>
              </a:rPr>
              <a:t> </a:t>
            </a:r>
            <a:r>
              <a:rPr lang="en-IN" sz="1600" b="0" i="0" strike="noStrike" dirty="0">
                <a:effectLst/>
                <a:latin typeface="Times New Roman" panose="02020603050405020304" pitchFamily="18" charset="0"/>
                <a:cs typeface="Times New Roman" panose="02020603050405020304" pitchFamily="18" charset="0"/>
                <a:hlinkClick r:id="rId10" tooltip="Antibody">
                  <a:extLst>
                    <a:ext uri="{A12FA001-AC4F-418D-AE19-62706E023703}">
                      <ahyp:hlinkClr xmlns:ahyp="http://schemas.microsoft.com/office/drawing/2018/hyperlinkcolor" xmlns="" val="tx"/>
                    </a:ext>
                  </a:extLst>
                </a:hlinkClick>
              </a:rPr>
              <a:t>antibody</a:t>
            </a:r>
            <a:r>
              <a:rPr lang="en-IN" sz="1600" b="0" i="0" dirty="0">
                <a:effectLst/>
                <a:latin typeface="Times New Roman" panose="02020603050405020304" pitchFamily="18" charset="0"/>
                <a:cs typeface="Times New Roman" panose="02020603050405020304" pitchFamily="18" charset="0"/>
              </a:rPr>
              <a:t> (known as the </a:t>
            </a:r>
            <a:r>
              <a:rPr lang="en-IN" sz="1600" b="0" i="0" strike="noStrike" dirty="0">
                <a:effectLst/>
                <a:latin typeface="Times New Roman" panose="02020603050405020304" pitchFamily="18" charset="0"/>
                <a:cs typeface="Times New Roman" panose="02020603050405020304" pitchFamily="18" charset="0"/>
                <a:hlinkClick r:id="rId11" tooltip="Primary antibody">
                  <a:extLst>
                    <a:ext uri="{A12FA001-AC4F-418D-AE19-62706E023703}">
                      <ahyp:hlinkClr xmlns:ahyp="http://schemas.microsoft.com/office/drawing/2018/hyperlinkcolor" xmlns="" val="tx"/>
                    </a:ext>
                  </a:extLst>
                </a:hlinkClick>
              </a:rPr>
              <a:t>primary antibody</a:t>
            </a:r>
            <a:r>
              <a:rPr lang="en-IN" sz="1600" b="0" i="0" dirty="0">
                <a:effectLst/>
                <a:latin typeface="Times New Roman" panose="02020603050405020304" pitchFamily="18" charset="0"/>
                <a:cs typeface="Times New Roman" panose="02020603050405020304" pitchFamily="18" charset="0"/>
              </a:rPr>
              <a:t>) is created that recognises and binds to a specific target protein. The electrophoresis membrane is washed in a solution containing the primary antibody, before excess antibody is washed off. A secondary antibody is added which recognises and binds to the primary antibody. The secondary antibody is visualised through various methods such as </a:t>
            </a:r>
            <a:r>
              <a:rPr lang="en-IN" sz="1600" b="0" i="0" strike="noStrike" dirty="0">
                <a:effectLst/>
                <a:latin typeface="Times New Roman" panose="02020603050405020304" pitchFamily="18" charset="0"/>
                <a:cs typeface="Times New Roman" panose="02020603050405020304" pitchFamily="18" charset="0"/>
                <a:hlinkClick r:id="rId12" tooltip="Staining">
                  <a:extLst>
                    <a:ext uri="{A12FA001-AC4F-418D-AE19-62706E023703}">
                      <ahyp:hlinkClr xmlns:ahyp="http://schemas.microsoft.com/office/drawing/2018/hyperlinkcolor" xmlns="" val="tx"/>
                    </a:ext>
                  </a:extLst>
                </a:hlinkClick>
              </a:rPr>
              <a:t>staining</a:t>
            </a:r>
            <a:r>
              <a:rPr lang="en-IN" sz="1600" b="0" i="0" dirty="0">
                <a:effectLst/>
                <a:latin typeface="Times New Roman" panose="02020603050405020304" pitchFamily="18" charset="0"/>
                <a:cs typeface="Times New Roman" panose="02020603050405020304" pitchFamily="18" charset="0"/>
              </a:rPr>
              <a:t>, </a:t>
            </a:r>
            <a:r>
              <a:rPr lang="en-IN" sz="1600" b="0" i="0" strike="noStrike" dirty="0">
                <a:effectLst/>
                <a:latin typeface="Times New Roman" panose="02020603050405020304" pitchFamily="18" charset="0"/>
                <a:cs typeface="Times New Roman" panose="02020603050405020304" pitchFamily="18" charset="0"/>
                <a:hlinkClick r:id="rId13" tooltip="Immunofluorescence">
                  <a:extLst>
                    <a:ext uri="{A12FA001-AC4F-418D-AE19-62706E023703}">
                      <ahyp:hlinkClr xmlns:ahyp="http://schemas.microsoft.com/office/drawing/2018/hyperlinkcolor" xmlns="" val="tx"/>
                    </a:ext>
                  </a:extLst>
                </a:hlinkClick>
              </a:rPr>
              <a:t>immunofluorescence</a:t>
            </a:r>
            <a:r>
              <a:rPr lang="en-IN" sz="1600" b="0" i="0" dirty="0">
                <a:effectLst/>
                <a:latin typeface="Times New Roman" panose="02020603050405020304" pitchFamily="18" charset="0"/>
                <a:cs typeface="Times New Roman" panose="02020603050405020304" pitchFamily="18" charset="0"/>
              </a:rPr>
              <a:t>, and radioactivity, allowing indirect detection of the specific target protein.</a:t>
            </a:r>
          </a:p>
          <a:p>
            <a:pPr marL="457200" indent="-457200" algn="just">
              <a:buFont typeface="+mj-lt"/>
              <a:buAutoNum type="arabicPeriod"/>
            </a:pPr>
            <a:endParaRPr lang="en-IN" sz="1600" dirty="0">
              <a:latin typeface="Times New Roman" panose="02020603050405020304" pitchFamily="18" charset="0"/>
              <a:cs typeface="Times New Roman" panose="02020603050405020304" pitchFamily="18" charset="0"/>
            </a:endParaRPr>
          </a:p>
        </p:txBody>
      </p:sp>
      <p:sp>
        <p:nvSpPr>
          <p:cNvPr id="5" name="Footer Placeholder 4">
            <a:extLst>
              <a:ext uri="{FF2B5EF4-FFF2-40B4-BE49-F238E27FC236}">
                <a16:creationId xmlns:a16="http://schemas.microsoft.com/office/drawing/2014/main" xmlns="" id="{393A7565-A020-4ACC-88A6-8ACACCDDC7B5}"/>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453882A1-2C40-4E66-8F7D-4D42C01CC99E}"/>
              </a:ext>
            </a:extLst>
          </p:cNvPr>
          <p:cNvSpPr>
            <a:spLocks noGrp="1"/>
          </p:cNvSpPr>
          <p:nvPr>
            <p:ph type="sldNum" sz="quarter" idx="12"/>
          </p:nvPr>
        </p:nvSpPr>
        <p:spPr/>
        <p:txBody>
          <a:bodyPr/>
          <a:lstStyle/>
          <a:p>
            <a:fld id="{28B54A7E-2395-4D35-824E-25842394C6F0}" type="slidenum">
              <a:rPr lang="en-IN" smtClean="0"/>
              <a:t>8</a:t>
            </a:fld>
            <a:endParaRPr lang="en-IN"/>
          </a:p>
        </p:txBody>
      </p:sp>
      <p:pic>
        <p:nvPicPr>
          <p:cNvPr id="8" name="Picture 7">
            <a:extLst>
              <a:ext uri="{FF2B5EF4-FFF2-40B4-BE49-F238E27FC236}">
                <a16:creationId xmlns:a16="http://schemas.microsoft.com/office/drawing/2014/main" xmlns="" id="{26A6F7BB-4806-4906-AC98-F4A353662967}"/>
              </a:ext>
            </a:extLst>
          </p:cNvPr>
          <p:cNvPicPr>
            <a:picLocks noChangeAspect="1"/>
          </p:cNvPicPr>
          <p:nvPr/>
        </p:nvPicPr>
        <p:blipFill>
          <a:blip r:embed="rId14"/>
          <a:stretch>
            <a:fillRect/>
          </a:stretch>
        </p:blipFill>
        <p:spPr>
          <a:xfrm>
            <a:off x="0" y="-19569"/>
            <a:ext cx="12192000" cy="109728"/>
          </a:xfrm>
          <a:prstGeom prst="rect">
            <a:avLst/>
          </a:prstGeom>
        </p:spPr>
      </p:pic>
    </p:spTree>
    <p:extLst>
      <p:ext uri="{BB962C8B-B14F-4D97-AF65-F5344CB8AC3E}">
        <p14:creationId xmlns:p14="http://schemas.microsoft.com/office/powerpoint/2010/main" val="41844291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7EDA620-862B-40D9-8CDD-C82AA67B98B1}"/>
              </a:ext>
            </a:extLst>
          </p:cNvPr>
          <p:cNvSpPr>
            <a:spLocks noGrp="1"/>
          </p:cNvSpPr>
          <p:nvPr>
            <p:ph type="title"/>
          </p:nvPr>
        </p:nvSpPr>
        <p:spPr>
          <a:xfrm>
            <a:off x="953609" y="-341975"/>
            <a:ext cx="10515600" cy="1325563"/>
          </a:xfrm>
        </p:spPr>
        <p:txBody>
          <a:bodyPr>
            <a:normAutofit/>
          </a:bodyPr>
          <a:lstStyle/>
          <a:p>
            <a:r>
              <a:rPr lang="en-IN" sz="2000" b="1" i="0" dirty="0">
                <a:solidFill>
                  <a:srgbClr val="202124"/>
                </a:solidFill>
                <a:effectLst/>
                <a:latin typeface="Times New Roman" panose="02020603050405020304" pitchFamily="18" charset="0"/>
                <a:cs typeface="Times New Roman" panose="02020603050405020304" pitchFamily="18" charset="0"/>
              </a:rPr>
              <a:t>western blot</a:t>
            </a:r>
            <a:r>
              <a:rPr lang="en-IN" sz="2000" b="0" i="0" dirty="0">
                <a:solidFill>
                  <a:srgbClr val="202124"/>
                </a:solidFill>
                <a:effectLst/>
                <a:latin typeface="Times New Roman" panose="02020603050405020304" pitchFamily="18" charset="0"/>
                <a:cs typeface="Times New Roman" panose="02020603050405020304" pitchFamily="18" charset="0"/>
              </a:rPr>
              <a:t> </a:t>
            </a:r>
            <a:endParaRPr lang="en-IN" sz="2000" dirty="0"/>
          </a:p>
        </p:txBody>
      </p:sp>
      <p:sp>
        <p:nvSpPr>
          <p:cNvPr id="5" name="Footer Placeholder 4">
            <a:extLst>
              <a:ext uri="{FF2B5EF4-FFF2-40B4-BE49-F238E27FC236}">
                <a16:creationId xmlns:a16="http://schemas.microsoft.com/office/drawing/2014/main" xmlns="" id="{E4A8139D-637F-410A-94F4-00F720C69F50}"/>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DE60B7E2-D3DE-42F4-871B-9BF3CF51A626}"/>
              </a:ext>
            </a:extLst>
          </p:cNvPr>
          <p:cNvSpPr>
            <a:spLocks noGrp="1"/>
          </p:cNvSpPr>
          <p:nvPr>
            <p:ph type="sldNum" sz="quarter" idx="12"/>
          </p:nvPr>
        </p:nvSpPr>
        <p:spPr/>
        <p:txBody>
          <a:bodyPr/>
          <a:lstStyle/>
          <a:p>
            <a:fld id="{28B54A7E-2395-4D35-824E-25842394C6F0}" type="slidenum">
              <a:rPr lang="en-IN" smtClean="0"/>
              <a:t>9</a:t>
            </a:fld>
            <a:endParaRPr lang="en-IN"/>
          </a:p>
        </p:txBody>
      </p:sp>
      <p:pic>
        <p:nvPicPr>
          <p:cNvPr id="3074" name="Picture 2" descr="Western Blot Technique: Principle, Procedures and Uses - Learn Microbiology  Online">
            <a:extLst>
              <a:ext uri="{FF2B5EF4-FFF2-40B4-BE49-F238E27FC236}">
                <a16:creationId xmlns:a16="http://schemas.microsoft.com/office/drawing/2014/main" xmlns="" id="{51FEF211-65BF-4F52-ADCF-4129DB1E9A1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05522" y="674703"/>
            <a:ext cx="10515599" cy="550226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xmlns="" id="{066E86A6-035A-4635-B089-F898A990005C}"/>
              </a:ext>
            </a:extLst>
          </p:cNvPr>
          <p:cNvPicPr>
            <a:picLocks noChangeAspect="1"/>
          </p:cNvPicPr>
          <p:nvPr/>
        </p:nvPicPr>
        <p:blipFill>
          <a:blip r:embed="rId3"/>
          <a:stretch>
            <a:fillRect/>
          </a:stretch>
        </p:blipFill>
        <p:spPr>
          <a:xfrm>
            <a:off x="0" y="3991"/>
            <a:ext cx="12192000" cy="109728"/>
          </a:xfrm>
          <a:prstGeom prst="rect">
            <a:avLst/>
          </a:prstGeom>
        </p:spPr>
      </p:pic>
    </p:spTree>
    <p:extLst>
      <p:ext uri="{BB962C8B-B14F-4D97-AF65-F5344CB8AC3E}">
        <p14:creationId xmlns:p14="http://schemas.microsoft.com/office/powerpoint/2010/main" val="211869249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1050</TotalTime>
  <Words>234</Words>
  <Application>Microsoft Office PowerPoint</Application>
  <PresentationFormat>Widescreen</PresentationFormat>
  <Paragraphs>77</Paragraphs>
  <Slides>12</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ELISA</vt:lpstr>
      <vt:lpstr>ELISA</vt:lpstr>
      <vt:lpstr>western blot </vt:lpstr>
      <vt:lpstr>western blot </vt:lpstr>
      <vt:lpstr> Southern blot </vt:lpstr>
      <vt:lpstr>Southern blot </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Siddharth B</dc:creator>
  <cp:lastModifiedBy>User</cp:lastModifiedBy>
  <cp:revision>42</cp:revision>
  <dcterms:created xsi:type="dcterms:W3CDTF">2020-07-13T05:58:17Z</dcterms:created>
  <dcterms:modified xsi:type="dcterms:W3CDTF">2024-09-17T05:59:22Z</dcterms:modified>
</cp:coreProperties>
</file>