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9"/>
  </p:notesMasterIdLst>
  <p:sldIdLst>
    <p:sldId id="258" r:id="rId2"/>
    <p:sldId id="259"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8" r:id="rId17"/>
    <p:sldId id="274" r:id="rId18"/>
    <p:sldId id="275" r:id="rId19"/>
    <p:sldId id="276" r:id="rId20"/>
    <p:sldId id="277" r:id="rId21"/>
    <p:sldId id="279" r:id="rId22"/>
    <p:sldId id="287" r:id="rId23"/>
    <p:sldId id="280" r:id="rId24"/>
    <p:sldId id="281" r:id="rId25"/>
    <p:sldId id="282" r:id="rId26"/>
    <p:sldId id="283" r:id="rId27"/>
    <p:sldId id="290" r:id="rId28"/>
    <p:sldId id="284" r:id="rId29"/>
    <p:sldId id="285" r:id="rId30"/>
    <p:sldId id="286" r:id="rId31"/>
    <p:sldId id="288" r:id="rId32"/>
    <p:sldId id="289" r:id="rId33"/>
    <p:sldId id="291" r:id="rId34"/>
    <p:sldId id="292" r:id="rId35"/>
    <p:sldId id="293" r:id="rId36"/>
    <p:sldId id="294" r:id="rId37"/>
    <p:sldId id="295" r:id="rId3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558" y="72"/>
      </p:cViewPr>
      <p:guideLst>
        <p:guide orient="horz" pos="2160"/>
        <p:guide pos="383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1E34E8-0866-4A5C-9826-5AE86B8A63B0}" type="datetimeFigureOut">
              <a:rPr lang="en-US" smtClean="0"/>
              <a:pPr/>
              <a:t>9/16/2024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1F5A14-5787-4376-9C8D-31B5377340A8}" type="slidenum">
              <a:rPr lang="en-US" smtClean="0"/>
              <a:pPr/>
              <a:t>‹#›</a:t>
            </a:fld>
            <a:endParaRPr lang="en-US"/>
          </a:p>
        </p:txBody>
      </p:sp>
    </p:spTree>
    <p:extLst>
      <p:ext uri="{BB962C8B-B14F-4D97-AF65-F5344CB8AC3E}">
        <p14:creationId xmlns:p14="http://schemas.microsoft.com/office/powerpoint/2010/main" val="269502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1F5A14-5787-4376-9C8D-31B5377340A8}" type="slidenum">
              <a:rPr lang="en-US" smtClean="0"/>
              <a:pPr/>
              <a:t>1</a:t>
            </a:fld>
            <a:endParaRPr lang="en-US"/>
          </a:p>
        </p:txBody>
      </p:sp>
    </p:spTree>
    <p:extLst>
      <p:ext uri="{BB962C8B-B14F-4D97-AF65-F5344CB8AC3E}">
        <p14:creationId xmlns:p14="http://schemas.microsoft.com/office/powerpoint/2010/main" val="237260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smtClean="0"/>
              <a:t>Click to edit Master title style</a:t>
            </a:r>
            <a:endParaRPr lang="en-US"/>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94083F-B6E2-486F-8B1A-82A57F222A77}" type="datetime1">
              <a:rPr lang="en-US" smtClean="0"/>
              <a:t>9/16/2024</a:t>
            </a:fld>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612303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5009C-5436-4645-BB66-C5A960F17D3F}" type="datetime1">
              <a:rPr lang="en-US" smtClean="0"/>
              <a:t>9/16/2024</a:t>
            </a:fld>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1501342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smtClean="0"/>
              <a:t>Click to edit Master title style</a:t>
            </a:r>
            <a:endParaRPr lang="en-US"/>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E1E15C-0E5F-4655-8006-8748CCACDA8F}" type="datetime1">
              <a:rPr lang="en-US" smtClean="0"/>
              <a:t>9/16/2024</a:t>
            </a:fld>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11233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7982" y="1825625"/>
            <a:ext cx="5180251"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0592" y="1825625"/>
            <a:ext cx="5180251"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91D901-8748-4A89-8DB3-A21080A6E22F}" type="datetime1">
              <a:rPr lang="en-US" smtClean="0"/>
              <a:t>9/16/2024</a:t>
            </a:fld>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2075979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22D594-5A06-4615-85A2-B6FAFA539129}" type="datetime1">
              <a:rPr lang="en-US" smtClean="0"/>
              <a:t>9/16/2024</a:t>
            </a:fld>
            <a:endParaRPr lang="en-US"/>
          </a:p>
        </p:txBody>
      </p:sp>
      <p:sp>
        <p:nvSpPr>
          <p:cNvPr id="8" name="Footer Placeholder 7"/>
          <p:cNvSpPr>
            <a:spLocks noGrp="1"/>
          </p:cNvSpPr>
          <p:nvPr>
            <p:ph type="ftr" sz="quarter" idx="11"/>
          </p:nvPr>
        </p:nvSpPr>
        <p:spPr/>
        <p:txBody>
          <a:bodyPr/>
          <a:lstStyle/>
          <a:p>
            <a:r>
              <a:rPr lang="en-US" smtClean="0"/>
              <a:t>RDP</a:t>
            </a:r>
            <a:endParaRPr lang="en-US"/>
          </a:p>
        </p:txBody>
      </p:sp>
      <p:sp>
        <p:nvSpPr>
          <p:cNvPr id="9" name="Slide Number Placeholder 8"/>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615819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CD6837-F4F6-4DAA-BC0C-3D4B660D38BA}" type="datetime1">
              <a:rPr lang="en-US" smtClean="0"/>
              <a:t>9/16/2024</a:t>
            </a:fld>
            <a:endParaRPr lang="en-US"/>
          </a:p>
        </p:txBody>
      </p:sp>
      <p:sp>
        <p:nvSpPr>
          <p:cNvPr id="4" name="Footer Placeholder 3"/>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174171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BEBC58-1067-4BC2-8F67-DA21EB0C37F5}" type="datetime1">
              <a:rPr lang="en-US" smtClean="0"/>
              <a:t>9/16/2024</a:t>
            </a:fld>
            <a:endParaRPr lang="en-US"/>
          </a:p>
        </p:txBody>
      </p:sp>
      <p:sp>
        <p:nvSpPr>
          <p:cNvPr id="3" name="Footer Placeholder 2"/>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3235724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7C05F4-4FA5-41AE-B887-7177BA74EFDC}" type="datetime1">
              <a:rPr lang="en-US" smtClean="0"/>
              <a:t>9/16/2024</a:t>
            </a:fld>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614895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smtClean="0"/>
              <a:t>Click to edit Master title style</a:t>
            </a:r>
            <a:endParaRPr lang="en-US"/>
          </a:p>
        </p:txBody>
      </p:sp>
      <p:sp>
        <p:nvSpPr>
          <p:cNvPr id="3" name="Picture Placeholder 2"/>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69E19F-7487-466B-AF82-29AF817856BC}" type="datetime1">
              <a:rPr lang="en-US" smtClean="0"/>
              <a:t>9/16/2024</a:t>
            </a:fld>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335557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E2FF2B-9269-42DE-98C7-4239AEB12DB1}" type="datetime1">
              <a:rPr lang="en-US" smtClean="0"/>
              <a:t>9/16/2024</a:t>
            </a:fld>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61354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FF36E-6BB1-4502-9136-3E65D072EE16}" type="datetime1">
              <a:rPr lang="en-US" smtClean="0"/>
              <a:t>9/16/2024</a:t>
            </a:fld>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7F3D6FA0-0EDD-4A45-8110-2A799742D0C7}" type="slidenum">
              <a:rPr lang="en-US" smtClean="0"/>
              <a:pPr/>
              <a:t>‹#›</a:t>
            </a:fld>
            <a:endParaRPr lang="en-US"/>
          </a:p>
        </p:txBody>
      </p:sp>
    </p:spTree>
    <p:extLst>
      <p:ext uri="{BB962C8B-B14F-4D97-AF65-F5344CB8AC3E}">
        <p14:creationId xmlns:p14="http://schemas.microsoft.com/office/powerpoint/2010/main" val="3690779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EFF1E-B31A-48A8-A785-07FAE8A4AEF4}" type="datetime1">
              <a:rPr lang="en-US" smtClean="0"/>
              <a:t>9/16/2024</a:t>
            </a:fld>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RDP</a:t>
            </a:r>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D6FA0-0EDD-4A45-8110-2A799742D0C7}" type="slidenum">
              <a:rPr lang="en-US" smtClean="0"/>
              <a:pPr/>
              <a:t>‹#›</a:t>
            </a:fld>
            <a:endParaRPr lang="en-US"/>
          </a:p>
        </p:txBody>
      </p:sp>
      <p:pic>
        <p:nvPicPr>
          <p:cNvPr id="7"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357993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healthline.com/adamcontent/swellin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177" y="2438400"/>
            <a:ext cx="9243192" cy="1219200"/>
          </a:xfrm>
        </p:spPr>
        <p:txBody>
          <a:bodyPr/>
          <a:lstStyle/>
          <a:p>
            <a:r>
              <a:rPr lang="en-US" i="1" dirty="0" smtClean="0">
                <a:solidFill>
                  <a:srgbClr val="FF0000"/>
                </a:solidFill>
              </a:rPr>
              <a:t>  </a:t>
            </a:r>
            <a:r>
              <a:rPr lang="en-US" i="1" u="sng" dirty="0" smtClean="0">
                <a:solidFill>
                  <a:srgbClr val="FF0000"/>
                </a:solidFill>
              </a:rPr>
              <a:t>D</a:t>
            </a:r>
            <a:r>
              <a:rPr lang="en-US" i="1" u="sng" dirty="0" smtClean="0">
                <a:solidFill>
                  <a:srgbClr val="00B0F0"/>
                </a:solidFill>
              </a:rPr>
              <a:t>EEP </a:t>
            </a:r>
            <a:r>
              <a:rPr lang="en-US" i="1" u="sng" dirty="0" smtClean="0">
                <a:solidFill>
                  <a:srgbClr val="FF0000"/>
                </a:solidFill>
              </a:rPr>
              <a:t>V</a:t>
            </a:r>
            <a:r>
              <a:rPr lang="en-US" i="1" u="sng" dirty="0" smtClean="0">
                <a:solidFill>
                  <a:srgbClr val="00B0F0"/>
                </a:solidFill>
              </a:rPr>
              <a:t>EIN </a:t>
            </a:r>
            <a:r>
              <a:rPr lang="en-US" i="1" u="sng" dirty="0" smtClean="0">
                <a:solidFill>
                  <a:srgbClr val="FF0000"/>
                </a:solidFill>
              </a:rPr>
              <a:t>T</a:t>
            </a:r>
            <a:r>
              <a:rPr lang="en-US" i="1" u="sng" dirty="0" smtClean="0">
                <a:solidFill>
                  <a:srgbClr val="00B0F0"/>
                </a:solidFill>
              </a:rPr>
              <a:t>HROMBOSIS</a:t>
            </a:r>
            <a:endParaRPr lang="en-US" i="1" u="sng" dirty="0">
              <a:solidFill>
                <a:srgbClr val="00B0F0"/>
              </a:solidFill>
            </a:endParaRPr>
          </a:p>
        </p:txBody>
      </p:sp>
      <p:sp>
        <p:nvSpPr>
          <p:cNvPr id="3" name="Footer Placeholder 2"/>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7309" y="838200"/>
            <a:ext cx="10360501" cy="5410200"/>
          </a:xfrm>
        </p:spPr>
        <p:txBody>
          <a:bodyPr>
            <a:normAutofit/>
          </a:bodyPr>
          <a:lstStyle/>
          <a:p>
            <a:pPr>
              <a:lnSpc>
                <a:spcPct val="150000"/>
              </a:lnSpc>
              <a:buFont typeface="Wingdings" pitchFamily="2" charset="2"/>
              <a:buChar char="Ø"/>
            </a:pPr>
            <a:r>
              <a:rPr lang="en-US" sz="1800" u="sng" dirty="0" smtClean="0">
                <a:latin typeface="Times New Roman" pitchFamily="18" charset="0"/>
                <a:cs typeface="Times New Roman" pitchFamily="18" charset="0"/>
              </a:rPr>
              <a:t>Definition </a:t>
            </a:r>
            <a:r>
              <a:rPr lang="en-US" sz="1800" dirty="0" smtClean="0">
                <a:latin typeface="Times New Roman" pitchFamily="18" charset="0"/>
                <a:cs typeface="Times New Roman" pitchFamily="18" charset="0"/>
              </a:rPr>
              <a:t>: A DVT is a thrombus composed of  cellular material (red &amp; white blood  cells, platelets) bound together with fibrin strands.</a:t>
            </a:r>
          </a:p>
          <a:p>
            <a:pPr>
              <a:lnSpc>
                <a:spcPct val="150000"/>
              </a:lnSpc>
              <a:buNone/>
            </a:pPr>
            <a:endParaRPr lang="en-US" sz="1800" dirty="0" smtClean="0">
              <a:latin typeface="Times New Roman" pitchFamily="18" charset="0"/>
              <a:cs typeface="Times New Roman" pitchFamily="18" charset="0"/>
            </a:endParaRPr>
          </a:p>
          <a:p>
            <a:pPr>
              <a:lnSpc>
                <a:spcPct val="150000"/>
              </a:lnSpc>
              <a:buFont typeface="Wingdings" pitchFamily="2" charset="2"/>
              <a:buChar char="Ø"/>
            </a:pPr>
            <a:r>
              <a:rPr lang="en-US" sz="1800" u="sng" dirty="0" smtClean="0">
                <a:latin typeface="Times New Roman" pitchFamily="18" charset="0"/>
                <a:cs typeface="Times New Roman" pitchFamily="18" charset="0"/>
              </a:rPr>
              <a:t>Venous thromboembolism </a:t>
            </a:r>
            <a:r>
              <a:rPr lang="en-US" sz="1800" dirty="0" smtClean="0">
                <a:latin typeface="Times New Roman" pitchFamily="18" charset="0"/>
                <a:cs typeface="Times New Roman" pitchFamily="18" charset="0"/>
              </a:rPr>
              <a:t>(VTE) : results from clot formation in the venous circulation and is manifested as DVT and PE (pulmonary embolism)</a:t>
            </a:r>
          </a:p>
          <a:p>
            <a:pPr>
              <a:lnSpc>
                <a:spcPct val="150000"/>
              </a:lnSpc>
              <a:buFont typeface="Wingdings" pitchFamily="2" charset="2"/>
              <a:buChar char="Ø"/>
            </a:pPr>
            <a:r>
              <a:rPr lang="en-US" sz="1800" dirty="0" smtClean="0">
                <a:latin typeface="Times New Roman" pitchFamily="18" charset="0"/>
                <a:cs typeface="Times New Roman" pitchFamily="18" charset="0"/>
              </a:rPr>
              <a:t>A PE is a thrombus that arises from the systemic circulation and lodges in the pulmonary artery or one of its branches, causing complete or partial obstruction of pulmonary blood flow.             </a:t>
            </a:r>
            <a:endParaRPr lang="en-US" sz="1800" dirty="0">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3"/>
          <p:cNvSpPr>
            <a:spLocks noChangeShapeType="1"/>
          </p:cNvSpPr>
          <p:nvPr/>
        </p:nvSpPr>
        <p:spPr bwMode="auto">
          <a:xfrm>
            <a:off x="4266089" y="3055939"/>
            <a:ext cx="0" cy="625475"/>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5" name="Line 51"/>
          <p:cNvSpPr>
            <a:spLocks noChangeShapeType="1"/>
          </p:cNvSpPr>
          <p:nvPr/>
        </p:nvSpPr>
        <p:spPr bwMode="auto">
          <a:xfrm>
            <a:off x="8098374" y="3022600"/>
            <a:ext cx="0" cy="55880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6" name="AutoShape 49"/>
          <p:cNvSpPr>
            <a:spLocks noChangeArrowheads="1"/>
          </p:cNvSpPr>
          <p:nvPr/>
        </p:nvSpPr>
        <p:spPr bwMode="auto">
          <a:xfrm>
            <a:off x="7213838" y="4795838"/>
            <a:ext cx="1769073" cy="762000"/>
          </a:xfrm>
          <a:prstGeom prst="roundRect">
            <a:avLst>
              <a:gd name="adj" fmla="val 16667"/>
            </a:avLst>
          </a:prstGeom>
          <a:noFill/>
          <a:ln w="28575">
            <a:noFill/>
            <a:round/>
            <a:headEnd/>
            <a:tailEnd/>
          </a:ln>
        </p:spPr>
        <p:txBody>
          <a:bodyPr wrap="none" anchor="ctr"/>
          <a:lstStyle/>
          <a:p>
            <a:pPr algn="ctr" eaLnBrk="0" hangingPunct="0">
              <a:lnSpc>
                <a:spcPct val="90000"/>
              </a:lnSpc>
            </a:pPr>
            <a:r>
              <a:rPr lang="sv-SE" altLang="sv-SE" sz="2000" b="1">
                <a:latin typeface="Times New Roman" pitchFamily="18" charset="0"/>
                <a:cs typeface="Times New Roman" pitchFamily="18" charset="0"/>
              </a:rPr>
              <a:t>Ulcus cruris</a:t>
            </a:r>
            <a:r>
              <a:rPr lang="sv-SE" altLang="sv-SE">
                <a:latin typeface="Times New Roman" pitchFamily="18" charset="0"/>
                <a:cs typeface="Times New Roman" pitchFamily="18" charset="0"/>
              </a:rPr>
              <a:t> </a:t>
            </a:r>
          </a:p>
        </p:txBody>
      </p:sp>
      <p:sp>
        <p:nvSpPr>
          <p:cNvPr id="7" name="AutoShape 50"/>
          <p:cNvSpPr>
            <a:spLocks noChangeArrowheads="1"/>
          </p:cNvSpPr>
          <p:nvPr/>
        </p:nvSpPr>
        <p:spPr bwMode="auto">
          <a:xfrm>
            <a:off x="3381552" y="4862514"/>
            <a:ext cx="1769073" cy="623887"/>
          </a:xfrm>
          <a:prstGeom prst="roundRect">
            <a:avLst>
              <a:gd name="adj" fmla="val 16667"/>
            </a:avLst>
          </a:prstGeom>
          <a:noFill/>
          <a:ln w="28575">
            <a:noFill/>
            <a:round/>
            <a:headEnd/>
            <a:tailEnd/>
          </a:ln>
        </p:spPr>
        <p:txBody>
          <a:bodyPr wrap="none" bIns="0" anchor="ctr"/>
          <a:lstStyle/>
          <a:p>
            <a:pPr algn="ctr" eaLnBrk="0" hangingPunct="0">
              <a:lnSpc>
                <a:spcPct val="85000"/>
              </a:lnSpc>
            </a:pPr>
            <a:r>
              <a:rPr lang="sv-SE" altLang="sv-SE" sz="2000" b="1">
                <a:latin typeface="Times New Roman" pitchFamily="18" charset="0"/>
                <a:cs typeface="Times New Roman" pitchFamily="18" charset="0"/>
              </a:rPr>
              <a:t>Chronic PE</a:t>
            </a:r>
          </a:p>
        </p:txBody>
      </p:sp>
      <p:sp>
        <p:nvSpPr>
          <p:cNvPr id="8" name="AutoShape 48"/>
          <p:cNvSpPr>
            <a:spLocks noChangeArrowheads="1"/>
          </p:cNvSpPr>
          <p:nvPr/>
        </p:nvSpPr>
        <p:spPr bwMode="auto">
          <a:xfrm>
            <a:off x="6733480" y="3633788"/>
            <a:ext cx="2748835" cy="762000"/>
          </a:xfrm>
          <a:prstGeom prst="roundRect">
            <a:avLst>
              <a:gd name="adj" fmla="val 16667"/>
            </a:avLst>
          </a:prstGeom>
          <a:noFill/>
          <a:ln w="28575">
            <a:noFill/>
            <a:round/>
            <a:headEnd/>
            <a:tailEnd/>
          </a:ln>
        </p:spPr>
        <p:txBody>
          <a:bodyPr wrap="none" anchor="ctr"/>
          <a:lstStyle/>
          <a:p>
            <a:pPr algn="ctr" eaLnBrk="0" hangingPunct="0">
              <a:lnSpc>
                <a:spcPct val="90000"/>
              </a:lnSpc>
            </a:pPr>
            <a:endParaRPr lang="en-US" sz="2000" b="1">
              <a:latin typeface="Times New Roman" pitchFamily="18" charset="0"/>
              <a:cs typeface="Times New Roman" pitchFamily="18" charset="0"/>
            </a:endParaRPr>
          </a:p>
        </p:txBody>
      </p:sp>
      <p:sp>
        <p:nvSpPr>
          <p:cNvPr id="9" name="AutoShape 39"/>
          <p:cNvSpPr>
            <a:spLocks noChangeArrowheads="1"/>
          </p:cNvSpPr>
          <p:nvPr/>
        </p:nvSpPr>
        <p:spPr bwMode="auto">
          <a:xfrm>
            <a:off x="3381552" y="2259013"/>
            <a:ext cx="1769073" cy="762000"/>
          </a:xfrm>
          <a:prstGeom prst="roundRect">
            <a:avLst>
              <a:gd name="adj" fmla="val 16667"/>
            </a:avLst>
          </a:prstGeom>
          <a:noFill/>
          <a:ln w="28575">
            <a:noFill/>
            <a:round/>
            <a:headEnd/>
            <a:tailEnd/>
          </a:ln>
        </p:spPr>
        <p:txBody>
          <a:bodyPr wrap="none" anchor="ctr"/>
          <a:lstStyle/>
          <a:p>
            <a:pPr algn="ctr" eaLnBrk="0" hangingPunct="0">
              <a:lnSpc>
                <a:spcPct val="90000"/>
              </a:lnSpc>
            </a:pPr>
            <a:r>
              <a:rPr lang="sv-SE" altLang="sv-SE" sz="3200" b="1">
                <a:latin typeface="Times New Roman" pitchFamily="18" charset="0"/>
                <a:cs typeface="Times New Roman" pitchFamily="18" charset="0"/>
              </a:rPr>
              <a:t>PE</a:t>
            </a:r>
            <a:r>
              <a:rPr lang="sv-SE" altLang="sv-SE" sz="2800" b="1">
                <a:latin typeface="Times New Roman" pitchFamily="18" charset="0"/>
                <a:cs typeface="Times New Roman" pitchFamily="18" charset="0"/>
              </a:rPr>
              <a:t> </a:t>
            </a:r>
            <a:endParaRPr lang="en-GB" sz="2800" b="1">
              <a:latin typeface="Times New Roman" pitchFamily="18" charset="0"/>
              <a:cs typeface="Times New Roman" pitchFamily="18" charset="0"/>
            </a:endParaRPr>
          </a:p>
        </p:txBody>
      </p:sp>
      <p:sp>
        <p:nvSpPr>
          <p:cNvPr id="10" name="Rectangle 3"/>
          <p:cNvSpPr>
            <a:spLocks noGrp="1" noChangeArrowheads="1"/>
          </p:cNvSpPr>
          <p:nvPr>
            <p:ph type="title"/>
          </p:nvPr>
        </p:nvSpPr>
        <p:spPr>
          <a:xfrm>
            <a:off x="404180" y="136525"/>
            <a:ext cx="11405862" cy="1143000"/>
          </a:xfrm>
        </p:spPr>
        <p:txBody>
          <a:bodyPr>
            <a:normAutofit/>
          </a:bodyPr>
          <a:lstStyle/>
          <a:p>
            <a:pPr eaLnBrk="1" hangingPunct="1">
              <a:defRPr/>
            </a:pPr>
            <a:r>
              <a:rPr lang="sv-SE" altLang="sv-SE" sz="2000" b="1" dirty="0" smtClean="0">
                <a:latin typeface="Times New Roman" pitchFamily="18" charset="0"/>
                <a:cs typeface="Times New Roman" pitchFamily="18" charset="0"/>
              </a:rPr>
              <a:t>     </a:t>
            </a:r>
            <a:r>
              <a:rPr lang="sv-SE" altLang="sv-SE" sz="2000" b="1" i="1" u="sng" dirty="0" smtClean="0">
                <a:latin typeface="Times New Roman" pitchFamily="18" charset="0"/>
                <a:cs typeface="Times New Roman" pitchFamily="18" charset="0"/>
              </a:rPr>
              <a:t>VENOUS THROMBOEMBOLISM</a:t>
            </a:r>
            <a:endParaRPr lang="en-GB" sz="2000" b="1" i="1" u="sng" dirty="0" smtClean="0">
              <a:latin typeface="Times New Roman" pitchFamily="18" charset="0"/>
              <a:cs typeface="Times New Roman" pitchFamily="18" charset="0"/>
            </a:endParaRPr>
          </a:p>
        </p:txBody>
      </p:sp>
      <p:sp>
        <p:nvSpPr>
          <p:cNvPr id="11" name="Line 22"/>
          <p:cNvSpPr>
            <a:spLocks noChangeShapeType="1"/>
          </p:cNvSpPr>
          <p:nvPr/>
        </p:nvSpPr>
        <p:spPr bwMode="auto">
          <a:xfrm flipH="1">
            <a:off x="2154206" y="3856038"/>
            <a:ext cx="768151" cy="1587"/>
          </a:xfrm>
          <a:prstGeom prst="line">
            <a:avLst/>
          </a:prstGeom>
          <a:noFill/>
          <a:ln w="25400">
            <a:solidFill>
              <a:srgbClr val="000080"/>
            </a:solidFill>
            <a:round/>
            <a:headEnd/>
            <a:tailEnd type="triangle" w="med" len="med"/>
          </a:ln>
        </p:spPr>
        <p:txBody>
          <a:bodyPr/>
          <a:lstStyle/>
          <a:p>
            <a:endParaRPr lang="en-US">
              <a:latin typeface="Times New Roman" pitchFamily="18" charset="0"/>
              <a:cs typeface="Times New Roman" pitchFamily="18" charset="0"/>
            </a:endParaRPr>
          </a:p>
        </p:txBody>
      </p:sp>
      <p:sp>
        <p:nvSpPr>
          <p:cNvPr id="12" name="Rectangle 28"/>
          <p:cNvSpPr>
            <a:spLocks noChangeArrowheads="1"/>
          </p:cNvSpPr>
          <p:nvPr/>
        </p:nvSpPr>
        <p:spPr bwMode="auto">
          <a:xfrm>
            <a:off x="5474392" y="1416050"/>
            <a:ext cx="1139735" cy="532966"/>
          </a:xfrm>
          <a:prstGeom prst="rect">
            <a:avLst/>
          </a:prstGeom>
          <a:noFill/>
          <a:ln w="12700">
            <a:noFill/>
            <a:miter lim="800000"/>
            <a:headEnd/>
            <a:tailEnd/>
          </a:ln>
        </p:spPr>
        <p:txBody>
          <a:bodyPr wrap="none" lIns="90487" tIns="44450" rIns="90487" bIns="44450">
            <a:spAutoFit/>
          </a:bodyPr>
          <a:lstStyle/>
          <a:p>
            <a:pPr algn="ctr" eaLnBrk="0" hangingPunct="0">
              <a:lnSpc>
                <a:spcPct val="90000"/>
              </a:lnSpc>
            </a:pPr>
            <a:r>
              <a:rPr lang="sv-SE" altLang="sv-SE" sz="3200" b="1">
                <a:latin typeface="Times New Roman" pitchFamily="18" charset="0"/>
                <a:cs typeface="Times New Roman" pitchFamily="18" charset="0"/>
              </a:rPr>
              <a:t>DVT</a:t>
            </a:r>
            <a:r>
              <a:rPr lang="sv-SE" altLang="sv-SE" sz="2800" b="1">
                <a:latin typeface="Times New Roman" pitchFamily="18" charset="0"/>
                <a:cs typeface="Times New Roman" pitchFamily="18" charset="0"/>
              </a:rPr>
              <a:t> </a:t>
            </a:r>
          </a:p>
        </p:txBody>
      </p:sp>
      <p:sp>
        <p:nvSpPr>
          <p:cNvPr id="13" name="Rectangle 31"/>
          <p:cNvSpPr>
            <a:spLocks noChangeArrowheads="1"/>
          </p:cNvSpPr>
          <p:nvPr/>
        </p:nvSpPr>
        <p:spPr bwMode="auto">
          <a:xfrm>
            <a:off x="6737712" y="3616326"/>
            <a:ext cx="1955855" cy="643766"/>
          </a:xfrm>
          <a:prstGeom prst="rect">
            <a:avLst/>
          </a:prstGeom>
          <a:noFill/>
          <a:ln w="12700">
            <a:noFill/>
            <a:miter lim="800000"/>
            <a:headEnd/>
            <a:tailEnd/>
          </a:ln>
        </p:spPr>
        <p:txBody>
          <a:bodyPr wrap="none" lIns="90487" tIns="44450" rIns="90487" bIns="44450">
            <a:spAutoFit/>
          </a:bodyPr>
          <a:lstStyle/>
          <a:p>
            <a:pPr algn="ctr" eaLnBrk="0" hangingPunct="0">
              <a:lnSpc>
                <a:spcPct val="90000"/>
              </a:lnSpc>
            </a:pPr>
            <a:r>
              <a:rPr lang="sv-SE" altLang="sv-SE" sz="2000" b="1">
                <a:latin typeface="Times New Roman" pitchFamily="18" charset="0"/>
                <a:cs typeface="Times New Roman" pitchFamily="18" charset="0"/>
              </a:rPr>
              <a:t>Post-thrombotic</a:t>
            </a:r>
          </a:p>
          <a:p>
            <a:pPr algn="ctr" eaLnBrk="0" hangingPunct="0">
              <a:lnSpc>
                <a:spcPct val="90000"/>
              </a:lnSpc>
            </a:pPr>
            <a:r>
              <a:rPr lang="sv-SE" altLang="sv-SE" sz="2000" b="1">
                <a:latin typeface="Times New Roman" pitchFamily="18" charset="0"/>
                <a:cs typeface="Times New Roman" pitchFamily="18" charset="0"/>
              </a:rPr>
              <a:t>syndrome</a:t>
            </a:r>
          </a:p>
        </p:txBody>
      </p:sp>
      <p:sp>
        <p:nvSpPr>
          <p:cNvPr id="14" name="Line 33"/>
          <p:cNvSpPr>
            <a:spLocks noChangeShapeType="1"/>
          </p:cNvSpPr>
          <p:nvPr/>
        </p:nvSpPr>
        <p:spPr bwMode="auto">
          <a:xfrm flipH="1">
            <a:off x="4509443" y="1870075"/>
            <a:ext cx="1083451" cy="43180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15" name="Rectangle 36"/>
          <p:cNvSpPr>
            <a:spLocks noChangeArrowheads="1"/>
          </p:cNvSpPr>
          <p:nvPr/>
        </p:nvSpPr>
        <p:spPr bwMode="auto">
          <a:xfrm>
            <a:off x="5207761" y="3727450"/>
            <a:ext cx="772646" cy="339067"/>
          </a:xfrm>
          <a:prstGeom prst="rect">
            <a:avLst/>
          </a:prstGeom>
          <a:noFill/>
          <a:ln w="12700">
            <a:noFill/>
            <a:miter lim="800000"/>
            <a:headEnd/>
            <a:tailEnd/>
          </a:ln>
        </p:spPr>
        <p:txBody>
          <a:bodyPr wrap="none" lIns="90487" tIns="44450" rIns="90487" bIns="44450">
            <a:spAutoFit/>
          </a:bodyPr>
          <a:lstStyle/>
          <a:p>
            <a:pPr algn="ctr" eaLnBrk="0" hangingPunct="0">
              <a:lnSpc>
                <a:spcPct val="90000"/>
              </a:lnSpc>
            </a:pPr>
            <a:r>
              <a:rPr lang="sv-SE" altLang="sv-SE" b="1">
                <a:latin typeface="Times New Roman" pitchFamily="18" charset="0"/>
                <a:cs typeface="Times New Roman" pitchFamily="18" charset="0"/>
              </a:rPr>
              <a:t>Death</a:t>
            </a:r>
          </a:p>
        </p:txBody>
      </p:sp>
      <p:sp>
        <p:nvSpPr>
          <p:cNvPr id="16" name="Rectangle 40"/>
          <p:cNvSpPr>
            <a:spLocks noChangeArrowheads="1"/>
          </p:cNvSpPr>
          <p:nvPr/>
        </p:nvSpPr>
        <p:spPr bwMode="auto">
          <a:xfrm>
            <a:off x="4050246" y="2571751"/>
            <a:ext cx="240450" cy="339067"/>
          </a:xfrm>
          <a:prstGeom prst="rect">
            <a:avLst/>
          </a:prstGeom>
          <a:noFill/>
          <a:ln w="12700">
            <a:noFill/>
            <a:miter lim="800000"/>
            <a:headEnd/>
            <a:tailEnd/>
          </a:ln>
        </p:spPr>
        <p:txBody>
          <a:bodyPr wrap="none" lIns="90487" tIns="44450" rIns="90487" bIns="44450">
            <a:spAutoFit/>
          </a:bodyPr>
          <a:lstStyle/>
          <a:p>
            <a:pPr algn="ctr" eaLnBrk="0" hangingPunct="0">
              <a:lnSpc>
                <a:spcPct val="90000"/>
              </a:lnSpc>
            </a:pPr>
            <a:r>
              <a:rPr lang="sv-SE" altLang="sv-SE" b="1">
                <a:latin typeface="Times New Roman" pitchFamily="18" charset="0"/>
                <a:cs typeface="Times New Roman" pitchFamily="18" charset="0"/>
              </a:rPr>
              <a:t> </a:t>
            </a:r>
          </a:p>
        </p:txBody>
      </p:sp>
      <p:sp>
        <p:nvSpPr>
          <p:cNvPr id="17" name="Line 41"/>
          <p:cNvSpPr>
            <a:spLocks noChangeShapeType="1"/>
          </p:cNvSpPr>
          <p:nvPr/>
        </p:nvSpPr>
        <p:spPr bwMode="auto">
          <a:xfrm>
            <a:off x="4776074" y="3101975"/>
            <a:ext cx="670808" cy="520700"/>
          </a:xfrm>
          <a:prstGeom prst="line">
            <a:avLst/>
          </a:prstGeom>
          <a:noFill/>
          <a:ln w="381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18" name="Line 42"/>
          <p:cNvSpPr>
            <a:spLocks noChangeShapeType="1"/>
          </p:cNvSpPr>
          <p:nvPr/>
        </p:nvSpPr>
        <p:spPr bwMode="auto">
          <a:xfrm>
            <a:off x="6657299" y="1841500"/>
            <a:ext cx="1083451" cy="43180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19" name="Line 52"/>
          <p:cNvSpPr>
            <a:spLocks noChangeShapeType="1"/>
          </p:cNvSpPr>
          <p:nvPr/>
        </p:nvSpPr>
        <p:spPr bwMode="auto">
          <a:xfrm>
            <a:off x="4266089" y="4494213"/>
            <a:ext cx="0" cy="519112"/>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20" name="Line 53"/>
          <p:cNvSpPr>
            <a:spLocks noChangeShapeType="1"/>
          </p:cNvSpPr>
          <p:nvPr/>
        </p:nvSpPr>
        <p:spPr bwMode="auto">
          <a:xfrm>
            <a:off x="8134348" y="4511676"/>
            <a:ext cx="0" cy="519113"/>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21" name="Line 54"/>
          <p:cNvSpPr>
            <a:spLocks noChangeShapeType="1"/>
          </p:cNvSpPr>
          <p:nvPr/>
        </p:nvSpPr>
        <p:spPr bwMode="auto">
          <a:xfrm rot="16200000">
            <a:off x="4947677" y="4095576"/>
            <a:ext cx="503238" cy="694086"/>
          </a:xfrm>
          <a:prstGeom prst="line">
            <a:avLst/>
          </a:prstGeom>
          <a:noFill/>
          <a:ln w="381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pic>
        <p:nvPicPr>
          <p:cNvPr id="22" name="Picture 55" descr="C:\Affärsg.-KUND\Astra\Exanta - Mirjana\VTE introduction\bild3.jpg"/>
          <p:cNvPicPr>
            <a:picLocks noChangeAspect="1" noChangeArrowheads="1"/>
          </p:cNvPicPr>
          <p:nvPr/>
        </p:nvPicPr>
        <p:blipFill>
          <a:blip r:embed="rId2"/>
          <a:srcRect/>
          <a:stretch>
            <a:fillRect/>
          </a:stretch>
        </p:blipFill>
        <p:spPr bwMode="auto">
          <a:xfrm>
            <a:off x="406294" y="1905000"/>
            <a:ext cx="2566849" cy="3889375"/>
          </a:xfrm>
          <a:prstGeom prst="rect">
            <a:avLst/>
          </a:prstGeom>
          <a:noFill/>
          <a:ln w="9525">
            <a:noFill/>
            <a:miter lim="800000"/>
            <a:headEnd/>
            <a:tailEnd/>
          </a:ln>
        </p:spPr>
      </p:pic>
      <p:pic>
        <p:nvPicPr>
          <p:cNvPr id="23" name="Picture 56" descr="C:\Affärsg.-KUND\Astra\Exanta - Mirjana\VTE introduction\bild3-1.jpg"/>
          <p:cNvPicPr>
            <a:picLocks noChangeAspect="1" noChangeArrowheads="1"/>
          </p:cNvPicPr>
          <p:nvPr/>
        </p:nvPicPr>
        <p:blipFill>
          <a:blip r:embed="rId3"/>
          <a:srcRect/>
          <a:stretch>
            <a:fillRect/>
          </a:stretch>
        </p:blipFill>
        <p:spPr bwMode="auto">
          <a:xfrm>
            <a:off x="9683345" y="1928814"/>
            <a:ext cx="2196528" cy="3887787"/>
          </a:xfrm>
          <a:prstGeom prst="rect">
            <a:avLst/>
          </a:prstGeom>
          <a:noFill/>
          <a:ln w="9525">
            <a:noFill/>
            <a:miter lim="800000"/>
            <a:headEnd/>
            <a:tailEnd/>
          </a:ln>
        </p:spPr>
      </p:pic>
      <p:sp>
        <p:nvSpPr>
          <p:cNvPr id="24" name="Rectangle 58"/>
          <p:cNvSpPr>
            <a:spLocks noChangeArrowheads="1"/>
          </p:cNvSpPr>
          <p:nvPr/>
        </p:nvSpPr>
        <p:spPr bwMode="auto">
          <a:xfrm>
            <a:off x="6832938" y="2355850"/>
            <a:ext cx="2602822" cy="641350"/>
          </a:xfrm>
          <a:prstGeom prst="rect">
            <a:avLst/>
          </a:prstGeom>
          <a:noFill/>
          <a:ln w="9525">
            <a:noFill/>
            <a:miter lim="800000"/>
            <a:headEnd/>
            <a:tailEnd/>
          </a:ln>
        </p:spPr>
        <p:txBody>
          <a:bodyPr>
            <a:spAutoFit/>
          </a:bodyPr>
          <a:lstStyle/>
          <a:p>
            <a:pPr algn="ctr" eaLnBrk="0" hangingPunct="0">
              <a:lnSpc>
                <a:spcPct val="90000"/>
              </a:lnSpc>
            </a:pPr>
            <a:r>
              <a:rPr lang="sv-SE" altLang="sv-SE" sz="2000" b="1">
                <a:latin typeface="Times New Roman" pitchFamily="18" charset="0"/>
                <a:cs typeface="Times New Roman" pitchFamily="18" charset="0"/>
              </a:rPr>
              <a:t>Deep vein </a:t>
            </a:r>
          </a:p>
          <a:p>
            <a:pPr algn="ctr" eaLnBrk="0" hangingPunct="0">
              <a:lnSpc>
                <a:spcPct val="90000"/>
              </a:lnSpc>
            </a:pPr>
            <a:r>
              <a:rPr lang="sv-SE" sz="2000" b="1">
                <a:latin typeface="Times New Roman" pitchFamily="18" charset="0"/>
                <a:cs typeface="Times New Roman" pitchFamily="18" charset="0"/>
              </a:rPr>
              <a:t>insufficiency</a:t>
            </a:r>
            <a:endParaRPr lang="en-GB" sz="2000" b="1">
              <a:latin typeface="Times New Roman" pitchFamily="18" charset="0"/>
              <a:cs typeface="Times New Roman" pitchFamily="18" charset="0"/>
            </a:endParaRPr>
          </a:p>
        </p:txBody>
      </p:sp>
      <p:sp>
        <p:nvSpPr>
          <p:cNvPr id="25" name="Rectangle 30"/>
          <p:cNvSpPr>
            <a:spLocks noChangeArrowheads="1"/>
          </p:cNvSpPr>
          <p:nvPr/>
        </p:nvSpPr>
        <p:spPr bwMode="auto">
          <a:xfrm>
            <a:off x="2774228" y="3630614"/>
            <a:ext cx="1606208" cy="643766"/>
          </a:xfrm>
          <a:prstGeom prst="rect">
            <a:avLst/>
          </a:prstGeom>
          <a:noFill/>
          <a:ln w="12700">
            <a:noFill/>
            <a:miter lim="800000"/>
            <a:headEnd/>
            <a:tailEnd/>
          </a:ln>
        </p:spPr>
        <p:txBody>
          <a:bodyPr wrap="none" lIns="90487" tIns="44450" rIns="90487" bIns="44450">
            <a:spAutoFit/>
          </a:bodyPr>
          <a:lstStyle/>
          <a:p>
            <a:pPr algn="ctr" eaLnBrk="0" hangingPunct="0">
              <a:lnSpc>
                <a:spcPct val="90000"/>
              </a:lnSpc>
            </a:pPr>
            <a:r>
              <a:rPr lang="sv-SE" altLang="sv-SE" sz="2000" b="1" dirty="0">
                <a:latin typeface="Times New Roman" pitchFamily="18" charset="0"/>
                <a:cs typeface="Times New Roman" pitchFamily="18" charset="0"/>
              </a:rPr>
              <a:t>Pulmonary</a:t>
            </a:r>
          </a:p>
          <a:p>
            <a:pPr algn="ctr" eaLnBrk="0" hangingPunct="0">
              <a:lnSpc>
                <a:spcPct val="90000"/>
              </a:lnSpc>
            </a:pPr>
            <a:r>
              <a:rPr lang="sv-SE" altLang="sv-SE" sz="2000" b="1" dirty="0">
                <a:latin typeface="Times New Roman" pitchFamily="18" charset="0"/>
                <a:cs typeface="Times New Roman" pitchFamily="18" charset="0"/>
              </a:rPr>
              <a:t>hypertension</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4240695" y="1204913"/>
            <a:ext cx="3521216" cy="4716462"/>
          </a:xfrm>
          <a:prstGeom prst="rect">
            <a:avLst/>
          </a:prstGeom>
          <a:solidFill>
            <a:schemeClr val="tx1"/>
          </a:solidFill>
          <a:ln w="28575">
            <a:solidFill>
              <a:schemeClr val="accent2"/>
            </a:solidFill>
            <a:miter lim="800000"/>
            <a:headEnd/>
            <a:tailEnd/>
          </a:ln>
        </p:spPr>
        <p:txBody>
          <a:bodyPr wrap="none" anchor="ctr"/>
          <a:lstStyle/>
          <a:p>
            <a:pPr algn="ctr"/>
            <a:endParaRPr lang="en-US">
              <a:solidFill>
                <a:srgbClr val="000000"/>
              </a:solidFill>
            </a:endParaRPr>
          </a:p>
        </p:txBody>
      </p:sp>
      <p:sp>
        <p:nvSpPr>
          <p:cNvPr id="5" name="Rectangle 7"/>
          <p:cNvSpPr>
            <a:spLocks noChangeArrowheads="1"/>
          </p:cNvSpPr>
          <p:nvPr/>
        </p:nvSpPr>
        <p:spPr bwMode="auto">
          <a:xfrm>
            <a:off x="425874" y="1211855"/>
            <a:ext cx="3539726" cy="4709520"/>
          </a:xfrm>
          <a:prstGeom prst="rect">
            <a:avLst/>
          </a:prstGeom>
          <a:solidFill>
            <a:schemeClr val="tx1"/>
          </a:solidFill>
          <a:ln w="28575">
            <a:solidFill>
              <a:schemeClr val="accent2"/>
            </a:solidFill>
            <a:miter lim="800000"/>
            <a:headEnd/>
            <a:tailEnd/>
          </a:ln>
        </p:spPr>
        <p:txBody>
          <a:bodyPr wrap="none" anchor="ctr"/>
          <a:lstStyle/>
          <a:p>
            <a:pPr algn="ctr"/>
            <a:endParaRPr lang="en-US">
              <a:solidFill>
                <a:srgbClr val="000000"/>
              </a:solidFill>
            </a:endParaRPr>
          </a:p>
        </p:txBody>
      </p:sp>
      <p:pic>
        <p:nvPicPr>
          <p:cNvPr id="6" name="Picture 3" descr="C:\Documents and Settings\markmo\Desktop\lw\1.jpg"/>
          <p:cNvPicPr>
            <a:picLocks noChangeAspect="1" noChangeArrowheads="1"/>
          </p:cNvPicPr>
          <p:nvPr/>
        </p:nvPicPr>
        <p:blipFill>
          <a:blip r:embed="rId2"/>
          <a:srcRect b="2455"/>
          <a:stretch>
            <a:fillRect/>
          </a:stretch>
        </p:blipFill>
        <p:spPr bwMode="auto">
          <a:xfrm>
            <a:off x="960716" y="1379539"/>
            <a:ext cx="2691699" cy="4300537"/>
          </a:xfrm>
          <a:prstGeom prst="rect">
            <a:avLst/>
          </a:prstGeom>
          <a:noFill/>
          <a:ln w="9525">
            <a:noFill/>
            <a:miter lim="800000"/>
            <a:headEnd/>
            <a:tailEnd/>
          </a:ln>
        </p:spPr>
      </p:pic>
      <p:pic>
        <p:nvPicPr>
          <p:cNvPr id="7" name="Picture 4"/>
          <p:cNvPicPr>
            <a:picLocks noChangeAspect="1" noChangeArrowheads="1"/>
          </p:cNvPicPr>
          <p:nvPr/>
        </p:nvPicPr>
        <p:blipFill>
          <a:blip r:embed="rId3"/>
          <a:srcRect l="31134" t="41795" r="50247" b="13391"/>
          <a:stretch>
            <a:fillRect/>
          </a:stretch>
        </p:blipFill>
        <p:spPr bwMode="auto">
          <a:xfrm>
            <a:off x="4380359" y="1382713"/>
            <a:ext cx="3315954" cy="4327525"/>
          </a:xfrm>
          <a:prstGeom prst="rect">
            <a:avLst/>
          </a:prstGeom>
          <a:noFill/>
          <a:ln w="12700">
            <a:noFill/>
            <a:miter lim="800000"/>
            <a:headEnd type="none" w="sm" len="sm"/>
            <a:tailEnd type="none" w="sm" len="sm"/>
          </a:ln>
        </p:spPr>
      </p:pic>
      <p:sp>
        <p:nvSpPr>
          <p:cNvPr id="8" name="Rectangle 5"/>
          <p:cNvSpPr>
            <a:spLocks noGrp="1" noChangeArrowheads="1"/>
          </p:cNvSpPr>
          <p:nvPr>
            <p:ph type="title"/>
          </p:nvPr>
        </p:nvSpPr>
        <p:spPr>
          <a:xfrm>
            <a:off x="391483" y="127000"/>
            <a:ext cx="11405862" cy="1143000"/>
          </a:xfrm>
        </p:spPr>
        <p:txBody>
          <a:bodyPr/>
          <a:lstStyle/>
          <a:p>
            <a:pPr eaLnBrk="1" hangingPunct="1">
              <a:defRPr/>
            </a:pPr>
            <a:r>
              <a:rPr lang="en-GB" dirty="0" smtClean="0"/>
              <a:t>     </a:t>
            </a:r>
            <a:r>
              <a:rPr lang="en-GB" i="1" dirty="0" smtClean="0">
                <a:solidFill>
                  <a:srgbClr val="FF0000"/>
                </a:solidFill>
              </a:rPr>
              <a:t>Deep vein thrombosis</a:t>
            </a:r>
          </a:p>
        </p:txBody>
      </p:sp>
      <p:sp>
        <p:nvSpPr>
          <p:cNvPr id="9" name="Text Box 6"/>
          <p:cNvSpPr txBox="1">
            <a:spLocks noChangeArrowheads="1"/>
          </p:cNvSpPr>
          <p:nvPr/>
        </p:nvSpPr>
        <p:spPr bwMode="auto">
          <a:xfrm>
            <a:off x="681389" y="5986463"/>
            <a:ext cx="1627112" cy="369332"/>
          </a:xfrm>
          <a:prstGeom prst="rect">
            <a:avLst/>
          </a:prstGeom>
          <a:noFill/>
          <a:ln w="9525">
            <a:noFill/>
            <a:miter lim="800000"/>
            <a:headEnd/>
            <a:tailEnd/>
          </a:ln>
        </p:spPr>
        <p:txBody>
          <a:bodyPr wrap="none">
            <a:spAutoFit/>
          </a:bodyPr>
          <a:lstStyle/>
          <a:p>
            <a:r>
              <a:rPr lang="en-GB"/>
              <a:t>Veins of the leg</a:t>
            </a:r>
          </a:p>
        </p:txBody>
      </p:sp>
      <p:sp>
        <p:nvSpPr>
          <p:cNvPr id="10" name="Text Box 10"/>
          <p:cNvSpPr txBox="1">
            <a:spLocks noChangeArrowheads="1"/>
          </p:cNvSpPr>
          <p:nvPr/>
        </p:nvSpPr>
        <p:spPr bwMode="auto">
          <a:xfrm>
            <a:off x="7768260" y="1827214"/>
            <a:ext cx="2493247" cy="400110"/>
          </a:xfrm>
          <a:prstGeom prst="rect">
            <a:avLst/>
          </a:prstGeom>
          <a:noFill/>
          <a:ln w="9525">
            <a:noFill/>
            <a:miter lim="800000"/>
            <a:headEnd/>
            <a:tailEnd/>
          </a:ln>
        </p:spPr>
        <p:txBody>
          <a:bodyPr wrap="none">
            <a:spAutoFit/>
          </a:bodyPr>
          <a:lstStyle/>
          <a:p>
            <a:r>
              <a:rPr lang="en-GB" sz="2000"/>
              <a:t>Common femoral vein</a:t>
            </a:r>
          </a:p>
        </p:txBody>
      </p:sp>
      <p:sp>
        <p:nvSpPr>
          <p:cNvPr id="11" name="Text Box 11"/>
          <p:cNvSpPr txBox="1">
            <a:spLocks noChangeArrowheads="1"/>
          </p:cNvSpPr>
          <p:nvPr/>
        </p:nvSpPr>
        <p:spPr bwMode="auto">
          <a:xfrm>
            <a:off x="7768260" y="2887664"/>
            <a:ext cx="1240148" cy="400110"/>
          </a:xfrm>
          <a:prstGeom prst="rect">
            <a:avLst/>
          </a:prstGeom>
          <a:noFill/>
          <a:ln w="9525">
            <a:noFill/>
            <a:miter lim="800000"/>
            <a:headEnd/>
            <a:tailEnd/>
          </a:ln>
        </p:spPr>
        <p:txBody>
          <a:bodyPr wrap="none">
            <a:spAutoFit/>
          </a:bodyPr>
          <a:lstStyle/>
          <a:p>
            <a:r>
              <a:rPr lang="en-GB" sz="2000"/>
              <a:t>Thrombus</a:t>
            </a:r>
          </a:p>
        </p:txBody>
      </p:sp>
      <p:sp>
        <p:nvSpPr>
          <p:cNvPr id="12" name="Text Box 12"/>
          <p:cNvSpPr txBox="1">
            <a:spLocks noChangeArrowheads="1"/>
          </p:cNvSpPr>
          <p:nvPr/>
        </p:nvSpPr>
        <p:spPr bwMode="auto">
          <a:xfrm>
            <a:off x="7768261" y="4002089"/>
            <a:ext cx="704808" cy="400110"/>
          </a:xfrm>
          <a:prstGeom prst="rect">
            <a:avLst/>
          </a:prstGeom>
          <a:noFill/>
          <a:ln w="9525">
            <a:noFill/>
            <a:miter lim="800000"/>
            <a:headEnd/>
            <a:tailEnd/>
          </a:ln>
        </p:spPr>
        <p:txBody>
          <a:bodyPr wrap="none">
            <a:spAutoFit/>
          </a:bodyPr>
          <a:lstStyle/>
          <a:p>
            <a:r>
              <a:rPr lang="en-GB" sz="2000"/>
              <a:t>Knee</a:t>
            </a:r>
          </a:p>
        </p:txBody>
      </p:sp>
      <p:sp>
        <p:nvSpPr>
          <p:cNvPr id="13" name="Line 13"/>
          <p:cNvSpPr>
            <a:spLocks noChangeShapeType="1"/>
          </p:cNvSpPr>
          <p:nvPr/>
        </p:nvSpPr>
        <p:spPr bwMode="auto">
          <a:xfrm>
            <a:off x="8834783" y="4240213"/>
            <a:ext cx="1625177" cy="0"/>
          </a:xfrm>
          <a:prstGeom prst="line">
            <a:avLst/>
          </a:prstGeom>
          <a:noFill/>
          <a:ln w="28575">
            <a:solidFill>
              <a:schemeClr val="tx1"/>
            </a:solidFill>
            <a:round/>
            <a:headEnd/>
            <a:tailEnd/>
          </a:ln>
        </p:spPr>
        <p:txBody>
          <a:bodyPr/>
          <a:lstStyle/>
          <a:p>
            <a:endParaRPr lang="en-US"/>
          </a:p>
        </p:txBody>
      </p:sp>
      <p:sp>
        <p:nvSpPr>
          <p:cNvPr id="14" name="AutoShape 14"/>
          <p:cNvSpPr>
            <a:spLocks noChangeArrowheads="1"/>
          </p:cNvSpPr>
          <p:nvPr/>
        </p:nvSpPr>
        <p:spPr bwMode="auto">
          <a:xfrm rot="5400000">
            <a:off x="9780887" y="4335273"/>
            <a:ext cx="490537" cy="567119"/>
          </a:xfrm>
          <a:prstGeom prst="rightArrow">
            <a:avLst>
              <a:gd name="adj1" fmla="val 50120"/>
              <a:gd name="adj2" fmla="val 40461"/>
            </a:avLst>
          </a:prstGeom>
          <a:gradFill rotWithShape="0">
            <a:gsLst>
              <a:gs pos="0">
                <a:schemeClr val="accent2"/>
              </a:gs>
              <a:gs pos="100000">
                <a:schemeClr val="accent2">
                  <a:gamma/>
                  <a:tint val="83922"/>
                  <a:invGamma/>
                </a:schemeClr>
              </a:gs>
            </a:gsLst>
            <a:lin ang="5400000" scaled="1"/>
          </a:gradFill>
          <a:ln w="28575">
            <a:solidFill>
              <a:schemeClr val="accent2"/>
            </a:solidFill>
            <a:miter lim="800000"/>
            <a:headEnd/>
            <a:tailEnd/>
          </a:ln>
          <a:effectLst/>
        </p:spPr>
        <p:txBody>
          <a:bodyPr wrap="none" anchor="ctr"/>
          <a:lstStyle/>
          <a:p>
            <a:pPr>
              <a:defRPr/>
            </a:pPr>
            <a:endParaRPr lang="en-US"/>
          </a:p>
        </p:txBody>
      </p:sp>
      <p:sp>
        <p:nvSpPr>
          <p:cNvPr id="15" name="AutoShape 15"/>
          <p:cNvSpPr>
            <a:spLocks noChangeArrowheads="1"/>
          </p:cNvSpPr>
          <p:nvPr/>
        </p:nvSpPr>
        <p:spPr bwMode="auto">
          <a:xfrm rot="16200000">
            <a:off x="9780886" y="3606610"/>
            <a:ext cx="490538" cy="567119"/>
          </a:xfrm>
          <a:prstGeom prst="rightArrow">
            <a:avLst>
              <a:gd name="adj1" fmla="val 50120"/>
              <a:gd name="adj2" fmla="val 40461"/>
            </a:avLst>
          </a:prstGeom>
          <a:gradFill rotWithShape="0">
            <a:gsLst>
              <a:gs pos="0">
                <a:schemeClr val="accent2">
                  <a:gamma/>
                  <a:tint val="83922"/>
                  <a:invGamma/>
                </a:schemeClr>
              </a:gs>
              <a:gs pos="100000">
                <a:schemeClr val="accent2"/>
              </a:gs>
            </a:gsLst>
            <a:lin ang="5400000" scaled="1"/>
          </a:gradFill>
          <a:ln w="28575">
            <a:solidFill>
              <a:schemeClr val="accent2"/>
            </a:solidFill>
            <a:miter lim="800000"/>
            <a:headEnd/>
            <a:tailEnd/>
          </a:ln>
          <a:effectLst/>
        </p:spPr>
        <p:txBody>
          <a:bodyPr wrap="none" anchor="ctr"/>
          <a:lstStyle/>
          <a:p>
            <a:pPr>
              <a:defRPr/>
            </a:pPr>
            <a:endParaRPr lang="en-US"/>
          </a:p>
        </p:txBody>
      </p:sp>
      <p:sp>
        <p:nvSpPr>
          <p:cNvPr id="16" name="Text Box 16"/>
          <p:cNvSpPr txBox="1">
            <a:spLocks noChangeArrowheads="1"/>
          </p:cNvSpPr>
          <p:nvPr/>
        </p:nvSpPr>
        <p:spPr bwMode="auto">
          <a:xfrm>
            <a:off x="10362618" y="3783014"/>
            <a:ext cx="1090876" cy="400110"/>
          </a:xfrm>
          <a:prstGeom prst="rect">
            <a:avLst/>
          </a:prstGeom>
          <a:noFill/>
          <a:ln w="9525">
            <a:noFill/>
            <a:miter lim="800000"/>
            <a:headEnd/>
            <a:tailEnd/>
          </a:ln>
        </p:spPr>
        <p:txBody>
          <a:bodyPr wrap="none">
            <a:spAutoFit/>
          </a:bodyPr>
          <a:lstStyle/>
          <a:p>
            <a:r>
              <a:rPr lang="en-GB" sz="2000"/>
              <a:t>Proximal</a:t>
            </a:r>
          </a:p>
        </p:txBody>
      </p:sp>
      <p:sp>
        <p:nvSpPr>
          <p:cNvPr id="17" name="Text Box 17"/>
          <p:cNvSpPr txBox="1">
            <a:spLocks noChangeArrowheads="1"/>
          </p:cNvSpPr>
          <p:nvPr/>
        </p:nvSpPr>
        <p:spPr bwMode="auto">
          <a:xfrm>
            <a:off x="10362619" y="4325939"/>
            <a:ext cx="765338" cy="400110"/>
          </a:xfrm>
          <a:prstGeom prst="rect">
            <a:avLst/>
          </a:prstGeom>
          <a:noFill/>
          <a:ln w="9525">
            <a:noFill/>
            <a:miter lim="800000"/>
            <a:headEnd/>
            <a:tailEnd/>
          </a:ln>
        </p:spPr>
        <p:txBody>
          <a:bodyPr wrap="none">
            <a:spAutoFit/>
          </a:bodyPr>
          <a:lstStyle/>
          <a:p>
            <a:r>
              <a:rPr lang="en-GB" sz="2000"/>
              <a:t>Distal</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C:\Affärsg.-KUND\Astra\Exanta - Mirjana\VTE introduction\12-2.jpg"/>
          <p:cNvPicPr>
            <a:picLocks noChangeAspect="1" noChangeArrowheads="1"/>
          </p:cNvPicPr>
          <p:nvPr/>
        </p:nvPicPr>
        <p:blipFill>
          <a:blip r:embed="rId2"/>
          <a:srcRect/>
          <a:stretch>
            <a:fillRect/>
          </a:stretch>
        </p:blipFill>
        <p:spPr bwMode="auto">
          <a:xfrm>
            <a:off x="6096529" y="1079500"/>
            <a:ext cx="5383398" cy="4673600"/>
          </a:xfrm>
          <a:prstGeom prst="rect">
            <a:avLst/>
          </a:prstGeom>
          <a:noFill/>
          <a:ln w="9525">
            <a:noFill/>
            <a:miter lim="800000"/>
            <a:headEnd/>
            <a:tailEnd/>
          </a:ln>
        </p:spPr>
      </p:pic>
      <p:sp>
        <p:nvSpPr>
          <p:cNvPr id="5" name="Line 16"/>
          <p:cNvSpPr>
            <a:spLocks noChangeShapeType="1"/>
          </p:cNvSpPr>
          <p:nvPr/>
        </p:nvSpPr>
        <p:spPr bwMode="auto">
          <a:xfrm>
            <a:off x="6731364" y="2497139"/>
            <a:ext cx="1419913" cy="636587"/>
          </a:xfrm>
          <a:prstGeom prst="line">
            <a:avLst/>
          </a:prstGeom>
          <a:noFill/>
          <a:ln w="28575">
            <a:solidFill>
              <a:schemeClr val="accent2"/>
            </a:solidFill>
            <a:round/>
            <a:headEnd/>
            <a:tailEnd type="triangle" w="med" len="med"/>
          </a:ln>
        </p:spPr>
        <p:txBody>
          <a:bodyPr/>
          <a:lstStyle/>
          <a:p>
            <a:endParaRPr lang="en-US"/>
          </a:p>
        </p:txBody>
      </p:sp>
      <p:sp>
        <p:nvSpPr>
          <p:cNvPr id="6" name="Rectangle 2"/>
          <p:cNvSpPr txBox="1">
            <a:spLocks noChangeArrowheads="1"/>
          </p:cNvSpPr>
          <p:nvPr/>
        </p:nvSpPr>
        <p:spPr>
          <a:xfrm>
            <a:off x="391483" y="127000"/>
            <a:ext cx="11405862" cy="11430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000" b="0" i="0" u="none" strike="noStrike" kern="1200" cap="none" spc="-100" normalizeH="0" baseline="0" noProof="0" dirty="0" smtClean="0">
                <a:ln>
                  <a:noFill/>
                </a:ln>
                <a:solidFill>
                  <a:schemeClr val="tx2">
                    <a:satMod val="200000"/>
                  </a:schemeClr>
                </a:solidFill>
                <a:effectLst/>
                <a:uLnTx/>
                <a:uFillTx/>
                <a:latin typeface="+mj-lt"/>
                <a:ea typeface="+mj-ea"/>
                <a:cs typeface="+mj-cs"/>
              </a:rPr>
              <a:t>    </a:t>
            </a:r>
            <a:r>
              <a:rPr kumimoji="0" lang="sv-SE" sz="4000" b="0" i="0" u="none" strike="noStrike" kern="1200" cap="none" spc="-100" normalizeH="0" baseline="0" noProof="0" dirty="0" smtClean="0">
                <a:ln>
                  <a:noFill/>
                </a:ln>
                <a:solidFill>
                  <a:schemeClr val="accent2"/>
                </a:solidFill>
                <a:effectLst/>
                <a:uLnTx/>
                <a:uFillTx/>
                <a:latin typeface="+mj-lt"/>
                <a:ea typeface="+mj-ea"/>
                <a:cs typeface="+mj-cs"/>
              </a:rPr>
              <a:t>Pulmonary embolism</a:t>
            </a:r>
          </a:p>
        </p:txBody>
      </p:sp>
      <p:sp>
        <p:nvSpPr>
          <p:cNvPr id="7" name="Text Box 10"/>
          <p:cNvSpPr txBox="1">
            <a:spLocks noChangeArrowheads="1"/>
          </p:cNvSpPr>
          <p:nvPr/>
        </p:nvSpPr>
        <p:spPr bwMode="auto">
          <a:xfrm>
            <a:off x="5982260" y="5803901"/>
            <a:ext cx="3666260" cy="707886"/>
          </a:xfrm>
          <a:prstGeom prst="rect">
            <a:avLst/>
          </a:prstGeom>
          <a:noFill/>
          <a:ln w="9525">
            <a:noFill/>
            <a:miter lim="800000"/>
            <a:headEnd/>
            <a:tailEnd/>
          </a:ln>
        </p:spPr>
        <p:txBody>
          <a:bodyPr wrap="none">
            <a:spAutoFit/>
          </a:bodyPr>
          <a:lstStyle/>
          <a:p>
            <a:pPr algn="ctr"/>
            <a:r>
              <a:rPr lang="en-GB" sz="2000" b="1"/>
              <a:t>Dyspnea, syncope, hypotension, </a:t>
            </a:r>
            <a:br>
              <a:rPr lang="en-GB" sz="2000" b="1"/>
            </a:br>
            <a:r>
              <a:rPr lang="en-GB" sz="2000" b="1"/>
              <a:t>cyanosis</a:t>
            </a:r>
          </a:p>
        </p:txBody>
      </p:sp>
      <p:pic>
        <p:nvPicPr>
          <p:cNvPr id="8" name="Picture 13" descr="C:\Affärsg.-KUND\Astra\Exanta - Mirjana\VTE introduction\12.jpg"/>
          <p:cNvPicPr>
            <a:picLocks noChangeAspect="1" noChangeArrowheads="1"/>
          </p:cNvPicPr>
          <p:nvPr/>
        </p:nvPicPr>
        <p:blipFill>
          <a:blip r:embed="rId3"/>
          <a:srcRect l="6331"/>
          <a:stretch>
            <a:fillRect/>
          </a:stretch>
        </p:blipFill>
        <p:spPr bwMode="auto">
          <a:xfrm>
            <a:off x="2240968" y="1946276"/>
            <a:ext cx="3381552" cy="4291013"/>
          </a:xfrm>
          <a:prstGeom prst="rect">
            <a:avLst/>
          </a:prstGeom>
          <a:noFill/>
          <a:ln w="9525">
            <a:noFill/>
            <a:miter lim="800000"/>
            <a:headEnd/>
            <a:tailEnd/>
          </a:ln>
        </p:spPr>
      </p:pic>
      <p:sp>
        <p:nvSpPr>
          <p:cNvPr id="9" name="Text Box 18"/>
          <p:cNvSpPr txBox="1">
            <a:spLocks noChangeArrowheads="1"/>
          </p:cNvSpPr>
          <p:nvPr/>
        </p:nvSpPr>
        <p:spPr bwMode="auto">
          <a:xfrm>
            <a:off x="5495553" y="2176463"/>
            <a:ext cx="1096775" cy="400110"/>
          </a:xfrm>
          <a:prstGeom prst="rect">
            <a:avLst/>
          </a:prstGeom>
          <a:solidFill>
            <a:schemeClr val="accent2"/>
          </a:solidFill>
          <a:ln w="9525">
            <a:solidFill>
              <a:schemeClr val="accent2"/>
            </a:solidFill>
            <a:miter lim="800000"/>
            <a:headEnd/>
            <a:tailEnd/>
          </a:ln>
        </p:spPr>
        <p:txBody>
          <a:bodyPr wrap="none">
            <a:spAutoFit/>
          </a:bodyPr>
          <a:lstStyle/>
          <a:p>
            <a:r>
              <a:rPr lang="en-GB" sz="2000" b="1"/>
              <a:t>Embolus</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Times New Roman" pitchFamily="18" charset="0"/>
                <a:cs typeface="Times New Roman" pitchFamily="18" charset="0"/>
              </a:rPr>
              <a:t>          </a:t>
            </a:r>
            <a:r>
              <a:rPr lang="en-US" sz="2000" u="sng" dirty="0" smtClean="0">
                <a:latin typeface="Times New Roman" pitchFamily="18" charset="0"/>
                <a:cs typeface="Times New Roman" pitchFamily="18" charset="0"/>
              </a:rPr>
              <a:t>AETIOLOGY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609441" y="1371601"/>
            <a:ext cx="10969943" cy="4754566"/>
          </a:xfrm>
        </p:spPr>
        <p:txBody>
          <a:bodyPr>
            <a:normAutofit/>
          </a:bodyPr>
          <a:lstStyle/>
          <a:p>
            <a:pPr>
              <a:lnSpc>
                <a:spcPct val="150000"/>
              </a:lnSpc>
            </a:pPr>
            <a:r>
              <a:rPr lang="en-US" sz="1800" dirty="0" smtClean="0">
                <a:latin typeface="Times New Roman" pitchFamily="18" charset="0"/>
                <a:cs typeface="Times New Roman" pitchFamily="18" charset="0"/>
              </a:rPr>
              <a:t>Rapid blood flow has an inhibitory effect on thrombus formation, but a slow rate of flow reduces the clearance and dilution of activated clotting factors in the zone of injury and slows the influx of regulatory substances.</a:t>
            </a:r>
          </a:p>
          <a:p>
            <a:pPr>
              <a:lnSpc>
                <a:spcPct val="150000"/>
              </a:lnSpc>
            </a:pPr>
            <a:r>
              <a:rPr lang="en-US" sz="1800" dirty="0" smtClean="0">
                <a:latin typeface="Times New Roman" pitchFamily="18" charset="0"/>
                <a:cs typeface="Times New Roman" pitchFamily="18" charset="0"/>
              </a:rPr>
              <a:t>Stasis of blood tips the delicate balance of procoagulation and anticoagulation in favor of thrombogenesis.</a:t>
            </a: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1524000"/>
            <a:ext cx="10360501" cy="4831560"/>
          </a:xfrm>
        </p:spPr>
        <p:txBody>
          <a:bodyPr>
            <a:normAutofit/>
          </a:bodyPr>
          <a:lstStyle/>
          <a:p>
            <a:pPr>
              <a:lnSpc>
                <a:spcPct val="150000"/>
              </a:lnSpc>
            </a:pPr>
            <a:r>
              <a:rPr lang="en-US" sz="1800" dirty="0" smtClean="0">
                <a:latin typeface="Times New Roman" pitchFamily="18" charset="0"/>
                <a:cs typeface="Times New Roman" pitchFamily="18" charset="0"/>
              </a:rPr>
              <a:t>The rate of blood flow in the venous circulation, particularly in the deep veins of the lower extremities, is relatively slow.</a:t>
            </a:r>
          </a:p>
          <a:p>
            <a:pPr>
              <a:lnSpc>
                <a:spcPct val="150000"/>
              </a:lnSpc>
            </a:pPr>
            <a:r>
              <a:rPr lang="en-US" sz="1800" dirty="0" smtClean="0">
                <a:latin typeface="Times New Roman" pitchFamily="18" charset="0"/>
                <a:cs typeface="Times New Roman" pitchFamily="18" charset="0"/>
              </a:rPr>
              <a:t>Damage to the venous valves and prolonged periods of immobility result in venous stasis.</a:t>
            </a:r>
          </a:p>
          <a:p>
            <a:pPr>
              <a:lnSpc>
                <a:spcPct val="150000"/>
              </a:lnSpc>
            </a:pPr>
            <a:r>
              <a:rPr lang="en-US" sz="1800" dirty="0" smtClean="0">
                <a:latin typeface="Times New Roman" pitchFamily="18" charset="0"/>
                <a:cs typeface="Times New Roman" pitchFamily="18" charset="0"/>
              </a:rPr>
              <a:t>Vessel obstruction, either from external compression or a thrombus, also promotes clot propagation.</a:t>
            </a:r>
          </a:p>
          <a:p>
            <a:pPr>
              <a:lnSpc>
                <a:spcPct val="150000"/>
              </a:lnSpc>
            </a:pPr>
            <a:r>
              <a:rPr lang="en-US" sz="1800" dirty="0" smtClean="0">
                <a:latin typeface="Times New Roman" pitchFamily="18" charset="0"/>
                <a:cs typeface="Times New Roman" pitchFamily="18" charset="0"/>
              </a:rPr>
              <a:t>Greater-than-normal blood viscosity, seen in myeloproliferative disorders like polycythemia vera.</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1676400"/>
            <a:ext cx="10360501" cy="4679160"/>
          </a:xfrm>
        </p:spPr>
        <p:txBody>
          <a:bodyPr>
            <a:normAutofit/>
          </a:bodyPr>
          <a:lstStyle/>
          <a:p>
            <a:pPr>
              <a:lnSpc>
                <a:spcPct val="150000"/>
              </a:lnSpc>
            </a:pPr>
            <a:r>
              <a:rPr lang="en-US" sz="1800" dirty="0" smtClean="0">
                <a:latin typeface="Times New Roman" pitchFamily="18" charset="0"/>
                <a:cs typeface="Times New Roman" pitchFamily="18" charset="0"/>
              </a:rPr>
              <a:t>Although less common, inherited deficiencies of the natural anticoagulants </a:t>
            </a:r>
            <a:r>
              <a:rPr lang="en-US" sz="1800" dirty="0" smtClean="0">
                <a:solidFill>
                  <a:srgbClr val="FF0000"/>
                </a:solidFill>
                <a:latin typeface="Times New Roman" pitchFamily="18" charset="0"/>
                <a:cs typeface="Times New Roman" pitchFamily="18" charset="0"/>
              </a:rPr>
              <a:t>protein C</a:t>
            </a:r>
            <a:r>
              <a:rPr lang="en-US" sz="1800" dirty="0" smtClean="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protein S</a:t>
            </a:r>
            <a:r>
              <a:rPr lang="en-US" sz="1800" dirty="0" smtClean="0">
                <a:latin typeface="Times New Roman" pitchFamily="18" charset="0"/>
                <a:cs typeface="Times New Roman" pitchFamily="18" charset="0"/>
              </a:rPr>
              <a:t>, and </a:t>
            </a:r>
            <a:r>
              <a:rPr lang="en-US" sz="1800" dirty="0" err="1" smtClean="0">
                <a:solidFill>
                  <a:srgbClr val="FF0000"/>
                </a:solidFill>
                <a:latin typeface="Times New Roman" pitchFamily="18" charset="0"/>
                <a:cs typeface="Times New Roman" pitchFamily="18" charset="0"/>
              </a:rPr>
              <a:t>antithrombin</a:t>
            </a:r>
            <a:r>
              <a:rPr lang="en-US" sz="1800" dirty="0" smtClean="0">
                <a:latin typeface="Times New Roman" pitchFamily="18" charset="0"/>
                <a:cs typeface="Times New Roman" pitchFamily="18" charset="0"/>
              </a:rPr>
              <a:t> place patients at a high lifetime risk for VTE.</a:t>
            </a:r>
          </a:p>
          <a:p>
            <a:pPr>
              <a:lnSpc>
                <a:spcPct val="150000"/>
              </a:lnSpc>
            </a:pPr>
            <a:r>
              <a:rPr lang="en-US" sz="1800" dirty="0" smtClean="0">
                <a:latin typeface="Times New Roman" pitchFamily="18" charset="0"/>
                <a:cs typeface="Times New Roman" pitchFamily="18" charset="0"/>
              </a:rPr>
              <a:t>Conversely, excessively high concentrations of factors </a:t>
            </a:r>
            <a:r>
              <a:rPr lang="en-US" sz="1800" dirty="0" smtClean="0">
                <a:solidFill>
                  <a:srgbClr val="FF0000"/>
                </a:solidFill>
                <a:latin typeface="Times New Roman" pitchFamily="18" charset="0"/>
                <a:cs typeface="Times New Roman" pitchFamily="18" charset="0"/>
              </a:rPr>
              <a:t>VIII</a:t>
            </a:r>
            <a:r>
              <a:rPr lang="en-US" sz="1800" dirty="0" smtClean="0">
                <a:latin typeface="Times New Roman" pitchFamily="18" charset="0"/>
                <a:cs typeface="Times New Roman" pitchFamily="18" charset="0"/>
              </a:rPr>
              <a:t>, </a:t>
            </a:r>
            <a:r>
              <a:rPr lang="en-US" sz="1800" dirty="0" smtClean="0">
                <a:solidFill>
                  <a:srgbClr val="FF0000"/>
                </a:solidFill>
                <a:latin typeface="Times New Roman" pitchFamily="18" charset="0"/>
                <a:cs typeface="Times New Roman" pitchFamily="18" charset="0"/>
              </a:rPr>
              <a:t>IX</a:t>
            </a:r>
            <a:r>
              <a:rPr lang="en-US" sz="1800" dirty="0" smtClean="0">
                <a:latin typeface="Times New Roman" pitchFamily="18" charset="0"/>
                <a:cs typeface="Times New Roman" pitchFamily="18" charset="0"/>
              </a:rPr>
              <a:t>, and </a:t>
            </a:r>
            <a:r>
              <a:rPr lang="en-US" sz="1800" dirty="0" smtClean="0">
                <a:solidFill>
                  <a:srgbClr val="FF0000"/>
                </a:solidFill>
                <a:latin typeface="Times New Roman" pitchFamily="18" charset="0"/>
                <a:cs typeface="Times New Roman" pitchFamily="18" charset="0"/>
              </a:rPr>
              <a:t>XI</a:t>
            </a:r>
            <a:r>
              <a:rPr lang="en-US" sz="1800" dirty="0" smtClean="0">
                <a:latin typeface="Times New Roman" pitchFamily="18" charset="0"/>
                <a:cs typeface="Times New Roman" pitchFamily="18" charset="0"/>
              </a:rPr>
              <a:t> also increase the risk of VTE.</a:t>
            </a:r>
          </a:p>
          <a:p>
            <a:pPr>
              <a:lnSpc>
                <a:spcPct val="150000"/>
              </a:lnSpc>
            </a:pPr>
            <a:r>
              <a:rPr lang="en-US" sz="1800" dirty="0" smtClean="0">
                <a:latin typeface="Times New Roman" pitchFamily="18" charset="0"/>
                <a:cs typeface="Times New Roman" pitchFamily="18" charset="0"/>
              </a:rPr>
              <a:t>Activated </a:t>
            </a:r>
            <a:r>
              <a:rPr lang="en-US" sz="1800" dirty="0" smtClean="0">
                <a:solidFill>
                  <a:srgbClr val="FF0000"/>
                </a:solidFill>
                <a:latin typeface="Times New Roman" pitchFamily="18" charset="0"/>
                <a:cs typeface="Times New Roman" pitchFamily="18" charset="0"/>
              </a:rPr>
              <a:t>protein C</a:t>
            </a:r>
            <a:r>
              <a:rPr lang="en-US" sz="1800" dirty="0" smtClean="0">
                <a:latin typeface="Times New Roman" pitchFamily="18" charset="0"/>
                <a:cs typeface="Times New Roman" pitchFamily="18" charset="0"/>
              </a:rPr>
              <a:t> resistance is the most common genetic disorder of hypercoagulability.</a:t>
            </a:r>
          </a:p>
          <a:p>
            <a:pPr>
              <a:lnSpc>
                <a:spcPct val="150000"/>
              </a:lnSpc>
            </a:pPr>
            <a:r>
              <a:rPr lang="en-US" sz="1800" dirty="0" smtClean="0">
                <a:latin typeface="Times New Roman" pitchFamily="18" charset="0"/>
                <a:cs typeface="Times New Roman" pitchFamily="18" charset="0"/>
              </a:rPr>
              <a:t> IDIOPATHIC DVT : mutation of factor </a:t>
            </a:r>
          </a:p>
          <a:p>
            <a:pPr>
              <a:lnSpc>
                <a:spcPct val="150000"/>
              </a:lnSpc>
              <a:buNone/>
            </a:pPr>
            <a:r>
              <a:rPr lang="en-US" sz="1800" dirty="0" smtClean="0">
                <a:latin typeface="Times New Roman" pitchFamily="18" charset="0"/>
                <a:cs typeface="Times New Roman" pitchFamily="18" charset="0"/>
              </a:rPr>
              <a:t>      </a:t>
            </a:r>
            <a:r>
              <a:rPr lang="en-US" sz="1800" dirty="0" smtClean="0">
                <a:solidFill>
                  <a:srgbClr val="FFFF00"/>
                </a:solidFill>
                <a:latin typeface="Times New Roman" pitchFamily="18" charset="0"/>
                <a:cs typeface="Times New Roman" pitchFamily="18" charset="0"/>
              </a:rPr>
              <a:t>V leiden </a:t>
            </a:r>
            <a:r>
              <a:rPr lang="en-US" sz="1800" dirty="0" smtClean="0">
                <a:latin typeface="Times New Roman" pitchFamily="18" charset="0"/>
                <a:cs typeface="Times New Roman" pitchFamily="18" charset="0"/>
              </a:rPr>
              <a:t>and the </a:t>
            </a:r>
            <a:r>
              <a:rPr lang="en-US" sz="1800" dirty="0" err="1" smtClean="0">
                <a:latin typeface="Times New Roman" pitchFamily="18" charset="0"/>
                <a:cs typeface="Times New Roman" pitchFamily="18" charset="0"/>
              </a:rPr>
              <a:t>prothrombin</a:t>
            </a:r>
            <a:r>
              <a:rPr lang="en-US" sz="1800" dirty="0" smtClean="0">
                <a:latin typeface="Times New Roman" pitchFamily="18" charset="0"/>
                <a:cs typeface="Times New Roman" pitchFamily="18" charset="0"/>
              </a:rPr>
              <a:t>   </a:t>
            </a:r>
            <a:r>
              <a:rPr lang="en-US" sz="1800" dirty="0" smtClean="0">
                <a:solidFill>
                  <a:srgbClr val="FFFF00"/>
                </a:solidFill>
                <a:latin typeface="Times New Roman" pitchFamily="18" charset="0"/>
                <a:cs typeface="Times New Roman" pitchFamily="18" charset="0"/>
              </a:rPr>
              <a:t>G20210A</a:t>
            </a:r>
            <a:r>
              <a:rPr lang="en-US" sz="1800" dirty="0" smtClean="0">
                <a:latin typeface="Times New Roman" pitchFamily="18" charset="0"/>
                <a:cs typeface="Times New Roman" pitchFamily="18" charset="0"/>
              </a:rPr>
              <a:t>mutation</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1600200"/>
            <a:ext cx="10360501" cy="4755360"/>
          </a:xfrm>
        </p:spPr>
        <p:txBody>
          <a:bodyPr>
            <a:normAutofit/>
          </a:bodyPr>
          <a:lstStyle/>
          <a:p>
            <a:pPr>
              <a:lnSpc>
                <a:spcPct val="150000"/>
              </a:lnSpc>
            </a:pPr>
            <a:r>
              <a:rPr lang="en-US" sz="1800" dirty="0" smtClean="0">
                <a:latin typeface="Times New Roman" pitchFamily="18" charset="0"/>
                <a:cs typeface="Times New Roman" pitchFamily="18" charset="0"/>
              </a:rPr>
              <a:t>Acquired disorders of hypercoagulability may result from </a:t>
            </a:r>
            <a:r>
              <a:rPr lang="en-US" sz="1800" dirty="0" smtClean="0">
                <a:solidFill>
                  <a:srgbClr val="FF0000"/>
                </a:solidFill>
                <a:latin typeface="Times New Roman" pitchFamily="18" charset="0"/>
                <a:cs typeface="Times New Roman" pitchFamily="18" charset="0"/>
              </a:rPr>
              <a:t>MALIGNANCY (</a:t>
            </a:r>
            <a:r>
              <a:rPr lang="en-US" sz="1800" dirty="0" smtClean="0">
                <a:solidFill>
                  <a:schemeClr val="accent1"/>
                </a:solidFill>
                <a:latin typeface="Times New Roman" pitchFamily="18" charset="0"/>
                <a:cs typeface="Times New Roman" pitchFamily="18" charset="0"/>
              </a:rPr>
              <a:t>cancer</a:t>
            </a:r>
            <a:r>
              <a:rPr lang="en-US" sz="1800" dirty="0" smtClean="0">
                <a:solidFill>
                  <a:srgbClr val="FF0000"/>
                </a:solidFill>
                <a:latin typeface="Times New Roman" pitchFamily="18" charset="0"/>
                <a:cs typeface="Times New Roman" pitchFamily="18" charset="0"/>
              </a:rPr>
              <a:t>)</a:t>
            </a:r>
            <a:r>
              <a:rPr lang="en-US" sz="1800" dirty="0" smtClean="0">
                <a:latin typeface="Times New Roman" pitchFamily="18" charset="0"/>
                <a:cs typeface="Times New Roman" pitchFamily="18" charset="0"/>
              </a:rPr>
              <a:t>, the presence of </a:t>
            </a:r>
            <a:r>
              <a:rPr lang="en-US" sz="1800" dirty="0" smtClean="0">
                <a:solidFill>
                  <a:srgbClr val="FF0000"/>
                </a:solidFill>
                <a:latin typeface="Times New Roman" pitchFamily="18" charset="0"/>
                <a:cs typeface="Times New Roman" pitchFamily="18" charset="0"/>
              </a:rPr>
              <a:t>ANTIPHOSPHOLIPID ANTIBODIES</a:t>
            </a:r>
            <a:r>
              <a:rPr lang="en-US" sz="1800" dirty="0" smtClean="0">
                <a:latin typeface="Times New Roman" pitchFamily="18" charset="0"/>
                <a:cs typeface="Times New Roman" pitchFamily="18" charset="0"/>
              </a:rPr>
              <a:t>, and </a:t>
            </a:r>
            <a:r>
              <a:rPr lang="en-US" sz="1800" dirty="0" smtClean="0">
                <a:solidFill>
                  <a:srgbClr val="FF0000"/>
                </a:solidFill>
                <a:latin typeface="Times New Roman" pitchFamily="18" charset="0"/>
                <a:cs typeface="Times New Roman" pitchFamily="18" charset="0"/>
              </a:rPr>
              <a:t>ESTROGEN USE</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685800"/>
            <a:ext cx="10360501" cy="914400"/>
          </a:xfrm>
        </p:spPr>
        <p:txBody>
          <a:bodyPr>
            <a:normAutofit/>
          </a:bodyPr>
          <a:lstStyle/>
          <a:p>
            <a:r>
              <a:rPr lang="en-US" sz="2000" u="sng" dirty="0" smtClean="0">
                <a:latin typeface="Times New Roman" pitchFamily="18" charset="0"/>
                <a:cs typeface="Times New Roman" pitchFamily="18" charset="0"/>
              </a:rPr>
              <a:t>RISK FACTORS FOR VENOUS THROMBOEMBOLISM</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150000"/>
              </a:lnSpc>
            </a:pPr>
            <a:r>
              <a:rPr lang="en-US" sz="1800" dirty="0" smtClean="0">
                <a:solidFill>
                  <a:srgbClr val="FF0000"/>
                </a:solidFill>
                <a:latin typeface="Times New Roman" pitchFamily="18" charset="0"/>
                <a:cs typeface="Times New Roman" pitchFamily="18" charset="0"/>
              </a:rPr>
              <a:t>HISTORY OF VTE </a:t>
            </a:r>
            <a:r>
              <a:rPr lang="en-US" sz="1800" dirty="0" smtClean="0">
                <a:latin typeface="Times New Roman" pitchFamily="18" charset="0"/>
                <a:cs typeface="Times New Roman" pitchFamily="18" charset="0"/>
              </a:rPr>
              <a:t>Strongest known risk factor of DVT and PE</a:t>
            </a:r>
          </a:p>
          <a:p>
            <a:pPr>
              <a:lnSpc>
                <a:spcPct val="150000"/>
              </a:lnSpc>
            </a:pPr>
            <a:r>
              <a:rPr lang="en-US" sz="1800" dirty="0" smtClean="0">
                <a:solidFill>
                  <a:srgbClr val="FF0000"/>
                </a:solidFill>
                <a:latin typeface="Times New Roman" pitchFamily="18" charset="0"/>
                <a:cs typeface="Times New Roman" pitchFamily="18" charset="0"/>
              </a:rPr>
              <a:t>AGE </a:t>
            </a:r>
            <a:r>
              <a:rPr lang="en-US" sz="1800" dirty="0" smtClean="0">
                <a:latin typeface="Times New Roman" pitchFamily="18" charset="0"/>
                <a:cs typeface="Times New Roman" pitchFamily="18" charset="0"/>
              </a:rPr>
              <a:t>Risk doubles with each decade after age 50 y</a:t>
            </a:r>
          </a:p>
          <a:p>
            <a:pPr>
              <a:lnSpc>
                <a:spcPct val="150000"/>
              </a:lnSpc>
            </a:pPr>
            <a:r>
              <a:rPr lang="en-US" sz="1800" dirty="0" smtClean="0">
                <a:solidFill>
                  <a:srgbClr val="FF0000"/>
                </a:solidFill>
                <a:latin typeface="Times New Roman" pitchFamily="18" charset="0"/>
                <a:cs typeface="Times New Roman" pitchFamily="18" charset="0"/>
              </a:rPr>
              <a:t>VENOUS STASIS : </a:t>
            </a:r>
            <a:r>
              <a:rPr lang="en-US" sz="1800" dirty="0" smtClean="0">
                <a:latin typeface="Times New Roman" pitchFamily="18" charset="0"/>
                <a:cs typeface="Times New Roman" pitchFamily="18" charset="0"/>
              </a:rPr>
              <a:t>Major medical illness (e.g., CHF, status post-MI)</a:t>
            </a:r>
          </a:p>
          <a:p>
            <a:pPr>
              <a:lnSpc>
                <a:spcPct val="150000"/>
              </a:lnSpc>
              <a:buNone/>
            </a:pPr>
            <a:r>
              <a:rPr lang="en-US" sz="1800" dirty="0" smtClean="0">
                <a:latin typeface="Times New Roman" pitchFamily="18" charset="0"/>
                <a:cs typeface="Times New Roman" pitchFamily="18" charset="0"/>
              </a:rPr>
              <a:t>      Major surgery (e.g., general anesthesia &gt;30 minutes)</a:t>
            </a:r>
          </a:p>
          <a:p>
            <a:pPr>
              <a:lnSpc>
                <a:spcPct val="150000"/>
              </a:lnSpc>
              <a:buNone/>
            </a:pPr>
            <a:r>
              <a:rPr lang="en-US" sz="1800" dirty="0" smtClean="0">
                <a:latin typeface="Times New Roman" pitchFamily="18" charset="0"/>
                <a:cs typeface="Times New Roman" pitchFamily="18" charset="0"/>
              </a:rPr>
              <a:t>      Paralysis (e.g., status post-stroke, spinal cord injury)       Polycythemia vera</a:t>
            </a:r>
          </a:p>
          <a:p>
            <a:pPr>
              <a:lnSpc>
                <a:spcPct val="150000"/>
              </a:lnSpc>
              <a:buNone/>
            </a:pPr>
            <a:r>
              <a:rPr lang="en-US" sz="1800" dirty="0" smtClean="0">
                <a:latin typeface="Times New Roman" pitchFamily="18" charset="0"/>
                <a:cs typeface="Times New Roman" pitchFamily="18" charset="0"/>
              </a:rPr>
              <a:t>      Obesity</a:t>
            </a:r>
          </a:p>
          <a:p>
            <a:pPr>
              <a:lnSpc>
                <a:spcPct val="150000"/>
              </a:lnSpc>
              <a:buNone/>
            </a:pPr>
            <a:r>
              <a:rPr lang="en-US" sz="1800" dirty="0" smtClean="0">
                <a:latin typeface="Times New Roman" pitchFamily="18" charset="0"/>
                <a:cs typeface="Times New Roman" pitchFamily="18" charset="0"/>
              </a:rPr>
              <a:t>      Varicose veins</a:t>
            </a:r>
          </a:p>
          <a:p>
            <a:pPr>
              <a:lnSpc>
                <a:spcPct val="150000"/>
              </a:lnSpc>
            </a:pPr>
            <a:r>
              <a:rPr lang="en-US" sz="1800" dirty="0" smtClean="0">
                <a:solidFill>
                  <a:srgbClr val="FF0000"/>
                </a:solidFill>
                <a:latin typeface="Times New Roman" pitchFamily="18" charset="0"/>
                <a:cs typeface="Times New Roman" pitchFamily="18" charset="0"/>
              </a:rPr>
              <a:t>VASCULAR INJURY :  </a:t>
            </a:r>
            <a:r>
              <a:rPr lang="en-US" sz="1800" dirty="0" smtClean="0">
                <a:latin typeface="Times New Roman" pitchFamily="18" charset="0"/>
                <a:cs typeface="Times New Roman" pitchFamily="18" charset="0"/>
              </a:rPr>
              <a:t>Major orthopedic surgery (e.g., knee and hip replacement)</a:t>
            </a:r>
          </a:p>
          <a:p>
            <a:pPr>
              <a:lnSpc>
                <a:spcPct val="150000"/>
              </a:lnSpc>
              <a:buNone/>
            </a:pPr>
            <a:r>
              <a:rPr lang="en-US" sz="1800" dirty="0" smtClean="0">
                <a:latin typeface="Times New Roman" pitchFamily="18" charset="0"/>
                <a:cs typeface="Times New Roman" pitchFamily="18" charset="0"/>
              </a:rPr>
              <a:t>       Trauma (especially fractures of the pelvis, hip, or leg)</a:t>
            </a:r>
          </a:p>
          <a:p>
            <a:pPr>
              <a:lnSpc>
                <a:spcPct val="150000"/>
              </a:lnSpc>
              <a:buNone/>
            </a:pPr>
            <a:r>
              <a:rPr lang="en-US" sz="1800" dirty="0" smtClean="0">
                <a:latin typeface="Times New Roman" pitchFamily="18" charset="0"/>
                <a:cs typeface="Times New Roman" pitchFamily="18" charset="0"/>
              </a:rPr>
              <a:t>       Indwelling venous catheters</a:t>
            </a: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1219200"/>
            <a:ext cx="10360501" cy="5136360"/>
          </a:xfrm>
        </p:spPr>
        <p:txBody>
          <a:bodyPr numCol="2">
            <a:normAutofit/>
          </a:bodyPr>
          <a:lstStyle/>
          <a:p>
            <a:pPr>
              <a:lnSpc>
                <a:spcPct val="150000"/>
              </a:lnSpc>
            </a:pPr>
            <a:r>
              <a:rPr lang="en-US" sz="1800" dirty="0" smtClean="0">
                <a:solidFill>
                  <a:srgbClr val="FF0000"/>
                </a:solidFill>
                <a:latin typeface="Times New Roman" pitchFamily="18" charset="0"/>
                <a:cs typeface="Times New Roman" pitchFamily="18" charset="0"/>
              </a:rPr>
              <a:t>HYPERCOAGULABLE STATES :</a:t>
            </a:r>
          </a:p>
          <a:p>
            <a:pPr>
              <a:lnSpc>
                <a:spcPct val="150000"/>
              </a:lnSpc>
              <a:buNone/>
            </a:pPr>
            <a:r>
              <a:rPr lang="en-US" sz="1800" dirty="0" smtClean="0">
                <a:latin typeface="Times New Roman" pitchFamily="18" charset="0"/>
                <a:cs typeface="Times New Roman" pitchFamily="18" charset="0"/>
              </a:rPr>
              <a:t>       Malignancy, diagnosed or occult</a:t>
            </a:r>
          </a:p>
          <a:p>
            <a:pPr>
              <a:lnSpc>
                <a:spcPct val="150000"/>
              </a:lnSpc>
              <a:buNone/>
            </a:pPr>
            <a:r>
              <a:rPr lang="en-US" sz="1800" dirty="0" smtClean="0">
                <a:latin typeface="Times New Roman" pitchFamily="18" charset="0"/>
                <a:cs typeface="Times New Roman" pitchFamily="18" charset="0"/>
              </a:rPr>
              <a:t>       Activated protein C resistance/factor V Leiden</a:t>
            </a:r>
          </a:p>
          <a:p>
            <a:pPr>
              <a:lnSpc>
                <a:spcPct val="150000"/>
              </a:lnSpc>
              <a:buNone/>
            </a:pPr>
            <a:r>
              <a:rPr lang="en-US" sz="1800" dirty="0" smtClean="0">
                <a:latin typeface="Times New Roman" pitchFamily="18" charset="0"/>
                <a:cs typeface="Times New Roman" pitchFamily="18" charset="0"/>
              </a:rPr>
              <a:t>       Prothrombin (G20210A) gene mutation</a:t>
            </a:r>
          </a:p>
          <a:p>
            <a:pPr>
              <a:lnSpc>
                <a:spcPct val="150000"/>
              </a:lnSpc>
              <a:buNone/>
            </a:pPr>
            <a:r>
              <a:rPr lang="en-US" sz="1800" dirty="0" smtClean="0">
                <a:latin typeface="Times New Roman" pitchFamily="18" charset="0"/>
                <a:cs typeface="Times New Roman" pitchFamily="18" charset="0"/>
              </a:rPr>
              <a:t>       Protein C deficiency</a:t>
            </a:r>
          </a:p>
          <a:p>
            <a:pPr>
              <a:lnSpc>
                <a:spcPct val="150000"/>
              </a:lnSpc>
              <a:buNone/>
            </a:pPr>
            <a:r>
              <a:rPr lang="en-US" sz="1800" dirty="0" smtClean="0">
                <a:latin typeface="Times New Roman" pitchFamily="18" charset="0"/>
                <a:cs typeface="Times New Roman" pitchFamily="18" charset="0"/>
              </a:rPr>
              <a:t>       Protein S deficiency</a:t>
            </a:r>
          </a:p>
          <a:p>
            <a:pPr>
              <a:lnSpc>
                <a:spcPct val="150000"/>
              </a:lnSpc>
              <a:buNone/>
            </a:pP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Antithrombin</a:t>
            </a:r>
            <a:r>
              <a:rPr lang="en-US" sz="1800" dirty="0" smtClean="0">
                <a:latin typeface="Times New Roman" pitchFamily="18" charset="0"/>
                <a:cs typeface="Times New Roman" pitchFamily="18" charset="0"/>
              </a:rPr>
              <a:t> deficiency</a:t>
            </a:r>
          </a:p>
          <a:p>
            <a:pPr>
              <a:lnSpc>
                <a:spcPct val="150000"/>
              </a:lnSpc>
              <a:buNone/>
            </a:pPr>
            <a:r>
              <a:rPr lang="en-US" sz="1800" dirty="0" smtClean="0">
                <a:latin typeface="Times New Roman" pitchFamily="18" charset="0"/>
                <a:cs typeface="Times New Roman" pitchFamily="18" charset="0"/>
              </a:rPr>
              <a:t>       Factor VIII excess (&gt;90th percentile)</a:t>
            </a:r>
          </a:p>
          <a:p>
            <a:pPr>
              <a:lnSpc>
                <a:spcPct val="150000"/>
              </a:lnSpc>
              <a:buNone/>
            </a:pPr>
            <a:r>
              <a:rPr lang="en-US" sz="1800" dirty="0" smtClean="0">
                <a:latin typeface="Times New Roman" pitchFamily="18" charset="0"/>
                <a:cs typeface="Times New Roman" pitchFamily="18" charset="0"/>
              </a:rPr>
              <a:t>       Factor XI excess (&gt;90th percentile)</a:t>
            </a:r>
          </a:p>
          <a:p>
            <a:pPr>
              <a:lnSpc>
                <a:spcPct val="150000"/>
              </a:lnSpc>
              <a:buNone/>
            </a:pPr>
            <a:r>
              <a:rPr lang="en-US" sz="1800" dirty="0" smtClean="0">
                <a:latin typeface="Times New Roman" pitchFamily="18" charset="0"/>
                <a:cs typeface="Times New Roman" pitchFamily="18" charset="0"/>
              </a:rPr>
              <a:t>       Antiphospholipid antibodies</a:t>
            </a:r>
          </a:p>
          <a:p>
            <a:pPr>
              <a:lnSpc>
                <a:spcPct val="150000"/>
              </a:lnSpc>
              <a:buNone/>
            </a:pP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Dysfibrinogenemia</a:t>
            </a:r>
            <a:endParaRPr lang="en-US" sz="1800" dirty="0" smtClean="0">
              <a:latin typeface="Times New Roman" pitchFamily="18" charset="0"/>
              <a:cs typeface="Times New Roman" pitchFamily="18" charset="0"/>
            </a:endParaRPr>
          </a:p>
          <a:p>
            <a:pPr>
              <a:lnSpc>
                <a:spcPct val="150000"/>
              </a:lnSpc>
              <a:buNone/>
            </a:pP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Hyperhomocysteinemia</a:t>
            </a:r>
            <a:endParaRPr lang="en-US" sz="1800" dirty="0" smtClean="0">
              <a:latin typeface="Times New Roman" pitchFamily="18" charset="0"/>
              <a:cs typeface="Times New Roman" pitchFamily="18" charset="0"/>
            </a:endParaRPr>
          </a:p>
          <a:p>
            <a:pPr>
              <a:lnSpc>
                <a:spcPct val="150000"/>
              </a:lnSpc>
              <a:buNone/>
            </a:pP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Plasminogen</a:t>
            </a:r>
            <a:r>
              <a:rPr lang="en-US" sz="1800" dirty="0" smtClean="0">
                <a:latin typeface="Times New Roman" pitchFamily="18" charset="0"/>
                <a:cs typeface="Times New Roman" pitchFamily="18" charset="0"/>
              </a:rPr>
              <a:t> activator inhibitor-1 excess</a:t>
            </a:r>
          </a:p>
          <a:p>
            <a:pPr>
              <a:lnSpc>
                <a:spcPct val="150000"/>
              </a:lnSpc>
              <a:buNone/>
            </a:pPr>
            <a:r>
              <a:rPr lang="en-US" sz="1800" dirty="0" smtClean="0">
                <a:latin typeface="Times New Roman" pitchFamily="18" charset="0"/>
                <a:cs typeface="Times New Roman" pitchFamily="18" charset="0"/>
              </a:rPr>
              <a:t>       Inflammatory bowel disease</a:t>
            </a:r>
          </a:p>
          <a:p>
            <a:pPr>
              <a:lnSpc>
                <a:spcPct val="150000"/>
              </a:lnSpc>
              <a:buNone/>
            </a:pP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Nephrotic</a:t>
            </a:r>
            <a:r>
              <a:rPr lang="en-US" sz="1800" dirty="0" smtClean="0">
                <a:latin typeface="Times New Roman" pitchFamily="18" charset="0"/>
                <a:cs typeface="Times New Roman" pitchFamily="18" charset="0"/>
              </a:rPr>
              <a:t> syndrome</a:t>
            </a:r>
          </a:p>
          <a:p>
            <a:pPr>
              <a:lnSpc>
                <a:spcPct val="150000"/>
              </a:lnSpc>
              <a:buNone/>
            </a:pPr>
            <a:r>
              <a:rPr lang="en-US" sz="1800" dirty="0" smtClean="0">
                <a:latin typeface="Times New Roman" pitchFamily="18" charset="0"/>
                <a:cs typeface="Times New Roman" pitchFamily="18" charset="0"/>
              </a:rPr>
              <a:t>       Pregnancy/postpartum</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7309" y="1066800"/>
            <a:ext cx="10360501" cy="4572000"/>
          </a:xfrm>
        </p:spPr>
        <p:txBody>
          <a:bodyPr>
            <a:normAutofit/>
          </a:bodyPr>
          <a:lstStyle/>
          <a:p>
            <a:pPr>
              <a:lnSpc>
                <a:spcPct val="150000"/>
              </a:lnSpc>
            </a:pPr>
            <a:r>
              <a:rPr lang="en-US" sz="1800" dirty="0" smtClean="0">
                <a:solidFill>
                  <a:srgbClr val="FF0000"/>
                </a:solidFill>
                <a:latin typeface="Times New Roman" pitchFamily="18" charset="0"/>
                <a:cs typeface="Times New Roman" pitchFamily="18" charset="0"/>
              </a:rPr>
              <a:t>DRUG THERAPY :</a:t>
            </a:r>
          </a:p>
          <a:p>
            <a:pPr>
              <a:lnSpc>
                <a:spcPct val="150000"/>
              </a:lnSpc>
              <a:buNone/>
            </a:pPr>
            <a:r>
              <a:rPr lang="en-US" sz="1800" dirty="0" smtClean="0">
                <a:latin typeface="Times New Roman" pitchFamily="18" charset="0"/>
                <a:cs typeface="Times New Roman" pitchFamily="18" charset="0"/>
              </a:rPr>
              <a:t>     Estrogen-containing contraception</a:t>
            </a:r>
          </a:p>
          <a:p>
            <a:pPr>
              <a:lnSpc>
                <a:spcPct val="150000"/>
              </a:lnSpc>
              <a:buNone/>
            </a:pPr>
            <a:r>
              <a:rPr lang="en-US" sz="1800" dirty="0" smtClean="0">
                <a:latin typeface="Times New Roman" pitchFamily="18" charset="0"/>
                <a:cs typeface="Times New Roman" pitchFamily="18" charset="0"/>
              </a:rPr>
              <a:t>     Estrogen replacement therapy</a:t>
            </a:r>
          </a:p>
          <a:p>
            <a:pPr>
              <a:lnSpc>
                <a:spcPct val="150000"/>
              </a:lnSpc>
              <a:buNone/>
            </a:pPr>
            <a:r>
              <a:rPr lang="en-US" sz="1800" dirty="0" smtClean="0">
                <a:latin typeface="Times New Roman" pitchFamily="18" charset="0"/>
                <a:cs typeface="Times New Roman" pitchFamily="18" charset="0"/>
              </a:rPr>
              <a:t>     Selective estrogen receptor modulators</a:t>
            </a:r>
          </a:p>
          <a:p>
            <a:pPr>
              <a:lnSpc>
                <a:spcPct val="150000"/>
              </a:lnSpc>
              <a:buNone/>
            </a:pPr>
            <a:r>
              <a:rPr lang="en-US" sz="1800" dirty="0" smtClean="0">
                <a:latin typeface="Times New Roman" pitchFamily="18" charset="0"/>
                <a:cs typeface="Times New Roman" pitchFamily="18" charset="0"/>
              </a:rPr>
              <a:t>     Heparin-induced thrombocytopenia</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a:xfrm>
            <a:off x="391483" y="127000"/>
            <a:ext cx="11405862" cy="11430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000" b="1" i="0" u="sng" strike="noStrike" kern="1200" cap="none" spc="-100" normalizeH="0" baseline="0" noProof="0" dirty="0" smtClean="0">
              <a:ln>
                <a:noFill/>
              </a:ln>
              <a:solidFill>
                <a:srgbClr val="FF0000"/>
              </a:solidFill>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1" i="0" u="sng" strike="noStrike" kern="1200" cap="none" spc="-100" normalizeH="0" baseline="0" noProof="0" dirty="0" smtClean="0">
                <a:ln>
                  <a:noFill/>
                </a:ln>
                <a:solidFill>
                  <a:srgbClr val="FF0000"/>
                </a:solidFill>
                <a:effectLst/>
                <a:uLnTx/>
                <a:uFillTx/>
                <a:latin typeface="Times New Roman" pitchFamily="18" charset="0"/>
                <a:ea typeface="+mj-ea"/>
                <a:cs typeface="Times New Roman" pitchFamily="18" charset="0"/>
              </a:rPr>
              <a:t>CLASSIFICATION OF LEVEL OF VTE RISK</a:t>
            </a:r>
          </a:p>
        </p:txBody>
      </p:sp>
      <p:sp>
        <p:nvSpPr>
          <p:cNvPr id="5" name="Text Box 10"/>
          <p:cNvSpPr txBox="1">
            <a:spLocks noChangeArrowheads="1"/>
          </p:cNvSpPr>
          <p:nvPr/>
        </p:nvSpPr>
        <p:spPr bwMode="auto">
          <a:xfrm>
            <a:off x="9012537" y="2090739"/>
            <a:ext cx="3176289" cy="2613023"/>
          </a:xfrm>
          <a:prstGeom prst="rect">
            <a:avLst/>
          </a:prstGeom>
          <a:noFill/>
          <a:ln w="9525">
            <a:noFill/>
            <a:miter lim="800000"/>
            <a:headEnd/>
            <a:tailEnd/>
          </a:ln>
        </p:spPr>
        <p:txBody>
          <a:bodyPr>
            <a:spAutoFit/>
          </a:bodyPr>
          <a:lstStyle/>
          <a:p>
            <a:pPr marL="187325" indent="-187325">
              <a:spcBef>
                <a:spcPct val="55000"/>
              </a:spcBef>
              <a:buClr>
                <a:schemeClr val="accent2"/>
              </a:buClr>
              <a:buSzPct val="125000"/>
              <a:buFont typeface="Symbol" pitchFamily="18" charset="2"/>
              <a:buChar char="·"/>
            </a:pPr>
            <a:r>
              <a:rPr lang="sv-SE" dirty="0">
                <a:latin typeface="Times New Roman" pitchFamily="18" charset="0"/>
                <a:cs typeface="Times New Roman" pitchFamily="18" charset="0"/>
              </a:rPr>
              <a:t>Surgery in</a:t>
            </a:r>
            <a:br>
              <a:rPr lang="sv-SE" dirty="0">
                <a:latin typeface="Times New Roman" pitchFamily="18" charset="0"/>
                <a:cs typeface="Times New Roman" pitchFamily="18" charset="0"/>
              </a:rPr>
            </a:br>
            <a:r>
              <a:rPr lang="sv-SE" dirty="0">
                <a:latin typeface="Times New Roman" pitchFamily="18" charset="0"/>
                <a:cs typeface="Times New Roman" pitchFamily="18" charset="0"/>
              </a:rPr>
              <a:t>patients with multiple risk factors (age </a:t>
            </a:r>
            <a:r>
              <a:rPr lang="sv-SE" dirty="0">
                <a:latin typeface="Times New Roman" pitchFamily="18" charset="0"/>
                <a:cs typeface="Times New Roman" pitchFamily="18" charset="0"/>
                <a:sym typeface="Symbol" pitchFamily="18" charset="2"/>
              </a:rPr>
              <a:t>&gt;40, cancer, prior VTE)</a:t>
            </a:r>
          </a:p>
          <a:p>
            <a:pPr marL="187325" indent="-187325">
              <a:spcBef>
                <a:spcPct val="55000"/>
              </a:spcBef>
              <a:buClr>
                <a:schemeClr val="accent2"/>
              </a:buClr>
              <a:buSzPct val="125000"/>
              <a:buFont typeface="Symbol" pitchFamily="18" charset="2"/>
              <a:buChar char="·"/>
            </a:pPr>
            <a:r>
              <a:rPr lang="sv-SE" dirty="0">
                <a:latin typeface="Times New Roman" pitchFamily="18" charset="0"/>
                <a:cs typeface="Times New Roman" pitchFamily="18" charset="0"/>
                <a:sym typeface="Symbol" pitchFamily="18" charset="2"/>
              </a:rPr>
              <a:t>Hip or knee arthroplasty, hip fracture surgery</a:t>
            </a:r>
          </a:p>
          <a:p>
            <a:pPr marL="187325" indent="-187325">
              <a:spcBef>
                <a:spcPct val="55000"/>
              </a:spcBef>
              <a:buClr>
                <a:schemeClr val="accent2"/>
              </a:buClr>
              <a:buSzPct val="125000"/>
              <a:buFont typeface="Symbol" pitchFamily="18" charset="2"/>
              <a:buChar char="·"/>
            </a:pPr>
            <a:r>
              <a:rPr lang="sv-SE" dirty="0">
                <a:latin typeface="Times New Roman" pitchFamily="18" charset="0"/>
                <a:cs typeface="Times New Roman" pitchFamily="18" charset="0"/>
                <a:sym typeface="Symbol" pitchFamily="18" charset="2"/>
              </a:rPr>
              <a:t>Major trauma, spinal cord injury</a:t>
            </a:r>
            <a:endParaRPr lang="en-GB" dirty="0">
              <a:latin typeface="Times New Roman" pitchFamily="18" charset="0"/>
              <a:cs typeface="Times New Roman" pitchFamily="18" charset="0"/>
            </a:endParaRPr>
          </a:p>
        </p:txBody>
      </p:sp>
      <p:sp>
        <p:nvSpPr>
          <p:cNvPr id="6" name="Text Box 11"/>
          <p:cNvSpPr txBox="1">
            <a:spLocks noChangeArrowheads="1"/>
          </p:cNvSpPr>
          <p:nvPr/>
        </p:nvSpPr>
        <p:spPr bwMode="auto">
          <a:xfrm>
            <a:off x="3254586" y="2090738"/>
            <a:ext cx="2920239" cy="2294474"/>
          </a:xfrm>
          <a:prstGeom prst="rect">
            <a:avLst/>
          </a:prstGeom>
          <a:noFill/>
          <a:ln w="9525">
            <a:noFill/>
            <a:miter lim="800000"/>
            <a:headEnd/>
            <a:tailEnd/>
          </a:ln>
        </p:spPr>
        <p:txBody>
          <a:bodyPr>
            <a:spAutoFit/>
          </a:bodyPr>
          <a:lstStyle/>
          <a:p>
            <a:pPr marL="187325" indent="-187325">
              <a:spcBef>
                <a:spcPct val="95000"/>
              </a:spcBef>
              <a:buClr>
                <a:schemeClr val="accent2"/>
              </a:buClr>
              <a:buSzPct val="125000"/>
              <a:buFont typeface="Symbol" pitchFamily="18" charset="2"/>
              <a:buChar char="·"/>
            </a:pPr>
            <a:r>
              <a:rPr lang="sv-SE">
                <a:latin typeface="Times New Roman" pitchFamily="18" charset="0"/>
                <a:cs typeface="Times New Roman" pitchFamily="18" charset="0"/>
              </a:rPr>
              <a:t>Surgery in</a:t>
            </a:r>
            <a:br>
              <a:rPr lang="sv-SE">
                <a:latin typeface="Times New Roman" pitchFamily="18" charset="0"/>
                <a:cs typeface="Times New Roman" pitchFamily="18" charset="0"/>
              </a:rPr>
            </a:br>
            <a:r>
              <a:rPr lang="sv-SE">
                <a:latin typeface="Times New Roman" pitchFamily="18" charset="0"/>
                <a:cs typeface="Times New Roman" pitchFamily="18" charset="0"/>
              </a:rPr>
              <a:t>patients 40-60</a:t>
            </a:r>
            <a:br>
              <a:rPr lang="sv-SE">
                <a:latin typeface="Times New Roman" pitchFamily="18" charset="0"/>
                <a:cs typeface="Times New Roman" pitchFamily="18" charset="0"/>
              </a:rPr>
            </a:br>
            <a:r>
              <a:rPr lang="sv-SE">
                <a:latin typeface="Times New Roman" pitchFamily="18" charset="0"/>
                <a:cs typeface="Times New Roman" pitchFamily="18" charset="0"/>
              </a:rPr>
              <a:t>years with no</a:t>
            </a:r>
            <a:br>
              <a:rPr lang="sv-SE">
                <a:latin typeface="Times New Roman" pitchFamily="18" charset="0"/>
                <a:cs typeface="Times New Roman" pitchFamily="18" charset="0"/>
              </a:rPr>
            </a:br>
            <a:r>
              <a:rPr lang="sv-SE">
                <a:latin typeface="Times New Roman" pitchFamily="18" charset="0"/>
                <a:cs typeface="Times New Roman" pitchFamily="18" charset="0"/>
              </a:rPr>
              <a:t>additional risk factors</a:t>
            </a:r>
          </a:p>
          <a:p>
            <a:pPr marL="187325" indent="-187325">
              <a:spcBef>
                <a:spcPct val="95000"/>
              </a:spcBef>
              <a:buClr>
                <a:schemeClr val="accent2"/>
              </a:buClr>
              <a:buSzPct val="125000"/>
              <a:buFont typeface="Symbol" pitchFamily="18" charset="2"/>
              <a:buChar char="·"/>
            </a:pPr>
            <a:r>
              <a:rPr lang="sv-SE">
                <a:latin typeface="Times New Roman" pitchFamily="18" charset="0"/>
                <a:cs typeface="Times New Roman" pitchFamily="18" charset="0"/>
              </a:rPr>
              <a:t>Minor surgery</a:t>
            </a:r>
            <a:br>
              <a:rPr lang="sv-SE">
                <a:latin typeface="Times New Roman" pitchFamily="18" charset="0"/>
                <a:cs typeface="Times New Roman" pitchFamily="18" charset="0"/>
              </a:rPr>
            </a:br>
            <a:r>
              <a:rPr lang="sv-SE">
                <a:latin typeface="Times New Roman" pitchFamily="18" charset="0"/>
                <a:cs typeface="Times New Roman" pitchFamily="18" charset="0"/>
              </a:rPr>
              <a:t>in patients </a:t>
            </a:r>
            <a:r>
              <a:rPr lang="sv-SE">
                <a:latin typeface="Times New Roman" pitchFamily="18" charset="0"/>
                <a:cs typeface="Times New Roman" pitchFamily="18" charset="0"/>
                <a:sym typeface="Symbol" pitchFamily="18" charset="2"/>
              </a:rPr>
              <a:t>with additional risk factors</a:t>
            </a:r>
          </a:p>
        </p:txBody>
      </p:sp>
      <p:sp>
        <p:nvSpPr>
          <p:cNvPr id="7" name="Text Box 14"/>
          <p:cNvSpPr txBox="1">
            <a:spLocks noChangeArrowheads="1"/>
          </p:cNvSpPr>
          <p:nvPr/>
        </p:nvSpPr>
        <p:spPr bwMode="auto">
          <a:xfrm>
            <a:off x="327999" y="2090738"/>
            <a:ext cx="3013348" cy="1200329"/>
          </a:xfrm>
          <a:prstGeom prst="rect">
            <a:avLst/>
          </a:prstGeom>
          <a:noFill/>
          <a:ln w="9525">
            <a:noFill/>
            <a:miter lim="800000"/>
            <a:headEnd/>
            <a:tailEnd/>
          </a:ln>
        </p:spPr>
        <p:txBody>
          <a:bodyPr>
            <a:spAutoFit/>
          </a:bodyPr>
          <a:lstStyle/>
          <a:p>
            <a:pPr marL="187325" indent="-187325">
              <a:spcBef>
                <a:spcPct val="95000"/>
              </a:spcBef>
              <a:buClr>
                <a:schemeClr val="accent2"/>
              </a:buClr>
              <a:buSzPct val="125000"/>
              <a:buFont typeface="Symbol" pitchFamily="18" charset="2"/>
              <a:buChar char="·"/>
            </a:pPr>
            <a:r>
              <a:rPr lang="sv-SE" dirty="0">
                <a:latin typeface="Times New Roman" pitchFamily="18" charset="0"/>
                <a:cs typeface="Times New Roman" pitchFamily="18" charset="0"/>
                <a:sym typeface="Symbol" pitchFamily="18" charset="2"/>
              </a:rPr>
              <a:t>Minor surgery in patients &lt;40</a:t>
            </a:r>
            <a:br>
              <a:rPr lang="sv-SE" dirty="0">
                <a:latin typeface="Times New Roman" pitchFamily="18" charset="0"/>
                <a:cs typeface="Times New Roman" pitchFamily="18" charset="0"/>
                <a:sym typeface="Symbol" pitchFamily="18" charset="2"/>
              </a:rPr>
            </a:br>
            <a:r>
              <a:rPr lang="sv-SE" dirty="0">
                <a:latin typeface="Times New Roman" pitchFamily="18" charset="0"/>
                <a:cs typeface="Times New Roman" pitchFamily="18" charset="0"/>
                <a:sym typeface="Symbol" pitchFamily="18" charset="2"/>
              </a:rPr>
              <a:t>years with no additional risk</a:t>
            </a:r>
            <a:br>
              <a:rPr lang="sv-SE" dirty="0">
                <a:latin typeface="Times New Roman" pitchFamily="18" charset="0"/>
                <a:cs typeface="Times New Roman" pitchFamily="18" charset="0"/>
                <a:sym typeface="Symbol" pitchFamily="18" charset="2"/>
              </a:rPr>
            </a:br>
            <a:r>
              <a:rPr lang="sv-SE" dirty="0">
                <a:latin typeface="Times New Roman" pitchFamily="18" charset="0"/>
                <a:cs typeface="Times New Roman" pitchFamily="18" charset="0"/>
                <a:sym typeface="Symbol" pitchFamily="18" charset="2"/>
              </a:rPr>
              <a:t>factors</a:t>
            </a:r>
            <a:endParaRPr lang="en-GB" dirty="0">
              <a:latin typeface="Times New Roman" pitchFamily="18" charset="0"/>
              <a:cs typeface="Times New Roman" pitchFamily="18" charset="0"/>
            </a:endParaRPr>
          </a:p>
        </p:txBody>
      </p:sp>
      <p:sp>
        <p:nvSpPr>
          <p:cNvPr id="8" name="Text Box 15"/>
          <p:cNvSpPr txBox="1">
            <a:spLocks noChangeArrowheads="1"/>
          </p:cNvSpPr>
          <p:nvPr/>
        </p:nvSpPr>
        <p:spPr bwMode="auto">
          <a:xfrm>
            <a:off x="6183289" y="2090738"/>
            <a:ext cx="2801737" cy="2031325"/>
          </a:xfrm>
          <a:prstGeom prst="rect">
            <a:avLst/>
          </a:prstGeom>
          <a:noFill/>
          <a:ln w="9525">
            <a:noFill/>
            <a:miter lim="800000"/>
            <a:headEnd/>
            <a:tailEnd/>
          </a:ln>
        </p:spPr>
        <p:txBody>
          <a:bodyPr>
            <a:spAutoFit/>
          </a:bodyPr>
          <a:lstStyle/>
          <a:p>
            <a:pPr marL="187325" indent="-187325">
              <a:spcBef>
                <a:spcPct val="95000"/>
              </a:spcBef>
              <a:buClr>
                <a:schemeClr val="accent2"/>
              </a:buClr>
              <a:buSzPct val="125000"/>
              <a:buFont typeface="Symbol" pitchFamily="18" charset="2"/>
              <a:buChar char="·"/>
            </a:pPr>
            <a:r>
              <a:rPr lang="sv-SE" dirty="0">
                <a:latin typeface="Times New Roman" pitchFamily="18" charset="0"/>
                <a:cs typeface="Times New Roman" pitchFamily="18" charset="0"/>
              </a:rPr>
              <a:t>Surgery in</a:t>
            </a:r>
            <a:br>
              <a:rPr lang="sv-SE" dirty="0">
                <a:latin typeface="Times New Roman" pitchFamily="18" charset="0"/>
                <a:cs typeface="Times New Roman" pitchFamily="18" charset="0"/>
              </a:rPr>
            </a:br>
            <a:r>
              <a:rPr lang="sv-SE" dirty="0">
                <a:latin typeface="Times New Roman" pitchFamily="18" charset="0"/>
                <a:cs typeface="Times New Roman" pitchFamily="18" charset="0"/>
              </a:rPr>
              <a:t>patients </a:t>
            </a:r>
            <a:r>
              <a:rPr lang="sv-SE" dirty="0">
                <a:latin typeface="Times New Roman" pitchFamily="18" charset="0"/>
                <a:cs typeface="Times New Roman" pitchFamily="18" charset="0"/>
                <a:sym typeface="Symbol" pitchFamily="18" charset="2"/>
              </a:rPr>
              <a:t>&gt;60</a:t>
            </a:r>
            <a:br>
              <a:rPr lang="sv-SE" dirty="0">
                <a:latin typeface="Times New Roman" pitchFamily="18" charset="0"/>
                <a:cs typeface="Times New Roman" pitchFamily="18" charset="0"/>
                <a:sym typeface="Symbol" pitchFamily="18" charset="2"/>
              </a:rPr>
            </a:br>
            <a:r>
              <a:rPr lang="sv-SE" dirty="0">
                <a:latin typeface="Times New Roman" pitchFamily="18" charset="0"/>
                <a:cs typeface="Times New Roman" pitchFamily="18" charset="0"/>
                <a:sym typeface="Symbol" pitchFamily="18" charset="2"/>
              </a:rPr>
              <a:t>years, or age 40-60 with additional </a:t>
            </a:r>
            <a:br>
              <a:rPr lang="sv-SE" dirty="0">
                <a:latin typeface="Times New Roman" pitchFamily="18" charset="0"/>
                <a:cs typeface="Times New Roman" pitchFamily="18" charset="0"/>
                <a:sym typeface="Symbol" pitchFamily="18" charset="2"/>
              </a:rPr>
            </a:br>
            <a:r>
              <a:rPr lang="sv-SE" dirty="0">
                <a:latin typeface="Times New Roman" pitchFamily="18" charset="0"/>
                <a:cs typeface="Times New Roman" pitchFamily="18" charset="0"/>
                <a:sym typeface="Symbol" pitchFamily="18" charset="2"/>
              </a:rPr>
              <a:t>risk factors (prior VTE, cancer, molecular hyper-coagulability)</a:t>
            </a:r>
            <a:endParaRPr lang="en-GB" dirty="0">
              <a:latin typeface="Times New Roman" pitchFamily="18" charset="0"/>
              <a:cs typeface="Times New Roman" pitchFamily="18" charset="0"/>
            </a:endParaRPr>
          </a:p>
        </p:txBody>
      </p:sp>
      <p:sp>
        <p:nvSpPr>
          <p:cNvPr id="9" name="Text Box 35"/>
          <p:cNvSpPr txBox="1">
            <a:spLocks noChangeArrowheads="1"/>
          </p:cNvSpPr>
          <p:nvPr/>
        </p:nvSpPr>
        <p:spPr bwMode="auto">
          <a:xfrm>
            <a:off x="3277864" y="6491288"/>
            <a:ext cx="8910961" cy="336550"/>
          </a:xfrm>
          <a:prstGeom prst="rect">
            <a:avLst/>
          </a:prstGeom>
          <a:noFill/>
          <a:ln w="9525">
            <a:noFill/>
            <a:miter lim="800000"/>
            <a:headEnd/>
            <a:tailEnd/>
          </a:ln>
        </p:spPr>
        <p:txBody>
          <a:bodyPr>
            <a:spAutoFit/>
          </a:bodyPr>
          <a:lstStyle/>
          <a:p>
            <a:pPr algn="r"/>
            <a:r>
              <a:rPr lang="sv-SE" sz="1600" b="1"/>
              <a:t>Geerts WH et al. Chest 2004;126:338S</a:t>
            </a:r>
            <a:r>
              <a:rPr lang="en-GB" sz="1600" b="1"/>
              <a:t>–</a:t>
            </a:r>
            <a:r>
              <a:rPr lang="sv-SE" sz="1600" b="1"/>
              <a:t>400S</a:t>
            </a:r>
            <a:endParaRPr lang="en-GB" sz="1600" b="1"/>
          </a:p>
        </p:txBody>
      </p:sp>
      <p:sp>
        <p:nvSpPr>
          <p:cNvPr id="10" name="Rectangle 39"/>
          <p:cNvSpPr>
            <a:spLocks noChangeArrowheads="1"/>
          </p:cNvSpPr>
          <p:nvPr/>
        </p:nvSpPr>
        <p:spPr bwMode="auto">
          <a:xfrm>
            <a:off x="389366" y="1409701"/>
            <a:ext cx="2698048" cy="487363"/>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9050">
            <a:solidFill>
              <a:srgbClr val="E81B5A"/>
            </a:solidFill>
            <a:miter lim="800000"/>
            <a:headEnd/>
            <a:tailEnd/>
          </a:ln>
          <a:effectLst/>
        </p:spPr>
        <p:txBody>
          <a:bodyPr wrap="none" tIns="64800" anchor="ctr"/>
          <a:lstStyle/>
          <a:p>
            <a:pPr algn="ctr">
              <a:lnSpc>
                <a:spcPct val="90000"/>
              </a:lnSpc>
              <a:spcBef>
                <a:spcPct val="55000"/>
              </a:spcBef>
              <a:buClr>
                <a:schemeClr val="accent2"/>
              </a:buClr>
              <a:buSzPct val="125000"/>
              <a:buFont typeface="Symbol" pitchFamily="18" charset="2"/>
              <a:buNone/>
              <a:defRPr/>
            </a:pPr>
            <a:r>
              <a:rPr lang="sv-SE">
                <a:solidFill>
                  <a:schemeClr val="tx2"/>
                </a:solidFill>
                <a:latin typeface="Times New Roman" pitchFamily="18" charset="0"/>
                <a:cs typeface="Times New Roman" pitchFamily="18" charset="0"/>
              </a:rPr>
              <a:t>Low risk</a:t>
            </a:r>
          </a:p>
        </p:txBody>
      </p:sp>
      <p:sp>
        <p:nvSpPr>
          <p:cNvPr id="11" name="Rectangle 40"/>
          <p:cNvSpPr>
            <a:spLocks noChangeArrowheads="1"/>
          </p:cNvSpPr>
          <p:nvPr/>
        </p:nvSpPr>
        <p:spPr bwMode="auto">
          <a:xfrm>
            <a:off x="6183290" y="1409701"/>
            <a:ext cx="2698048" cy="487363"/>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9050">
            <a:solidFill>
              <a:srgbClr val="E81B5A"/>
            </a:solidFill>
            <a:miter lim="800000"/>
            <a:headEnd/>
            <a:tailEnd/>
          </a:ln>
          <a:effectLst/>
        </p:spPr>
        <p:txBody>
          <a:bodyPr wrap="none" tIns="64800" anchor="ctr"/>
          <a:lstStyle/>
          <a:p>
            <a:pPr algn="ctr">
              <a:lnSpc>
                <a:spcPct val="90000"/>
              </a:lnSpc>
              <a:spcBef>
                <a:spcPct val="55000"/>
              </a:spcBef>
              <a:buClr>
                <a:schemeClr val="accent2"/>
              </a:buClr>
              <a:buSzPct val="125000"/>
              <a:buFont typeface="Symbol" pitchFamily="18" charset="2"/>
              <a:buNone/>
              <a:defRPr/>
            </a:pPr>
            <a:r>
              <a:rPr lang="sv-SE">
                <a:solidFill>
                  <a:schemeClr val="tx2"/>
                </a:solidFill>
                <a:latin typeface="Times New Roman" pitchFamily="18" charset="0"/>
                <a:cs typeface="Times New Roman" pitchFamily="18" charset="0"/>
              </a:rPr>
              <a:t>High risk</a:t>
            </a:r>
            <a:endParaRPr lang="en-GB">
              <a:solidFill>
                <a:schemeClr val="tx2"/>
              </a:solidFill>
              <a:latin typeface="Times New Roman" pitchFamily="18" charset="0"/>
              <a:cs typeface="Times New Roman" pitchFamily="18" charset="0"/>
            </a:endParaRPr>
          </a:p>
        </p:txBody>
      </p:sp>
      <p:sp>
        <p:nvSpPr>
          <p:cNvPr id="12" name="Rectangle 41"/>
          <p:cNvSpPr>
            <a:spLocks noChangeArrowheads="1"/>
          </p:cNvSpPr>
          <p:nvPr/>
        </p:nvSpPr>
        <p:spPr bwMode="auto">
          <a:xfrm>
            <a:off x="9154316" y="1409701"/>
            <a:ext cx="2698048" cy="487363"/>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9050">
            <a:solidFill>
              <a:srgbClr val="E81B5A"/>
            </a:solidFill>
            <a:miter lim="800000"/>
            <a:headEnd/>
            <a:tailEnd/>
          </a:ln>
          <a:effectLst/>
        </p:spPr>
        <p:txBody>
          <a:bodyPr wrap="none" tIns="64800" anchor="ctr"/>
          <a:lstStyle/>
          <a:p>
            <a:pPr algn="ctr">
              <a:lnSpc>
                <a:spcPct val="90000"/>
              </a:lnSpc>
              <a:spcBef>
                <a:spcPct val="55000"/>
              </a:spcBef>
              <a:buClr>
                <a:schemeClr val="accent2"/>
              </a:buClr>
              <a:buSzPct val="125000"/>
              <a:buFont typeface="Symbol" pitchFamily="18" charset="2"/>
              <a:buNone/>
              <a:defRPr/>
            </a:pPr>
            <a:r>
              <a:rPr lang="sv-SE">
                <a:solidFill>
                  <a:schemeClr val="tx2"/>
                </a:solidFill>
                <a:latin typeface="Times New Roman" pitchFamily="18" charset="0"/>
                <a:cs typeface="Times New Roman" pitchFamily="18" charset="0"/>
              </a:rPr>
              <a:t>Highest risk</a:t>
            </a:r>
          </a:p>
        </p:txBody>
      </p:sp>
      <p:sp>
        <p:nvSpPr>
          <p:cNvPr id="13" name="Rectangle 42"/>
          <p:cNvSpPr>
            <a:spLocks noChangeArrowheads="1"/>
          </p:cNvSpPr>
          <p:nvPr/>
        </p:nvSpPr>
        <p:spPr bwMode="auto">
          <a:xfrm>
            <a:off x="3286328" y="1409701"/>
            <a:ext cx="2698047" cy="487363"/>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9050">
            <a:solidFill>
              <a:srgbClr val="E81B5A"/>
            </a:solidFill>
            <a:miter lim="800000"/>
            <a:headEnd/>
            <a:tailEnd/>
          </a:ln>
          <a:effectLst/>
        </p:spPr>
        <p:txBody>
          <a:bodyPr wrap="none" tIns="64800" anchor="ctr"/>
          <a:lstStyle/>
          <a:p>
            <a:pPr algn="ctr">
              <a:lnSpc>
                <a:spcPct val="90000"/>
              </a:lnSpc>
              <a:spcBef>
                <a:spcPct val="55000"/>
              </a:spcBef>
              <a:buClr>
                <a:schemeClr val="accent2"/>
              </a:buClr>
              <a:buSzPct val="125000"/>
              <a:buFont typeface="Symbol" pitchFamily="18" charset="2"/>
              <a:buNone/>
              <a:defRPr/>
            </a:pPr>
            <a:r>
              <a:rPr lang="sv-SE">
                <a:solidFill>
                  <a:schemeClr val="tx2"/>
                </a:solidFill>
                <a:latin typeface="Times New Roman" pitchFamily="18" charset="0"/>
                <a:cs typeface="Times New Roman" pitchFamily="18" charset="0"/>
              </a:rPr>
              <a:t>Moderate risk</a:t>
            </a:r>
            <a:endParaRPr lang="en-GB">
              <a:solidFill>
                <a:schemeClr val="tx2"/>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91483" y="127000"/>
            <a:ext cx="11405862" cy="159321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000" b="1" i="0" u="sng" strike="noStrike" kern="1200" cap="none" spc="-100" normalizeH="0" baseline="0" noProof="0" dirty="0" smtClean="0">
              <a:ln>
                <a:noFill/>
              </a:ln>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1" i="0" u="sng" strike="noStrike" kern="1200" cap="none" spc="-100" normalizeH="0" baseline="0" noProof="0" dirty="0" smtClean="0">
                <a:ln>
                  <a:noFill/>
                </a:ln>
                <a:effectLst/>
                <a:uLnTx/>
                <a:uFillTx/>
                <a:latin typeface="Times New Roman" pitchFamily="18" charset="0"/>
                <a:ea typeface="+mj-ea"/>
                <a:cs typeface="Times New Roman" pitchFamily="18" charset="0"/>
              </a:rPr>
              <a:t> THROMBOEMBOLIC RISK CATEGORIES</a:t>
            </a:r>
          </a:p>
        </p:txBody>
      </p:sp>
      <p:sp>
        <p:nvSpPr>
          <p:cNvPr id="5" name="Rectangle 24"/>
          <p:cNvSpPr>
            <a:spLocks noChangeArrowheads="1"/>
          </p:cNvSpPr>
          <p:nvPr/>
        </p:nvSpPr>
        <p:spPr bwMode="auto">
          <a:xfrm>
            <a:off x="9452689" y="1562100"/>
            <a:ext cx="2702279" cy="679328"/>
          </a:xfrm>
          <a:prstGeom prst="rect">
            <a:avLst/>
          </a:prstGeom>
          <a:noFill/>
          <a:ln w="19050">
            <a:noFill/>
            <a:miter lim="800000"/>
            <a:headEnd/>
            <a:tailEnd/>
          </a:ln>
        </p:spPr>
        <p:txBody>
          <a:bodyPr wrap="none" anchor="ctr"/>
          <a:lstStyle/>
          <a:p>
            <a:pPr>
              <a:spcBef>
                <a:spcPct val="55000"/>
              </a:spcBef>
              <a:buClr>
                <a:schemeClr val="accent2"/>
              </a:buClr>
              <a:buSzPct val="125000"/>
              <a:buFont typeface="Symbol" pitchFamily="18" charset="2"/>
              <a:buNone/>
            </a:pPr>
            <a:r>
              <a:rPr lang="sv-SE" sz="2200">
                <a:solidFill>
                  <a:schemeClr val="tx2"/>
                </a:solidFill>
              </a:rPr>
              <a:t>Frequency of</a:t>
            </a:r>
            <a:br>
              <a:rPr lang="sv-SE" sz="2200">
                <a:solidFill>
                  <a:schemeClr val="tx2"/>
                </a:solidFill>
              </a:rPr>
            </a:br>
            <a:r>
              <a:rPr lang="sv-SE" sz="2200">
                <a:solidFill>
                  <a:schemeClr val="tx2"/>
                </a:solidFill>
              </a:rPr>
              <a:t>fatal PE (%)</a:t>
            </a:r>
            <a:endParaRPr lang="en-GB" sz="2200">
              <a:solidFill>
                <a:schemeClr val="tx2"/>
              </a:solidFill>
            </a:endParaRPr>
          </a:p>
        </p:txBody>
      </p:sp>
      <p:sp>
        <p:nvSpPr>
          <p:cNvPr id="6" name="Rectangle 26"/>
          <p:cNvSpPr>
            <a:spLocks noChangeArrowheads="1"/>
          </p:cNvSpPr>
          <p:nvPr/>
        </p:nvSpPr>
        <p:spPr bwMode="auto">
          <a:xfrm>
            <a:off x="3478894" y="1562100"/>
            <a:ext cx="2698048" cy="679328"/>
          </a:xfrm>
          <a:prstGeom prst="rect">
            <a:avLst/>
          </a:prstGeom>
          <a:noFill/>
          <a:ln w="19050">
            <a:noFill/>
            <a:miter lim="800000"/>
            <a:headEnd/>
            <a:tailEnd/>
          </a:ln>
        </p:spPr>
        <p:txBody>
          <a:bodyPr wrap="none" anchor="ctr"/>
          <a:lstStyle/>
          <a:p>
            <a:pPr>
              <a:spcBef>
                <a:spcPct val="55000"/>
              </a:spcBef>
              <a:buClr>
                <a:schemeClr val="accent2"/>
              </a:buClr>
              <a:buSzPct val="125000"/>
              <a:buFont typeface="Symbol" pitchFamily="18" charset="2"/>
              <a:buNone/>
            </a:pPr>
            <a:r>
              <a:rPr lang="sv-SE">
                <a:solidFill>
                  <a:schemeClr val="tx2"/>
                </a:solidFill>
                <a:latin typeface="Times New Roman" pitchFamily="18" charset="0"/>
                <a:cs typeface="Times New Roman" pitchFamily="18" charset="0"/>
              </a:rPr>
              <a:t>Frequency of</a:t>
            </a:r>
            <a:br>
              <a:rPr lang="sv-SE">
                <a:solidFill>
                  <a:schemeClr val="tx2"/>
                </a:solidFill>
                <a:latin typeface="Times New Roman" pitchFamily="18" charset="0"/>
                <a:cs typeface="Times New Roman" pitchFamily="18" charset="0"/>
              </a:rPr>
            </a:br>
            <a:r>
              <a:rPr lang="sv-SE">
                <a:solidFill>
                  <a:schemeClr val="tx2"/>
                </a:solidFill>
                <a:latin typeface="Times New Roman" pitchFamily="18" charset="0"/>
                <a:cs typeface="Times New Roman" pitchFamily="18" charset="0"/>
              </a:rPr>
              <a:t>calf DVT (%)</a:t>
            </a:r>
            <a:endParaRPr lang="en-GB">
              <a:solidFill>
                <a:schemeClr val="tx2"/>
              </a:solidFill>
              <a:latin typeface="Times New Roman" pitchFamily="18" charset="0"/>
              <a:cs typeface="Times New Roman" pitchFamily="18" charset="0"/>
            </a:endParaRPr>
          </a:p>
        </p:txBody>
      </p:sp>
      <p:sp>
        <p:nvSpPr>
          <p:cNvPr id="7" name="Rectangle 28"/>
          <p:cNvSpPr>
            <a:spLocks noChangeArrowheads="1"/>
          </p:cNvSpPr>
          <p:nvPr/>
        </p:nvSpPr>
        <p:spPr bwMode="auto">
          <a:xfrm>
            <a:off x="361856" y="1733550"/>
            <a:ext cx="2698047" cy="679328"/>
          </a:xfrm>
          <a:prstGeom prst="rect">
            <a:avLst/>
          </a:prstGeom>
          <a:noFill/>
          <a:ln w="19050">
            <a:noFill/>
            <a:miter lim="800000"/>
            <a:headEnd/>
            <a:tailEnd/>
          </a:ln>
        </p:spPr>
        <p:txBody>
          <a:bodyPr wrap="none" anchor="ctr"/>
          <a:lstStyle/>
          <a:p>
            <a:pPr>
              <a:spcBef>
                <a:spcPct val="55000"/>
              </a:spcBef>
              <a:buClr>
                <a:schemeClr val="accent2"/>
              </a:buClr>
              <a:buSzPct val="125000"/>
              <a:buFont typeface="Symbol" pitchFamily="18" charset="2"/>
              <a:buNone/>
            </a:pPr>
            <a:r>
              <a:rPr lang="sv-SE" dirty="0">
                <a:solidFill>
                  <a:schemeClr val="tx2"/>
                </a:solidFill>
                <a:latin typeface="Times New Roman" pitchFamily="18" charset="0"/>
                <a:cs typeface="Times New Roman" pitchFamily="18" charset="0"/>
              </a:rPr>
              <a:t>Category</a:t>
            </a:r>
            <a:endParaRPr lang="en-GB" dirty="0">
              <a:solidFill>
                <a:schemeClr val="tx2"/>
              </a:solidFill>
              <a:latin typeface="Times New Roman" pitchFamily="18" charset="0"/>
              <a:cs typeface="Times New Roman" pitchFamily="18" charset="0"/>
            </a:endParaRPr>
          </a:p>
        </p:txBody>
      </p:sp>
      <p:sp>
        <p:nvSpPr>
          <p:cNvPr id="8" name="Rectangle 30"/>
          <p:cNvSpPr>
            <a:spLocks noChangeArrowheads="1"/>
          </p:cNvSpPr>
          <p:nvPr/>
        </p:nvSpPr>
        <p:spPr bwMode="auto">
          <a:xfrm>
            <a:off x="6267935" y="1562100"/>
            <a:ext cx="2698048" cy="679328"/>
          </a:xfrm>
          <a:prstGeom prst="rect">
            <a:avLst/>
          </a:prstGeom>
          <a:noFill/>
          <a:ln w="19050">
            <a:noFill/>
            <a:miter lim="800000"/>
            <a:headEnd/>
            <a:tailEnd/>
          </a:ln>
        </p:spPr>
        <p:txBody>
          <a:bodyPr wrap="none" anchor="ctr"/>
          <a:lstStyle/>
          <a:p>
            <a:pPr>
              <a:spcBef>
                <a:spcPct val="55000"/>
              </a:spcBef>
              <a:buClr>
                <a:schemeClr val="accent2"/>
              </a:buClr>
              <a:buSzPct val="125000"/>
              <a:buFont typeface="Symbol" pitchFamily="18" charset="2"/>
              <a:buNone/>
            </a:pPr>
            <a:r>
              <a:rPr lang="sv-SE">
                <a:solidFill>
                  <a:schemeClr val="tx2"/>
                </a:solidFill>
                <a:latin typeface="Times New Roman" pitchFamily="18" charset="0"/>
                <a:cs typeface="Times New Roman" pitchFamily="18" charset="0"/>
              </a:rPr>
              <a:t>Frequency of</a:t>
            </a:r>
            <a:br>
              <a:rPr lang="sv-SE">
                <a:solidFill>
                  <a:schemeClr val="tx2"/>
                </a:solidFill>
                <a:latin typeface="Times New Roman" pitchFamily="18" charset="0"/>
                <a:cs typeface="Times New Roman" pitchFamily="18" charset="0"/>
              </a:rPr>
            </a:br>
            <a:r>
              <a:rPr lang="sv-SE">
                <a:solidFill>
                  <a:schemeClr val="tx2"/>
                </a:solidFill>
                <a:latin typeface="Times New Roman" pitchFamily="18" charset="0"/>
                <a:cs typeface="Times New Roman" pitchFamily="18" charset="0"/>
              </a:rPr>
              <a:t>proximal DVT (%)</a:t>
            </a:r>
            <a:endParaRPr lang="en-GB">
              <a:solidFill>
                <a:schemeClr val="tx2"/>
              </a:solidFill>
              <a:latin typeface="Times New Roman" pitchFamily="18" charset="0"/>
              <a:cs typeface="Times New Roman" pitchFamily="18" charset="0"/>
            </a:endParaRPr>
          </a:p>
        </p:txBody>
      </p:sp>
      <p:sp>
        <p:nvSpPr>
          <p:cNvPr id="9" name="Line 31"/>
          <p:cNvSpPr>
            <a:spLocks noChangeShapeType="1"/>
          </p:cNvSpPr>
          <p:nvPr/>
        </p:nvSpPr>
        <p:spPr bwMode="auto">
          <a:xfrm>
            <a:off x="442269" y="2270125"/>
            <a:ext cx="11429139" cy="45719"/>
          </a:xfrm>
          <a:prstGeom prst="line">
            <a:avLst/>
          </a:prstGeom>
          <a:noFill/>
          <a:ln w="28575">
            <a:solidFill>
              <a:schemeClr val="accent2"/>
            </a:solidFill>
            <a:round/>
            <a:headEnd/>
            <a:tailEnd/>
          </a:ln>
        </p:spPr>
        <p:txBody>
          <a:bodyPr/>
          <a:lstStyle/>
          <a:p>
            <a:endParaRPr lang="en-US">
              <a:latin typeface="Times New Roman" pitchFamily="18" charset="0"/>
              <a:cs typeface="Times New Roman" pitchFamily="18" charset="0"/>
            </a:endParaRPr>
          </a:p>
        </p:txBody>
      </p:sp>
      <p:sp>
        <p:nvSpPr>
          <p:cNvPr id="10" name="Line 32"/>
          <p:cNvSpPr>
            <a:spLocks noChangeShapeType="1"/>
          </p:cNvSpPr>
          <p:nvPr/>
        </p:nvSpPr>
        <p:spPr bwMode="auto">
          <a:xfrm>
            <a:off x="442269" y="1355725"/>
            <a:ext cx="11429139" cy="45719"/>
          </a:xfrm>
          <a:prstGeom prst="line">
            <a:avLst/>
          </a:prstGeom>
          <a:noFill/>
          <a:ln w="28575">
            <a:solidFill>
              <a:schemeClr val="accent2"/>
            </a:solidFill>
            <a:round/>
            <a:headEnd/>
            <a:tailEnd/>
          </a:ln>
        </p:spPr>
        <p:txBody>
          <a:bodyPr/>
          <a:lstStyle/>
          <a:p>
            <a:endParaRPr lang="en-US">
              <a:latin typeface="Times New Roman" pitchFamily="18" charset="0"/>
              <a:cs typeface="Times New Roman" pitchFamily="18" charset="0"/>
            </a:endParaRPr>
          </a:p>
        </p:txBody>
      </p:sp>
      <p:sp>
        <p:nvSpPr>
          <p:cNvPr id="11" name="Line 33"/>
          <p:cNvSpPr>
            <a:spLocks noChangeShapeType="1"/>
          </p:cNvSpPr>
          <p:nvPr/>
        </p:nvSpPr>
        <p:spPr bwMode="auto">
          <a:xfrm>
            <a:off x="442269" y="5307013"/>
            <a:ext cx="11429139" cy="45719"/>
          </a:xfrm>
          <a:prstGeom prst="line">
            <a:avLst/>
          </a:prstGeom>
          <a:noFill/>
          <a:ln w="28575">
            <a:solidFill>
              <a:schemeClr val="accent2"/>
            </a:solidFill>
            <a:round/>
            <a:headEnd/>
            <a:tailEnd/>
          </a:ln>
        </p:spPr>
        <p:txBody>
          <a:bodyPr/>
          <a:lstStyle/>
          <a:p>
            <a:endParaRPr lang="en-US">
              <a:latin typeface="Times New Roman" pitchFamily="18" charset="0"/>
              <a:cs typeface="Times New Roman" pitchFamily="18" charset="0"/>
            </a:endParaRPr>
          </a:p>
        </p:txBody>
      </p:sp>
      <p:sp>
        <p:nvSpPr>
          <p:cNvPr id="12" name="Text Box 34"/>
          <p:cNvSpPr txBox="1">
            <a:spLocks noChangeArrowheads="1"/>
          </p:cNvSpPr>
          <p:nvPr/>
        </p:nvSpPr>
        <p:spPr bwMode="auto">
          <a:xfrm>
            <a:off x="361856" y="2481262"/>
            <a:ext cx="11340262" cy="2031325"/>
          </a:xfrm>
          <a:prstGeom prst="rect">
            <a:avLst/>
          </a:prstGeom>
          <a:noFill/>
          <a:ln w="9525">
            <a:noFill/>
            <a:miter lim="800000"/>
            <a:headEnd/>
            <a:tailEnd/>
          </a:ln>
        </p:spPr>
        <p:txBody>
          <a:bodyPr wrap="square">
            <a:spAutoFit/>
          </a:bodyPr>
          <a:lstStyle/>
          <a:p>
            <a:pPr>
              <a:spcBef>
                <a:spcPct val="100000"/>
              </a:spcBef>
              <a:tabLst>
                <a:tab pos="2368550" algn="l"/>
                <a:tab pos="4457700" algn="l"/>
                <a:tab pos="6838950" algn="l"/>
              </a:tabLst>
            </a:pPr>
            <a:r>
              <a:rPr lang="en-GB" dirty="0">
                <a:latin typeface="Times New Roman" pitchFamily="18" charset="0"/>
                <a:cs typeface="Times New Roman" pitchFamily="18" charset="0"/>
              </a:rPr>
              <a:t>Highest risk	40-80	10-20	0.2-5</a:t>
            </a:r>
          </a:p>
          <a:p>
            <a:pPr>
              <a:spcBef>
                <a:spcPct val="100000"/>
              </a:spcBef>
              <a:tabLst>
                <a:tab pos="2368550" algn="l"/>
                <a:tab pos="4457700" algn="l"/>
                <a:tab pos="6838950" algn="l"/>
              </a:tabLst>
            </a:pPr>
            <a:r>
              <a:rPr lang="en-GB" dirty="0">
                <a:latin typeface="Times New Roman" pitchFamily="18" charset="0"/>
                <a:cs typeface="Times New Roman" pitchFamily="18" charset="0"/>
              </a:rPr>
              <a:t>High risk	20-40	4-8	0.4-1.0</a:t>
            </a:r>
          </a:p>
          <a:p>
            <a:pPr>
              <a:spcBef>
                <a:spcPct val="100000"/>
              </a:spcBef>
              <a:tabLst>
                <a:tab pos="2368550" algn="l"/>
                <a:tab pos="4457700" algn="l"/>
                <a:tab pos="6838950" algn="l"/>
              </a:tabLst>
            </a:pPr>
            <a:r>
              <a:rPr lang="en-GB" dirty="0">
                <a:latin typeface="Times New Roman" pitchFamily="18" charset="0"/>
                <a:cs typeface="Times New Roman" pitchFamily="18" charset="0"/>
              </a:rPr>
              <a:t>Moderate risk	10-20	2-4	0.1-0.4</a:t>
            </a:r>
          </a:p>
          <a:p>
            <a:pPr>
              <a:spcBef>
                <a:spcPct val="100000"/>
              </a:spcBef>
              <a:tabLst>
                <a:tab pos="2368550" algn="l"/>
                <a:tab pos="4457700" algn="l"/>
                <a:tab pos="6838950" algn="l"/>
              </a:tabLst>
            </a:pPr>
            <a:r>
              <a:rPr lang="en-GB" dirty="0">
                <a:latin typeface="Times New Roman" pitchFamily="18" charset="0"/>
                <a:cs typeface="Times New Roman" pitchFamily="18" charset="0"/>
              </a:rPr>
              <a:t>Low risk	2	0.4	&lt;0.01</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391483" y="127000"/>
            <a:ext cx="11405862" cy="11430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nb-NO" sz="2000" b="1" i="0" u="sng" strike="noStrike" kern="1200" cap="none" spc="-100" normalizeH="0" baseline="0" noProof="0" dirty="0" smtClean="0">
                <a:ln>
                  <a:noFill/>
                </a:ln>
                <a:effectLst/>
                <a:uLnTx/>
                <a:uFillTx/>
                <a:latin typeface="Times New Roman" pitchFamily="18" charset="0"/>
                <a:ea typeface="+mj-ea"/>
                <a:cs typeface="Times New Roman" pitchFamily="18" charset="0"/>
              </a:rPr>
              <a:t>   THROMBOPHILIA AND RISK</a:t>
            </a:r>
            <a:r>
              <a:rPr kumimoji="0" lang="nb-NO" sz="2000" b="1" i="0" u="sng" strike="noStrike" kern="1200" cap="none" spc="-100" normalizeH="0" noProof="0" dirty="0" smtClean="0">
                <a:ln>
                  <a:noFill/>
                </a:ln>
                <a:effectLst/>
                <a:uLnTx/>
                <a:uFillTx/>
                <a:latin typeface="Times New Roman" pitchFamily="18" charset="0"/>
                <a:ea typeface="+mj-ea"/>
                <a:cs typeface="Times New Roman" pitchFamily="18" charset="0"/>
              </a:rPr>
              <a:t> </a:t>
            </a:r>
            <a:r>
              <a:rPr kumimoji="0" lang="nb-NO" sz="2000" b="1" i="0" u="sng" strike="noStrike" kern="1200" cap="none" spc="-100" normalizeH="0" baseline="0" noProof="0" dirty="0" smtClean="0">
                <a:ln>
                  <a:noFill/>
                </a:ln>
                <a:effectLst/>
                <a:uLnTx/>
                <a:uFillTx/>
                <a:latin typeface="Times New Roman" pitchFamily="18" charset="0"/>
                <a:ea typeface="+mj-ea"/>
                <a:cs typeface="Times New Roman" pitchFamily="18" charset="0"/>
              </a:rPr>
              <a:t>OF RECURRENCE </a:t>
            </a:r>
          </a:p>
        </p:txBody>
      </p:sp>
      <p:sp>
        <p:nvSpPr>
          <p:cNvPr id="5" name="Rectangle 1027"/>
          <p:cNvSpPr txBox="1">
            <a:spLocks noChangeArrowheads="1"/>
          </p:cNvSpPr>
          <p:nvPr/>
        </p:nvSpPr>
        <p:spPr>
          <a:xfrm>
            <a:off x="1320456" y="2362200"/>
            <a:ext cx="8464462" cy="4189412"/>
          </a:xfrm>
          <a:prstGeom prst="rect">
            <a:avLst/>
          </a:prstGeom>
        </p:spPr>
        <p:txBody>
          <a:bodyPr vert="horz">
            <a:normAutofit fontScale="92500" lnSpcReduction="10000"/>
          </a:bodyPr>
          <a:lstStyle/>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Antithrombin deficiency</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Homozygous factor VLeiden</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Combined defects</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Antiphospholipid antibodies (LA/ACA)</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Protein C deficiency</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Protein S deficiency</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Heterozygous factor VLeiden</a:t>
            </a:r>
          </a:p>
          <a:p>
            <a:pPr marL="342900" marR="0" lvl="0" indent="-342900" algn="l" defTabSz="914400" rtl="0" eaLnBrk="1" fontAlgn="auto" latinLnBrk="0" hangingPunct="1">
              <a:lnSpc>
                <a:spcPct val="150000"/>
              </a:lnSpc>
              <a:spcBef>
                <a:spcPct val="60000"/>
              </a:spcBef>
              <a:spcAft>
                <a:spcPts val="0"/>
              </a:spcAft>
              <a:buClr>
                <a:schemeClr val="tx2"/>
              </a:buClr>
              <a:buSzPct val="95000"/>
              <a:buFont typeface="Wingdings"/>
              <a:buChar char=""/>
              <a:tabLst/>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Heterozygous prothrombin gene mutation</a:t>
            </a:r>
          </a:p>
        </p:txBody>
      </p:sp>
      <p:sp>
        <p:nvSpPr>
          <p:cNvPr id="6" name="AutoShape 1028"/>
          <p:cNvSpPr>
            <a:spLocks noChangeArrowheads="1"/>
          </p:cNvSpPr>
          <p:nvPr/>
        </p:nvSpPr>
        <p:spPr bwMode="auto">
          <a:xfrm>
            <a:off x="9243192" y="1905000"/>
            <a:ext cx="1929897" cy="4724400"/>
          </a:xfrm>
          <a:prstGeom prst="flowChartMerge">
            <a:avLst/>
          </a:prstGeom>
          <a:gradFill rotWithShape="0">
            <a:gsLst>
              <a:gs pos="0">
                <a:schemeClr val="accent2">
                  <a:gamma/>
                  <a:shade val="46275"/>
                  <a:invGamma/>
                </a:schemeClr>
              </a:gs>
              <a:gs pos="50000">
                <a:schemeClr val="accent2"/>
              </a:gs>
              <a:gs pos="100000">
                <a:schemeClr val="accent2">
                  <a:gamma/>
                  <a:shade val="46275"/>
                  <a:invGamma/>
                </a:schemeClr>
              </a:gs>
            </a:gsLst>
            <a:lin ang="2700000" scaled="1"/>
          </a:gradFill>
          <a:ln w="19050">
            <a:solidFill>
              <a:srgbClr val="E81B5A"/>
            </a:solidFill>
            <a:miter lim="800000"/>
            <a:headEnd type="none" w="sm" len="sm"/>
            <a:tailEnd type="none" w="sm" len="sm"/>
          </a:ln>
          <a:effectLst/>
        </p:spPr>
        <p:txBody>
          <a:bodyPr wrap="none" tIns="64800" anchor="ctr"/>
          <a:lstStyle/>
          <a:p>
            <a:pPr>
              <a:defRPr/>
            </a:pPr>
            <a:endParaRPr lang="en-US"/>
          </a:p>
        </p:txBody>
      </p:sp>
      <p:sp>
        <p:nvSpPr>
          <p:cNvPr id="7" name="Text Box 1029"/>
          <p:cNvSpPr txBox="1">
            <a:spLocks noChangeArrowheads="1"/>
          </p:cNvSpPr>
          <p:nvPr/>
        </p:nvSpPr>
        <p:spPr bwMode="auto">
          <a:xfrm>
            <a:off x="9067556" y="1981200"/>
            <a:ext cx="2336191" cy="369332"/>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kumimoji="1" lang="nb-NO" b="1"/>
              <a:t>Risk</a:t>
            </a:r>
          </a:p>
        </p:txBody>
      </p:sp>
      <p:sp>
        <p:nvSpPr>
          <p:cNvPr id="8" name="Rectangle 1030"/>
          <p:cNvSpPr>
            <a:spLocks noChangeArrowheads="1"/>
          </p:cNvSpPr>
          <p:nvPr/>
        </p:nvSpPr>
        <p:spPr bwMode="auto">
          <a:xfrm>
            <a:off x="1625177" y="1600200"/>
            <a:ext cx="4266089" cy="533400"/>
          </a:xfrm>
          <a:prstGeom prst="rect">
            <a:avLst/>
          </a:prstGeom>
          <a:solidFill>
            <a:schemeClr val="accent1"/>
          </a:solidFill>
          <a:ln w="19050">
            <a:solidFill>
              <a:srgbClr val="FFCE75"/>
            </a:solidFill>
            <a:miter lim="800000"/>
            <a:headEnd/>
            <a:tailEnd/>
          </a:ln>
          <a:effectLst>
            <a:outerShdw dist="71842" dir="2700000" algn="ctr" rotWithShape="0">
              <a:srgbClr val="4D4D4D"/>
            </a:outerShdw>
          </a:effectLst>
        </p:spPr>
        <p:txBody>
          <a:bodyPr wrap="none" anchor="ctr"/>
          <a:lstStyle/>
          <a:p>
            <a:pPr>
              <a:lnSpc>
                <a:spcPct val="90000"/>
              </a:lnSpc>
              <a:spcBef>
                <a:spcPct val="55000"/>
              </a:spcBef>
              <a:buClr>
                <a:schemeClr val="accent2"/>
              </a:buClr>
              <a:buSzPct val="125000"/>
              <a:buFont typeface="Symbol" pitchFamily="18" charset="2"/>
              <a:buNone/>
              <a:defRPr/>
            </a:pPr>
            <a:r>
              <a:rPr lang="en-GB" sz="2800"/>
              <a:t>  </a:t>
            </a:r>
            <a:r>
              <a:rPr lang="nb-NO">
                <a:solidFill>
                  <a:srgbClr val="000000"/>
                </a:solidFill>
              </a:rPr>
              <a:t>Risk importance</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u="sng" dirty="0" smtClean="0">
                <a:latin typeface="Times New Roman" pitchFamily="18" charset="0"/>
                <a:cs typeface="Times New Roman" pitchFamily="18" charset="0"/>
              </a:rPr>
              <a:t>PATHOGENESIS</a:t>
            </a:r>
            <a:endParaRPr lang="en-US"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218883" y="1524000"/>
            <a:ext cx="10360501" cy="4831560"/>
          </a:xfrm>
        </p:spPr>
        <p:txBody>
          <a:bodyPr>
            <a:normAutofit/>
          </a:bodyPr>
          <a:lstStyle/>
          <a:p>
            <a:pPr>
              <a:lnSpc>
                <a:spcPct val="150000"/>
              </a:lnSpc>
              <a:buFont typeface="Wingdings" pitchFamily="2" charset="2"/>
              <a:buChar char="q"/>
            </a:pPr>
            <a:r>
              <a:rPr lang="en-US" sz="1800" dirty="0" smtClean="0">
                <a:latin typeface="Times New Roman" pitchFamily="18" charset="0"/>
                <a:cs typeface="Times New Roman" pitchFamily="18" charset="0"/>
              </a:rPr>
              <a:t>With vascular injury, a dynamic series of reactions involving a complex interplay of thrombogenic and antithrombotic stimuli result in the local formation of a hemostatic plug that seals the vessel wall and prevents further blood loss.</a:t>
            </a:r>
          </a:p>
          <a:p>
            <a:pPr>
              <a:lnSpc>
                <a:spcPct val="150000"/>
              </a:lnSpc>
              <a:buFont typeface="Wingdings" pitchFamily="2" charset="2"/>
              <a:buChar char="q"/>
            </a:pPr>
            <a:r>
              <a:rPr lang="en-US" sz="1800" dirty="0" smtClean="0">
                <a:latin typeface="Times New Roman" pitchFamily="18" charset="0"/>
                <a:cs typeface="Times New Roman" pitchFamily="18" charset="0"/>
              </a:rPr>
              <a:t>A disruption of this delicate system of checks and balances may lead to inappropriate clot formation within the blood vessel that subsequently obstructs blood flow or embolizes to a distant vascular bed.</a:t>
            </a: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351212" y="457200"/>
            <a:ext cx="3682258" cy="11430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sng" strike="noStrike" kern="1200" cap="none" spc="-100" normalizeH="0" baseline="0" noProof="0" dirty="0" smtClean="0">
                <a:ln>
                  <a:noFill/>
                </a:ln>
                <a:effectLst/>
                <a:uLnTx/>
                <a:uFillTx/>
                <a:latin typeface="Times New Roman" pitchFamily="18" charset="0"/>
                <a:ea typeface="+mj-ea"/>
                <a:cs typeface="Times New Roman" pitchFamily="18" charset="0"/>
              </a:rPr>
              <a:t>PATHOGENESIS OF VTE</a:t>
            </a:r>
            <a:br>
              <a:rPr kumimoji="0" lang="en-GB" sz="2000" b="1" i="0" u="sng" strike="noStrike" kern="1200" cap="none" spc="-100" normalizeH="0" baseline="0" noProof="0" dirty="0" smtClean="0">
                <a:ln>
                  <a:noFill/>
                </a:ln>
                <a:effectLst/>
                <a:uLnTx/>
                <a:uFillTx/>
                <a:latin typeface="Times New Roman" pitchFamily="18" charset="0"/>
                <a:ea typeface="+mj-ea"/>
                <a:cs typeface="Times New Roman" pitchFamily="18" charset="0"/>
              </a:rPr>
            </a:br>
            <a:r>
              <a:rPr kumimoji="0" lang="en-GB" sz="2000" b="1" i="0" u="sng" strike="noStrike" kern="1200" cap="none" spc="-100" normalizeH="0" baseline="0" noProof="0" dirty="0" smtClean="0">
                <a:ln>
                  <a:noFill/>
                </a:ln>
                <a:effectLst/>
                <a:uLnTx/>
                <a:uFillTx/>
                <a:latin typeface="Times New Roman" pitchFamily="18" charset="0"/>
                <a:ea typeface="+mj-ea"/>
                <a:cs typeface="Times New Roman" pitchFamily="18" charset="0"/>
              </a:rPr>
              <a:t>VIRCHOW´S TRIAD</a:t>
            </a:r>
          </a:p>
        </p:txBody>
      </p:sp>
      <p:grpSp>
        <p:nvGrpSpPr>
          <p:cNvPr id="5" name="Group 21"/>
          <p:cNvGrpSpPr>
            <a:grpSpLocks/>
          </p:cNvGrpSpPr>
          <p:nvPr/>
        </p:nvGrpSpPr>
        <p:grpSpPr bwMode="auto">
          <a:xfrm>
            <a:off x="2348889" y="1935164"/>
            <a:ext cx="7552416" cy="3657600"/>
            <a:chOff x="1587" y="1220"/>
            <a:chExt cx="3569" cy="2304"/>
          </a:xfrm>
        </p:grpSpPr>
        <p:pic>
          <p:nvPicPr>
            <p:cNvPr id="6" name="Picture 22" descr="C:\Affärsg.-KUND\Astra\Exanta - Mirjana\VTE introduction\24.jpg"/>
            <p:cNvPicPr>
              <a:picLocks noChangeAspect="1" noChangeArrowheads="1"/>
            </p:cNvPicPr>
            <p:nvPr/>
          </p:nvPicPr>
          <p:blipFill>
            <a:blip r:embed="rId3"/>
            <a:srcRect/>
            <a:stretch>
              <a:fillRect/>
            </a:stretch>
          </p:blipFill>
          <p:spPr bwMode="auto">
            <a:xfrm>
              <a:off x="1982" y="1220"/>
              <a:ext cx="2056" cy="2064"/>
            </a:xfrm>
            <a:prstGeom prst="rect">
              <a:avLst/>
            </a:prstGeom>
            <a:noFill/>
            <a:ln w="9525">
              <a:noFill/>
              <a:miter lim="800000"/>
              <a:headEnd/>
              <a:tailEnd/>
            </a:ln>
          </p:spPr>
        </p:pic>
        <p:sp>
          <p:nvSpPr>
            <p:cNvPr id="7" name="Text Box 23"/>
            <p:cNvSpPr txBox="1">
              <a:spLocks noChangeArrowheads="1"/>
            </p:cNvSpPr>
            <p:nvPr/>
          </p:nvSpPr>
          <p:spPr bwMode="auto">
            <a:xfrm>
              <a:off x="1587" y="1348"/>
              <a:ext cx="372" cy="252"/>
            </a:xfrm>
            <a:prstGeom prst="rect">
              <a:avLst/>
            </a:prstGeom>
            <a:noFill/>
            <a:ln w="9525">
              <a:noFill/>
              <a:miter lim="800000"/>
              <a:headEnd/>
              <a:tailEnd/>
            </a:ln>
          </p:spPr>
          <p:txBody>
            <a:bodyPr wrap="none">
              <a:spAutoFit/>
            </a:bodyPr>
            <a:lstStyle/>
            <a:p>
              <a:r>
                <a:rPr lang="en-GB" sz="2000" b="1"/>
                <a:t>Stasis</a:t>
              </a:r>
            </a:p>
          </p:txBody>
        </p:sp>
        <p:sp>
          <p:nvSpPr>
            <p:cNvPr id="8" name="Text Box 24"/>
            <p:cNvSpPr txBox="1">
              <a:spLocks noChangeArrowheads="1"/>
            </p:cNvSpPr>
            <p:nvPr/>
          </p:nvSpPr>
          <p:spPr bwMode="auto">
            <a:xfrm>
              <a:off x="3877" y="1348"/>
              <a:ext cx="1279" cy="252"/>
            </a:xfrm>
            <a:prstGeom prst="rect">
              <a:avLst/>
            </a:prstGeom>
            <a:noFill/>
            <a:ln w="9525">
              <a:noFill/>
              <a:miter lim="800000"/>
              <a:headEnd/>
              <a:tailEnd/>
            </a:ln>
          </p:spPr>
          <p:txBody>
            <a:bodyPr wrap="none">
              <a:spAutoFit/>
            </a:bodyPr>
            <a:lstStyle/>
            <a:p>
              <a:r>
                <a:rPr lang="en-GB" sz="2000" b="1"/>
                <a:t>Injury to the vessel wall</a:t>
              </a:r>
            </a:p>
          </p:txBody>
        </p:sp>
        <p:sp>
          <p:nvSpPr>
            <p:cNvPr id="9" name="Text Box 25"/>
            <p:cNvSpPr txBox="1">
              <a:spLocks noChangeArrowheads="1"/>
            </p:cNvSpPr>
            <p:nvPr/>
          </p:nvSpPr>
          <p:spPr bwMode="auto">
            <a:xfrm>
              <a:off x="2295" y="3272"/>
              <a:ext cx="1030" cy="252"/>
            </a:xfrm>
            <a:prstGeom prst="rect">
              <a:avLst/>
            </a:prstGeom>
            <a:noFill/>
            <a:ln w="9525">
              <a:noFill/>
              <a:miter lim="800000"/>
              <a:headEnd/>
              <a:tailEnd/>
            </a:ln>
          </p:spPr>
          <p:txBody>
            <a:bodyPr wrap="none">
              <a:spAutoFit/>
            </a:bodyPr>
            <a:lstStyle/>
            <a:p>
              <a:r>
                <a:rPr lang="en-GB" sz="2000" b="1"/>
                <a:t>Hypercoagulability</a:t>
              </a:r>
            </a:p>
          </p:txBody>
        </p:sp>
      </p:grpSp>
      <p:graphicFrame>
        <p:nvGraphicFramePr>
          <p:cNvPr id="10" name="Object 26"/>
          <p:cNvGraphicFramePr>
            <a:graphicFrameLocks noChangeAspect="1"/>
          </p:cNvGraphicFramePr>
          <p:nvPr/>
        </p:nvGraphicFramePr>
        <p:xfrm>
          <a:off x="8189367" y="2679700"/>
          <a:ext cx="3354044" cy="3424238"/>
        </p:xfrm>
        <a:graphic>
          <a:graphicData uri="http://schemas.openxmlformats.org/presentationml/2006/ole">
            <mc:AlternateContent xmlns:mc="http://schemas.openxmlformats.org/markup-compatibility/2006">
              <mc:Choice xmlns:v="urn:schemas-microsoft-com:vml" Requires="v">
                <p:oleObj spid="_x0000_s1028" name="Photo Editor Photo" r:id="rId4" imgW="1400000" imgH="1905266" progId="">
                  <p:embed/>
                </p:oleObj>
              </mc:Choice>
              <mc:Fallback>
                <p:oleObj name="Photo Editor Photo" r:id="rId4" imgW="1400000" imgH="1905266" progId="">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9367" y="2679700"/>
                        <a:ext cx="3354044" cy="3424238"/>
                      </a:xfrm>
                      <a:prstGeom prst="rect">
                        <a:avLst/>
                      </a:prstGeom>
                      <a:noFill/>
                      <a:ln w="57150">
                        <a:solidFill>
                          <a:srgbClr val="9966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27"/>
          <p:cNvSpPr txBox="1">
            <a:spLocks noChangeArrowheads="1"/>
          </p:cNvSpPr>
          <p:nvPr/>
        </p:nvSpPr>
        <p:spPr bwMode="auto">
          <a:xfrm>
            <a:off x="8430604" y="6164263"/>
            <a:ext cx="1618264" cy="369332"/>
          </a:xfrm>
          <a:prstGeom prst="rect">
            <a:avLst/>
          </a:prstGeom>
          <a:noFill/>
          <a:ln w="9525">
            <a:noFill/>
            <a:miter lim="800000"/>
            <a:headEnd/>
            <a:tailEnd/>
          </a:ln>
        </p:spPr>
        <p:txBody>
          <a:bodyPr wrap="none">
            <a:spAutoFit/>
          </a:bodyPr>
          <a:lstStyle/>
          <a:p>
            <a:r>
              <a:rPr lang="en-GB"/>
              <a:t>Rudolf Virchow</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Affärsg.-KUND\Astra\Exanta - Mirjana\VTE introduction\25.jpg"/>
          <p:cNvPicPr>
            <a:picLocks noChangeAspect="1" noChangeArrowheads="1"/>
          </p:cNvPicPr>
          <p:nvPr/>
        </p:nvPicPr>
        <p:blipFill>
          <a:blip r:embed="rId2"/>
          <a:srcRect l="4361" r="989"/>
          <a:stretch>
            <a:fillRect/>
          </a:stretch>
        </p:blipFill>
        <p:spPr bwMode="auto">
          <a:xfrm>
            <a:off x="8263431" y="719138"/>
            <a:ext cx="3445036" cy="2489200"/>
          </a:xfrm>
          <a:prstGeom prst="rect">
            <a:avLst/>
          </a:prstGeom>
          <a:noFill/>
          <a:ln w="9525">
            <a:noFill/>
            <a:miter lim="800000"/>
            <a:headEnd/>
            <a:tailEnd/>
          </a:ln>
        </p:spPr>
      </p:pic>
      <p:sp>
        <p:nvSpPr>
          <p:cNvPr id="5" name="Rectangle 2"/>
          <p:cNvSpPr>
            <a:spLocks noGrp="1" noChangeArrowheads="1"/>
          </p:cNvSpPr>
          <p:nvPr>
            <p:ph type="title"/>
          </p:nvPr>
        </p:nvSpPr>
        <p:spPr>
          <a:xfrm>
            <a:off x="391483" y="127000"/>
            <a:ext cx="11405862" cy="1143000"/>
          </a:xfrm>
        </p:spPr>
        <p:txBody>
          <a:bodyPr>
            <a:normAutofit/>
          </a:bodyPr>
          <a:lstStyle/>
          <a:p>
            <a:pPr eaLnBrk="1" hangingPunct="1">
              <a:defRPr/>
            </a:pPr>
            <a:r>
              <a:rPr lang="en-GB" sz="2000" b="1" u="sng" dirty="0" smtClean="0">
                <a:latin typeface="Times New Roman" pitchFamily="18" charset="0"/>
                <a:cs typeface="Times New Roman" pitchFamily="18" charset="0"/>
              </a:rPr>
              <a:t>   PATHOGENESIS OF VTE</a:t>
            </a:r>
            <a:br>
              <a:rPr lang="en-GB" sz="2000" b="1" u="sng" dirty="0" smtClean="0">
                <a:latin typeface="Times New Roman" pitchFamily="18" charset="0"/>
                <a:cs typeface="Times New Roman" pitchFamily="18" charset="0"/>
              </a:rPr>
            </a:br>
            <a:r>
              <a:rPr lang="en-GB" sz="2000" b="1" u="sng" dirty="0" smtClean="0">
                <a:latin typeface="Times New Roman" pitchFamily="18" charset="0"/>
                <a:cs typeface="Times New Roman" pitchFamily="18" charset="0"/>
              </a:rPr>
              <a:t>   VIRCHOW´S TRIAD</a:t>
            </a:r>
          </a:p>
        </p:txBody>
      </p:sp>
      <p:sp>
        <p:nvSpPr>
          <p:cNvPr id="6" name="Rectangle 6"/>
          <p:cNvSpPr>
            <a:spLocks noChangeArrowheads="1"/>
          </p:cNvSpPr>
          <p:nvPr/>
        </p:nvSpPr>
        <p:spPr bwMode="auto">
          <a:xfrm>
            <a:off x="5766415" y="3138489"/>
            <a:ext cx="6042997" cy="3379787"/>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7" name="Text Box 7"/>
          <p:cNvSpPr txBox="1">
            <a:spLocks noChangeArrowheads="1"/>
          </p:cNvSpPr>
          <p:nvPr/>
        </p:nvSpPr>
        <p:spPr bwMode="auto">
          <a:xfrm>
            <a:off x="5903962" y="3259139"/>
            <a:ext cx="5753049" cy="3139321"/>
          </a:xfrm>
          <a:prstGeom prst="rect">
            <a:avLst/>
          </a:prstGeom>
          <a:noFill/>
          <a:ln w="9525">
            <a:noFill/>
            <a:miter lim="800000"/>
            <a:headEnd/>
            <a:tailEnd/>
          </a:ln>
        </p:spPr>
        <p:txBody>
          <a:bodyPr wrap="square">
            <a:spAutoFit/>
          </a:bodyPr>
          <a:lstStyle/>
          <a:p>
            <a:pPr>
              <a:lnSpc>
                <a:spcPct val="150000"/>
              </a:lnSpc>
              <a:spcBef>
                <a:spcPct val="50000"/>
              </a:spcBef>
            </a:pPr>
            <a:r>
              <a:rPr lang="en-GB" dirty="0">
                <a:solidFill>
                  <a:schemeClr val="accent1"/>
                </a:solidFill>
                <a:latin typeface="Times New Roman" pitchFamily="18" charset="0"/>
                <a:cs typeface="Times New Roman" pitchFamily="18" charset="0"/>
              </a:rPr>
              <a:t>Injury to the vessel wall</a:t>
            </a:r>
          </a:p>
          <a:p>
            <a:pPr>
              <a:lnSpc>
                <a:spcPct val="150000"/>
              </a:lnSpc>
              <a:spcBef>
                <a:spcPct val="50000"/>
              </a:spcBef>
            </a:pPr>
            <a:r>
              <a:rPr lang="en-GB" dirty="0">
                <a:latin typeface="Times New Roman" pitchFamily="18" charset="0"/>
                <a:cs typeface="Times New Roman" pitchFamily="18" charset="0"/>
              </a:rPr>
              <a:t>Damage to the vessel wall can be produced by direct trauma such as major hip or knee surgery, stab wounds or insertion of venous catheters, by direct invasion from cancer cells, or as a consequence of age. Support structures in vessel walls deteriorate with age, leading to weakness and  a predisposition to damage from distension. </a:t>
            </a:r>
          </a:p>
        </p:txBody>
      </p:sp>
      <p:pic>
        <p:nvPicPr>
          <p:cNvPr id="8" name="Picture 9" descr="C:\Affärsg.-KUND\Astra\Exanta - Mirjana\VTE introduction\24.jpg"/>
          <p:cNvPicPr>
            <a:picLocks noChangeAspect="1" noChangeArrowheads="1"/>
          </p:cNvPicPr>
          <p:nvPr/>
        </p:nvPicPr>
        <p:blipFill>
          <a:blip r:embed="rId3"/>
          <a:srcRect l="2870" t="5669"/>
          <a:stretch>
            <a:fillRect/>
          </a:stretch>
        </p:blipFill>
        <p:spPr bwMode="auto">
          <a:xfrm>
            <a:off x="1352199" y="2759076"/>
            <a:ext cx="4225882" cy="3090863"/>
          </a:xfrm>
          <a:prstGeom prst="rect">
            <a:avLst/>
          </a:prstGeom>
          <a:noFill/>
          <a:ln w="9525">
            <a:noFill/>
            <a:miter lim="800000"/>
            <a:headEnd/>
            <a:tailEnd/>
          </a:ln>
        </p:spPr>
      </p:pic>
      <p:sp>
        <p:nvSpPr>
          <p:cNvPr id="9" name="Text Box 10"/>
          <p:cNvSpPr txBox="1">
            <a:spLocks noChangeArrowheads="1"/>
          </p:cNvSpPr>
          <p:nvPr/>
        </p:nvSpPr>
        <p:spPr bwMode="auto">
          <a:xfrm>
            <a:off x="391482" y="2801938"/>
            <a:ext cx="724237" cy="369332"/>
          </a:xfrm>
          <a:prstGeom prst="rect">
            <a:avLst/>
          </a:prstGeom>
          <a:noFill/>
          <a:ln w="9525">
            <a:noFill/>
            <a:miter lim="800000"/>
            <a:headEnd/>
            <a:tailEnd/>
          </a:ln>
        </p:spPr>
        <p:txBody>
          <a:bodyPr wrap="none">
            <a:spAutoFit/>
          </a:bodyPr>
          <a:lstStyle/>
          <a:p>
            <a:r>
              <a:rPr lang="en-GB" sz="1800" b="1">
                <a:solidFill>
                  <a:srgbClr val="C0C0C0"/>
                </a:solidFill>
              </a:rPr>
              <a:t>Stasis</a:t>
            </a:r>
          </a:p>
        </p:txBody>
      </p:sp>
      <p:sp>
        <p:nvSpPr>
          <p:cNvPr id="10" name="Text Box 12"/>
          <p:cNvSpPr txBox="1">
            <a:spLocks noChangeArrowheads="1"/>
          </p:cNvSpPr>
          <p:nvPr/>
        </p:nvSpPr>
        <p:spPr bwMode="auto">
          <a:xfrm>
            <a:off x="1889692" y="5856288"/>
            <a:ext cx="1972399" cy="369332"/>
          </a:xfrm>
          <a:prstGeom prst="rect">
            <a:avLst/>
          </a:prstGeom>
          <a:noFill/>
          <a:ln w="9525">
            <a:noFill/>
            <a:miter lim="800000"/>
            <a:headEnd/>
            <a:tailEnd/>
          </a:ln>
        </p:spPr>
        <p:txBody>
          <a:bodyPr wrap="none">
            <a:spAutoFit/>
          </a:bodyPr>
          <a:lstStyle/>
          <a:p>
            <a:r>
              <a:rPr lang="en-GB" sz="1800" b="1">
                <a:solidFill>
                  <a:srgbClr val="C0C0C0"/>
                </a:solidFill>
              </a:rPr>
              <a:t>Hypercoagulability</a:t>
            </a:r>
          </a:p>
        </p:txBody>
      </p:sp>
      <p:sp>
        <p:nvSpPr>
          <p:cNvPr id="11" name="Line 21"/>
          <p:cNvSpPr>
            <a:spLocks noChangeShapeType="1"/>
          </p:cNvSpPr>
          <p:nvPr/>
        </p:nvSpPr>
        <p:spPr bwMode="auto">
          <a:xfrm flipH="1">
            <a:off x="4786654" y="3444875"/>
            <a:ext cx="1132122" cy="0"/>
          </a:xfrm>
          <a:prstGeom prst="line">
            <a:avLst/>
          </a:prstGeom>
          <a:noFill/>
          <a:ln w="28575">
            <a:solidFill>
              <a:schemeClr val="tx1"/>
            </a:solidFill>
            <a:round/>
            <a:headEnd/>
            <a:tailEnd/>
          </a:ln>
        </p:spPr>
        <p:txBody>
          <a:bodyPr/>
          <a:lstStyle/>
          <a:p>
            <a:endParaRPr lang="en-US"/>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391483" y="127000"/>
            <a:ext cx="11405862" cy="1143000"/>
          </a:xfrm>
        </p:spPr>
        <p:txBody>
          <a:bodyPr>
            <a:normAutofit/>
          </a:bodyPr>
          <a:lstStyle/>
          <a:p>
            <a:pPr eaLnBrk="1" hangingPunct="1">
              <a:defRPr/>
            </a:pPr>
            <a:r>
              <a:rPr lang="en-GB" sz="2000" b="1" u="sng" dirty="0" smtClean="0">
                <a:latin typeface="Times New Roman" pitchFamily="18" charset="0"/>
                <a:cs typeface="Times New Roman" pitchFamily="18" charset="0"/>
              </a:rPr>
              <a:t>PATHOGENESIS OF VTE</a:t>
            </a:r>
            <a:br>
              <a:rPr lang="en-GB" sz="2000" b="1" u="sng" dirty="0" smtClean="0">
                <a:latin typeface="Times New Roman" pitchFamily="18" charset="0"/>
                <a:cs typeface="Times New Roman" pitchFamily="18" charset="0"/>
              </a:rPr>
            </a:br>
            <a:r>
              <a:rPr lang="en-GB" sz="2000" b="1" u="sng" dirty="0" smtClean="0">
                <a:latin typeface="Times New Roman" pitchFamily="18" charset="0"/>
                <a:cs typeface="Times New Roman" pitchFamily="18" charset="0"/>
              </a:rPr>
              <a:t>VIRCHOW´S TRIAD</a:t>
            </a:r>
          </a:p>
        </p:txBody>
      </p:sp>
      <p:pic>
        <p:nvPicPr>
          <p:cNvPr id="5" name="Picture 12" descr="C:\Affärsg.-KUND\Astra\Exanta - Mirjana\VTE introduction\24.jpg"/>
          <p:cNvPicPr>
            <a:picLocks noChangeAspect="1" noChangeArrowheads="1"/>
          </p:cNvPicPr>
          <p:nvPr/>
        </p:nvPicPr>
        <p:blipFill>
          <a:blip r:embed="rId2"/>
          <a:srcRect/>
          <a:stretch>
            <a:fillRect/>
          </a:stretch>
        </p:blipFill>
        <p:spPr bwMode="auto">
          <a:xfrm>
            <a:off x="5101955" y="1670050"/>
            <a:ext cx="4350733" cy="3276600"/>
          </a:xfrm>
          <a:prstGeom prst="rect">
            <a:avLst/>
          </a:prstGeom>
          <a:noFill/>
          <a:ln w="9525">
            <a:noFill/>
            <a:miter lim="800000"/>
            <a:headEnd/>
            <a:tailEnd/>
          </a:ln>
        </p:spPr>
      </p:pic>
      <p:sp>
        <p:nvSpPr>
          <p:cNvPr id="6" name="Text Box 13"/>
          <p:cNvSpPr txBox="1">
            <a:spLocks noChangeArrowheads="1"/>
          </p:cNvSpPr>
          <p:nvPr/>
        </p:nvSpPr>
        <p:spPr bwMode="auto">
          <a:xfrm>
            <a:off x="9111993" y="1898650"/>
            <a:ext cx="1422569" cy="646331"/>
          </a:xfrm>
          <a:prstGeom prst="rect">
            <a:avLst/>
          </a:prstGeom>
          <a:noFill/>
          <a:ln w="9525">
            <a:noFill/>
            <a:miter lim="800000"/>
            <a:headEnd/>
            <a:tailEnd/>
          </a:ln>
        </p:spPr>
        <p:txBody>
          <a:bodyPr wrap="none">
            <a:spAutoFit/>
          </a:bodyPr>
          <a:lstStyle/>
          <a:p>
            <a:r>
              <a:rPr lang="en-GB" sz="1800" b="1">
                <a:solidFill>
                  <a:srgbClr val="C0C0C0"/>
                </a:solidFill>
              </a:rPr>
              <a:t>Injury to the </a:t>
            </a:r>
            <a:br>
              <a:rPr lang="en-GB" sz="1800" b="1">
                <a:solidFill>
                  <a:srgbClr val="C0C0C0"/>
                </a:solidFill>
              </a:rPr>
            </a:br>
            <a:r>
              <a:rPr lang="en-GB" sz="1800" b="1">
                <a:solidFill>
                  <a:srgbClr val="C0C0C0"/>
                </a:solidFill>
              </a:rPr>
              <a:t>  vessel wall</a:t>
            </a:r>
          </a:p>
        </p:txBody>
      </p:sp>
      <p:sp>
        <p:nvSpPr>
          <p:cNvPr id="7" name="Text Box 14"/>
          <p:cNvSpPr txBox="1">
            <a:spLocks noChangeArrowheads="1"/>
          </p:cNvSpPr>
          <p:nvPr/>
        </p:nvSpPr>
        <p:spPr bwMode="auto">
          <a:xfrm>
            <a:off x="5971678" y="4953001"/>
            <a:ext cx="1972399" cy="369332"/>
          </a:xfrm>
          <a:prstGeom prst="rect">
            <a:avLst/>
          </a:prstGeom>
          <a:noFill/>
          <a:ln w="9525">
            <a:noFill/>
            <a:miter lim="800000"/>
            <a:headEnd/>
            <a:tailEnd/>
          </a:ln>
        </p:spPr>
        <p:txBody>
          <a:bodyPr wrap="none">
            <a:spAutoFit/>
          </a:bodyPr>
          <a:lstStyle/>
          <a:p>
            <a:r>
              <a:rPr lang="en-GB" sz="1800" b="1">
                <a:solidFill>
                  <a:srgbClr val="C0C0C0"/>
                </a:solidFill>
              </a:rPr>
              <a:t>Hypercoagulability</a:t>
            </a:r>
          </a:p>
        </p:txBody>
      </p:sp>
      <p:sp>
        <p:nvSpPr>
          <p:cNvPr id="8" name="Rectangle 15"/>
          <p:cNvSpPr>
            <a:spLocks noChangeArrowheads="1"/>
          </p:cNvSpPr>
          <p:nvPr/>
        </p:nvSpPr>
        <p:spPr bwMode="auto">
          <a:xfrm>
            <a:off x="455613" y="2301874"/>
            <a:ext cx="5143630" cy="3641725"/>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9" name="Text Box 16"/>
          <p:cNvSpPr txBox="1">
            <a:spLocks noChangeArrowheads="1"/>
          </p:cNvSpPr>
          <p:nvPr/>
        </p:nvSpPr>
        <p:spPr bwMode="auto">
          <a:xfrm>
            <a:off x="684212" y="2422525"/>
            <a:ext cx="4874825" cy="3554819"/>
          </a:xfrm>
          <a:prstGeom prst="rect">
            <a:avLst/>
          </a:prstGeom>
          <a:noFill/>
          <a:ln w="9525">
            <a:noFill/>
            <a:miter lim="800000"/>
            <a:headEnd/>
            <a:tailEnd/>
          </a:ln>
        </p:spPr>
        <p:txBody>
          <a:bodyPr wrap="square">
            <a:spAutoFit/>
          </a:bodyPr>
          <a:lstStyle/>
          <a:p>
            <a:pPr>
              <a:lnSpc>
                <a:spcPct val="150000"/>
              </a:lnSpc>
              <a:spcBef>
                <a:spcPct val="50000"/>
              </a:spcBef>
            </a:pPr>
            <a:r>
              <a:rPr lang="en-GB" dirty="0">
                <a:solidFill>
                  <a:schemeClr val="accent1"/>
                </a:solidFill>
                <a:latin typeface="Times New Roman" pitchFamily="18" charset="0"/>
                <a:cs typeface="Times New Roman" pitchFamily="18" charset="0"/>
              </a:rPr>
              <a:t>Stasis</a:t>
            </a:r>
          </a:p>
          <a:p>
            <a:pPr>
              <a:lnSpc>
                <a:spcPct val="150000"/>
              </a:lnSpc>
              <a:spcBef>
                <a:spcPct val="50000"/>
              </a:spcBef>
            </a:pPr>
            <a:r>
              <a:rPr lang="en-GB" dirty="0">
                <a:latin typeface="Times New Roman" pitchFamily="18" charset="0"/>
                <a:cs typeface="Times New Roman" pitchFamily="18" charset="0"/>
              </a:rPr>
              <a:t>Stasis describes the slowing or even cessation of blood flow. This commonly occurs in veins as a result of immobility or  paralysis and can lead to concentration and subsequent activation of coagulation factors. Stasis can also cause the vessel walls to become distended, resulting in endothelial damage.</a:t>
            </a:r>
          </a:p>
        </p:txBody>
      </p:sp>
      <p:sp>
        <p:nvSpPr>
          <p:cNvPr id="10" name="Line 17"/>
          <p:cNvSpPr>
            <a:spLocks noChangeShapeType="1"/>
          </p:cNvSpPr>
          <p:nvPr/>
        </p:nvSpPr>
        <p:spPr bwMode="auto">
          <a:xfrm flipH="1">
            <a:off x="4928434" y="2570163"/>
            <a:ext cx="1007271" cy="0"/>
          </a:xfrm>
          <a:prstGeom prst="line">
            <a:avLst/>
          </a:prstGeom>
          <a:noFill/>
          <a:ln w="28575">
            <a:solidFill>
              <a:schemeClr val="tx1"/>
            </a:solidFill>
            <a:round/>
            <a:headEnd/>
            <a:tailEnd/>
          </a:ln>
        </p:spPr>
        <p:txBody>
          <a:bodyPr/>
          <a:lstStyle/>
          <a:p>
            <a:endParaRPr lang="en-US"/>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391483" y="127000"/>
            <a:ext cx="11405862" cy="1143000"/>
          </a:xfrm>
        </p:spPr>
        <p:txBody>
          <a:bodyPr>
            <a:normAutofit/>
          </a:bodyPr>
          <a:lstStyle/>
          <a:p>
            <a:pPr eaLnBrk="1" hangingPunct="1">
              <a:defRPr/>
            </a:pPr>
            <a:r>
              <a:rPr lang="en-GB" sz="2000" dirty="0" smtClean="0">
                <a:latin typeface="Times New Roman" pitchFamily="18" charset="0"/>
                <a:cs typeface="Times New Roman" pitchFamily="18" charset="0"/>
              </a:rPr>
              <a:t>      </a:t>
            </a:r>
            <a:r>
              <a:rPr lang="en-GB" sz="2000" b="1" u="sng" dirty="0" smtClean="0">
                <a:latin typeface="Times New Roman" pitchFamily="18" charset="0"/>
                <a:cs typeface="Times New Roman" pitchFamily="18" charset="0"/>
              </a:rPr>
              <a:t>PATHOGENESIS OF VTE</a:t>
            </a:r>
            <a:r>
              <a:rPr lang="en-GB" sz="2000" dirty="0" smtClean="0">
                <a:latin typeface="Times New Roman" pitchFamily="18" charset="0"/>
                <a:cs typeface="Times New Roman" pitchFamily="18" charset="0"/>
              </a:rPr>
              <a:t/>
            </a:r>
            <a:br>
              <a:rPr lang="en-GB" sz="2000" dirty="0" smtClean="0">
                <a:latin typeface="Times New Roman" pitchFamily="18" charset="0"/>
                <a:cs typeface="Times New Roman" pitchFamily="18" charset="0"/>
              </a:rPr>
            </a:br>
            <a:r>
              <a:rPr lang="en-GB" sz="2000" dirty="0" smtClean="0">
                <a:latin typeface="Times New Roman" pitchFamily="18" charset="0"/>
                <a:cs typeface="Times New Roman" pitchFamily="18" charset="0"/>
              </a:rPr>
              <a:t>       </a:t>
            </a:r>
            <a:r>
              <a:rPr lang="en-GB" sz="2000" b="1" u="sng" dirty="0" smtClean="0">
                <a:latin typeface="Times New Roman" pitchFamily="18" charset="0"/>
                <a:cs typeface="Times New Roman" pitchFamily="18" charset="0"/>
              </a:rPr>
              <a:t>VIRCHOW´S TRIAD</a:t>
            </a:r>
          </a:p>
        </p:txBody>
      </p:sp>
      <p:pic>
        <p:nvPicPr>
          <p:cNvPr id="5" name="Picture 6" descr="C:\Affärsg.-KUND\Astra\Exanta - Mirjana\VTE introduction\24.jpg"/>
          <p:cNvPicPr>
            <a:picLocks noChangeAspect="1" noChangeArrowheads="1"/>
          </p:cNvPicPr>
          <p:nvPr/>
        </p:nvPicPr>
        <p:blipFill>
          <a:blip r:embed="rId2"/>
          <a:srcRect/>
          <a:stretch>
            <a:fillRect/>
          </a:stretch>
        </p:blipFill>
        <p:spPr bwMode="auto">
          <a:xfrm>
            <a:off x="3432339" y="1382713"/>
            <a:ext cx="4350733" cy="3276600"/>
          </a:xfrm>
          <a:prstGeom prst="rect">
            <a:avLst/>
          </a:prstGeom>
          <a:noFill/>
          <a:ln w="9525">
            <a:noFill/>
            <a:miter lim="800000"/>
            <a:headEnd/>
            <a:tailEnd/>
          </a:ln>
        </p:spPr>
      </p:pic>
      <p:sp>
        <p:nvSpPr>
          <p:cNvPr id="6" name="Text Box 7"/>
          <p:cNvSpPr txBox="1">
            <a:spLocks noChangeArrowheads="1"/>
          </p:cNvSpPr>
          <p:nvPr/>
        </p:nvSpPr>
        <p:spPr bwMode="auto">
          <a:xfrm>
            <a:off x="2596474" y="1611313"/>
            <a:ext cx="724237" cy="369332"/>
          </a:xfrm>
          <a:prstGeom prst="rect">
            <a:avLst/>
          </a:prstGeom>
          <a:noFill/>
          <a:ln w="9525">
            <a:noFill/>
            <a:miter lim="800000"/>
            <a:headEnd/>
            <a:tailEnd/>
          </a:ln>
        </p:spPr>
        <p:txBody>
          <a:bodyPr wrap="none">
            <a:spAutoFit/>
          </a:bodyPr>
          <a:lstStyle/>
          <a:p>
            <a:r>
              <a:rPr lang="en-GB" sz="1800" b="1">
                <a:solidFill>
                  <a:srgbClr val="C0C0C0"/>
                </a:solidFill>
              </a:rPr>
              <a:t>Stasis</a:t>
            </a:r>
          </a:p>
        </p:txBody>
      </p:sp>
      <p:sp>
        <p:nvSpPr>
          <p:cNvPr id="7" name="Text Box 8"/>
          <p:cNvSpPr txBox="1">
            <a:spLocks noChangeArrowheads="1"/>
          </p:cNvSpPr>
          <p:nvPr/>
        </p:nvSpPr>
        <p:spPr bwMode="auto">
          <a:xfrm>
            <a:off x="7442379" y="1611313"/>
            <a:ext cx="2447080" cy="369332"/>
          </a:xfrm>
          <a:prstGeom prst="rect">
            <a:avLst/>
          </a:prstGeom>
          <a:noFill/>
          <a:ln w="9525">
            <a:noFill/>
            <a:miter lim="800000"/>
            <a:headEnd/>
            <a:tailEnd/>
          </a:ln>
        </p:spPr>
        <p:txBody>
          <a:bodyPr wrap="none">
            <a:spAutoFit/>
          </a:bodyPr>
          <a:lstStyle/>
          <a:p>
            <a:r>
              <a:rPr lang="en-GB" sz="1800" b="1">
                <a:solidFill>
                  <a:srgbClr val="C0C0C0"/>
                </a:solidFill>
              </a:rPr>
              <a:t>Injury to the vessel wall</a:t>
            </a:r>
          </a:p>
        </p:txBody>
      </p:sp>
      <p:sp>
        <p:nvSpPr>
          <p:cNvPr id="8" name="Rectangle 10"/>
          <p:cNvSpPr>
            <a:spLocks noChangeArrowheads="1"/>
          </p:cNvSpPr>
          <p:nvPr/>
        </p:nvSpPr>
        <p:spPr bwMode="auto">
          <a:xfrm>
            <a:off x="2217690" y="4427538"/>
            <a:ext cx="7791537" cy="21590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9" name="Text Box 11"/>
          <p:cNvSpPr txBox="1">
            <a:spLocks noChangeArrowheads="1"/>
          </p:cNvSpPr>
          <p:nvPr/>
        </p:nvSpPr>
        <p:spPr bwMode="auto">
          <a:xfrm>
            <a:off x="2284412" y="4267200"/>
            <a:ext cx="7848599" cy="2308324"/>
          </a:xfrm>
          <a:prstGeom prst="rect">
            <a:avLst/>
          </a:prstGeom>
          <a:noFill/>
          <a:ln w="9525">
            <a:noFill/>
            <a:miter lim="800000"/>
            <a:headEnd/>
            <a:tailEnd/>
          </a:ln>
        </p:spPr>
        <p:txBody>
          <a:bodyPr wrap="square">
            <a:spAutoFit/>
          </a:bodyPr>
          <a:lstStyle/>
          <a:p>
            <a:pPr>
              <a:lnSpc>
                <a:spcPct val="150000"/>
              </a:lnSpc>
            </a:pPr>
            <a:r>
              <a:rPr lang="en-GB" dirty="0" err="1">
                <a:solidFill>
                  <a:schemeClr val="accent1"/>
                </a:solidFill>
                <a:latin typeface="Times New Roman" pitchFamily="18" charset="0"/>
                <a:cs typeface="Times New Roman" pitchFamily="18" charset="0"/>
              </a:rPr>
              <a:t>Hypercoagulability</a:t>
            </a:r>
            <a:endParaRPr lang="en-GB" dirty="0">
              <a:solidFill>
                <a:schemeClr val="accent1"/>
              </a:solidFill>
              <a:latin typeface="Times New Roman" pitchFamily="18" charset="0"/>
              <a:cs typeface="Times New Roman" pitchFamily="18" charset="0"/>
            </a:endParaRPr>
          </a:p>
          <a:p>
            <a:pPr>
              <a:lnSpc>
                <a:spcPct val="150000"/>
              </a:lnSpc>
              <a:spcBef>
                <a:spcPct val="50000"/>
              </a:spcBef>
            </a:pPr>
            <a:r>
              <a:rPr lang="en-GB" dirty="0">
                <a:latin typeface="Times New Roman" pitchFamily="18" charset="0"/>
                <a:cs typeface="Times New Roman" pitchFamily="18" charset="0"/>
              </a:rPr>
              <a:t>The term </a:t>
            </a:r>
            <a:r>
              <a:rPr lang="en-GB" dirty="0" err="1">
                <a:latin typeface="Times New Roman" pitchFamily="18" charset="0"/>
                <a:cs typeface="Times New Roman" pitchFamily="18" charset="0"/>
              </a:rPr>
              <a:t>hypercoagulability</a:t>
            </a:r>
            <a:r>
              <a:rPr lang="en-GB" dirty="0">
                <a:latin typeface="Times New Roman" pitchFamily="18" charset="0"/>
                <a:cs typeface="Times New Roman" pitchFamily="18" charset="0"/>
              </a:rPr>
              <a:t> means an increased propensity to clot. </a:t>
            </a:r>
            <a:r>
              <a:rPr lang="en-GB" dirty="0" err="1">
                <a:latin typeface="Times New Roman" pitchFamily="18" charset="0"/>
                <a:cs typeface="Times New Roman" pitchFamily="18" charset="0"/>
              </a:rPr>
              <a:t>Hypercoagulability</a:t>
            </a:r>
            <a:r>
              <a:rPr lang="en-GB" dirty="0">
                <a:latin typeface="Times New Roman" pitchFamily="18" charset="0"/>
                <a:cs typeface="Times New Roman" pitchFamily="18" charset="0"/>
              </a:rPr>
              <a:t> can occur as a result of a genetic defect, stasis, malignancy or hormone changes such as during pregnancy, during administration of oral contraceptives or hormone replacement therapy.</a:t>
            </a:r>
          </a:p>
        </p:txBody>
      </p:sp>
      <p:sp>
        <p:nvSpPr>
          <p:cNvPr id="10" name="Line 12"/>
          <p:cNvSpPr>
            <a:spLocks noChangeShapeType="1"/>
          </p:cNvSpPr>
          <p:nvPr/>
        </p:nvSpPr>
        <p:spPr bwMode="auto">
          <a:xfrm rot="5400000" flipH="1">
            <a:off x="5212952" y="4243388"/>
            <a:ext cx="755650" cy="0"/>
          </a:xfrm>
          <a:prstGeom prst="line">
            <a:avLst/>
          </a:prstGeom>
          <a:noFill/>
          <a:ln w="28575">
            <a:solidFill>
              <a:schemeClr val="tx1"/>
            </a:solidFill>
            <a:round/>
            <a:headEnd/>
            <a:tailEnd/>
          </a:ln>
        </p:spPr>
        <p:txBody>
          <a:bodyPr/>
          <a:lstStyle/>
          <a:p>
            <a:endParaRPr lang="en-US"/>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1447800"/>
            <a:ext cx="10360501" cy="4907760"/>
          </a:xfrm>
        </p:spPr>
        <p:txBody>
          <a:bodyPr>
            <a:normAutofit/>
          </a:bodyPr>
          <a:lstStyle/>
          <a:p>
            <a:pPr>
              <a:lnSpc>
                <a:spcPct val="150000"/>
              </a:lnSpc>
            </a:pPr>
            <a:r>
              <a:rPr lang="en-US" sz="1800" dirty="0" smtClean="0">
                <a:latin typeface="Times New Roman" pitchFamily="18" charset="0"/>
                <a:cs typeface="Times New Roman" pitchFamily="18" charset="0"/>
              </a:rPr>
              <a:t>Vascular injury can expose the </a:t>
            </a:r>
            <a:r>
              <a:rPr lang="en-US" sz="1800" dirty="0" err="1" smtClean="0">
                <a:latin typeface="Times New Roman" pitchFamily="18" charset="0"/>
                <a:cs typeface="Times New Roman" pitchFamily="18" charset="0"/>
              </a:rPr>
              <a:t>subendothelium</a:t>
            </a:r>
            <a:r>
              <a:rPr lang="en-US" sz="1800" dirty="0" smtClean="0">
                <a:latin typeface="Times New Roman" pitchFamily="18" charset="0"/>
                <a:cs typeface="Times New Roman" pitchFamily="18" charset="0"/>
              </a:rPr>
              <a:t>. Platelets readily adhere to the </a:t>
            </a:r>
            <a:r>
              <a:rPr lang="en-US" sz="1800" dirty="0" err="1" smtClean="0">
                <a:latin typeface="Times New Roman" pitchFamily="18" charset="0"/>
                <a:cs typeface="Times New Roman" pitchFamily="18" charset="0"/>
              </a:rPr>
              <a:t>subendothelium</a:t>
            </a:r>
            <a:r>
              <a:rPr lang="en-US" sz="1800" dirty="0" smtClean="0">
                <a:latin typeface="Times New Roman" pitchFamily="18" charset="0"/>
                <a:cs typeface="Times New Roman" pitchFamily="18" charset="0"/>
              </a:rPr>
              <a:t>, using glycoprotein </a:t>
            </a:r>
            <a:r>
              <a:rPr lang="en-US" sz="1800" dirty="0" err="1" smtClean="0">
                <a:latin typeface="Times New Roman" pitchFamily="18" charset="0"/>
                <a:cs typeface="Times New Roman" pitchFamily="18" charset="0"/>
              </a:rPr>
              <a:t>Ib</a:t>
            </a:r>
            <a:r>
              <a:rPr lang="en-US" sz="1800" dirty="0" smtClean="0">
                <a:latin typeface="Times New Roman" pitchFamily="18" charset="0"/>
                <a:cs typeface="Times New Roman" pitchFamily="18" charset="0"/>
              </a:rPr>
              <a:t> receptors found on their surfaces and facilitated by  von </a:t>
            </a:r>
            <a:r>
              <a:rPr lang="en-US" sz="1800" dirty="0" err="1" smtClean="0">
                <a:latin typeface="Times New Roman" pitchFamily="18" charset="0"/>
                <a:cs typeface="Times New Roman" pitchFamily="18" charset="0"/>
              </a:rPr>
              <a:t>Willebrand</a:t>
            </a:r>
            <a:r>
              <a:rPr lang="en-US" sz="1800" dirty="0" smtClean="0">
                <a:latin typeface="Times New Roman" pitchFamily="18" charset="0"/>
                <a:cs typeface="Times New Roman" pitchFamily="18" charset="0"/>
              </a:rPr>
              <a:t> factor.</a:t>
            </a:r>
          </a:p>
          <a:p>
            <a:pPr>
              <a:lnSpc>
                <a:spcPct val="150000"/>
              </a:lnSpc>
            </a:pPr>
            <a:r>
              <a:rPr lang="en-US" sz="1800" dirty="0" smtClean="0">
                <a:latin typeface="Times New Roman" pitchFamily="18" charset="0"/>
                <a:cs typeface="Times New Roman" pitchFamily="18" charset="0"/>
              </a:rPr>
              <a:t>This causes platelets to become activated, releasing a number of </a:t>
            </a:r>
            <a:r>
              <a:rPr lang="en-US" sz="1800" dirty="0" err="1" smtClean="0">
                <a:latin typeface="Times New Roman" pitchFamily="18" charset="0"/>
                <a:cs typeface="Times New Roman" pitchFamily="18" charset="0"/>
              </a:rPr>
              <a:t>procoagulant</a:t>
            </a:r>
            <a:r>
              <a:rPr lang="en-US" sz="1800" dirty="0" smtClean="0">
                <a:latin typeface="Times New Roman" pitchFamily="18" charset="0"/>
                <a:cs typeface="Times New Roman" pitchFamily="18" charset="0"/>
              </a:rPr>
              <a:t> substances into the local circulation that stimulate platelets to expose glycoprotein </a:t>
            </a:r>
            <a:r>
              <a:rPr lang="en-US" sz="1800" dirty="0" err="1" smtClean="0">
                <a:latin typeface="Times New Roman" pitchFamily="18" charset="0"/>
                <a:cs typeface="Times New Roman" pitchFamily="18" charset="0"/>
              </a:rPr>
              <a:t>IIb</a:t>
            </a:r>
            <a:r>
              <a:rPr lang="en-US" sz="1800" dirty="0" smtClean="0">
                <a:latin typeface="Times New Roman" pitchFamily="18" charset="0"/>
                <a:cs typeface="Times New Roman" pitchFamily="18" charset="0"/>
              </a:rPr>
              <a:t>/</a:t>
            </a:r>
            <a:r>
              <a:rPr lang="en-US" sz="1800" dirty="0" err="1" smtClean="0">
                <a:latin typeface="Times New Roman" pitchFamily="18" charset="0"/>
                <a:cs typeface="Times New Roman" pitchFamily="18" charset="0"/>
              </a:rPr>
              <a:t>IIIa</a:t>
            </a:r>
            <a:r>
              <a:rPr lang="en-US" sz="1800" dirty="0" smtClean="0">
                <a:latin typeface="Times New Roman" pitchFamily="18" charset="0"/>
                <a:cs typeface="Times New Roman" pitchFamily="18" charset="0"/>
              </a:rPr>
              <a:t> receptors. These receptors allow the platelets to adhere to one another, resulting in platelet aggregation.</a:t>
            </a:r>
            <a:endParaRPr lang="en-US" sz="18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14162" y="228600"/>
            <a:ext cx="10360501" cy="685800"/>
          </a:xfrm>
        </p:spPr>
        <p:txBody>
          <a:bodyPr>
            <a:normAutofit/>
          </a:bodyPr>
          <a:lstStyle/>
          <a:p>
            <a:r>
              <a:rPr lang="en-US" sz="2000" b="1" u="sng" dirty="0">
                <a:latin typeface="Times New Roman" pitchFamily="18" charset="0"/>
                <a:cs typeface="Times New Roman" pitchFamily="18" charset="0"/>
              </a:rPr>
              <a:t>INITIATION OF BLOOD COAGULATION</a:t>
            </a:r>
          </a:p>
        </p:txBody>
      </p:sp>
      <p:sp>
        <p:nvSpPr>
          <p:cNvPr id="5" name="Rectangle 4"/>
          <p:cNvSpPr>
            <a:spLocks noChangeArrowheads="1"/>
          </p:cNvSpPr>
          <p:nvPr/>
        </p:nvSpPr>
        <p:spPr bwMode="auto">
          <a:xfrm>
            <a:off x="406294" y="939801"/>
            <a:ext cx="2904962" cy="523220"/>
          </a:xfrm>
          <a:prstGeom prst="rect">
            <a:avLst/>
          </a:prstGeom>
          <a:noFill/>
          <a:ln w="12700" cap="sq">
            <a:noFill/>
            <a:miter lim="800000"/>
            <a:headEnd type="none" w="sm" len="sm"/>
            <a:tailEnd type="none" w="sm" len="sm"/>
          </a:ln>
          <a:effectLst/>
        </p:spPr>
        <p:txBody>
          <a:bodyPr wrap="none">
            <a:spAutoFit/>
          </a:bodyPr>
          <a:lstStyle/>
          <a:p>
            <a:r>
              <a:rPr lang="en-US" sz="2800" b="1" i="1" dirty="0">
                <a:latin typeface="Times New Roman" pitchFamily="18" charset="0"/>
                <a:cs typeface="Times New Roman" pitchFamily="18" charset="0"/>
              </a:rPr>
              <a:t>Extrinsic Pathway</a:t>
            </a:r>
          </a:p>
        </p:txBody>
      </p:sp>
      <p:sp>
        <p:nvSpPr>
          <p:cNvPr id="6" name="Rectangle 5"/>
          <p:cNvSpPr>
            <a:spLocks noChangeArrowheads="1"/>
          </p:cNvSpPr>
          <p:nvPr/>
        </p:nvSpPr>
        <p:spPr bwMode="auto">
          <a:xfrm>
            <a:off x="304721" y="1600200"/>
            <a:ext cx="4266089" cy="1220788"/>
          </a:xfrm>
          <a:prstGeom prst="rect">
            <a:avLst/>
          </a:prstGeom>
          <a:noFill/>
          <a:ln w="12700" cap="sq">
            <a:noFill/>
            <a:miter lim="800000"/>
            <a:headEnd type="none" w="sm" len="sm"/>
            <a:tailEnd type="none" w="sm" len="sm"/>
          </a:ln>
          <a:effectLst/>
        </p:spPr>
        <p:txBody>
          <a:bodyPr>
            <a:spAutoFit/>
          </a:bodyPr>
          <a:lstStyle/>
          <a:p>
            <a:pPr>
              <a:lnSpc>
                <a:spcPct val="90000"/>
              </a:lnSpc>
              <a:spcBef>
                <a:spcPct val="50000"/>
              </a:spcBef>
              <a:buClr>
                <a:schemeClr val="tx2"/>
              </a:buClr>
              <a:buSzPct val="75000"/>
              <a:buFont typeface="Wingdings" pitchFamily="2" charset="2"/>
              <a:buNone/>
            </a:pPr>
            <a:r>
              <a:rPr lang="en-US" sz="2000" dirty="0">
                <a:latin typeface="Times New Roman" pitchFamily="18" charset="0"/>
                <a:cs typeface="Times New Roman" pitchFamily="18" charset="0"/>
              </a:rPr>
              <a:t>     Tissue trauma</a:t>
            </a:r>
          </a:p>
          <a:p>
            <a:pPr>
              <a:lnSpc>
                <a:spcPct val="90000"/>
              </a:lnSpc>
              <a:spcBef>
                <a:spcPct val="50000"/>
              </a:spcBef>
              <a:buClr>
                <a:schemeClr val="tx2"/>
              </a:buClr>
              <a:buSzPct val="75000"/>
              <a:buFont typeface="Wingdings" pitchFamily="2" charset="2"/>
              <a:buNone/>
            </a:pPr>
            <a:endParaRPr lang="en-US" sz="2000" dirty="0">
              <a:latin typeface="Times New Roman" pitchFamily="18" charset="0"/>
              <a:cs typeface="Times New Roman" pitchFamily="18" charset="0"/>
            </a:endParaRPr>
          </a:p>
          <a:p>
            <a:pPr>
              <a:lnSpc>
                <a:spcPct val="90000"/>
              </a:lnSpc>
              <a:spcBef>
                <a:spcPct val="50000"/>
              </a:spcBef>
              <a:buClr>
                <a:schemeClr val="tx2"/>
              </a:buClr>
              <a:buSzPct val="75000"/>
              <a:buFont typeface="Wingdings" pitchFamily="2" charset="2"/>
              <a:buNone/>
            </a:pPr>
            <a:r>
              <a:rPr lang="en-US" sz="2000" dirty="0">
                <a:latin typeface="Times New Roman" pitchFamily="18" charset="0"/>
                <a:cs typeface="Times New Roman" pitchFamily="18" charset="0"/>
              </a:rPr>
              <a:t>   Leakage of Tissue Factor</a:t>
            </a:r>
          </a:p>
        </p:txBody>
      </p:sp>
      <p:sp>
        <p:nvSpPr>
          <p:cNvPr id="7" name="Rectangle 6"/>
          <p:cNvSpPr>
            <a:spLocks noChangeArrowheads="1"/>
          </p:cNvSpPr>
          <p:nvPr/>
        </p:nvSpPr>
        <p:spPr bwMode="auto">
          <a:xfrm>
            <a:off x="812589" y="3352801"/>
            <a:ext cx="1407758" cy="369332"/>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X	Xa</a:t>
            </a:r>
          </a:p>
        </p:txBody>
      </p:sp>
      <p:sp>
        <p:nvSpPr>
          <p:cNvPr id="8" name="Rectangle 7"/>
          <p:cNvSpPr>
            <a:spLocks noChangeArrowheads="1"/>
          </p:cNvSpPr>
          <p:nvPr/>
        </p:nvSpPr>
        <p:spPr bwMode="auto">
          <a:xfrm>
            <a:off x="2336191" y="4289426"/>
            <a:ext cx="2256580" cy="341632"/>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1800">
                <a:latin typeface="Times New Roman" pitchFamily="18" charset="0"/>
                <a:cs typeface="Times New Roman" pitchFamily="18" charset="0"/>
              </a:rPr>
              <a:t>Prothrombin activator</a:t>
            </a:r>
          </a:p>
        </p:txBody>
      </p:sp>
      <p:sp>
        <p:nvSpPr>
          <p:cNvPr id="9" name="Rectangle 8"/>
          <p:cNvSpPr>
            <a:spLocks noChangeArrowheads="1"/>
          </p:cNvSpPr>
          <p:nvPr/>
        </p:nvSpPr>
        <p:spPr bwMode="auto">
          <a:xfrm>
            <a:off x="2539338" y="2819401"/>
            <a:ext cx="3148780" cy="339725"/>
          </a:xfrm>
          <a:prstGeom prst="rect">
            <a:avLst/>
          </a:prstGeom>
          <a:noFill/>
          <a:ln w="12700" cap="sq">
            <a:noFill/>
            <a:miter lim="800000"/>
            <a:headEnd type="none" w="sm" len="sm"/>
            <a:tailEnd type="none" w="sm" len="sm"/>
          </a:ln>
          <a:effectLst/>
        </p:spPr>
        <p:txBody>
          <a:bodyPr>
            <a:spAutoFit/>
          </a:bodyPr>
          <a:lstStyle/>
          <a:p>
            <a:pPr>
              <a:lnSpc>
                <a:spcPct val="90000"/>
              </a:lnSpc>
              <a:spcBef>
                <a:spcPct val="20000"/>
              </a:spcBef>
              <a:buClr>
                <a:schemeClr val="tx2"/>
              </a:buClr>
              <a:buSzPct val="75000"/>
              <a:buFont typeface="Wingdings" pitchFamily="2" charset="2"/>
              <a:buNone/>
            </a:pPr>
            <a:r>
              <a:rPr lang="en-US" sz="1800">
                <a:latin typeface="Times New Roman" pitchFamily="18" charset="0"/>
                <a:cs typeface="Times New Roman" pitchFamily="18" charset="0"/>
              </a:rPr>
              <a:t>Ca</a:t>
            </a:r>
            <a:r>
              <a:rPr lang="en-US" sz="1800" baseline="30000">
                <a:latin typeface="Times New Roman" pitchFamily="18" charset="0"/>
                <a:cs typeface="Times New Roman" pitchFamily="18" charset="0"/>
              </a:rPr>
              <a:t>+2</a:t>
            </a:r>
            <a:r>
              <a:rPr lang="en-US" sz="1800">
                <a:latin typeface="Times New Roman" pitchFamily="18" charset="0"/>
                <a:cs typeface="Times New Roman" pitchFamily="18" charset="0"/>
              </a:rPr>
              <a:t>,</a:t>
            </a:r>
            <a:r>
              <a:rPr lang="en-US" sz="1800" baseline="30000">
                <a:latin typeface="Times New Roman" pitchFamily="18" charset="0"/>
                <a:cs typeface="Times New Roman" pitchFamily="18" charset="0"/>
              </a:rPr>
              <a:t> </a:t>
            </a:r>
            <a:r>
              <a:rPr lang="en-US" sz="1800">
                <a:latin typeface="Times New Roman" pitchFamily="18" charset="0"/>
                <a:cs typeface="Times New Roman" pitchFamily="18" charset="0"/>
              </a:rPr>
              <a:t> factor VII</a:t>
            </a:r>
          </a:p>
        </p:txBody>
      </p:sp>
      <p:sp>
        <p:nvSpPr>
          <p:cNvPr id="10" name="Rectangle 9"/>
          <p:cNvSpPr>
            <a:spLocks noChangeArrowheads="1"/>
          </p:cNvSpPr>
          <p:nvPr/>
        </p:nvSpPr>
        <p:spPr bwMode="auto">
          <a:xfrm>
            <a:off x="2539339" y="3832226"/>
            <a:ext cx="604653" cy="341632"/>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1800">
                <a:latin typeface="Times New Roman" pitchFamily="18" charset="0"/>
                <a:cs typeface="Times New Roman" pitchFamily="18" charset="0"/>
              </a:rPr>
              <a:t>Ca</a:t>
            </a:r>
            <a:r>
              <a:rPr lang="en-US" sz="1800" baseline="30000">
                <a:latin typeface="Times New Roman" pitchFamily="18" charset="0"/>
                <a:cs typeface="Times New Roman" pitchFamily="18" charset="0"/>
              </a:rPr>
              <a:t>+2</a:t>
            </a:r>
          </a:p>
        </p:txBody>
      </p:sp>
      <p:sp>
        <p:nvSpPr>
          <p:cNvPr id="11" name="Rectangle 10"/>
          <p:cNvSpPr>
            <a:spLocks noChangeArrowheads="1"/>
          </p:cNvSpPr>
          <p:nvPr/>
        </p:nvSpPr>
        <p:spPr bwMode="auto">
          <a:xfrm>
            <a:off x="1218883" y="5029201"/>
            <a:ext cx="3275961" cy="707886"/>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Prothrombin 	    Thrombin</a:t>
            </a:r>
          </a:p>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(factor II)</a:t>
            </a:r>
          </a:p>
        </p:txBody>
      </p:sp>
      <p:sp>
        <p:nvSpPr>
          <p:cNvPr id="12" name="Line 11"/>
          <p:cNvSpPr>
            <a:spLocks noChangeShapeType="1"/>
          </p:cNvSpPr>
          <p:nvPr/>
        </p:nvSpPr>
        <p:spPr bwMode="auto">
          <a:xfrm>
            <a:off x="1726750" y="1905000"/>
            <a:ext cx="0" cy="6096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3" name="Line 12"/>
          <p:cNvSpPr>
            <a:spLocks noChangeShapeType="1"/>
          </p:cNvSpPr>
          <p:nvPr/>
        </p:nvSpPr>
        <p:spPr bwMode="auto">
          <a:xfrm>
            <a:off x="1218882" y="3505200"/>
            <a:ext cx="914162" cy="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4" name="Line 13"/>
          <p:cNvSpPr>
            <a:spLocks noChangeShapeType="1"/>
          </p:cNvSpPr>
          <p:nvPr/>
        </p:nvSpPr>
        <p:spPr bwMode="auto">
          <a:xfrm>
            <a:off x="1726750" y="2743200"/>
            <a:ext cx="0" cy="7620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5" name="Line 14"/>
          <p:cNvSpPr>
            <a:spLocks noChangeShapeType="1"/>
          </p:cNvSpPr>
          <p:nvPr/>
        </p:nvSpPr>
        <p:spPr bwMode="auto">
          <a:xfrm rot="1278636" flipH="1">
            <a:off x="1828324" y="2895600"/>
            <a:ext cx="507868" cy="5334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6" name="Line 16"/>
          <p:cNvSpPr>
            <a:spLocks noChangeShapeType="1"/>
          </p:cNvSpPr>
          <p:nvPr/>
        </p:nvSpPr>
        <p:spPr bwMode="auto">
          <a:xfrm>
            <a:off x="2234618" y="3657600"/>
            <a:ext cx="0" cy="15240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7" name="Line 19"/>
          <p:cNvSpPr>
            <a:spLocks noChangeShapeType="1"/>
          </p:cNvSpPr>
          <p:nvPr/>
        </p:nvSpPr>
        <p:spPr bwMode="auto">
          <a:xfrm>
            <a:off x="3047206" y="5257800"/>
            <a:ext cx="1117309" cy="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18" name="Rectangle 20"/>
          <p:cNvSpPr>
            <a:spLocks noChangeArrowheads="1"/>
          </p:cNvSpPr>
          <p:nvPr/>
        </p:nvSpPr>
        <p:spPr bwMode="auto">
          <a:xfrm>
            <a:off x="3148780" y="4746626"/>
            <a:ext cx="604653" cy="341632"/>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1800">
                <a:latin typeface="Times New Roman" pitchFamily="18" charset="0"/>
                <a:cs typeface="Times New Roman" pitchFamily="18" charset="0"/>
              </a:rPr>
              <a:t>Ca</a:t>
            </a:r>
            <a:r>
              <a:rPr lang="en-US" sz="1800" baseline="30000">
                <a:latin typeface="Times New Roman" pitchFamily="18" charset="0"/>
                <a:cs typeface="Times New Roman" pitchFamily="18" charset="0"/>
              </a:rPr>
              <a:t>+2</a:t>
            </a:r>
          </a:p>
        </p:txBody>
      </p:sp>
      <p:sp>
        <p:nvSpPr>
          <p:cNvPr id="19" name="Line 21"/>
          <p:cNvSpPr>
            <a:spLocks noChangeShapeType="1"/>
          </p:cNvSpPr>
          <p:nvPr/>
        </p:nvSpPr>
        <p:spPr bwMode="auto">
          <a:xfrm>
            <a:off x="3555074" y="5029200"/>
            <a:ext cx="0" cy="2286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0" name="Rectangle 22"/>
          <p:cNvSpPr>
            <a:spLocks noChangeArrowheads="1"/>
          </p:cNvSpPr>
          <p:nvPr/>
        </p:nvSpPr>
        <p:spPr bwMode="auto">
          <a:xfrm>
            <a:off x="7821163" y="977900"/>
            <a:ext cx="2826415" cy="480131"/>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2800" b="1" i="1">
                <a:latin typeface="Times New Roman" pitchFamily="18" charset="0"/>
                <a:cs typeface="Times New Roman" pitchFamily="18" charset="0"/>
              </a:rPr>
              <a:t>Intrinsic Pathway</a:t>
            </a:r>
          </a:p>
        </p:txBody>
      </p:sp>
      <p:sp>
        <p:nvSpPr>
          <p:cNvPr id="21" name="Rectangle 23"/>
          <p:cNvSpPr>
            <a:spLocks noChangeArrowheads="1"/>
          </p:cNvSpPr>
          <p:nvPr/>
        </p:nvSpPr>
        <p:spPr bwMode="auto">
          <a:xfrm>
            <a:off x="6602280" y="1600201"/>
            <a:ext cx="3979487" cy="369332"/>
          </a:xfrm>
          <a:prstGeom prst="rect">
            <a:avLst/>
          </a:prstGeom>
          <a:noFill/>
          <a:ln w="12700" cap="sq">
            <a:noFill/>
            <a:miter lim="800000"/>
            <a:headEnd type="none" w="sm" len="sm"/>
            <a:tailEnd type="none" w="sm" len="sm"/>
          </a:ln>
          <a:effectLst/>
        </p:spPr>
        <p:txBody>
          <a:bodyPr wrap="none">
            <a:spAutoFit/>
          </a:bodyPr>
          <a:lstStyle/>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Blood trauma/ contact with collagen</a:t>
            </a:r>
          </a:p>
        </p:txBody>
      </p:sp>
      <p:sp>
        <p:nvSpPr>
          <p:cNvPr id="22" name="Line 24"/>
          <p:cNvSpPr>
            <a:spLocks noChangeShapeType="1"/>
          </p:cNvSpPr>
          <p:nvPr/>
        </p:nvSpPr>
        <p:spPr bwMode="auto">
          <a:xfrm flipH="1">
            <a:off x="2234618" y="3962400"/>
            <a:ext cx="406294" cy="1524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3" name="Line 25"/>
          <p:cNvSpPr>
            <a:spLocks noChangeShapeType="1"/>
          </p:cNvSpPr>
          <p:nvPr/>
        </p:nvSpPr>
        <p:spPr bwMode="auto">
          <a:xfrm rot="-2717690" flipH="1" flipV="1">
            <a:off x="2348878" y="4064053"/>
            <a:ext cx="76200" cy="406294"/>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4" name="Rectangle 26"/>
          <p:cNvSpPr>
            <a:spLocks noChangeArrowheads="1"/>
          </p:cNvSpPr>
          <p:nvPr/>
        </p:nvSpPr>
        <p:spPr bwMode="auto">
          <a:xfrm>
            <a:off x="8329030" y="2362201"/>
            <a:ext cx="3351927" cy="707886"/>
          </a:xfrm>
          <a:prstGeom prst="rect">
            <a:avLst/>
          </a:prstGeom>
          <a:noFill/>
          <a:ln w="12700" cap="sq">
            <a:noFill/>
            <a:miter lim="800000"/>
            <a:headEnd type="none" w="sm" len="sm"/>
            <a:tailEnd type="none" w="sm" len="sm"/>
          </a:ln>
          <a:effectLst/>
        </p:spPr>
        <p:txBody>
          <a:bodyPr>
            <a:spAutoFit/>
          </a:bodyPr>
          <a:lstStyle/>
          <a:p>
            <a:r>
              <a:rPr lang="en-US" sz="2000">
                <a:latin typeface="Times New Roman" pitchFamily="18" charset="0"/>
                <a:cs typeface="Times New Roman" pitchFamily="18" charset="0"/>
              </a:rPr>
              <a:t>Activation of  factor XII, IX, VIII</a:t>
            </a:r>
          </a:p>
        </p:txBody>
      </p:sp>
      <p:sp>
        <p:nvSpPr>
          <p:cNvPr id="25" name="Line 27"/>
          <p:cNvSpPr>
            <a:spLocks noChangeShapeType="1"/>
          </p:cNvSpPr>
          <p:nvPr/>
        </p:nvSpPr>
        <p:spPr bwMode="auto">
          <a:xfrm>
            <a:off x="9141619" y="1828800"/>
            <a:ext cx="0" cy="6858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6" name="Rectangle 28"/>
          <p:cNvSpPr>
            <a:spLocks noChangeArrowheads="1"/>
          </p:cNvSpPr>
          <p:nvPr/>
        </p:nvSpPr>
        <p:spPr bwMode="auto">
          <a:xfrm>
            <a:off x="8024311" y="3352801"/>
            <a:ext cx="1407758" cy="400110"/>
          </a:xfrm>
          <a:prstGeom prst="rect">
            <a:avLst/>
          </a:prstGeom>
          <a:noFill/>
          <a:ln w="12700" cap="sq">
            <a:noFill/>
            <a:miter lim="800000"/>
            <a:headEnd type="none" w="sm" len="sm"/>
            <a:tailEnd type="none" w="sm" len="sm"/>
          </a:ln>
          <a:effectLst/>
        </p:spPr>
        <p:txBody>
          <a:bodyPr wrap="none">
            <a:spAutoFit/>
          </a:bodyPr>
          <a:lstStyle/>
          <a:p>
            <a:r>
              <a:rPr lang="en-US" sz="2000">
                <a:latin typeface="Times New Roman" pitchFamily="18" charset="0"/>
                <a:cs typeface="Times New Roman" pitchFamily="18" charset="0"/>
              </a:rPr>
              <a:t>X	Xa</a:t>
            </a:r>
          </a:p>
        </p:txBody>
      </p:sp>
      <p:sp>
        <p:nvSpPr>
          <p:cNvPr id="27" name="Line 29"/>
          <p:cNvSpPr>
            <a:spLocks noChangeShapeType="1"/>
          </p:cNvSpPr>
          <p:nvPr/>
        </p:nvSpPr>
        <p:spPr bwMode="auto">
          <a:xfrm>
            <a:off x="8430604" y="3581400"/>
            <a:ext cx="914162" cy="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8" name="Line 30"/>
          <p:cNvSpPr>
            <a:spLocks noChangeShapeType="1"/>
          </p:cNvSpPr>
          <p:nvPr/>
        </p:nvSpPr>
        <p:spPr bwMode="auto">
          <a:xfrm>
            <a:off x="9141619" y="2971800"/>
            <a:ext cx="0" cy="5334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9" name="Rectangle 31"/>
          <p:cNvSpPr>
            <a:spLocks noChangeArrowheads="1"/>
          </p:cNvSpPr>
          <p:nvPr/>
        </p:nvSpPr>
        <p:spPr bwMode="auto">
          <a:xfrm>
            <a:off x="9852634" y="3810001"/>
            <a:ext cx="857027" cy="339725"/>
          </a:xfrm>
          <a:prstGeom prst="rect">
            <a:avLst/>
          </a:prstGeom>
          <a:noFill/>
          <a:ln w="12700" cap="sq">
            <a:noFill/>
            <a:miter lim="800000"/>
            <a:headEnd type="none" w="sm" len="sm"/>
            <a:tailEnd type="none" w="sm" len="sm"/>
          </a:ln>
          <a:effectLst/>
        </p:spPr>
        <p:txBody>
          <a:bodyPr>
            <a:spAutoFit/>
          </a:bodyPr>
          <a:lstStyle/>
          <a:p>
            <a:pPr>
              <a:lnSpc>
                <a:spcPct val="90000"/>
              </a:lnSpc>
              <a:spcBef>
                <a:spcPct val="20000"/>
              </a:spcBef>
              <a:buClr>
                <a:schemeClr val="tx2"/>
              </a:buClr>
              <a:buSzPct val="75000"/>
              <a:buFont typeface="Wingdings" pitchFamily="2" charset="2"/>
              <a:buNone/>
            </a:pPr>
            <a:r>
              <a:rPr lang="en-US" sz="1800">
                <a:latin typeface="Times New Roman" pitchFamily="18" charset="0"/>
                <a:cs typeface="Times New Roman" pitchFamily="18" charset="0"/>
              </a:rPr>
              <a:t>Ca</a:t>
            </a:r>
            <a:r>
              <a:rPr lang="en-US" sz="1800" baseline="30000">
                <a:latin typeface="Times New Roman" pitchFamily="18" charset="0"/>
                <a:cs typeface="Times New Roman" pitchFamily="18" charset="0"/>
              </a:rPr>
              <a:t>+2</a:t>
            </a:r>
          </a:p>
        </p:txBody>
      </p:sp>
      <p:sp>
        <p:nvSpPr>
          <p:cNvPr id="30" name="Rectangle 33"/>
          <p:cNvSpPr>
            <a:spLocks noChangeArrowheads="1"/>
          </p:cNvSpPr>
          <p:nvPr/>
        </p:nvSpPr>
        <p:spPr bwMode="auto">
          <a:xfrm>
            <a:off x="6805428" y="5029201"/>
            <a:ext cx="4746448" cy="701675"/>
          </a:xfrm>
          <a:prstGeom prst="rect">
            <a:avLst/>
          </a:prstGeom>
          <a:noFill/>
          <a:ln w="12700" cap="sq">
            <a:noFill/>
            <a:miter lim="800000"/>
            <a:headEnd type="none" w="sm" len="sm"/>
            <a:tailEnd type="none" w="sm" len="sm"/>
          </a:ln>
          <a:effectLst/>
        </p:spPr>
        <p:txBody>
          <a:bodyPr>
            <a:spAutoFit/>
          </a:bodyPr>
          <a:lstStyle/>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Prothrombin 	 Thrombin</a:t>
            </a:r>
          </a:p>
          <a:p>
            <a:pPr>
              <a:lnSpc>
                <a:spcPct val="90000"/>
              </a:lnSpc>
              <a:spcBef>
                <a:spcPct val="20000"/>
              </a:spcBef>
              <a:buClr>
                <a:schemeClr val="tx2"/>
              </a:buClr>
              <a:buSzPct val="75000"/>
              <a:buFont typeface="Wingdings" pitchFamily="2" charset="2"/>
              <a:buNone/>
            </a:pPr>
            <a:r>
              <a:rPr lang="en-US" sz="2000">
                <a:latin typeface="Times New Roman" pitchFamily="18" charset="0"/>
                <a:cs typeface="Times New Roman" pitchFamily="18" charset="0"/>
              </a:rPr>
              <a:t>(factor II)</a:t>
            </a:r>
          </a:p>
        </p:txBody>
      </p:sp>
      <p:sp>
        <p:nvSpPr>
          <p:cNvPr id="31" name="Line 34"/>
          <p:cNvSpPr>
            <a:spLocks noChangeShapeType="1"/>
          </p:cNvSpPr>
          <p:nvPr/>
        </p:nvSpPr>
        <p:spPr bwMode="auto">
          <a:xfrm>
            <a:off x="9446339" y="3581400"/>
            <a:ext cx="0" cy="15240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32" name="Line 36"/>
          <p:cNvSpPr>
            <a:spLocks noChangeShapeType="1"/>
          </p:cNvSpPr>
          <p:nvPr/>
        </p:nvSpPr>
        <p:spPr bwMode="auto">
          <a:xfrm>
            <a:off x="8735325" y="5181600"/>
            <a:ext cx="812588" cy="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33" name="Line 37"/>
          <p:cNvSpPr>
            <a:spLocks noChangeShapeType="1"/>
          </p:cNvSpPr>
          <p:nvPr/>
        </p:nvSpPr>
        <p:spPr bwMode="auto">
          <a:xfrm flipH="1">
            <a:off x="9547913" y="3962400"/>
            <a:ext cx="406294" cy="1524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34" name="Text Box 41"/>
          <p:cNvSpPr txBox="1">
            <a:spLocks noChangeArrowheads="1"/>
          </p:cNvSpPr>
          <p:nvPr/>
        </p:nvSpPr>
        <p:spPr bwMode="auto">
          <a:xfrm>
            <a:off x="507868" y="5943601"/>
            <a:ext cx="11376237" cy="7016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2000" b="1" i="1">
                <a:latin typeface="Times New Roman" pitchFamily="18" charset="0"/>
                <a:cs typeface="Times New Roman" pitchFamily="18" charset="0"/>
              </a:rPr>
              <a:t>Activation of certain factors (VII, II, X and protein C and S) is essential for coagulation. This activation requires vit K (reduced form)</a:t>
            </a:r>
          </a:p>
        </p:txBody>
      </p:sp>
      <p:sp>
        <p:nvSpPr>
          <p:cNvPr id="35" name="Line 42"/>
          <p:cNvSpPr>
            <a:spLocks noChangeShapeType="1"/>
          </p:cNvSpPr>
          <p:nvPr/>
        </p:nvSpPr>
        <p:spPr bwMode="auto">
          <a:xfrm flipH="1" flipV="1">
            <a:off x="9446339" y="4191000"/>
            <a:ext cx="304721" cy="304800"/>
          </a:xfrm>
          <a:prstGeom prst="line">
            <a:avLst/>
          </a:prstGeom>
          <a:noFill/>
          <a:ln w="12700" cap="sq">
            <a:solidFill>
              <a:schemeClr val="tx1"/>
            </a:solidFill>
            <a:round/>
            <a:headEnd type="none" w="sm" len="sm"/>
            <a:tailEnd type="triangle" w="sm" len="sm"/>
          </a:ln>
          <a:effectLst/>
        </p:spPr>
        <p:txBody>
          <a:bodyPr wrap="none"/>
          <a:lstStyle/>
          <a:p>
            <a:endParaRPr lang="en-US">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ffärsg.-KUND\Astra\Exanta - Mirjana\sid14.jpg"/>
          <p:cNvPicPr>
            <a:picLocks noChangeAspect="1" noChangeArrowheads="1"/>
          </p:cNvPicPr>
          <p:nvPr/>
        </p:nvPicPr>
        <p:blipFill>
          <a:blip r:embed="rId2"/>
          <a:srcRect/>
          <a:stretch>
            <a:fillRect/>
          </a:stretch>
        </p:blipFill>
        <p:spPr bwMode="auto">
          <a:xfrm>
            <a:off x="998807" y="1001714"/>
            <a:ext cx="5683886" cy="4384675"/>
          </a:xfrm>
          <a:prstGeom prst="rect">
            <a:avLst/>
          </a:prstGeom>
          <a:noFill/>
          <a:ln w="28575">
            <a:solidFill>
              <a:schemeClr val="accent2"/>
            </a:solidFill>
            <a:miter lim="800000"/>
            <a:headEnd/>
            <a:tailEnd/>
          </a:ln>
        </p:spPr>
      </p:pic>
      <p:sp>
        <p:nvSpPr>
          <p:cNvPr id="5" name="Text Box 3"/>
          <p:cNvSpPr txBox="1">
            <a:spLocks noChangeArrowheads="1"/>
          </p:cNvSpPr>
          <p:nvPr/>
        </p:nvSpPr>
        <p:spPr bwMode="auto">
          <a:xfrm>
            <a:off x="998806" y="5588000"/>
            <a:ext cx="10055781" cy="369332"/>
          </a:xfrm>
          <a:prstGeom prst="rect">
            <a:avLst/>
          </a:prstGeom>
          <a:noFill/>
          <a:ln w="12700">
            <a:noFill/>
            <a:miter lim="800000"/>
            <a:headEnd type="none" w="sm" len="sm"/>
            <a:tailEnd type="none" w="sm" len="sm"/>
          </a:ln>
        </p:spPr>
        <p:txBody>
          <a:bodyPr>
            <a:spAutoFit/>
          </a:bodyPr>
          <a:lstStyle/>
          <a:p>
            <a:pPr algn="ctr" eaLnBrk="0" hangingPunct="0"/>
            <a:r>
              <a:rPr lang="en-US" dirty="0">
                <a:latin typeface="Times New Roman" pitchFamily="18" charset="0"/>
                <a:cs typeface="Times New Roman" pitchFamily="18" charset="0"/>
              </a:rPr>
              <a:t>Symptoms of post-thrombotic syndrome – long “lag-phase” (years)</a:t>
            </a:r>
          </a:p>
        </p:txBody>
      </p:sp>
      <p:sp>
        <p:nvSpPr>
          <p:cNvPr id="6" name="Rectangle 4"/>
          <p:cNvSpPr txBox="1">
            <a:spLocks noChangeArrowheads="1"/>
          </p:cNvSpPr>
          <p:nvPr/>
        </p:nvSpPr>
        <p:spPr>
          <a:xfrm>
            <a:off x="7093220" y="1435100"/>
            <a:ext cx="4297831" cy="3462338"/>
          </a:xfrm>
          <a:prstGeom prst="rect">
            <a:avLst/>
          </a:prstGeom>
        </p:spPr>
        <p:txBody>
          <a:bodyPr vert="horz">
            <a:normAutofit/>
          </a:bodyPr>
          <a:lstStyle/>
          <a:p>
            <a:pPr marL="774700" lvl="1" indent="-317500">
              <a:lnSpc>
                <a:spcPct val="150000"/>
              </a:lnSpc>
              <a:spcBef>
                <a:spcPts val="700"/>
              </a:spcBef>
              <a:buClr>
                <a:schemeClr val="tx2"/>
              </a:buClr>
              <a:buSzPct val="95000"/>
              <a:buFont typeface="Wingdings"/>
              <a:buChar char=""/>
              <a:defRPr/>
            </a:pPr>
            <a:r>
              <a:rPr kumimoji="0" lang="en-US"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Pain</a:t>
            </a:r>
          </a:p>
          <a:p>
            <a:pPr marL="774700" lvl="1" indent="-317500">
              <a:lnSpc>
                <a:spcPct val="150000"/>
              </a:lnSpc>
              <a:spcBef>
                <a:spcPts val="700"/>
              </a:spcBef>
              <a:buClr>
                <a:schemeClr val="tx2"/>
              </a:buClr>
              <a:buSzPct val="95000"/>
              <a:buFont typeface="Wingdings"/>
              <a:buChar char=""/>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Oedema</a:t>
            </a:r>
            <a:endParaRPr kumimoji="0" lang="en-US"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74700" lvl="1" indent="-317500">
              <a:lnSpc>
                <a:spcPct val="150000"/>
              </a:lnSpc>
              <a:spcBef>
                <a:spcPts val="700"/>
              </a:spcBef>
              <a:buClr>
                <a:schemeClr val="tx2"/>
              </a:buClr>
              <a:buSzPct val="95000"/>
              <a:buFont typeface="Wingdings"/>
              <a:buChar char=""/>
              <a:defRPr/>
            </a:pPr>
            <a:r>
              <a:rPr kumimoji="0" lang="en-US"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Discoloration</a:t>
            </a:r>
          </a:p>
          <a:p>
            <a:pPr marL="774700" lvl="1" indent="-317500">
              <a:lnSpc>
                <a:spcPct val="150000"/>
              </a:lnSpc>
              <a:spcBef>
                <a:spcPts val="700"/>
              </a:spcBef>
              <a:buClr>
                <a:schemeClr val="tx2"/>
              </a:buClr>
              <a:buSzPct val="95000"/>
              <a:buFont typeface="Wingdings"/>
              <a:buChar char=""/>
              <a:defRPr/>
            </a:pPr>
            <a:r>
              <a:rPr kumimoji="0" lang="en-US"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Varices</a:t>
            </a:r>
            <a:endParaRPr kumimoji="0" lang="en-US"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774700" lvl="1" indent="-317500">
              <a:lnSpc>
                <a:spcPct val="150000"/>
              </a:lnSpc>
              <a:spcBef>
                <a:spcPts val="700"/>
              </a:spcBef>
              <a:buClr>
                <a:schemeClr val="tx2"/>
              </a:buClr>
              <a:buSzPct val="95000"/>
              <a:buFont typeface="Wingdings"/>
              <a:buChar char=""/>
              <a:defRPr/>
            </a:pPr>
            <a:r>
              <a:rPr kumimoji="0" lang="nb-NO"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Ulceration</a:t>
            </a:r>
            <a:endParaRPr kumimoji="0" lang="en-US"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
        <p:nvSpPr>
          <p:cNvPr id="7" name="Rectangle 5"/>
          <p:cNvSpPr>
            <a:spLocks noGrp="1" noChangeArrowheads="1"/>
          </p:cNvSpPr>
          <p:nvPr>
            <p:ph type="title"/>
          </p:nvPr>
        </p:nvSpPr>
        <p:spPr>
          <a:xfrm>
            <a:off x="391483" y="127000"/>
            <a:ext cx="11405862" cy="1143000"/>
          </a:xfrm>
        </p:spPr>
        <p:txBody>
          <a:bodyPr>
            <a:normAutofit/>
          </a:bodyPr>
          <a:lstStyle/>
          <a:p>
            <a:pPr eaLnBrk="1" hangingPunct="1">
              <a:defRPr/>
            </a:pPr>
            <a:r>
              <a:rPr lang="en-US" sz="2000" b="1" u="sng" dirty="0" smtClean="0">
                <a:latin typeface="Times New Roman" pitchFamily="18" charset="0"/>
                <a:cs typeface="Times New Roman" pitchFamily="18" charset="0"/>
              </a:rPr>
              <a:t>   POST-THROMBOTIC SYNDROME</a:t>
            </a:r>
            <a:endParaRPr lang="en-GB" sz="2000" b="1" u="sng"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Affärsg.-KUND\Astra\Exanta - Mirjana\VTE introduction\sid15-1.jpg"/>
          <p:cNvPicPr>
            <a:picLocks noChangeAspect="1" noChangeArrowheads="1"/>
          </p:cNvPicPr>
          <p:nvPr/>
        </p:nvPicPr>
        <p:blipFill>
          <a:blip r:embed="rId2"/>
          <a:srcRect/>
          <a:stretch>
            <a:fillRect/>
          </a:stretch>
        </p:blipFill>
        <p:spPr bwMode="auto">
          <a:xfrm>
            <a:off x="1005155" y="939800"/>
            <a:ext cx="10072710" cy="5657850"/>
          </a:xfrm>
          <a:prstGeom prst="rect">
            <a:avLst/>
          </a:prstGeom>
          <a:noFill/>
          <a:ln w="28575">
            <a:solidFill>
              <a:schemeClr val="accent2"/>
            </a:solidFill>
            <a:miter lim="800000"/>
            <a:headEnd/>
            <a:tailEnd/>
          </a:ln>
        </p:spPr>
      </p:pic>
      <p:sp>
        <p:nvSpPr>
          <p:cNvPr id="5" name="Rectangle 3"/>
          <p:cNvSpPr>
            <a:spLocks noGrp="1" noChangeArrowheads="1"/>
          </p:cNvSpPr>
          <p:nvPr>
            <p:ph type="title"/>
          </p:nvPr>
        </p:nvSpPr>
        <p:spPr>
          <a:xfrm>
            <a:off x="391483" y="127000"/>
            <a:ext cx="11405862" cy="1143000"/>
          </a:xfrm>
        </p:spPr>
        <p:txBody>
          <a:bodyPr>
            <a:normAutofit fontScale="90000"/>
          </a:bodyPr>
          <a:lstStyle/>
          <a:p>
            <a:pPr eaLnBrk="1" hangingPunct="1">
              <a:defRPr/>
            </a:pPr>
            <a:r>
              <a:rPr lang="en-US" dirty="0" smtClean="0"/>
              <a:t>   Post-thrombotic syndrome</a:t>
            </a:r>
            <a:br>
              <a:rPr lang="en-US" dirty="0" smtClean="0"/>
            </a:br>
            <a:endParaRPr lang="en-GB" dirty="0" smtClean="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Affärsg.-KUND\Astra\Exanta - Mirjana\VTE introduction\sid16-1.jpg"/>
          <p:cNvPicPr>
            <a:picLocks noChangeAspect="1" noChangeArrowheads="1"/>
          </p:cNvPicPr>
          <p:nvPr/>
        </p:nvPicPr>
        <p:blipFill>
          <a:blip r:embed="rId2"/>
          <a:srcRect/>
          <a:stretch>
            <a:fillRect/>
          </a:stretch>
        </p:blipFill>
        <p:spPr bwMode="auto">
          <a:xfrm>
            <a:off x="810474" y="1093788"/>
            <a:ext cx="10540370" cy="5167312"/>
          </a:xfrm>
          <a:prstGeom prst="rect">
            <a:avLst/>
          </a:prstGeom>
          <a:noFill/>
          <a:ln w="28575">
            <a:solidFill>
              <a:schemeClr val="accent2"/>
            </a:solidFill>
            <a:miter lim="800000"/>
            <a:headEnd/>
            <a:tailEnd/>
          </a:ln>
        </p:spPr>
      </p:pic>
      <p:sp>
        <p:nvSpPr>
          <p:cNvPr id="5" name="Rectangle 3"/>
          <p:cNvSpPr>
            <a:spLocks noGrp="1" noChangeArrowheads="1"/>
          </p:cNvSpPr>
          <p:nvPr>
            <p:ph type="title"/>
          </p:nvPr>
        </p:nvSpPr>
        <p:spPr>
          <a:xfrm>
            <a:off x="391483" y="127000"/>
            <a:ext cx="11405862" cy="1143000"/>
          </a:xfrm>
        </p:spPr>
        <p:txBody>
          <a:bodyPr/>
          <a:lstStyle/>
          <a:p>
            <a:pPr eaLnBrk="1" hangingPunct="1">
              <a:defRPr/>
            </a:pPr>
            <a:r>
              <a:rPr lang="de-DE" dirty="0" smtClean="0"/>
              <a:t>     Ulcus cruris venosum</a:t>
            </a:r>
            <a:endParaRPr lang="en-GB" dirty="0" smtClean="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Affärsg.-KUND\Astra\Exanta - Mirjana\VTE introduction\sid17-1.jpg"/>
          <p:cNvPicPr>
            <a:picLocks noChangeAspect="1" noChangeArrowheads="1"/>
          </p:cNvPicPr>
          <p:nvPr/>
        </p:nvPicPr>
        <p:blipFill>
          <a:blip r:embed="rId2"/>
          <a:srcRect/>
          <a:stretch>
            <a:fillRect/>
          </a:stretch>
        </p:blipFill>
        <p:spPr bwMode="auto">
          <a:xfrm>
            <a:off x="850678" y="1060450"/>
            <a:ext cx="10362618" cy="5176838"/>
          </a:xfrm>
          <a:prstGeom prst="rect">
            <a:avLst/>
          </a:prstGeom>
          <a:noFill/>
          <a:ln w="28575">
            <a:solidFill>
              <a:schemeClr val="accent2"/>
            </a:solidFill>
            <a:miter lim="800000"/>
            <a:headEnd/>
            <a:tailEnd/>
          </a:ln>
        </p:spPr>
      </p:pic>
      <p:sp>
        <p:nvSpPr>
          <p:cNvPr id="5" name="Rectangle 3"/>
          <p:cNvSpPr>
            <a:spLocks noGrp="1" noChangeArrowheads="1"/>
          </p:cNvSpPr>
          <p:nvPr>
            <p:ph type="title"/>
          </p:nvPr>
        </p:nvSpPr>
        <p:spPr>
          <a:xfrm>
            <a:off x="391483" y="127000"/>
            <a:ext cx="11405862" cy="1143000"/>
          </a:xfrm>
        </p:spPr>
        <p:txBody>
          <a:bodyPr/>
          <a:lstStyle/>
          <a:p>
            <a:pPr eaLnBrk="1" hangingPunct="1">
              <a:defRPr/>
            </a:pPr>
            <a:r>
              <a:rPr lang="en-US" dirty="0" smtClean="0"/>
              <a:t> Severe stasis and ulceration</a:t>
            </a:r>
            <a:endParaRPr lang="en-GB" dirty="0" smtClean="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swathi\vte p\deep_vein_thrombosis.jpg"/>
          <p:cNvPicPr>
            <a:picLocks noChangeAspect="1" noChangeArrowheads="1"/>
          </p:cNvPicPr>
          <p:nvPr/>
        </p:nvPicPr>
        <p:blipFill>
          <a:blip r:embed="rId2"/>
          <a:srcRect/>
          <a:stretch>
            <a:fillRect/>
          </a:stretch>
        </p:blipFill>
        <p:spPr bwMode="auto">
          <a:xfrm>
            <a:off x="0" y="0"/>
            <a:ext cx="12188825" cy="6858000"/>
          </a:xfrm>
          <a:prstGeom prst="rect">
            <a:avLst/>
          </a:prstGeom>
          <a:noFill/>
        </p:spPr>
      </p:pic>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Clinical Presentation of Deep Vein Thrombosis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Font typeface="Wingdings" pitchFamily="2" charset="2"/>
              <a:buChar char="q"/>
            </a:pPr>
            <a:r>
              <a:rPr lang="en-US" sz="3400" b="1" dirty="0" smtClean="0">
                <a:solidFill>
                  <a:srgbClr val="FF0000"/>
                </a:solidFill>
              </a:rPr>
              <a:t>General :</a:t>
            </a:r>
          </a:p>
          <a:p>
            <a:r>
              <a:rPr lang="en-US" dirty="0" smtClean="0"/>
              <a:t>Venous thromboembolism most commonly develops in patients with identifiable risk factors during or following a hospitalization. Many, perhaps the majority, of patients have asymptomatic disease. Patients may die suddenly of pulmonary embolism.</a:t>
            </a:r>
          </a:p>
          <a:p>
            <a:pPr>
              <a:buFont typeface="Wingdings" pitchFamily="2" charset="2"/>
              <a:buChar char="q"/>
            </a:pPr>
            <a:r>
              <a:rPr lang="en-US" sz="3400" b="1" dirty="0" smtClean="0">
                <a:solidFill>
                  <a:srgbClr val="FF0000"/>
                </a:solidFill>
              </a:rPr>
              <a:t>Symptoms :</a:t>
            </a:r>
          </a:p>
          <a:p>
            <a:r>
              <a:rPr lang="en-US" dirty="0" smtClean="0"/>
              <a:t>The patient may complain of leg swelling, pain, or warmth. Symptoms are nonspecific and objective testing must be performed to establish the diagnosis.</a:t>
            </a:r>
          </a:p>
          <a:p>
            <a:pPr lvl="1">
              <a:buNone/>
            </a:pPr>
            <a:endParaRPr lang="en-US" sz="3400" b="1" dirty="0" smtClean="0">
              <a:solidFill>
                <a:srgbClr val="FF0000"/>
              </a:solidFill>
            </a:endParaRPr>
          </a:p>
        </p:txBody>
      </p:sp>
      <p:sp>
        <p:nvSpPr>
          <p:cNvPr id="4" name="Footer Placeholder 3"/>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381000"/>
            <a:ext cx="10360501" cy="5974560"/>
          </a:xfrm>
        </p:spPr>
        <p:txBody>
          <a:bodyPr>
            <a:normAutofit/>
          </a:bodyPr>
          <a:lstStyle/>
          <a:p>
            <a:pPr>
              <a:buFont typeface="Wingdings" pitchFamily="2" charset="2"/>
              <a:buChar char="q"/>
            </a:pPr>
            <a:r>
              <a:rPr lang="en-US" b="1" dirty="0" smtClean="0">
                <a:solidFill>
                  <a:srgbClr val="FF0000"/>
                </a:solidFill>
              </a:rPr>
              <a:t>Signs</a:t>
            </a:r>
          </a:p>
          <a:p>
            <a:r>
              <a:rPr lang="en-US" dirty="0" smtClean="0"/>
              <a:t>The patient’s superficial veins may be dilated and a “palpable cord” may be felt in the affected leg.</a:t>
            </a:r>
          </a:p>
          <a:p>
            <a:r>
              <a:rPr lang="en-US" dirty="0" smtClean="0"/>
              <a:t>The patient may experience pain in back of the knee when the examiner </a:t>
            </a:r>
            <a:r>
              <a:rPr lang="en-US" dirty="0" err="1" smtClean="0"/>
              <a:t>dorsiflexes</a:t>
            </a:r>
            <a:r>
              <a:rPr lang="en-US" dirty="0" smtClean="0"/>
              <a:t> the foot of the affected leg (known as </a:t>
            </a:r>
            <a:r>
              <a:rPr lang="en-US" dirty="0" err="1" smtClean="0"/>
              <a:t>Homans</a:t>
            </a:r>
            <a:r>
              <a:rPr lang="en-US" dirty="0" smtClean="0"/>
              <a:t> sign).</a:t>
            </a:r>
          </a:p>
          <a:p>
            <a:pPr>
              <a:buFont typeface="Wingdings" pitchFamily="2" charset="2"/>
              <a:buChar char="q"/>
            </a:pPr>
            <a:r>
              <a:rPr lang="en-US" b="1" dirty="0" smtClean="0">
                <a:solidFill>
                  <a:srgbClr val="FF0000"/>
                </a:solidFill>
              </a:rPr>
              <a:t>Laboratory tests</a:t>
            </a:r>
          </a:p>
          <a:p>
            <a:r>
              <a:rPr lang="en-US" dirty="0" smtClean="0"/>
              <a:t>Serum concentrations of D-</a:t>
            </a:r>
            <a:r>
              <a:rPr lang="en-US" dirty="0" err="1" smtClean="0"/>
              <a:t>dimer</a:t>
            </a:r>
            <a:r>
              <a:rPr lang="en-US" dirty="0" smtClean="0"/>
              <a:t>, a byproduct of thrombin generation, is usually elevated.    </a:t>
            </a:r>
          </a:p>
          <a:p>
            <a:r>
              <a:rPr lang="en-US" dirty="0" smtClean="0"/>
              <a:t> The patient may have an elevated erythrocyte sedimentation rate and white blood cell count.</a:t>
            </a:r>
            <a:endParaRPr lang="en-US" dirty="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8883" y="457200"/>
            <a:ext cx="10360501" cy="5898360"/>
          </a:xfrm>
        </p:spPr>
        <p:txBody>
          <a:bodyPr>
            <a:normAutofit/>
          </a:bodyPr>
          <a:lstStyle/>
          <a:p>
            <a:pPr>
              <a:buFont typeface="Wingdings" pitchFamily="2" charset="2"/>
              <a:buChar char="q"/>
            </a:pPr>
            <a:r>
              <a:rPr lang="en-US" sz="3500" b="1" dirty="0" smtClean="0">
                <a:solidFill>
                  <a:srgbClr val="FF0000"/>
                </a:solidFill>
              </a:rPr>
              <a:t>Diagnostic tests</a:t>
            </a:r>
          </a:p>
          <a:p>
            <a:r>
              <a:rPr lang="en-US" dirty="0" smtClean="0"/>
              <a:t>Duplex ultrasonography is the most commonly used test to diagnosis deep vein thrombosis. It is a noninvasive test that can measure the rate and direction of blood flow and visualize clot formation in proximal veins of the legs. It cannot reliably detect small blood clots in distal veins. Coupled with a careful clinical assessment, it can rule in or out the diagnosis in the majority of cases.</a:t>
            </a:r>
          </a:p>
          <a:p>
            <a:r>
              <a:rPr lang="en-US" dirty="0" smtClean="0"/>
              <a:t>Venography (also known as phlebography) is the gold standard for the diagnosis of deep vein thrombosis. However, it is an invasive test that involves injection of radiopaque contrast dye into a foot vein. It is expensive and can cause anaphylaxis and nephrotoxicity.</a:t>
            </a:r>
            <a:endParaRPr lang="en-US" dirty="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5177" y="1447800"/>
            <a:ext cx="9954207" cy="4154984"/>
          </a:xfrm>
          <a:prstGeom prst="rect">
            <a:avLst/>
          </a:prstGeom>
          <a:noFill/>
        </p:spPr>
        <p:txBody>
          <a:bodyPr wrap="square" rtlCol="0">
            <a:spAutoFit/>
          </a:bodyPr>
          <a:lstStyle/>
          <a:p>
            <a:endParaRPr lang="en-US" sz="2400" b="1" dirty="0" smtClean="0"/>
          </a:p>
          <a:p>
            <a:pPr algn="ctr"/>
            <a:r>
              <a:rPr lang="en-US" sz="2400" b="1" dirty="0" smtClean="0">
                <a:solidFill>
                  <a:schemeClr val="accent1"/>
                </a:solidFill>
              </a:rPr>
              <a:t>           </a:t>
            </a:r>
          </a:p>
          <a:p>
            <a:pPr>
              <a:buFont typeface="Wingdings" pitchFamily="2" charset="2"/>
              <a:buChar char="ü"/>
            </a:pPr>
            <a:r>
              <a:rPr lang="en-US" sz="2400" b="1" dirty="0" err="1" smtClean="0">
                <a:solidFill>
                  <a:schemeClr val="tx1">
                    <a:lumMod val="95000"/>
                  </a:schemeClr>
                </a:solidFill>
              </a:rPr>
              <a:t>Unfractionated</a:t>
            </a:r>
            <a:r>
              <a:rPr lang="en-US" sz="2400" b="1" dirty="0" smtClean="0">
                <a:solidFill>
                  <a:schemeClr val="tx1">
                    <a:lumMod val="95000"/>
                  </a:schemeClr>
                </a:solidFill>
              </a:rPr>
              <a:t> heparin </a:t>
            </a:r>
            <a:r>
              <a:rPr lang="en-US" sz="2400" b="1" dirty="0" smtClean="0"/>
              <a:t>– </a:t>
            </a:r>
            <a:r>
              <a:rPr lang="en-US" sz="2400" dirty="0" smtClean="0"/>
              <a:t>5000 units every 8-12 hrs</a:t>
            </a:r>
          </a:p>
          <a:p>
            <a:pPr>
              <a:buFont typeface="Wingdings" pitchFamily="2" charset="2"/>
              <a:buChar char="ü"/>
            </a:pPr>
            <a:r>
              <a:rPr lang="en-US" sz="2400" b="1" dirty="0" smtClean="0"/>
              <a:t> </a:t>
            </a:r>
            <a:r>
              <a:rPr lang="en-US" sz="2400" b="1" dirty="0" smtClean="0">
                <a:solidFill>
                  <a:schemeClr val="tx1">
                    <a:lumMod val="95000"/>
                  </a:schemeClr>
                </a:solidFill>
              </a:rPr>
              <a:t>Low molecular weight heparins</a:t>
            </a:r>
          </a:p>
          <a:p>
            <a:r>
              <a:rPr lang="en-US" sz="2400" dirty="0" smtClean="0"/>
              <a:t>               </a:t>
            </a:r>
            <a:r>
              <a:rPr lang="en-US" sz="2400" dirty="0" err="1" smtClean="0"/>
              <a:t>Ardeparin</a:t>
            </a:r>
            <a:r>
              <a:rPr lang="en-US" sz="2400" dirty="0" smtClean="0"/>
              <a:t> </a:t>
            </a:r>
          </a:p>
          <a:p>
            <a:r>
              <a:rPr lang="en-US" sz="2400" dirty="0" smtClean="0"/>
              <a:t>               </a:t>
            </a:r>
            <a:r>
              <a:rPr lang="en-US" sz="2400" dirty="0" err="1" smtClean="0"/>
              <a:t>Dalteparin</a:t>
            </a:r>
            <a:r>
              <a:rPr lang="en-US" sz="2400" dirty="0" smtClean="0"/>
              <a:t> – 200 IU S.C every 24hrs</a:t>
            </a:r>
          </a:p>
          <a:p>
            <a:r>
              <a:rPr lang="en-US" sz="2400" dirty="0" smtClean="0"/>
              <a:t>               </a:t>
            </a:r>
            <a:r>
              <a:rPr lang="en-US" sz="2400" dirty="0" err="1" smtClean="0"/>
              <a:t>Enoxaparin</a:t>
            </a:r>
            <a:r>
              <a:rPr lang="en-US" sz="2400" dirty="0" smtClean="0"/>
              <a:t>  – 1mg/kg </a:t>
            </a:r>
            <a:r>
              <a:rPr lang="en-US" sz="2400" dirty="0" err="1" smtClean="0"/>
              <a:t>s.c</a:t>
            </a:r>
            <a:r>
              <a:rPr lang="en-US" sz="2400" dirty="0" smtClean="0"/>
              <a:t> every 12 hrs </a:t>
            </a:r>
          </a:p>
          <a:p>
            <a:r>
              <a:rPr lang="en-US" sz="2400" dirty="0" smtClean="0"/>
              <a:t>               </a:t>
            </a:r>
            <a:r>
              <a:rPr lang="en-US" sz="2400" dirty="0" err="1" smtClean="0"/>
              <a:t>Nadroparin</a:t>
            </a:r>
            <a:r>
              <a:rPr lang="en-US" sz="2400" dirty="0" smtClean="0"/>
              <a:t> </a:t>
            </a:r>
          </a:p>
          <a:p>
            <a:r>
              <a:rPr lang="en-US" sz="2400" dirty="0" smtClean="0"/>
              <a:t>                </a:t>
            </a:r>
            <a:r>
              <a:rPr lang="en-US" sz="2400" dirty="0" err="1" smtClean="0"/>
              <a:t>Tinzaparin</a:t>
            </a:r>
            <a:r>
              <a:rPr lang="en-US" sz="2400" dirty="0" smtClean="0"/>
              <a:t> – 175 Units/kg </a:t>
            </a:r>
            <a:r>
              <a:rPr lang="en-US" sz="2400" dirty="0" err="1" smtClean="0"/>
              <a:t>s.c</a:t>
            </a:r>
            <a:r>
              <a:rPr lang="en-US" sz="2400" dirty="0" smtClean="0"/>
              <a:t> every 24 hrs</a:t>
            </a:r>
          </a:p>
          <a:p>
            <a:pPr>
              <a:buFont typeface="Wingdings" pitchFamily="2" charset="2"/>
              <a:buChar char="ü"/>
            </a:pPr>
            <a:r>
              <a:rPr lang="en-US" sz="2400" b="1" dirty="0" smtClean="0">
                <a:solidFill>
                  <a:schemeClr val="tx1">
                    <a:lumMod val="95000"/>
                  </a:schemeClr>
                </a:solidFill>
              </a:rPr>
              <a:t> </a:t>
            </a:r>
            <a:r>
              <a:rPr lang="en-US" sz="2400" b="1" dirty="0" err="1" smtClean="0">
                <a:solidFill>
                  <a:schemeClr val="tx1">
                    <a:lumMod val="95000"/>
                  </a:schemeClr>
                </a:solidFill>
              </a:rPr>
              <a:t>Heparinoid</a:t>
            </a:r>
            <a:endParaRPr lang="en-US" sz="2400" b="1" dirty="0" smtClean="0">
              <a:solidFill>
                <a:schemeClr val="tx1">
                  <a:lumMod val="95000"/>
                </a:schemeClr>
              </a:solidFill>
            </a:endParaRPr>
          </a:p>
          <a:p>
            <a:r>
              <a:rPr lang="en-US" sz="2400" dirty="0" smtClean="0"/>
              <a:t>                </a:t>
            </a:r>
            <a:r>
              <a:rPr lang="en-US" sz="2400" dirty="0" err="1" smtClean="0"/>
              <a:t>Danaparoid</a:t>
            </a:r>
            <a:r>
              <a:rPr lang="en-US" sz="2400" dirty="0" smtClean="0"/>
              <a:t> – 750 units </a:t>
            </a:r>
            <a:r>
              <a:rPr lang="en-US" sz="2400" dirty="0" err="1" smtClean="0"/>
              <a:t>s.c</a:t>
            </a:r>
            <a:r>
              <a:rPr lang="en-US" sz="2400" dirty="0" smtClean="0"/>
              <a:t> </a:t>
            </a:r>
            <a:r>
              <a:rPr lang="en-US" sz="2400" dirty="0" err="1" smtClean="0"/>
              <a:t>bd</a:t>
            </a:r>
            <a:endParaRPr lang="pt-BR" sz="2400" dirty="0" smtClean="0"/>
          </a:p>
        </p:txBody>
      </p:sp>
      <p:sp>
        <p:nvSpPr>
          <p:cNvPr id="7" name="Rectangle 6"/>
          <p:cNvSpPr/>
          <p:nvPr/>
        </p:nvSpPr>
        <p:spPr>
          <a:xfrm>
            <a:off x="3961369" y="457201"/>
            <a:ext cx="3046347" cy="769441"/>
          </a:xfrm>
          <a:prstGeom prst="rect">
            <a:avLst/>
          </a:prstGeom>
        </p:spPr>
        <p:txBody>
          <a:bodyPr wrap="none">
            <a:spAutoFit/>
          </a:bodyPr>
          <a:lstStyle/>
          <a:p>
            <a:r>
              <a:rPr lang="en-US" sz="4400" b="1" dirty="0" smtClean="0">
                <a:solidFill>
                  <a:schemeClr val="accent1"/>
                </a:solidFill>
              </a:rPr>
              <a:t>TREATMENT</a:t>
            </a:r>
            <a:endParaRPr lang="en-US" sz="4400" dirty="0"/>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309" y="685801"/>
            <a:ext cx="10766795" cy="4893647"/>
          </a:xfrm>
          <a:prstGeom prst="rect">
            <a:avLst/>
          </a:prstGeom>
        </p:spPr>
        <p:txBody>
          <a:bodyPr wrap="square">
            <a:spAutoFit/>
          </a:bodyPr>
          <a:lstStyle/>
          <a:p>
            <a:r>
              <a:rPr lang="en-US" sz="2400" b="1" dirty="0" smtClean="0">
                <a:solidFill>
                  <a:schemeClr val="tx1">
                    <a:lumMod val="95000"/>
                  </a:schemeClr>
                </a:solidFill>
              </a:rPr>
              <a:t>Anti–factor </a:t>
            </a:r>
            <a:r>
              <a:rPr lang="en-US" sz="2400" b="1" dirty="0" err="1" smtClean="0">
                <a:solidFill>
                  <a:schemeClr val="tx1">
                    <a:lumMod val="95000"/>
                  </a:schemeClr>
                </a:solidFill>
              </a:rPr>
              <a:t>Xa</a:t>
            </a:r>
            <a:r>
              <a:rPr lang="en-US" sz="2400" b="1" dirty="0" smtClean="0">
                <a:solidFill>
                  <a:schemeClr val="tx1">
                    <a:lumMod val="95000"/>
                  </a:schemeClr>
                </a:solidFill>
              </a:rPr>
              <a:t> inhibitors</a:t>
            </a:r>
          </a:p>
          <a:p>
            <a:pPr>
              <a:buFont typeface="Wingdings" pitchFamily="2" charset="2"/>
              <a:buChar char="ü"/>
            </a:pPr>
            <a:r>
              <a:rPr lang="en-US" sz="2400" dirty="0" smtClean="0"/>
              <a:t> </a:t>
            </a:r>
            <a:r>
              <a:rPr lang="en-US" sz="2400" dirty="0" err="1" smtClean="0"/>
              <a:t>Fondaparinux</a:t>
            </a:r>
            <a:r>
              <a:rPr lang="en-US" sz="2400" dirty="0" smtClean="0"/>
              <a:t> – 5mg/day </a:t>
            </a:r>
            <a:r>
              <a:rPr lang="en-US" sz="2400" dirty="0" err="1" smtClean="0"/>
              <a:t>s.c</a:t>
            </a:r>
            <a:r>
              <a:rPr lang="en-US" sz="2400" dirty="0" smtClean="0"/>
              <a:t> </a:t>
            </a:r>
          </a:p>
          <a:p>
            <a:pPr>
              <a:buFont typeface="Wingdings" pitchFamily="2" charset="2"/>
              <a:buChar char="ü"/>
            </a:pPr>
            <a:r>
              <a:rPr lang="en-US" sz="2400" dirty="0" smtClean="0"/>
              <a:t> </a:t>
            </a:r>
            <a:r>
              <a:rPr lang="en-US" sz="2400" dirty="0" err="1" smtClean="0"/>
              <a:t>Idraparinux</a:t>
            </a:r>
            <a:r>
              <a:rPr lang="en-US" sz="2400" dirty="0" smtClean="0"/>
              <a:t>  </a:t>
            </a:r>
          </a:p>
          <a:p>
            <a:r>
              <a:rPr lang="en-US" sz="2400" b="1" dirty="0" smtClean="0">
                <a:solidFill>
                  <a:schemeClr val="tx1">
                    <a:lumMod val="95000"/>
                  </a:schemeClr>
                </a:solidFill>
              </a:rPr>
              <a:t>Direct thrombin inhibitors</a:t>
            </a:r>
          </a:p>
          <a:p>
            <a:pPr>
              <a:buFont typeface="Wingdings" pitchFamily="2" charset="2"/>
              <a:buChar char="ü"/>
            </a:pPr>
            <a:r>
              <a:rPr lang="en-US" sz="2400" dirty="0" smtClean="0"/>
              <a:t> </a:t>
            </a:r>
            <a:r>
              <a:rPr lang="en-US" sz="2400" dirty="0" err="1" smtClean="0"/>
              <a:t>Argatroban</a:t>
            </a:r>
            <a:r>
              <a:rPr lang="en-US" sz="2400" dirty="0" smtClean="0"/>
              <a:t> – 2µg/kg/min continuous infusion</a:t>
            </a:r>
          </a:p>
          <a:p>
            <a:r>
              <a:rPr lang="en-US" sz="2400" dirty="0" smtClean="0"/>
              <a:t>                           used in heparin induced thrombocytopenia</a:t>
            </a:r>
          </a:p>
          <a:p>
            <a:pPr>
              <a:buFont typeface="Wingdings" pitchFamily="2" charset="2"/>
              <a:buChar char="ü"/>
            </a:pPr>
            <a:r>
              <a:rPr lang="en-US" sz="2400" dirty="0" smtClean="0"/>
              <a:t> </a:t>
            </a:r>
            <a:r>
              <a:rPr lang="en-US" sz="2400" dirty="0" err="1" smtClean="0"/>
              <a:t>Bivalirudin</a:t>
            </a:r>
            <a:r>
              <a:rPr lang="en-US" sz="2400" dirty="0" smtClean="0"/>
              <a:t> – 1mg/kg IV bolus, then 2.5 mg/kg/hr IV infusion</a:t>
            </a:r>
          </a:p>
          <a:p>
            <a:r>
              <a:rPr lang="en-US" sz="2400" dirty="0" smtClean="0"/>
              <a:t>                           Alternative to heparin  </a:t>
            </a:r>
          </a:p>
          <a:p>
            <a:pPr>
              <a:buFont typeface="Wingdings" pitchFamily="2" charset="2"/>
              <a:buChar char="ü"/>
            </a:pPr>
            <a:r>
              <a:rPr lang="en-US" sz="2400" dirty="0" smtClean="0"/>
              <a:t> </a:t>
            </a:r>
            <a:r>
              <a:rPr lang="en-US" sz="2400" dirty="0" err="1" smtClean="0"/>
              <a:t>Desirudin</a:t>
            </a:r>
            <a:r>
              <a:rPr lang="en-US" sz="2400" dirty="0" smtClean="0"/>
              <a:t>  </a:t>
            </a:r>
          </a:p>
          <a:p>
            <a:pPr>
              <a:buFont typeface="Wingdings" pitchFamily="2" charset="2"/>
              <a:buChar char="ü"/>
            </a:pPr>
            <a:r>
              <a:rPr lang="en-US" sz="2400" dirty="0" smtClean="0"/>
              <a:t> </a:t>
            </a:r>
            <a:r>
              <a:rPr lang="en-US" sz="2400" dirty="0" err="1" smtClean="0"/>
              <a:t>Lepirudin</a:t>
            </a:r>
            <a:r>
              <a:rPr lang="en-US" sz="2400" dirty="0" smtClean="0"/>
              <a:t> – 0.4mg/kg IV bolus, then 0.15 mg/kg/hr infusion </a:t>
            </a:r>
          </a:p>
          <a:p>
            <a:r>
              <a:rPr lang="en-US" sz="2400" b="1" dirty="0" smtClean="0"/>
              <a:t>Vitamin K antagonists</a:t>
            </a:r>
          </a:p>
          <a:p>
            <a:pPr>
              <a:buFont typeface="Wingdings" pitchFamily="2" charset="2"/>
              <a:buChar char="ü"/>
            </a:pPr>
            <a:r>
              <a:rPr lang="en-US" sz="2400" dirty="0" smtClean="0"/>
              <a:t>  </a:t>
            </a:r>
            <a:r>
              <a:rPr lang="en-US" sz="2400" dirty="0" err="1" smtClean="0"/>
              <a:t>Warfarin</a:t>
            </a:r>
            <a:r>
              <a:rPr lang="en-US" sz="2400" dirty="0" smtClean="0"/>
              <a:t>  - initial dose is 5mg/day</a:t>
            </a:r>
          </a:p>
          <a:p>
            <a:r>
              <a:rPr lang="en-US" sz="2400" dirty="0" smtClean="0"/>
              <a:t>                        maintenance dose: 2.5mg/day </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1218883" y="457200"/>
            <a:ext cx="10563648" cy="6019800"/>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9441" y="914401"/>
            <a:ext cx="11274663" cy="5262979"/>
          </a:xfrm>
          <a:prstGeom prst="rect">
            <a:avLst/>
          </a:prstGeom>
        </p:spPr>
        <p:txBody>
          <a:bodyPr wrap="square">
            <a:spAutoFit/>
          </a:bodyPr>
          <a:lstStyle/>
          <a:p>
            <a:r>
              <a:rPr lang="en-US" sz="2400" i="1" u="sng" dirty="0" smtClean="0">
                <a:solidFill>
                  <a:schemeClr val="tx1">
                    <a:lumMod val="95000"/>
                  </a:schemeClr>
                </a:solidFill>
              </a:rPr>
              <a:t>Direct thrombin inhibitors</a:t>
            </a:r>
            <a:r>
              <a:rPr lang="en-US" sz="2400" i="1" dirty="0" smtClean="0">
                <a:solidFill>
                  <a:schemeClr val="tx1">
                    <a:lumMod val="95000"/>
                  </a:schemeClr>
                </a:solidFill>
              </a:rPr>
              <a:t>: </a:t>
            </a:r>
          </a:p>
          <a:p>
            <a:pPr>
              <a:buFont typeface="Arial" pitchFamily="34" charset="0"/>
              <a:buChar char="•"/>
            </a:pPr>
            <a:r>
              <a:rPr lang="en-US" dirty="0" smtClean="0"/>
              <a:t>allergic reactions like skin rash, itching or hives, </a:t>
            </a:r>
            <a:r>
              <a:rPr lang="en-US" dirty="0" smtClean="0">
                <a:hlinkClick r:id="rId2" action="ppaction://hlinkfile"/>
              </a:rPr>
              <a:t>swelling</a:t>
            </a:r>
            <a:r>
              <a:rPr lang="en-US" dirty="0" smtClean="0"/>
              <a:t> of the face, lips, or tongue </a:t>
            </a:r>
          </a:p>
          <a:p>
            <a:pPr>
              <a:buFont typeface="Arial" pitchFamily="34" charset="0"/>
              <a:buChar char="•"/>
            </a:pPr>
            <a:r>
              <a:rPr lang="en-US" dirty="0" smtClean="0"/>
              <a:t>back or stomach pain </a:t>
            </a:r>
          </a:p>
          <a:p>
            <a:pPr>
              <a:buFont typeface="Arial" pitchFamily="34" charset="0"/>
              <a:buChar char="•"/>
            </a:pPr>
            <a:r>
              <a:rPr lang="en-US" dirty="0" smtClean="0"/>
              <a:t>black, tarry stools </a:t>
            </a:r>
          </a:p>
          <a:p>
            <a:pPr>
              <a:buFont typeface="Arial" pitchFamily="34" charset="0"/>
              <a:buChar char="•"/>
            </a:pPr>
            <a:r>
              <a:rPr lang="en-US" dirty="0" smtClean="0"/>
              <a:t>blood in urine </a:t>
            </a:r>
          </a:p>
          <a:p>
            <a:pPr>
              <a:buFont typeface="Arial" pitchFamily="34" charset="0"/>
              <a:buChar char="•"/>
            </a:pPr>
            <a:r>
              <a:rPr lang="en-US" dirty="0" smtClean="0"/>
              <a:t>coughing up blood </a:t>
            </a:r>
          </a:p>
          <a:p>
            <a:pPr>
              <a:buFont typeface="Arial" pitchFamily="34" charset="0"/>
              <a:buChar char="•"/>
            </a:pPr>
            <a:r>
              <a:rPr lang="en-US" dirty="0" smtClean="0"/>
              <a:t>difficulty breathing </a:t>
            </a:r>
          </a:p>
          <a:p>
            <a:pPr>
              <a:buFont typeface="Arial" pitchFamily="34" charset="0"/>
              <a:buChar char="•"/>
            </a:pPr>
            <a:r>
              <a:rPr lang="en-US" dirty="0" smtClean="0"/>
              <a:t>dizziness or fainting spells </a:t>
            </a:r>
          </a:p>
          <a:p>
            <a:pPr>
              <a:buFont typeface="Arial" pitchFamily="34" charset="0"/>
              <a:buChar char="•"/>
            </a:pPr>
            <a:r>
              <a:rPr lang="en-US" dirty="0" smtClean="0"/>
              <a:t>heavy menstrual bleeding </a:t>
            </a:r>
          </a:p>
          <a:p>
            <a:pPr>
              <a:buFont typeface="Arial" pitchFamily="34" charset="0"/>
              <a:buChar char="•"/>
            </a:pPr>
            <a:r>
              <a:rPr lang="en-US" dirty="0" smtClean="0"/>
              <a:t>nosebleeds </a:t>
            </a:r>
          </a:p>
          <a:p>
            <a:pPr>
              <a:buFont typeface="Arial" pitchFamily="34" charset="0"/>
              <a:buChar char="•"/>
            </a:pPr>
            <a:r>
              <a:rPr lang="en-US" dirty="0" smtClean="0"/>
              <a:t>unusual bruising or bleeding </a:t>
            </a:r>
          </a:p>
          <a:p>
            <a:endParaRPr lang="en-US" dirty="0" smtClean="0"/>
          </a:p>
          <a:p>
            <a:r>
              <a:rPr lang="en-US" sz="2400" i="1" u="sng" dirty="0" smtClean="0">
                <a:solidFill>
                  <a:schemeClr val="tx1">
                    <a:lumMod val="95000"/>
                  </a:schemeClr>
                </a:solidFill>
              </a:rPr>
              <a:t>Heparins</a:t>
            </a:r>
            <a:r>
              <a:rPr lang="en-US" sz="2400" i="1" dirty="0" smtClean="0">
                <a:solidFill>
                  <a:schemeClr val="tx1">
                    <a:lumMod val="95000"/>
                  </a:schemeClr>
                </a:solidFill>
              </a:rPr>
              <a:t>:</a:t>
            </a:r>
          </a:p>
          <a:p>
            <a:pPr>
              <a:buFont typeface="Arial" pitchFamily="34" charset="0"/>
              <a:buChar char="•"/>
            </a:pPr>
            <a:r>
              <a:rPr lang="en-US" dirty="0" smtClean="0"/>
              <a:t> Thrombocytopenia</a:t>
            </a:r>
          </a:p>
          <a:p>
            <a:pPr>
              <a:buFont typeface="Arial" pitchFamily="34" charset="0"/>
              <a:buChar char="•"/>
            </a:pPr>
            <a:r>
              <a:rPr lang="en-US" dirty="0" smtClean="0"/>
              <a:t> elevated </a:t>
            </a:r>
            <a:r>
              <a:rPr lang="en-US" dirty="0" err="1" smtClean="0"/>
              <a:t>aminitransferases</a:t>
            </a:r>
            <a:r>
              <a:rPr lang="en-US" dirty="0" smtClean="0"/>
              <a:t> level</a:t>
            </a:r>
          </a:p>
          <a:p>
            <a:pPr>
              <a:buFont typeface="Arial" pitchFamily="34" charset="0"/>
              <a:buChar char="•"/>
            </a:pPr>
            <a:r>
              <a:rPr lang="en-US" dirty="0" err="1" smtClean="0"/>
              <a:t>Hyperkalemia</a:t>
            </a:r>
            <a:endParaRPr lang="en-US" dirty="0" smtClean="0"/>
          </a:p>
          <a:p>
            <a:pPr>
              <a:buFont typeface="Arial" pitchFamily="34" charset="0"/>
              <a:buChar char="•"/>
            </a:pPr>
            <a:r>
              <a:rPr lang="en-US" dirty="0" smtClean="0"/>
              <a:t>Alopecia</a:t>
            </a:r>
          </a:p>
          <a:p>
            <a:pPr>
              <a:buFont typeface="Arial" pitchFamily="34" charset="0"/>
              <a:buChar char="•"/>
            </a:pPr>
            <a:r>
              <a:rPr lang="en-US" dirty="0" smtClean="0"/>
              <a:t>Osteoporosis</a:t>
            </a:r>
          </a:p>
        </p:txBody>
      </p:sp>
      <p:sp>
        <p:nvSpPr>
          <p:cNvPr id="7" name="Rectangle 6"/>
          <p:cNvSpPr/>
          <p:nvPr/>
        </p:nvSpPr>
        <p:spPr>
          <a:xfrm>
            <a:off x="3351927" y="304801"/>
            <a:ext cx="5281824" cy="461665"/>
          </a:xfrm>
          <a:prstGeom prst="rect">
            <a:avLst/>
          </a:prstGeom>
        </p:spPr>
        <p:txBody>
          <a:bodyPr wrap="square">
            <a:spAutoFit/>
          </a:bodyPr>
          <a:lstStyle/>
          <a:p>
            <a:pPr lvl="0"/>
            <a:r>
              <a:rPr lang="en-US" sz="2400" b="1" i="1" u="sng" spc="600" dirty="0" smtClean="0">
                <a:solidFill>
                  <a:prstClr val="white"/>
                </a:solidFill>
              </a:rPr>
              <a:t>ADVERSE EFFECTS</a:t>
            </a:r>
            <a:r>
              <a:rPr lang="en-US" sz="2400" b="1" i="1" u="sng" dirty="0" smtClean="0">
                <a:solidFill>
                  <a:prstClr val="white"/>
                </a:solidFill>
              </a:rPr>
              <a:t>:</a:t>
            </a:r>
            <a:endParaRPr lang="en-US" sz="2400" b="1" i="1" dirty="0" smtClean="0">
              <a:solidFill>
                <a:prstClr val="white"/>
              </a:solidFill>
            </a:endParaRP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1218883" y="762001"/>
            <a:ext cx="10360501" cy="1379865"/>
          </a:xfrm>
          <a:prstGeom prst="rect">
            <a:avLst/>
          </a:prstGeom>
          <a:noFill/>
        </p:spPr>
        <p:txBody>
          <a:bodyPr wrap="square" rtlCol="0">
            <a:spAutoFit/>
          </a:bodyPr>
          <a:lstStyle/>
          <a:p>
            <a:r>
              <a:rPr lang="en-US" sz="2400" i="1" dirty="0" err="1" smtClean="0">
                <a:solidFill>
                  <a:schemeClr val="tx1">
                    <a:lumMod val="95000"/>
                  </a:schemeClr>
                </a:solidFill>
              </a:rPr>
              <a:t>Warfarin</a:t>
            </a:r>
            <a:r>
              <a:rPr lang="en-US" sz="2400" i="1" dirty="0" smtClean="0">
                <a:solidFill>
                  <a:schemeClr val="tx1">
                    <a:lumMod val="95000"/>
                  </a:schemeClr>
                </a:solidFill>
              </a:rPr>
              <a:t>:</a:t>
            </a:r>
          </a:p>
          <a:p>
            <a:pPr>
              <a:buFont typeface="Arial" pitchFamily="34" charset="0"/>
              <a:buChar char="•"/>
            </a:pPr>
            <a:r>
              <a:rPr lang="en-US" sz="2400" i="1" dirty="0" smtClean="0">
                <a:solidFill>
                  <a:srgbClr val="FF0000"/>
                </a:solidFill>
              </a:rPr>
              <a:t> </a:t>
            </a:r>
            <a:r>
              <a:rPr lang="en-US" sz="2400" i="1" dirty="0" smtClean="0"/>
              <a:t>Osteoporosis</a:t>
            </a:r>
          </a:p>
          <a:p>
            <a:pPr>
              <a:buFont typeface="Arial" pitchFamily="34" charset="0"/>
              <a:buChar char="•"/>
            </a:pPr>
            <a:r>
              <a:rPr lang="en-US" sz="2400" i="1" dirty="0" smtClean="0"/>
              <a:t> Purple toe syndrome</a:t>
            </a:r>
          </a:p>
        </p:txBody>
      </p:sp>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812590" y="0"/>
            <a:ext cx="10665222" cy="6858000"/>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371600"/>
            <a:ext cx="10969943" cy="2514600"/>
          </a:xfrm>
        </p:spPr>
        <p:txBody>
          <a:bodyPr>
            <a:prstTxWarp prst="textWave1">
              <a:avLst>
                <a:gd name="adj1" fmla="val 20000"/>
                <a:gd name="adj2" fmla="val -4251"/>
              </a:avLst>
            </a:prstTxWarp>
            <a:noAutofit/>
          </a:bodyPr>
          <a:lstStyle/>
          <a:p>
            <a:r>
              <a:rPr lang="en-US" sz="8800" b="1" dirty="0" smtClean="0">
                <a:ln w="12700">
                  <a:solidFill>
                    <a:schemeClr val="tx2">
                      <a:satMod val="155000"/>
                    </a:schemeClr>
                  </a:solidFill>
                  <a:prstDash val="solid"/>
                </a:ln>
                <a:solidFill>
                  <a:schemeClr val="bg2">
                    <a:tint val="85000"/>
                    <a:satMod val="155000"/>
                  </a:schemeClr>
                </a:solidFill>
                <a:effectLst>
                  <a:glow rad="139700">
                    <a:schemeClr val="accent3">
                      <a:satMod val="175000"/>
                      <a:alpha val="40000"/>
                    </a:schemeClr>
                  </a:glow>
                  <a:outerShdw blurRad="41275" dist="20320" dir="1800000" algn="tl" rotWithShape="0">
                    <a:srgbClr val="000000">
                      <a:alpha val="40000"/>
                    </a:srgbClr>
                  </a:outerShdw>
                </a:effectLst>
                <a:latin typeface="Monotype Corsiva" pitchFamily="66" charset="0"/>
              </a:rPr>
              <a:t>THANK YOU</a:t>
            </a:r>
            <a:endParaRPr lang="en-US" sz="8800" b="1" dirty="0">
              <a:ln w="12700">
                <a:solidFill>
                  <a:schemeClr val="tx2">
                    <a:satMod val="155000"/>
                  </a:schemeClr>
                </a:solidFill>
                <a:prstDash val="solid"/>
              </a:ln>
              <a:solidFill>
                <a:schemeClr val="bg2">
                  <a:tint val="85000"/>
                  <a:satMod val="155000"/>
                </a:schemeClr>
              </a:solidFill>
              <a:effectLst>
                <a:glow rad="139700">
                  <a:schemeClr val="accent3">
                    <a:satMod val="175000"/>
                    <a:alpha val="40000"/>
                  </a:schemeClr>
                </a:glow>
                <a:outerShdw blurRad="41275" dist="20320" dir="1800000" algn="tl" rotWithShape="0">
                  <a:srgbClr val="000000">
                    <a:alpha val="40000"/>
                  </a:srgbClr>
                </a:outerShdw>
              </a:effectLst>
              <a:latin typeface="Monotype Corsiva" pitchFamily="66" charset="0"/>
            </a:endParaRPr>
          </a:p>
        </p:txBody>
      </p:sp>
      <p:sp>
        <p:nvSpPr>
          <p:cNvPr id="3" name="Footer Placeholder 2"/>
          <p:cNvSpPr>
            <a:spLocks noGrp="1"/>
          </p:cNvSpPr>
          <p:nvPr>
            <p:ph type="ftr" sz="quarter" idx="11"/>
          </p:nvPr>
        </p:nvSpPr>
        <p:spPr/>
        <p:txBody>
          <a:bodyPr/>
          <a:lstStyle/>
          <a:p>
            <a:r>
              <a:rPr lang="en-US" smtClean="0"/>
              <a:t>RDP</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837</TotalTime>
  <Words>1582</Words>
  <Application>Microsoft Office PowerPoint</Application>
  <PresentationFormat>Custom</PresentationFormat>
  <Paragraphs>263</Paragraphs>
  <Slides>37</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6" baseType="lpstr">
      <vt:lpstr>Arial</vt:lpstr>
      <vt:lpstr>Calibri</vt:lpstr>
      <vt:lpstr>Calibri Light</vt:lpstr>
      <vt:lpstr>Monotype Corsiva</vt:lpstr>
      <vt:lpstr>Symbol</vt:lpstr>
      <vt:lpstr>Times New Roman</vt:lpstr>
      <vt:lpstr>Wingdings</vt:lpstr>
      <vt:lpstr>Office Theme</vt:lpstr>
      <vt:lpstr>Photo Editor Photo</vt:lpstr>
      <vt:lpstr>  DEEP VEIN THROMBOSIS</vt:lpstr>
      <vt:lpstr>PowerPoint Presentation</vt:lpstr>
      <vt:lpstr>     VENOUS THROMBOEMBOLISM</vt:lpstr>
      <vt:lpstr>     Deep vein thrombosis</vt:lpstr>
      <vt:lpstr>PowerPoint Presentation</vt:lpstr>
      <vt:lpstr>          AETIOLOGY</vt:lpstr>
      <vt:lpstr>PowerPoint Presentation</vt:lpstr>
      <vt:lpstr>PowerPoint Presentation</vt:lpstr>
      <vt:lpstr>PowerPoint Presentation</vt:lpstr>
      <vt:lpstr>RISK FACTORS FOR VENOUS THROMBOEMBOLISM   </vt:lpstr>
      <vt:lpstr>PowerPoint Presentation</vt:lpstr>
      <vt:lpstr>PowerPoint Presentation</vt:lpstr>
      <vt:lpstr>PowerPoint Presentation</vt:lpstr>
      <vt:lpstr>PowerPoint Presentation</vt:lpstr>
      <vt:lpstr>PowerPoint Presentation</vt:lpstr>
      <vt:lpstr>PATHOGENESIS</vt:lpstr>
      <vt:lpstr>PowerPoint Presentation</vt:lpstr>
      <vt:lpstr>   PATHOGENESIS OF VTE    VIRCHOW´S TRIAD</vt:lpstr>
      <vt:lpstr>PATHOGENESIS OF VTE VIRCHOW´S TRIAD</vt:lpstr>
      <vt:lpstr>      PATHOGENESIS OF VTE        VIRCHOW´S TRIAD</vt:lpstr>
      <vt:lpstr>PowerPoint Presentation</vt:lpstr>
      <vt:lpstr>INITIATION OF BLOOD COAGULATION</vt:lpstr>
      <vt:lpstr>   POST-THROMBOTIC SYNDROME</vt:lpstr>
      <vt:lpstr>   Post-thrombotic syndrome </vt:lpstr>
      <vt:lpstr>     Ulcus cruris venosum</vt:lpstr>
      <vt:lpstr> Severe stasis and ulceration</vt:lpstr>
      <vt:lpstr>PowerPoint Presentation</vt:lpstr>
      <vt:lpstr>Clinical Presentation of Deep Vein Thrombosis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VENOUS THROMBOSIS</dc:title>
  <dc:creator>dell</dc:creator>
  <cp:lastModifiedBy>User</cp:lastModifiedBy>
  <cp:revision>80</cp:revision>
  <dcterms:created xsi:type="dcterms:W3CDTF">2013-12-05T14:05:42Z</dcterms:created>
  <dcterms:modified xsi:type="dcterms:W3CDTF">2024-09-16T05:54:43Z</dcterms:modified>
</cp:coreProperties>
</file>