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31"/>
  </p:notesMasterIdLst>
  <p:handoutMasterIdLst>
    <p:handoutMasterId r:id="rId32"/>
  </p:handoutMasterIdLst>
  <p:sldIdLst>
    <p:sldId id="263" r:id="rId5"/>
    <p:sldId id="262" r:id="rId6"/>
    <p:sldId id="264" r:id="rId7"/>
    <p:sldId id="277" r:id="rId8"/>
    <p:sldId id="266" r:id="rId9"/>
    <p:sldId id="267" r:id="rId10"/>
    <p:sldId id="268" r:id="rId11"/>
    <p:sldId id="269" r:id="rId12"/>
    <p:sldId id="270" r:id="rId13"/>
    <p:sldId id="271" r:id="rId14"/>
    <p:sldId id="280" r:id="rId15"/>
    <p:sldId id="274" r:id="rId16"/>
    <p:sldId id="272" r:id="rId17"/>
    <p:sldId id="273" r:id="rId18"/>
    <p:sldId id="275" r:id="rId19"/>
    <p:sldId id="281" r:id="rId20"/>
    <p:sldId id="282" r:id="rId21"/>
    <p:sldId id="283" r:id="rId22"/>
    <p:sldId id="265" r:id="rId23"/>
    <p:sldId id="276" r:id="rId24"/>
    <p:sldId id="284" r:id="rId25"/>
    <p:sldId id="285" r:id="rId26"/>
    <p:sldId id="286" r:id="rId27"/>
    <p:sldId id="287" r:id="rId28"/>
    <p:sldId id="278"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4</a:t>
            </a:fld>
            <a:endParaRPr lang="en-IN"/>
          </a:p>
        </p:txBody>
      </p:sp>
    </p:spTree>
    <p:extLst>
      <p:ext uri="{BB962C8B-B14F-4D97-AF65-F5344CB8AC3E}">
        <p14:creationId xmlns:p14="http://schemas.microsoft.com/office/powerpoint/2010/main" val="1136350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FB9B73-8CAB-413C-9E95-DBD1C7E2AF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4C69C73B-0F8F-4971-8B0F-843C8B75FB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83F9C7A8-3C2F-41AC-8D43-96BAB8FB902F}"/>
              </a:ext>
            </a:extLst>
          </p:cNvPr>
          <p:cNvSpPr>
            <a:spLocks noGrp="1"/>
          </p:cNvSpPr>
          <p:nvPr>
            <p:ph type="dt" sz="half" idx="10"/>
          </p:nvPr>
        </p:nvSpPr>
        <p:spPr/>
        <p:txBody>
          <a:bodyPr/>
          <a:lstStyle/>
          <a:p>
            <a:fld id="{B13D6939-A595-4BF9-8B19-06E34AC91F0C}" type="datetime1">
              <a:rPr lang="en-IN" smtClean="0"/>
              <a:t>17-09-2024</a:t>
            </a:fld>
            <a:endParaRPr lang="en-IN"/>
          </a:p>
        </p:txBody>
      </p:sp>
      <p:sp>
        <p:nvSpPr>
          <p:cNvPr id="5" name="Footer Placeholder 4">
            <a:extLst>
              <a:ext uri="{FF2B5EF4-FFF2-40B4-BE49-F238E27FC236}">
                <a16:creationId xmlns:a16="http://schemas.microsoft.com/office/drawing/2014/main" xmlns="" id="{94F67344-A315-4111-8DAB-28B66ED6DF0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56DF10F6-E50D-4D27-8423-47449F454141}"/>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978129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8F0C74-CBA8-4385-A754-BBFEC8D531D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274C400-65A9-48A6-97F2-3499F860B1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F3D6A342-4848-460A-AA84-8370F5CF517D}"/>
              </a:ext>
            </a:extLst>
          </p:cNvPr>
          <p:cNvSpPr>
            <a:spLocks noGrp="1"/>
          </p:cNvSpPr>
          <p:nvPr>
            <p:ph type="dt" sz="half" idx="10"/>
          </p:nvPr>
        </p:nvSpPr>
        <p:spPr/>
        <p:txBody>
          <a:bodyPr/>
          <a:lstStyle/>
          <a:p>
            <a:fld id="{46FB1DBA-B9AC-4195-BF02-43AAEF949F0B}" type="datetime1">
              <a:rPr lang="en-IN" smtClean="0"/>
              <a:t>17-09-2024</a:t>
            </a:fld>
            <a:endParaRPr lang="en-IN"/>
          </a:p>
        </p:txBody>
      </p:sp>
      <p:sp>
        <p:nvSpPr>
          <p:cNvPr id="5" name="Footer Placeholder 4">
            <a:extLst>
              <a:ext uri="{FF2B5EF4-FFF2-40B4-BE49-F238E27FC236}">
                <a16:creationId xmlns:a16="http://schemas.microsoft.com/office/drawing/2014/main" xmlns="" id="{6800F616-32A4-415D-BD48-B37DEBCD80A9}"/>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8AED562-30DA-49E9-A4FD-AE7DFBDA5864}"/>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98014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BCE2416-BB17-417D-9901-F3129BD9BE9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289A12F3-D57D-4A70-B3B3-207BB9A1C5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51BF3CA-D1C0-4BEB-88AC-BB412F73FF5C}"/>
              </a:ext>
            </a:extLst>
          </p:cNvPr>
          <p:cNvSpPr>
            <a:spLocks noGrp="1"/>
          </p:cNvSpPr>
          <p:nvPr>
            <p:ph type="dt" sz="half" idx="10"/>
          </p:nvPr>
        </p:nvSpPr>
        <p:spPr/>
        <p:txBody>
          <a:bodyPr/>
          <a:lstStyle/>
          <a:p>
            <a:fld id="{CAB32F87-604B-4ADA-8730-BF714B271340}" type="datetime1">
              <a:rPr lang="en-IN" smtClean="0"/>
              <a:t>17-09-2024</a:t>
            </a:fld>
            <a:endParaRPr lang="en-IN"/>
          </a:p>
        </p:txBody>
      </p:sp>
      <p:sp>
        <p:nvSpPr>
          <p:cNvPr id="5" name="Footer Placeholder 4">
            <a:extLst>
              <a:ext uri="{FF2B5EF4-FFF2-40B4-BE49-F238E27FC236}">
                <a16:creationId xmlns:a16="http://schemas.microsoft.com/office/drawing/2014/main" xmlns="" id="{15037229-A397-4F65-80E7-21CC1A4C596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3CB6BB2D-1216-4520-8703-E679A19D0F4F}"/>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1142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67FC71-7445-46F8-B355-C5EA6DAC255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DBE43E8-184A-480C-ADAD-7C62882884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3B79735-B0DC-47C1-A882-DDA98B82E54A}"/>
              </a:ext>
            </a:extLst>
          </p:cNvPr>
          <p:cNvSpPr>
            <a:spLocks noGrp="1"/>
          </p:cNvSpPr>
          <p:nvPr>
            <p:ph type="dt" sz="half" idx="10"/>
          </p:nvPr>
        </p:nvSpPr>
        <p:spPr/>
        <p:txBody>
          <a:bodyPr/>
          <a:lstStyle/>
          <a:p>
            <a:fld id="{6EE1B8E9-8582-4E1D-92FD-EF17C7664807}" type="datetime1">
              <a:rPr lang="en-IN" smtClean="0"/>
              <a:t>17-09-2024</a:t>
            </a:fld>
            <a:endParaRPr lang="en-IN"/>
          </a:p>
        </p:txBody>
      </p:sp>
      <p:sp>
        <p:nvSpPr>
          <p:cNvPr id="5" name="Footer Placeholder 4">
            <a:extLst>
              <a:ext uri="{FF2B5EF4-FFF2-40B4-BE49-F238E27FC236}">
                <a16:creationId xmlns:a16="http://schemas.microsoft.com/office/drawing/2014/main" xmlns="" id="{B9BAFCDA-65A8-4556-BBD0-11EA414A7717}"/>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D55372C2-5B1C-4A52-8473-215B905537DD}"/>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006685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DBA7F0-9377-481C-BF0D-DBC2666FC8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89DF0DD4-6908-40A6-8DFF-E51CB04CC0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E3E3B03-5E6E-4920-8C27-C8D885CC928F}"/>
              </a:ext>
            </a:extLst>
          </p:cNvPr>
          <p:cNvSpPr>
            <a:spLocks noGrp="1"/>
          </p:cNvSpPr>
          <p:nvPr>
            <p:ph type="dt" sz="half" idx="10"/>
          </p:nvPr>
        </p:nvSpPr>
        <p:spPr/>
        <p:txBody>
          <a:bodyPr/>
          <a:lstStyle/>
          <a:p>
            <a:fld id="{C4F2B17E-D117-4289-88D0-FA09E5B21428}" type="datetime1">
              <a:rPr lang="en-IN" smtClean="0"/>
              <a:t>17-09-2024</a:t>
            </a:fld>
            <a:endParaRPr lang="en-IN"/>
          </a:p>
        </p:txBody>
      </p:sp>
      <p:sp>
        <p:nvSpPr>
          <p:cNvPr id="5" name="Footer Placeholder 4">
            <a:extLst>
              <a:ext uri="{FF2B5EF4-FFF2-40B4-BE49-F238E27FC236}">
                <a16:creationId xmlns:a16="http://schemas.microsoft.com/office/drawing/2014/main" xmlns="" id="{C9281D02-9F92-4B2D-8019-24C5D5B2326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2E25E569-02CD-4CFB-AABA-B1F07D5E911B}"/>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769963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D1F668-038E-4F62-A167-3F9D100C713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433C4BED-19D3-400B-B122-42A5DB2FCF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388ACC27-C5B6-43FB-BDB3-B2514FB9CA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B8C2B265-CF6E-4A98-9475-284BE8740A48}"/>
              </a:ext>
            </a:extLst>
          </p:cNvPr>
          <p:cNvSpPr>
            <a:spLocks noGrp="1"/>
          </p:cNvSpPr>
          <p:nvPr>
            <p:ph type="dt" sz="half" idx="10"/>
          </p:nvPr>
        </p:nvSpPr>
        <p:spPr/>
        <p:txBody>
          <a:bodyPr/>
          <a:lstStyle/>
          <a:p>
            <a:fld id="{FDC1C781-EFF6-49C9-903D-8051518C783A}" type="datetime1">
              <a:rPr lang="en-IN" smtClean="0"/>
              <a:t>17-09-2024</a:t>
            </a:fld>
            <a:endParaRPr lang="en-IN"/>
          </a:p>
        </p:txBody>
      </p:sp>
      <p:sp>
        <p:nvSpPr>
          <p:cNvPr id="6" name="Footer Placeholder 5">
            <a:extLst>
              <a:ext uri="{FF2B5EF4-FFF2-40B4-BE49-F238E27FC236}">
                <a16:creationId xmlns:a16="http://schemas.microsoft.com/office/drawing/2014/main" xmlns="" id="{C9D7327F-9B96-4A8C-96A5-181A8706C829}"/>
              </a:ext>
            </a:extLst>
          </p:cNvPr>
          <p:cNvSpPr>
            <a:spLocks noGrp="1"/>
          </p:cNvSpPr>
          <p:nvPr>
            <p:ph type="ftr" sz="quarter" idx="11"/>
          </p:nvPr>
        </p:nvSpPr>
        <p:spPr/>
        <p:txBody>
          <a:bodyPr/>
          <a:lstStyle/>
          <a:p>
            <a:r>
              <a:rPr lang="en-IN" smtClean="0"/>
              <a:t>RDP</a:t>
            </a:r>
            <a:endParaRPr lang="en-IN"/>
          </a:p>
        </p:txBody>
      </p:sp>
      <p:sp>
        <p:nvSpPr>
          <p:cNvPr id="7" name="Slide Number Placeholder 6">
            <a:extLst>
              <a:ext uri="{FF2B5EF4-FFF2-40B4-BE49-F238E27FC236}">
                <a16:creationId xmlns:a16="http://schemas.microsoft.com/office/drawing/2014/main" xmlns="" id="{37DF5014-374D-4598-9CCE-7DF171C0E558}"/>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15318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0BBFED-B6E4-418E-858B-4C38D80DA08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D134ABD3-6C9F-4CAB-8B6E-DFF18FE969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7A78D26-E249-4A13-A1CD-B4EA808397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FBCC3FA2-BAD5-49EE-8086-9D8AC69129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880C982-9C60-4A02-B849-F93730FD13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B8F027F8-564F-415E-97AA-151667BAB84B}"/>
              </a:ext>
            </a:extLst>
          </p:cNvPr>
          <p:cNvSpPr>
            <a:spLocks noGrp="1"/>
          </p:cNvSpPr>
          <p:nvPr>
            <p:ph type="dt" sz="half" idx="10"/>
          </p:nvPr>
        </p:nvSpPr>
        <p:spPr/>
        <p:txBody>
          <a:bodyPr/>
          <a:lstStyle/>
          <a:p>
            <a:fld id="{D5778177-B38C-4784-94C1-E158CB577784}" type="datetime1">
              <a:rPr lang="en-IN" smtClean="0"/>
              <a:t>17-09-2024</a:t>
            </a:fld>
            <a:endParaRPr lang="en-IN"/>
          </a:p>
        </p:txBody>
      </p:sp>
      <p:sp>
        <p:nvSpPr>
          <p:cNvPr id="8" name="Footer Placeholder 7">
            <a:extLst>
              <a:ext uri="{FF2B5EF4-FFF2-40B4-BE49-F238E27FC236}">
                <a16:creationId xmlns:a16="http://schemas.microsoft.com/office/drawing/2014/main" xmlns="" id="{1A85C26A-288C-4307-99F5-119B85FA982B}"/>
              </a:ext>
            </a:extLst>
          </p:cNvPr>
          <p:cNvSpPr>
            <a:spLocks noGrp="1"/>
          </p:cNvSpPr>
          <p:nvPr>
            <p:ph type="ftr" sz="quarter" idx="11"/>
          </p:nvPr>
        </p:nvSpPr>
        <p:spPr/>
        <p:txBody>
          <a:bodyPr/>
          <a:lstStyle/>
          <a:p>
            <a:r>
              <a:rPr lang="en-IN" smtClean="0"/>
              <a:t>RDP</a:t>
            </a:r>
            <a:endParaRPr lang="en-IN"/>
          </a:p>
        </p:txBody>
      </p:sp>
      <p:sp>
        <p:nvSpPr>
          <p:cNvPr id="9" name="Slide Number Placeholder 8">
            <a:extLst>
              <a:ext uri="{FF2B5EF4-FFF2-40B4-BE49-F238E27FC236}">
                <a16:creationId xmlns:a16="http://schemas.microsoft.com/office/drawing/2014/main" xmlns="" id="{0C485AC1-D95B-41BB-9E3F-BD5A9889948D}"/>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156301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0E16F8-8445-416E-981E-D653C0A5FC2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CD9CF2B6-09CB-4BF3-814B-22DD2218DB73}"/>
              </a:ext>
            </a:extLst>
          </p:cNvPr>
          <p:cNvSpPr>
            <a:spLocks noGrp="1"/>
          </p:cNvSpPr>
          <p:nvPr>
            <p:ph type="dt" sz="half" idx="10"/>
          </p:nvPr>
        </p:nvSpPr>
        <p:spPr/>
        <p:txBody>
          <a:bodyPr/>
          <a:lstStyle/>
          <a:p>
            <a:fld id="{28555544-073D-4E1E-A841-ACFBB3E19D79}" type="datetime1">
              <a:rPr lang="en-IN" smtClean="0"/>
              <a:t>17-09-2024</a:t>
            </a:fld>
            <a:endParaRPr lang="en-IN"/>
          </a:p>
        </p:txBody>
      </p:sp>
      <p:sp>
        <p:nvSpPr>
          <p:cNvPr id="4" name="Footer Placeholder 3">
            <a:extLst>
              <a:ext uri="{FF2B5EF4-FFF2-40B4-BE49-F238E27FC236}">
                <a16:creationId xmlns:a16="http://schemas.microsoft.com/office/drawing/2014/main" xmlns="" id="{0D4659A5-3966-4800-A767-C0807B4F30DA}"/>
              </a:ext>
            </a:extLst>
          </p:cNvPr>
          <p:cNvSpPr>
            <a:spLocks noGrp="1"/>
          </p:cNvSpPr>
          <p:nvPr>
            <p:ph type="ftr" sz="quarter" idx="11"/>
          </p:nvPr>
        </p:nvSpPr>
        <p:spPr/>
        <p:txBody>
          <a:bodyPr/>
          <a:lstStyle/>
          <a:p>
            <a:r>
              <a:rPr lang="en-IN" smtClean="0"/>
              <a:t>RDP</a:t>
            </a:r>
            <a:endParaRPr lang="en-IN"/>
          </a:p>
        </p:txBody>
      </p:sp>
      <p:sp>
        <p:nvSpPr>
          <p:cNvPr id="5" name="Slide Number Placeholder 4">
            <a:extLst>
              <a:ext uri="{FF2B5EF4-FFF2-40B4-BE49-F238E27FC236}">
                <a16:creationId xmlns:a16="http://schemas.microsoft.com/office/drawing/2014/main" xmlns="" id="{2614C74D-07BB-4227-99BA-7084336B837A}"/>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441067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6BAF928-2777-4F1B-B954-B85888157786}"/>
              </a:ext>
            </a:extLst>
          </p:cNvPr>
          <p:cNvSpPr>
            <a:spLocks noGrp="1"/>
          </p:cNvSpPr>
          <p:nvPr>
            <p:ph type="dt" sz="half" idx="10"/>
          </p:nvPr>
        </p:nvSpPr>
        <p:spPr/>
        <p:txBody>
          <a:bodyPr/>
          <a:lstStyle/>
          <a:p>
            <a:fld id="{8DDC2D99-80EC-4BDC-8862-BA060B6F454A}" type="datetime1">
              <a:rPr lang="en-IN" smtClean="0"/>
              <a:t>17-09-2024</a:t>
            </a:fld>
            <a:endParaRPr lang="en-IN"/>
          </a:p>
        </p:txBody>
      </p:sp>
      <p:sp>
        <p:nvSpPr>
          <p:cNvPr id="3" name="Footer Placeholder 2">
            <a:extLst>
              <a:ext uri="{FF2B5EF4-FFF2-40B4-BE49-F238E27FC236}">
                <a16:creationId xmlns:a16="http://schemas.microsoft.com/office/drawing/2014/main" xmlns="" id="{FF63D92E-EA7D-4DC7-8F1E-7B79358F5C14}"/>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573DDF1-0ADD-4FE1-AC17-C02CF43A86A7}"/>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77054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F636DF-DCC3-4F79-8B2B-FF87AD1AB1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2E6B4348-5D74-419D-A0AE-510FD55EE6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5952FA55-EB60-4745-BCA4-914449B47E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E5A5AB1-578F-4250-BE6F-144D6A7F4262}"/>
              </a:ext>
            </a:extLst>
          </p:cNvPr>
          <p:cNvSpPr>
            <a:spLocks noGrp="1"/>
          </p:cNvSpPr>
          <p:nvPr>
            <p:ph type="dt" sz="half" idx="10"/>
          </p:nvPr>
        </p:nvSpPr>
        <p:spPr/>
        <p:txBody>
          <a:bodyPr/>
          <a:lstStyle/>
          <a:p>
            <a:fld id="{3E71F9A5-EF49-4125-9656-53CCED88789E}" type="datetime1">
              <a:rPr lang="en-IN" smtClean="0"/>
              <a:t>17-09-2024</a:t>
            </a:fld>
            <a:endParaRPr lang="en-IN"/>
          </a:p>
        </p:txBody>
      </p:sp>
      <p:sp>
        <p:nvSpPr>
          <p:cNvPr id="6" name="Footer Placeholder 5">
            <a:extLst>
              <a:ext uri="{FF2B5EF4-FFF2-40B4-BE49-F238E27FC236}">
                <a16:creationId xmlns:a16="http://schemas.microsoft.com/office/drawing/2014/main" xmlns="" id="{F1D6AFE7-330F-4993-AC4E-9EAEC089A8CD}"/>
              </a:ext>
            </a:extLst>
          </p:cNvPr>
          <p:cNvSpPr>
            <a:spLocks noGrp="1"/>
          </p:cNvSpPr>
          <p:nvPr>
            <p:ph type="ftr" sz="quarter" idx="11"/>
          </p:nvPr>
        </p:nvSpPr>
        <p:spPr/>
        <p:txBody>
          <a:bodyPr/>
          <a:lstStyle/>
          <a:p>
            <a:r>
              <a:rPr lang="en-IN" smtClean="0"/>
              <a:t>RDP</a:t>
            </a:r>
            <a:endParaRPr lang="en-IN"/>
          </a:p>
        </p:txBody>
      </p:sp>
      <p:sp>
        <p:nvSpPr>
          <p:cNvPr id="7" name="Slide Number Placeholder 6">
            <a:extLst>
              <a:ext uri="{FF2B5EF4-FFF2-40B4-BE49-F238E27FC236}">
                <a16:creationId xmlns:a16="http://schemas.microsoft.com/office/drawing/2014/main" xmlns="" id="{20CB1B81-E8A9-470C-B177-E8CC22979536}"/>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044686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DB3B25-308D-4D81-9324-7955CF9A7F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2AD51D7D-B1AE-451A-ABBD-7580166784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00EA4E69-15F4-4B6D-98F8-644F24316A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5F65630-3360-4A35-8C6B-82854B52E8F3}"/>
              </a:ext>
            </a:extLst>
          </p:cNvPr>
          <p:cNvSpPr>
            <a:spLocks noGrp="1"/>
          </p:cNvSpPr>
          <p:nvPr>
            <p:ph type="dt" sz="half" idx="10"/>
          </p:nvPr>
        </p:nvSpPr>
        <p:spPr/>
        <p:txBody>
          <a:bodyPr/>
          <a:lstStyle/>
          <a:p>
            <a:fld id="{A81F4265-25B2-433B-867E-23F75705D5A9}" type="datetime1">
              <a:rPr lang="en-IN" smtClean="0"/>
              <a:t>17-09-2024</a:t>
            </a:fld>
            <a:endParaRPr lang="en-IN"/>
          </a:p>
        </p:txBody>
      </p:sp>
      <p:sp>
        <p:nvSpPr>
          <p:cNvPr id="6" name="Footer Placeholder 5">
            <a:extLst>
              <a:ext uri="{FF2B5EF4-FFF2-40B4-BE49-F238E27FC236}">
                <a16:creationId xmlns:a16="http://schemas.microsoft.com/office/drawing/2014/main" xmlns="" id="{5008E9DE-ECB2-45CC-B51E-BA1C0DC2715C}"/>
              </a:ext>
            </a:extLst>
          </p:cNvPr>
          <p:cNvSpPr>
            <a:spLocks noGrp="1"/>
          </p:cNvSpPr>
          <p:nvPr>
            <p:ph type="ftr" sz="quarter" idx="11"/>
          </p:nvPr>
        </p:nvSpPr>
        <p:spPr/>
        <p:txBody>
          <a:bodyPr/>
          <a:lstStyle/>
          <a:p>
            <a:r>
              <a:rPr lang="en-IN" smtClean="0"/>
              <a:t>RDP</a:t>
            </a:r>
            <a:endParaRPr lang="en-IN"/>
          </a:p>
        </p:txBody>
      </p:sp>
      <p:sp>
        <p:nvSpPr>
          <p:cNvPr id="7" name="Slide Number Placeholder 6">
            <a:extLst>
              <a:ext uri="{FF2B5EF4-FFF2-40B4-BE49-F238E27FC236}">
                <a16:creationId xmlns:a16="http://schemas.microsoft.com/office/drawing/2014/main" xmlns="" id="{D8C9550E-60DC-4FA5-9AD2-4DD651C8BDB7}"/>
              </a:ext>
            </a:extLst>
          </p:cNvPr>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440160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980C943-6E4E-4419-8268-76B26A6E1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F84F4B8-BFC1-4F26-8CAC-1944F8FCE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522C071-C53B-4767-804D-541898BC94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5AC4D-98D4-43DA-958B-647639F66A50}" type="datetime1">
              <a:rPr lang="en-IN" smtClean="0"/>
              <a:t>17-09-2024</a:t>
            </a:fld>
            <a:endParaRPr lang="en-IN"/>
          </a:p>
        </p:txBody>
      </p:sp>
      <p:sp>
        <p:nvSpPr>
          <p:cNvPr id="5" name="Footer Placeholder 4">
            <a:extLst>
              <a:ext uri="{FF2B5EF4-FFF2-40B4-BE49-F238E27FC236}">
                <a16:creationId xmlns:a16="http://schemas.microsoft.com/office/drawing/2014/main" xmlns="" id="{6A246C00-AA3C-4B82-A9EB-698379AD22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a:extLst>
              <a:ext uri="{FF2B5EF4-FFF2-40B4-BE49-F238E27FC236}">
                <a16:creationId xmlns:a16="http://schemas.microsoft.com/office/drawing/2014/main" xmlns="" id="{FB3EC0C4-134C-446F-AB1E-9CA770205A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66043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282845" y="957243"/>
            <a:ext cx="7848600" cy="461665"/>
          </a:xfrm>
          <a:prstGeom prst="rect">
            <a:avLst/>
          </a:prstGeom>
          <a:noFill/>
        </p:spPr>
        <p:txBody>
          <a:bodyPr wrap="square" rtlCol="0">
            <a:spAutoFit/>
          </a:bodyPr>
          <a:lstStyle/>
          <a:p>
            <a:pPr algn="ctr"/>
            <a:r>
              <a:rPr lang="en-IN" sz="2400" b="1" u="sng" dirty="0">
                <a:latin typeface="Times New Roman" panose="02020603050405020304" pitchFamily="18" charset="0"/>
                <a:cs typeface="Times New Roman" panose="02020603050405020304" pitchFamily="18" charset="0"/>
              </a:rPr>
              <a:t>PHARMACOGNOSY &amp; PHYTOPHARMACEUTICALS</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282845" y="3229476"/>
            <a:ext cx="7848600" cy="1077218"/>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Macro, powder and microscopic study of </a:t>
            </a:r>
            <a:r>
              <a:rPr lang="en-US" sz="3200" b="1" u="sng" dirty="0" err="1">
                <a:latin typeface="Times New Roman" panose="02020603050405020304" pitchFamily="18" charset="0"/>
                <a:cs typeface="Times New Roman" panose="02020603050405020304" pitchFamily="18" charset="0"/>
              </a:rPr>
              <a:t>Datura</a:t>
            </a:r>
            <a:endParaRPr lang="en-IN" sz="3200" b="1"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26805" t="25132" r="56368" b="29974"/>
          <a:stretch/>
        </p:blipFill>
        <p:spPr>
          <a:xfrm>
            <a:off x="7240742" y="487203"/>
            <a:ext cx="3796451" cy="5694680"/>
          </a:xfrm>
          <a:prstGeom prst="rect">
            <a:avLst/>
          </a:prstGeom>
        </p:spPr>
      </p:pic>
      <p:sp>
        <p:nvSpPr>
          <p:cNvPr id="5" name="Rectangle 4">
            <a:extLst>
              <a:ext uri="{FF2B5EF4-FFF2-40B4-BE49-F238E27FC236}">
                <a16:creationId xmlns:a16="http://schemas.microsoft.com/office/drawing/2014/main" xmlns="" id="{80CC321A-DD69-448D-802C-B4E6665C9F5B}"/>
              </a:ext>
            </a:extLst>
          </p:cNvPr>
          <p:cNvSpPr/>
          <p:nvPr/>
        </p:nvSpPr>
        <p:spPr>
          <a:xfrm>
            <a:off x="1429305" y="621437"/>
            <a:ext cx="1500326" cy="1162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Anisocytic</a:t>
            </a:r>
            <a:r>
              <a:rPr lang="en-US" dirty="0"/>
              <a:t> </a:t>
            </a:r>
          </a:p>
          <a:p>
            <a:pPr algn="ctr"/>
            <a:r>
              <a:rPr lang="en-US" dirty="0"/>
              <a:t>A – not equal </a:t>
            </a:r>
          </a:p>
          <a:p>
            <a:pPr algn="ctr"/>
            <a:r>
              <a:rPr lang="en-US" dirty="0" err="1"/>
              <a:t>Cytic</a:t>
            </a:r>
            <a:r>
              <a:rPr lang="en-US" dirty="0"/>
              <a:t> – cell </a:t>
            </a:r>
            <a:endParaRPr lang="en-IN" dirty="0"/>
          </a:p>
        </p:txBody>
      </p:sp>
      <p:sp>
        <p:nvSpPr>
          <p:cNvPr id="6" name="Rectangle 5">
            <a:extLst>
              <a:ext uri="{FF2B5EF4-FFF2-40B4-BE49-F238E27FC236}">
                <a16:creationId xmlns:a16="http://schemas.microsoft.com/office/drawing/2014/main" xmlns="" id="{1CBA8799-D28F-4565-8E2E-CECAB8360C8B}"/>
              </a:ext>
            </a:extLst>
          </p:cNvPr>
          <p:cNvSpPr/>
          <p:nvPr/>
        </p:nvSpPr>
        <p:spPr>
          <a:xfrm>
            <a:off x="1074198" y="1899821"/>
            <a:ext cx="2192785" cy="41725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Requirement </a:t>
            </a:r>
            <a:endParaRPr lang="en-IN" dirty="0"/>
          </a:p>
        </p:txBody>
      </p:sp>
      <p:sp>
        <p:nvSpPr>
          <p:cNvPr id="7" name="Rectangle 6">
            <a:extLst>
              <a:ext uri="{FF2B5EF4-FFF2-40B4-BE49-F238E27FC236}">
                <a16:creationId xmlns:a16="http://schemas.microsoft.com/office/drawing/2014/main" xmlns="" id="{1A232779-094C-468D-B1F5-762D1D838E37}"/>
              </a:ext>
            </a:extLst>
          </p:cNvPr>
          <p:cNvSpPr/>
          <p:nvPr/>
        </p:nvSpPr>
        <p:spPr>
          <a:xfrm>
            <a:off x="852967" y="2467992"/>
            <a:ext cx="2698101" cy="256564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Pen brash </a:t>
            </a:r>
          </a:p>
          <a:p>
            <a:pPr algn="ctr"/>
            <a:r>
              <a:rPr lang="en-US" dirty="0"/>
              <a:t>Covering glass </a:t>
            </a:r>
          </a:p>
          <a:p>
            <a:pPr algn="ctr"/>
            <a:r>
              <a:rPr lang="en-US" dirty="0"/>
              <a:t>Filter paper </a:t>
            </a:r>
          </a:p>
          <a:p>
            <a:pPr algn="ctr"/>
            <a:r>
              <a:rPr lang="en-US" dirty="0"/>
              <a:t>Watch glass </a:t>
            </a:r>
          </a:p>
          <a:p>
            <a:pPr algn="ctr"/>
            <a:r>
              <a:rPr lang="en-US" dirty="0"/>
              <a:t>Bled </a:t>
            </a:r>
          </a:p>
          <a:p>
            <a:pPr algn="ctr"/>
            <a:r>
              <a:rPr lang="en-US" dirty="0"/>
              <a:t>Datura [ ventricle surface ]</a:t>
            </a:r>
            <a:endParaRPr lang="en-IN" dirty="0"/>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1476815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422C7-3166-4442-B620-2DAC2BD0007A}"/>
              </a:ext>
            </a:extLst>
          </p:cNvPr>
          <p:cNvSpPr>
            <a:spLocks noGrp="1"/>
          </p:cNvSpPr>
          <p:nvPr>
            <p:ph type="title"/>
          </p:nvPr>
        </p:nvSpPr>
        <p:spPr>
          <a:xfrm>
            <a:off x="3208538" y="329615"/>
            <a:ext cx="4944862" cy="744584"/>
          </a:xfrm>
        </p:spPr>
        <p:txBody>
          <a:bodyPr/>
          <a:lstStyle/>
          <a:p>
            <a:r>
              <a:rPr lang="en-US" dirty="0"/>
              <a:t>  </a:t>
            </a:r>
            <a:endParaRPr lang="en-IN" dirty="0"/>
          </a:p>
        </p:txBody>
      </p:sp>
      <p:sp>
        <p:nvSpPr>
          <p:cNvPr id="5" name="Slide Number Placeholder 4">
            <a:extLst>
              <a:ext uri="{FF2B5EF4-FFF2-40B4-BE49-F238E27FC236}">
                <a16:creationId xmlns:a16="http://schemas.microsoft.com/office/drawing/2014/main" xmlns="" id="{06148537-605F-4FD4-B70C-2EBDCA3F8B23}"/>
              </a:ext>
            </a:extLst>
          </p:cNvPr>
          <p:cNvSpPr>
            <a:spLocks noGrp="1"/>
          </p:cNvSpPr>
          <p:nvPr>
            <p:ph type="sldNum" sz="quarter" idx="12"/>
          </p:nvPr>
        </p:nvSpPr>
        <p:spPr>
          <a:xfrm>
            <a:off x="9448800" y="6455362"/>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279E4E4C-D134-4B11-9108-B5B763700C79}"/>
              </a:ext>
            </a:extLst>
          </p:cNvPr>
          <p:cNvSpPr/>
          <p:nvPr/>
        </p:nvSpPr>
        <p:spPr>
          <a:xfrm>
            <a:off x="1464815" y="639192"/>
            <a:ext cx="6107837" cy="2789808"/>
          </a:xfrm>
          <a:prstGeom prst="rect">
            <a:avLst/>
          </a:prstGeom>
          <a:ln/>
        </p:spPr>
        <p:style>
          <a:lnRef idx="0">
            <a:schemeClr val="dk1"/>
          </a:lnRef>
          <a:fillRef idx="3">
            <a:schemeClr val="dk1"/>
          </a:fillRef>
          <a:effectRef idx="3">
            <a:schemeClr val="dk1"/>
          </a:effectRef>
          <a:fontRef idx="minor">
            <a:schemeClr val="lt1"/>
          </a:fontRef>
        </p:style>
        <p:txBody>
          <a:bodyPr rtlCol="0" anchor="ctr"/>
          <a:lstStyle/>
          <a:p>
            <a:pPr algn="ctr"/>
            <a:r>
              <a:rPr lang="en-US" dirty="0" err="1"/>
              <a:t>Unisocytic</a:t>
            </a:r>
            <a:r>
              <a:rPr lang="en-US" dirty="0"/>
              <a:t> stomata and its function </a:t>
            </a:r>
          </a:p>
          <a:p>
            <a:pPr algn="ctr"/>
            <a:endParaRPr lang="en-US" dirty="0"/>
          </a:p>
          <a:p>
            <a:pPr algn="ctr"/>
            <a:r>
              <a:rPr lang="en-US" dirty="0"/>
              <a:t>2. Difference between covering and glandular trichome </a:t>
            </a:r>
          </a:p>
          <a:p>
            <a:pPr algn="ctr"/>
            <a:endParaRPr lang="en-US" dirty="0"/>
          </a:p>
          <a:p>
            <a:pPr algn="ctr"/>
            <a:r>
              <a:rPr lang="en-US" dirty="0"/>
              <a:t>Slide number 9 Is very  important </a:t>
            </a:r>
            <a:endParaRPr lang="en-IN" dirty="0"/>
          </a:p>
        </p:txBody>
      </p:sp>
      <p:sp>
        <p:nvSpPr>
          <p:cNvPr id="8" name="Footer Placeholder 7"/>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3996312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20569" t="23372" r="56962" b="29622"/>
          <a:stretch/>
        </p:blipFill>
        <p:spPr>
          <a:xfrm>
            <a:off x="1159098" y="371859"/>
            <a:ext cx="2923505" cy="3438660"/>
          </a:xfrm>
          <a:prstGeom prst="rect">
            <a:avLst/>
          </a:prstGeom>
        </p:spPr>
      </p:pic>
      <p:pic>
        <p:nvPicPr>
          <p:cNvPr id="6" name="Picture 5"/>
          <p:cNvPicPr>
            <a:picLocks noChangeAspect="1"/>
          </p:cNvPicPr>
          <p:nvPr/>
        </p:nvPicPr>
        <p:blipFill rotWithShape="1">
          <a:blip r:embed="rId3"/>
          <a:srcRect l="20272" t="23372" r="56071" b="29270"/>
          <a:stretch/>
        </p:blipFill>
        <p:spPr>
          <a:xfrm>
            <a:off x="4836016" y="371859"/>
            <a:ext cx="3078051" cy="3464417"/>
          </a:xfrm>
          <a:prstGeom prst="rect">
            <a:avLst/>
          </a:prstGeom>
        </p:spPr>
      </p:pic>
      <p:pic>
        <p:nvPicPr>
          <p:cNvPr id="7" name="Picture 6"/>
          <p:cNvPicPr>
            <a:picLocks noChangeAspect="1"/>
          </p:cNvPicPr>
          <p:nvPr/>
        </p:nvPicPr>
        <p:blipFill rotWithShape="1">
          <a:blip r:embed="rId4"/>
          <a:srcRect l="21064" t="23547" r="56071" b="29797"/>
          <a:stretch/>
        </p:blipFill>
        <p:spPr>
          <a:xfrm>
            <a:off x="8667480" y="423373"/>
            <a:ext cx="2975021" cy="3412903"/>
          </a:xfrm>
          <a:prstGeom prst="rect">
            <a:avLst/>
          </a:prstGeom>
        </p:spPr>
      </p:pic>
      <p:sp>
        <p:nvSpPr>
          <p:cNvPr id="5" name="Rectangle 4">
            <a:extLst>
              <a:ext uri="{FF2B5EF4-FFF2-40B4-BE49-F238E27FC236}">
                <a16:creationId xmlns:a16="http://schemas.microsoft.com/office/drawing/2014/main" xmlns="" id="{D497FB69-F800-4C5B-81A7-0665C9E4B2E2}"/>
              </a:ext>
            </a:extLst>
          </p:cNvPr>
          <p:cNvSpPr/>
          <p:nvPr/>
        </p:nvSpPr>
        <p:spPr>
          <a:xfrm>
            <a:off x="1056443" y="3950563"/>
            <a:ext cx="3364637" cy="967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Hold a the margin of the ventral surface </a:t>
            </a:r>
            <a:endParaRPr lang="en-IN" dirty="0"/>
          </a:p>
        </p:txBody>
      </p:sp>
      <p:sp>
        <p:nvSpPr>
          <p:cNvPr id="8" name="Rectangle 7">
            <a:extLst>
              <a:ext uri="{FF2B5EF4-FFF2-40B4-BE49-F238E27FC236}">
                <a16:creationId xmlns:a16="http://schemas.microsoft.com/office/drawing/2014/main" xmlns="" id="{F42440A2-77F1-41C1-88EE-53D1F7DCDD7A}"/>
              </a:ext>
            </a:extLst>
          </p:cNvPr>
          <p:cNvSpPr/>
          <p:nvPr/>
        </p:nvSpPr>
        <p:spPr>
          <a:xfrm>
            <a:off x="4836016" y="4048217"/>
            <a:ext cx="3364637" cy="7893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Pull small surface slowly towards the periphery </a:t>
            </a:r>
            <a:endParaRPr lang="en-IN" dirty="0"/>
          </a:p>
        </p:txBody>
      </p:sp>
      <p:sp>
        <p:nvSpPr>
          <p:cNvPr id="9" name="Rectangle 8">
            <a:extLst>
              <a:ext uri="{FF2B5EF4-FFF2-40B4-BE49-F238E27FC236}">
                <a16:creationId xmlns:a16="http://schemas.microsoft.com/office/drawing/2014/main" xmlns="" id="{12F456EF-8ED3-405B-BAF4-FADC3EE3305D}"/>
              </a:ext>
            </a:extLst>
          </p:cNvPr>
          <p:cNvSpPr/>
          <p:nvPr/>
        </p:nvSpPr>
        <p:spPr>
          <a:xfrm>
            <a:off x="8667480" y="4048216"/>
            <a:ext cx="3193087" cy="122511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And also taking thin train section at apex because the number of trichomes are more in apex region </a:t>
            </a:r>
            <a:endParaRPr lang="en-IN" dirty="0"/>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Slide Number Placeholder 13"/>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1211449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24627" t="25484" r="59437" b="30502"/>
          <a:stretch/>
        </p:blipFill>
        <p:spPr>
          <a:xfrm>
            <a:off x="971549" y="360607"/>
            <a:ext cx="2455023" cy="3812148"/>
          </a:xfrm>
          <a:prstGeom prst="rect">
            <a:avLst/>
          </a:prstGeom>
        </p:spPr>
      </p:pic>
      <p:pic>
        <p:nvPicPr>
          <p:cNvPr id="5" name="Picture 4"/>
          <p:cNvPicPr>
            <a:picLocks noChangeAspect="1"/>
          </p:cNvPicPr>
          <p:nvPr/>
        </p:nvPicPr>
        <p:blipFill rotWithShape="1">
          <a:blip r:embed="rId3"/>
          <a:srcRect l="23935" t="23547" r="59535" b="29446"/>
          <a:stretch/>
        </p:blipFill>
        <p:spPr>
          <a:xfrm>
            <a:off x="4224268" y="371859"/>
            <a:ext cx="2382593" cy="3809296"/>
          </a:xfrm>
          <a:prstGeom prst="rect">
            <a:avLst/>
          </a:prstGeom>
        </p:spPr>
      </p:pic>
      <p:pic>
        <p:nvPicPr>
          <p:cNvPr id="6" name="Picture 5"/>
          <p:cNvPicPr>
            <a:picLocks noChangeAspect="1"/>
          </p:cNvPicPr>
          <p:nvPr/>
        </p:nvPicPr>
        <p:blipFill rotWithShape="1">
          <a:blip r:embed="rId4"/>
          <a:srcRect l="23440" t="24956" r="56367" b="30150"/>
          <a:stretch/>
        </p:blipFill>
        <p:spPr>
          <a:xfrm>
            <a:off x="7863820" y="349493"/>
            <a:ext cx="3083221" cy="3854027"/>
          </a:xfrm>
          <a:prstGeom prst="rect">
            <a:avLst/>
          </a:prstGeom>
        </p:spPr>
      </p:pic>
      <p:sp>
        <p:nvSpPr>
          <p:cNvPr id="7" name="Rectangle 6">
            <a:extLst>
              <a:ext uri="{FF2B5EF4-FFF2-40B4-BE49-F238E27FC236}">
                <a16:creationId xmlns:a16="http://schemas.microsoft.com/office/drawing/2014/main" xmlns="" id="{4DDB92D2-25C6-4E74-A0A3-3AE75160F882}"/>
              </a:ext>
            </a:extLst>
          </p:cNvPr>
          <p:cNvSpPr/>
          <p:nvPr/>
        </p:nvSpPr>
        <p:spPr>
          <a:xfrm>
            <a:off x="710214" y="4385569"/>
            <a:ext cx="3151572" cy="11008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 have took thin section of the leaf </a:t>
            </a:r>
            <a:endParaRPr lang="en-IN" dirty="0"/>
          </a:p>
        </p:txBody>
      </p:sp>
      <p:sp>
        <p:nvSpPr>
          <p:cNvPr id="8" name="Rectangle 7">
            <a:extLst>
              <a:ext uri="{FF2B5EF4-FFF2-40B4-BE49-F238E27FC236}">
                <a16:creationId xmlns:a16="http://schemas.microsoft.com/office/drawing/2014/main" xmlns="" id="{B0B1981E-A90C-472D-BE67-B6F725F1CDE0}"/>
              </a:ext>
            </a:extLst>
          </p:cNvPr>
          <p:cNvSpPr/>
          <p:nvPr/>
        </p:nvSpPr>
        <p:spPr>
          <a:xfrm>
            <a:off x="4136994" y="4385569"/>
            <a:ext cx="3062796" cy="132277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Choral hydrate + F . </a:t>
            </a:r>
            <a:r>
              <a:rPr lang="en-US" dirty="0" err="1"/>
              <a:t>Hcl</a:t>
            </a:r>
            <a:r>
              <a:rPr lang="en-US" dirty="0"/>
              <a:t> + before covering slide add few crops of </a:t>
            </a:r>
            <a:r>
              <a:rPr lang="en-US" dirty="0" err="1"/>
              <a:t>gyl</a:t>
            </a:r>
            <a:r>
              <a:rPr lang="en-US" dirty="0"/>
              <a:t> </a:t>
            </a:r>
            <a:endParaRPr lang="en-IN" dirty="0"/>
          </a:p>
        </p:txBody>
      </p:sp>
      <p:sp>
        <p:nvSpPr>
          <p:cNvPr id="9" name="Rectangle 8">
            <a:extLst>
              <a:ext uri="{FF2B5EF4-FFF2-40B4-BE49-F238E27FC236}">
                <a16:creationId xmlns:a16="http://schemas.microsoft.com/office/drawing/2014/main" xmlns="" id="{EA71B673-0259-4092-AA26-246EDE332A39}"/>
              </a:ext>
            </a:extLst>
          </p:cNvPr>
          <p:cNvSpPr/>
          <p:nvPr/>
        </p:nvSpPr>
        <p:spPr>
          <a:xfrm>
            <a:off x="7863820" y="4509856"/>
            <a:ext cx="3543986" cy="11984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Trichrome , epidermis and spongy parenchyma </a:t>
            </a:r>
            <a:endParaRPr lang="en-IN" dirty="0"/>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Slide Number Placeholder 13"/>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3685284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a:latin typeface="Times New Roman" panose="02020603050405020304" pitchFamily="18" charset="0"/>
                <a:cs typeface="Times New Roman" panose="02020603050405020304" pitchFamily="18" charset="0"/>
              </a:rPr>
              <a:t>T.S. (schematic) diagram of datura leaf</a:t>
            </a:r>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60998" y="1097320"/>
            <a:ext cx="11077575" cy="47148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262908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485775" y="386130"/>
            <a:ext cx="7438355" cy="5977808"/>
          </a:xfrm>
          <a:prstGeom prst="rect">
            <a:avLst/>
          </a:prstGeom>
        </p:spPr>
      </p:pic>
      <p:sp>
        <p:nvSpPr>
          <p:cNvPr id="5" name="Rectangle 4"/>
          <p:cNvSpPr/>
          <p:nvPr/>
        </p:nvSpPr>
        <p:spPr>
          <a:xfrm>
            <a:off x="971549" y="176981"/>
            <a:ext cx="3788281" cy="369332"/>
          </a:xfrm>
          <a:prstGeom prst="rect">
            <a:avLst/>
          </a:prstGeom>
        </p:spPr>
        <p:txBody>
          <a:bodyPr wrap="none">
            <a:spAutoFit/>
          </a:bodyPr>
          <a:lstStyle/>
          <a:p>
            <a:r>
              <a:rPr lang="en-US" b="1" dirty="0">
                <a:solidFill>
                  <a:srgbClr val="212529"/>
                </a:solidFill>
                <a:latin typeface="Arial" panose="020B0604020202020204" pitchFamily="34" charset="0"/>
              </a:rPr>
              <a:t>Transverse section of </a:t>
            </a:r>
            <a:r>
              <a:rPr lang="en-US" b="1" dirty="0" err="1">
                <a:solidFill>
                  <a:srgbClr val="212529"/>
                </a:solidFill>
                <a:latin typeface="Arial" panose="020B0604020202020204" pitchFamily="34" charset="0"/>
              </a:rPr>
              <a:t>datura</a:t>
            </a:r>
            <a:r>
              <a:rPr lang="en-US" b="1" dirty="0">
                <a:solidFill>
                  <a:srgbClr val="212529"/>
                </a:solidFill>
                <a:latin typeface="Arial" panose="020B0604020202020204" pitchFamily="34" charset="0"/>
              </a:rPr>
              <a:t> leaf</a:t>
            </a:r>
            <a:endParaRPr lang="en-US" dirty="0"/>
          </a:p>
        </p:txBody>
      </p:sp>
      <p:cxnSp>
        <p:nvCxnSpPr>
          <p:cNvPr id="7" name="Straight Arrow Connector 6">
            <a:extLst>
              <a:ext uri="{FF2B5EF4-FFF2-40B4-BE49-F238E27FC236}">
                <a16:creationId xmlns:a16="http://schemas.microsoft.com/office/drawing/2014/main" xmlns="" id="{95CD58EA-4B29-4D93-886A-4D0534B6A5CC}"/>
              </a:ext>
            </a:extLst>
          </p:cNvPr>
          <p:cNvCxnSpPr/>
          <p:nvPr/>
        </p:nvCxnSpPr>
        <p:spPr>
          <a:xfrm flipV="1">
            <a:off x="2361460" y="870012"/>
            <a:ext cx="5370990" cy="674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xmlns="" id="{1A96BFEE-A7D4-43DA-BBA7-661BE1196FD6}"/>
              </a:ext>
            </a:extLst>
          </p:cNvPr>
          <p:cNvCxnSpPr/>
          <p:nvPr/>
        </p:nvCxnSpPr>
        <p:spPr>
          <a:xfrm flipV="1">
            <a:off x="2059619" y="1091953"/>
            <a:ext cx="5734975" cy="79011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3" name="Rectangle 12">
            <a:extLst>
              <a:ext uri="{FF2B5EF4-FFF2-40B4-BE49-F238E27FC236}">
                <a16:creationId xmlns:a16="http://schemas.microsoft.com/office/drawing/2014/main" xmlns="" id="{FAA96C7A-8166-406E-9FE2-2DC9D9B7A4BD}"/>
              </a:ext>
            </a:extLst>
          </p:cNvPr>
          <p:cNvSpPr/>
          <p:nvPr/>
        </p:nvSpPr>
        <p:spPr>
          <a:xfrm>
            <a:off x="7838103" y="358365"/>
            <a:ext cx="4101484" cy="9321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Epidermis . Upper epidermis , lower layer , the epidermis is dived into 3 layers </a:t>
            </a:r>
            <a:endParaRPr lang="en-IN" dirty="0"/>
          </a:p>
        </p:txBody>
      </p:sp>
      <p:cxnSp>
        <p:nvCxnSpPr>
          <p:cNvPr id="15" name="Straight Arrow Connector 14">
            <a:extLst>
              <a:ext uri="{FF2B5EF4-FFF2-40B4-BE49-F238E27FC236}">
                <a16:creationId xmlns:a16="http://schemas.microsoft.com/office/drawing/2014/main" xmlns="" id="{544D0909-2863-4D0D-9B93-EF6D24F4C3F0}"/>
              </a:ext>
            </a:extLst>
          </p:cNvPr>
          <p:cNvCxnSpPr/>
          <p:nvPr/>
        </p:nvCxnSpPr>
        <p:spPr>
          <a:xfrm flipV="1">
            <a:off x="6801725" y="1712981"/>
            <a:ext cx="1322773" cy="24857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16" name="Rectangle 15">
            <a:extLst>
              <a:ext uri="{FF2B5EF4-FFF2-40B4-BE49-F238E27FC236}">
                <a16:creationId xmlns:a16="http://schemas.microsoft.com/office/drawing/2014/main" xmlns="" id="{D0FEB2EC-E88E-4B96-ADCD-9279CE144EFE}"/>
              </a:ext>
            </a:extLst>
          </p:cNvPr>
          <p:cNvSpPr/>
          <p:nvPr/>
        </p:nvSpPr>
        <p:spPr>
          <a:xfrm>
            <a:off x="7794594" y="1370010"/>
            <a:ext cx="4279037" cy="34816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Cuticle layer </a:t>
            </a:r>
            <a:r>
              <a:rPr lang="en-US" dirty="0"/>
              <a:t>–</a:t>
            </a:r>
            <a:r>
              <a:rPr lang="en-IN" dirty="0"/>
              <a:t> protection to the leaf </a:t>
            </a:r>
          </a:p>
          <a:p>
            <a:pPr algn="ctr"/>
            <a:r>
              <a:rPr lang="en-IN" b="1" dirty="0"/>
              <a:t>Trichome </a:t>
            </a:r>
            <a:r>
              <a:rPr lang="en-IN" dirty="0"/>
              <a:t>– covering and glandular [ hairy like projection ]</a:t>
            </a:r>
          </a:p>
          <a:p>
            <a:pPr algn="ctr"/>
            <a:r>
              <a:rPr lang="en-IN" b="1" dirty="0"/>
              <a:t>Stomata</a:t>
            </a:r>
            <a:r>
              <a:rPr lang="en-IN" dirty="0"/>
              <a:t> – </a:t>
            </a:r>
            <a:r>
              <a:rPr lang="en-IN" dirty="0" err="1"/>
              <a:t>anisocytic</a:t>
            </a:r>
            <a:endParaRPr lang="en-IN" dirty="0"/>
          </a:p>
          <a:p>
            <a:pPr algn="ctr"/>
            <a:endParaRPr lang="en-IN" dirty="0"/>
          </a:p>
          <a:p>
            <a:pPr algn="ctr"/>
            <a:r>
              <a:rPr lang="en-IN" dirty="0"/>
              <a:t>2. </a:t>
            </a:r>
            <a:r>
              <a:rPr lang="en-IN" b="1" dirty="0"/>
              <a:t>Mesophile</a:t>
            </a:r>
            <a:r>
              <a:rPr lang="en-IN" dirty="0"/>
              <a:t> – crystal layer  </a:t>
            </a:r>
          </a:p>
          <a:p>
            <a:pPr algn="ctr"/>
            <a:r>
              <a:rPr lang="en-IN" b="1" dirty="0"/>
              <a:t>Palisade cell </a:t>
            </a:r>
            <a:r>
              <a:rPr lang="en-IN" dirty="0"/>
              <a:t>– used in the photosynthesis production </a:t>
            </a:r>
          </a:p>
          <a:p>
            <a:pPr algn="ctr"/>
            <a:r>
              <a:rPr lang="en-IN" dirty="0"/>
              <a:t>3. </a:t>
            </a:r>
            <a:r>
              <a:rPr lang="en-IN" b="1" dirty="0"/>
              <a:t>Vascular bundles </a:t>
            </a:r>
          </a:p>
          <a:p>
            <a:pPr algn="ctr"/>
            <a:r>
              <a:rPr lang="en-IN" i="1" dirty="0"/>
              <a:t>Xylem</a:t>
            </a:r>
            <a:r>
              <a:rPr lang="en-IN" dirty="0"/>
              <a:t> – water </a:t>
            </a:r>
          </a:p>
          <a:p>
            <a:pPr algn="ctr"/>
            <a:r>
              <a:rPr lang="en-IN" i="1" dirty="0"/>
              <a:t>Phloem</a:t>
            </a:r>
            <a:r>
              <a:rPr lang="en-IN" dirty="0"/>
              <a:t> – food and minerals </a:t>
            </a:r>
          </a:p>
          <a:p>
            <a:pPr algn="ctr"/>
            <a:endParaRPr lang="en-US" dirty="0"/>
          </a:p>
        </p:txBody>
      </p:sp>
      <p:cxnSp>
        <p:nvCxnSpPr>
          <p:cNvPr id="20" name="Straight Arrow Connector 19">
            <a:extLst>
              <a:ext uri="{FF2B5EF4-FFF2-40B4-BE49-F238E27FC236}">
                <a16:creationId xmlns:a16="http://schemas.microsoft.com/office/drawing/2014/main" xmlns="" id="{3615C8B5-6C24-426E-9379-BB48B8B7D468}"/>
              </a:ext>
            </a:extLst>
          </p:cNvPr>
          <p:cNvCxnSpPr/>
          <p:nvPr/>
        </p:nvCxnSpPr>
        <p:spPr>
          <a:xfrm>
            <a:off x="2601157" y="2370338"/>
            <a:ext cx="5322973" cy="87888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491062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DA490E-68FD-42F5-9E12-FC1B2E08903D}"/>
              </a:ext>
            </a:extLst>
          </p:cNvPr>
          <p:cNvSpPr>
            <a:spLocks noGrp="1"/>
          </p:cNvSpPr>
          <p:nvPr>
            <p:ph type="title"/>
          </p:nvPr>
        </p:nvSpPr>
        <p:spPr/>
        <p:txBody>
          <a:bodyPr/>
          <a:lstStyle/>
          <a:p>
            <a:r>
              <a:rPr lang="en-US" dirty="0"/>
              <a:t>Datura </a:t>
            </a:r>
            <a:endParaRPr lang="en-IN" dirty="0"/>
          </a:p>
        </p:txBody>
      </p:sp>
      <p:sp>
        <p:nvSpPr>
          <p:cNvPr id="5" name="Slide Number Placeholder 4">
            <a:extLst>
              <a:ext uri="{FF2B5EF4-FFF2-40B4-BE49-F238E27FC236}">
                <a16:creationId xmlns:a16="http://schemas.microsoft.com/office/drawing/2014/main" xmlns="" id="{07C24DE5-C21E-477B-BBD4-03A9EC669FEF}"/>
              </a:ext>
            </a:extLst>
          </p:cNvPr>
          <p:cNvSpPr>
            <a:spLocks noGrp="1"/>
          </p:cNvSpPr>
          <p:nvPr>
            <p:ph type="sldNum" sz="quarter" idx="12"/>
          </p:nvPr>
        </p:nvSpPr>
        <p:spPr/>
        <p:txBody>
          <a:bodyPr/>
          <a:lstStyle/>
          <a:p>
            <a:fld id="{28B54A7E-2395-4D35-824E-25842394C6F0}" type="slidenum">
              <a:rPr lang="en-IN" smtClean="0"/>
              <a:t>16</a:t>
            </a:fld>
            <a:endParaRPr lang="en-IN"/>
          </a:p>
        </p:txBody>
      </p:sp>
      <p:pic>
        <p:nvPicPr>
          <p:cNvPr id="6" name="Picture 5">
            <a:extLst>
              <a:ext uri="{FF2B5EF4-FFF2-40B4-BE49-F238E27FC236}">
                <a16:creationId xmlns:a16="http://schemas.microsoft.com/office/drawing/2014/main" xmlns="" id="{C3B2F4BB-2357-401B-AC22-368BDA93CB70}"/>
              </a:ext>
            </a:extLst>
          </p:cNvPr>
          <p:cNvPicPr>
            <a:picLocks noChangeAspect="1"/>
          </p:cNvPicPr>
          <p:nvPr/>
        </p:nvPicPr>
        <p:blipFill>
          <a:blip r:embed="rId2"/>
          <a:stretch>
            <a:fillRect/>
          </a:stretch>
        </p:blipFill>
        <p:spPr>
          <a:xfrm>
            <a:off x="3581400" y="562814"/>
            <a:ext cx="4592715" cy="5577261"/>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370076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F1E2F065-7393-4E44-ABB4-6341B4B73492}"/>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028DD495-BC49-4012-9D6A-571AE242DFE4}"/>
              </a:ext>
            </a:extLst>
          </p:cNvPr>
          <p:cNvSpPr>
            <a:spLocks noGrp="1"/>
          </p:cNvSpPr>
          <p:nvPr>
            <p:ph type="sldNum" sz="quarter" idx="12"/>
          </p:nvPr>
        </p:nvSpPr>
        <p:spPr/>
        <p:txBody>
          <a:bodyPr/>
          <a:lstStyle/>
          <a:p>
            <a:fld id="{28B54A7E-2395-4D35-824E-25842394C6F0}" type="slidenum">
              <a:rPr lang="en-IN" smtClean="0"/>
              <a:t>17</a:t>
            </a:fld>
            <a:endParaRPr lang="en-IN"/>
          </a:p>
        </p:txBody>
      </p:sp>
      <p:pic>
        <p:nvPicPr>
          <p:cNvPr id="5" name="Picture 4">
            <a:extLst>
              <a:ext uri="{FF2B5EF4-FFF2-40B4-BE49-F238E27FC236}">
                <a16:creationId xmlns:a16="http://schemas.microsoft.com/office/drawing/2014/main" xmlns="" id="{65A5038C-58AA-4763-A9A3-185630C89848}"/>
              </a:ext>
            </a:extLst>
          </p:cNvPr>
          <p:cNvPicPr>
            <a:picLocks noChangeAspect="1"/>
          </p:cNvPicPr>
          <p:nvPr/>
        </p:nvPicPr>
        <p:blipFill>
          <a:blip r:embed="rId2"/>
          <a:stretch>
            <a:fillRect/>
          </a:stretch>
        </p:blipFill>
        <p:spPr>
          <a:xfrm>
            <a:off x="1224716" y="211049"/>
            <a:ext cx="9955631" cy="6145301"/>
          </a:xfrm>
          <a:prstGeom prst="rect">
            <a:avLst/>
          </a:prstGeom>
        </p:spPr>
      </p:pic>
    </p:spTree>
    <p:extLst>
      <p:ext uri="{BB962C8B-B14F-4D97-AF65-F5344CB8AC3E}">
        <p14:creationId xmlns:p14="http://schemas.microsoft.com/office/powerpoint/2010/main" val="3492297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6D553804-8CCF-49A3-92B9-56C65CAC6440}"/>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ABAB93FD-D50A-4E93-BBA6-1FDFCF9F2E01}"/>
              </a:ext>
            </a:extLst>
          </p:cNvPr>
          <p:cNvSpPr>
            <a:spLocks noGrp="1"/>
          </p:cNvSpPr>
          <p:nvPr>
            <p:ph type="sldNum" sz="quarter" idx="12"/>
          </p:nvPr>
        </p:nvSpPr>
        <p:spPr/>
        <p:txBody>
          <a:bodyPr/>
          <a:lstStyle/>
          <a:p>
            <a:fld id="{28B54A7E-2395-4D35-824E-25842394C6F0}" type="slidenum">
              <a:rPr lang="en-IN" smtClean="0"/>
              <a:t>18</a:t>
            </a:fld>
            <a:endParaRPr lang="en-IN"/>
          </a:p>
        </p:txBody>
      </p:sp>
      <p:pic>
        <p:nvPicPr>
          <p:cNvPr id="5" name="Picture 4">
            <a:extLst>
              <a:ext uri="{FF2B5EF4-FFF2-40B4-BE49-F238E27FC236}">
                <a16:creationId xmlns:a16="http://schemas.microsoft.com/office/drawing/2014/main" xmlns="" id="{93904BC0-8AF4-42CD-AAB3-2858EE2DFE7A}"/>
              </a:ext>
            </a:extLst>
          </p:cNvPr>
          <p:cNvPicPr>
            <a:picLocks noChangeAspect="1"/>
          </p:cNvPicPr>
          <p:nvPr/>
        </p:nvPicPr>
        <p:blipFill>
          <a:blip r:embed="rId2"/>
          <a:stretch>
            <a:fillRect/>
          </a:stretch>
        </p:blipFill>
        <p:spPr>
          <a:xfrm>
            <a:off x="838200" y="1219008"/>
            <a:ext cx="6947517" cy="4419983"/>
          </a:xfrm>
          <a:prstGeom prst="rect">
            <a:avLst/>
          </a:prstGeom>
        </p:spPr>
      </p:pic>
      <p:pic>
        <p:nvPicPr>
          <p:cNvPr id="6" name="Picture 5">
            <a:extLst>
              <a:ext uri="{FF2B5EF4-FFF2-40B4-BE49-F238E27FC236}">
                <a16:creationId xmlns:a16="http://schemas.microsoft.com/office/drawing/2014/main" xmlns="" id="{B04151C7-90B5-4AAD-8E63-DA4E777CA10D}"/>
              </a:ext>
            </a:extLst>
          </p:cNvPr>
          <p:cNvPicPr>
            <a:picLocks noChangeAspect="1"/>
          </p:cNvPicPr>
          <p:nvPr/>
        </p:nvPicPr>
        <p:blipFill>
          <a:blip r:embed="rId3"/>
          <a:stretch>
            <a:fillRect/>
          </a:stretch>
        </p:blipFill>
        <p:spPr>
          <a:xfrm>
            <a:off x="7916674" y="937813"/>
            <a:ext cx="3798137" cy="4627265"/>
          </a:xfrm>
          <a:prstGeom prst="rect">
            <a:avLst/>
          </a:prstGeom>
        </p:spPr>
      </p:pic>
    </p:spTree>
    <p:extLst>
      <p:ext uri="{BB962C8B-B14F-4D97-AF65-F5344CB8AC3E}">
        <p14:creationId xmlns:p14="http://schemas.microsoft.com/office/powerpoint/2010/main" val="48942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65487" y="739779"/>
            <a:ext cx="11031561" cy="501675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MICROSCOPICAL CHARACTERS:</a:t>
            </a:r>
          </a:p>
          <a:p>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Lamina:</a:t>
            </a:r>
          </a:p>
          <a:p>
            <a:pPr>
              <a:lnSpc>
                <a:spcPct val="150000"/>
              </a:lnSpc>
            </a:pPr>
            <a:r>
              <a:rPr lang="en-US" sz="1600" b="1" u="sng" dirty="0">
                <a:latin typeface="Times New Roman" panose="02020603050405020304" pitchFamily="18" charset="0"/>
                <a:cs typeface="Times New Roman" panose="02020603050405020304" pitchFamily="18" charset="0"/>
              </a:rPr>
              <a:t>Upper epidermis:</a:t>
            </a:r>
          </a:p>
          <a:p>
            <a:pPr>
              <a:lnSpc>
                <a:spcPct val="150000"/>
              </a:lnSpc>
            </a:pPr>
            <a:r>
              <a:rPr lang="en-US" sz="1600" dirty="0">
                <a:latin typeface="Times New Roman" panose="02020603050405020304" pitchFamily="18" charset="0"/>
                <a:cs typeface="Times New Roman" panose="02020603050405020304" pitchFamily="18" charset="0"/>
              </a:rPr>
              <a:t>They are single layered, cells rectangular with </a:t>
            </a:r>
            <a:r>
              <a:rPr lang="en-US" sz="1600" dirty="0" err="1">
                <a:latin typeface="Times New Roman" panose="02020603050405020304" pitchFamily="18" charset="0"/>
                <a:cs typeface="Times New Roman" panose="02020603050405020304" pitchFamily="18" charset="0"/>
              </a:rPr>
              <a:t>cuticularized</a:t>
            </a:r>
            <a:r>
              <a:rPr lang="en-US" sz="1600" dirty="0">
                <a:latin typeface="Times New Roman" panose="02020603050405020304" pitchFamily="18" charset="0"/>
                <a:cs typeface="Times New Roman" panose="02020603050405020304" pitchFamily="18" charset="0"/>
              </a:rPr>
              <a:t> outer walls. Trichomes, both covering and glandular are seen. Covering trichomes are </a:t>
            </a:r>
            <a:r>
              <a:rPr lang="en-US" sz="1600" dirty="0" err="1">
                <a:latin typeface="Times New Roman" panose="02020603050405020304" pitchFamily="18" charset="0"/>
                <a:cs typeface="Times New Roman" panose="02020603050405020304" pitchFamily="18" charset="0"/>
              </a:rPr>
              <a:t>uniseriate</a:t>
            </a:r>
            <a:r>
              <a:rPr lang="en-US" sz="1600" dirty="0">
                <a:latin typeface="Times New Roman" panose="02020603050405020304" pitchFamily="18" charset="0"/>
                <a:cs typeface="Times New Roman" panose="02020603050405020304" pitchFamily="18" charset="0"/>
              </a:rPr>
              <a:t>, multicellular, warty and blunt at the apex. Glandular trichomes are made up to a stalk of one cell and a 2 to 4 celled glandular head.</a:t>
            </a:r>
          </a:p>
          <a:p>
            <a:pPr>
              <a:lnSpc>
                <a:spcPct val="150000"/>
              </a:lnSpc>
            </a:pPr>
            <a:r>
              <a:rPr lang="en-US" sz="1600" u="sng" dirty="0">
                <a:latin typeface="Times New Roman" panose="02020603050405020304" pitchFamily="18" charset="0"/>
                <a:cs typeface="Times New Roman" panose="02020603050405020304" pitchFamily="18" charset="0"/>
              </a:rPr>
              <a:t>Mesophyll:</a:t>
            </a:r>
          </a:p>
          <a:p>
            <a:pPr>
              <a:lnSpc>
                <a:spcPct val="150000"/>
              </a:lnSpc>
            </a:pPr>
            <a:r>
              <a:rPr lang="en-US" sz="1600" dirty="0">
                <a:latin typeface="Times New Roman" panose="02020603050405020304" pitchFamily="18" charset="0"/>
                <a:cs typeface="Times New Roman" panose="02020603050405020304" pitchFamily="18" charset="0"/>
              </a:rPr>
              <a:t>It is differentiated into palisade and spongy parenchyma.</a:t>
            </a:r>
          </a:p>
          <a:p>
            <a:pPr>
              <a:lnSpc>
                <a:spcPct val="150000"/>
              </a:lnSpc>
            </a:pPr>
            <a:r>
              <a:rPr lang="en-US" sz="1600" u="sng" dirty="0">
                <a:latin typeface="Times New Roman" panose="02020603050405020304" pitchFamily="18" charset="0"/>
                <a:cs typeface="Times New Roman" panose="02020603050405020304" pitchFamily="18" charset="0"/>
              </a:rPr>
              <a:t>Palisade:</a:t>
            </a:r>
          </a:p>
          <a:p>
            <a:pPr>
              <a:lnSpc>
                <a:spcPct val="150000"/>
              </a:lnSpc>
            </a:pPr>
            <a:r>
              <a:rPr lang="en-US" sz="1600" dirty="0">
                <a:latin typeface="Times New Roman" panose="02020603050405020304" pitchFamily="18" charset="0"/>
                <a:cs typeface="Times New Roman" panose="02020603050405020304" pitchFamily="18" charset="0"/>
              </a:rPr>
              <a:t>It is a single layered, compact and cells radially elongated</a:t>
            </a:r>
          </a:p>
          <a:p>
            <a:pPr>
              <a:lnSpc>
                <a:spcPct val="150000"/>
              </a:lnSpc>
            </a:pPr>
            <a:r>
              <a:rPr lang="en-US" sz="1600" u="sng" dirty="0">
                <a:latin typeface="Times New Roman" panose="02020603050405020304" pitchFamily="18" charset="0"/>
                <a:cs typeface="Times New Roman" panose="02020603050405020304" pitchFamily="18" charset="0"/>
              </a:rPr>
              <a:t>Spongy parenchyma:</a:t>
            </a:r>
          </a:p>
          <a:p>
            <a:pPr>
              <a:lnSpc>
                <a:spcPct val="150000"/>
              </a:lnSpc>
            </a:pPr>
            <a:r>
              <a:rPr lang="en-US" sz="1600" dirty="0">
                <a:latin typeface="Times New Roman" panose="02020603050405020304" pitchFamily="18" charset="0"/>
                <a:cs typeface="Times New Roman" panose="02020603050405020304" pitchFamily="18" charset="0"/>
              </a:rPr>
              <a:t>They are many layered, loosely arranged with intercellular spaces. </a:t>
            </a:r>
            <a:r>
              <a:rPr lang="en-US" sz="1600" dirty="0" err="1">
                <a:latin typeface="Times New Roman" panose="02020603050405020304" pitchFamily="18" charset="0"/>
                <a:cs typeface="Times New Roman" panose="02020603050405020304" pitchFamily="18" charset="0"/>
              </a:rPr>
              <a:t>Sphaeraphides</a:t>
            </a:r>
            <a:r>
              <a:rPr lang="en-US" sz="1600" dirty="0">
                <a:latin typeface="Times New Roman" panose="02020603050405020304" pitchFamily="18" charset="0"/>
                <a:cs typeface="Times New Roman" panose="02020603050405020304" pitchFamily="18" charset="0"/>
              </a:rPr>
              <a:t>, microsphenoidal crystals and vascular strands are found in the upper layers of spongy parenchyma.</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418759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2000" b="1" dirty="0">
                <a:latin typeface="Times New Roman" panose="02020603050405020304" pitchFamily="18" charset="0"/>
                <a:cs typeface="Times New Roman" panose="02020603050405020304" pitchFamily="18" charset="0"/>
              </a:rPr>
              <a:t>DATURA </a:t>
            </a:r>
          </a:p>
          <a:p>
            <a:pPr algn="l">
              <a:lnSpc>
                <a:spcPct val="150000"/>
              </a:lnSpc>
            </a:pPr>
            <a:r>
              <a:rPr lang="en-US" sz="1600" b="1" dirty="0">
                <a:latin typeface="Times New Roman" panose="02020603050405020304" pitchFamily="18" charset="0"/>
                <a:cs typeface="Times New Roman" panose="02020603050405020304" pitchFamily="18" charset="0"/>
              </a:rPr>
              <a:t>Botanical source</a:t>
            </a:r>
            <a:r>
              <a:rPr lang="en-US" sz="1600" dirty="0">
                <a:latin typeface="Times New Roman" panose="02020603050405020304" pitchFamily="18" charset="0"/>
                <a:cs typeface="Times New Roman" panose="02020603050405020304" pitchFamily="18" charset="0"/>
              </a:rPr>
              <a:t>: It consists of dried leaves and flowering tops of </a:t>
            </a:r>
            <a:r>
              <a:rPr lang="en-US" sz="1600" dirty="0" err="1">
                <a:latin typeface="Times New Roman" panose="02020603050405020304" pitchFamily="18" charset="0"/>
                <a:cs typeface="Times New Roman" panose="02020603050405020304" pitchFamily="18" charset="0"/>
              </a:rPr>
              <a:t>Datura</a:t>
            </a:r>
            <a:r>
              <a:rPr lang="en-US" sz="1600" dirty="0">
                <a:latin typeface="Times New Roman" panose="02020603050405020304" pitchFamily="18" charset="0"/>
                <a:cs typeface="Times New Roman" panose="02020603050405020304" pitchFamily="18" charset="0"/>
              </a:rPr>
              <a:t> metal Linn. And </a:t>
            </a:r>
            <a:r>
              <a:rPr lang="en-US" sz="1600" dirty="0" err="1">
                <a:latin typeface="Times New Roman" panose="02020603050405020304" pitchFamily="18" charset="0"/>
                <a:cs typeface="Times New Roman" panose="02020603050405020304" pitchFamily="18" charset="0"/>
              </a:rPr>
              <a:t>Datura</a:t>
            </a:r>
            <a:r>
              <a:rPr lang="en-US" sz="1600" dirty="0">
                <a:latin typeface="Times New Roman" panose="02020603050405020304" pitchFamily="18" charset="0"/>
                <a:cs typeface="Times New Roman" panose="02020603050405020304" pitchFamily="18" charset="0"/>
              </a:rPr>
              <a:t> metal var. </a:t>
            </a:r>
            <a:r>
              <a:rPr lang="en-US" sz="1600" dirty="0" err="1">
                <a:latin typeface="Times New Roman" panose="02020603050405020304" pitchFamily="18" charset="0"/>
                <a:cs typeface="Times New Roman" panose="02020603050405020304" pitchFamily="18" charset="0"/>
              </a:rPr>
              <a:t>fastuosa</a:t>
            </a:r>
            <a:r>
              <a:rPr lang="en-US" sz="1600" dirty="0">
                <a:latin typeface="Times New Roman" panose="02020603050405020304" pitchFamily="18" charset="0"/>
                <a:cs typeface="Times New Roman" panose="02020603050405020304" pitchFamily="18" charset="0"/>
              </a:rPr>
              <a:t>.</a:t>
            </a:r>
          </a:p>
          <a:p>
            <a:pPr algn="l">
              <a:lnSpc>
                <a:spcPct val="150000"/>
              </a:lnSpc>
            </a:pPr>
            <a:r>
              <a:rPr lang="en-IN" sz="1600" b="1" dirty="0">
                <a:latin typeface="Times New Roman" panose="02020603050405020304" pitchFamily="18" charset="0"/>
                <a:cs typeface="Times New Roman" panose="02020603050405020304" pitchFamily="18" charset="0"/>
              </a:rPr>
              <a:t>Family</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Solanaceae</a:t>
            </a:r>
            <a:endParaRPr lang="en-IN" sz="1600" dirty="0">
              <a:latin typeface="Times New Roman" panose="02020603050405020304" pitchFamily="18" charset="0"/>
              <a:cs typeface="Times New Roman" panose="02020603050405020304" pitchFamily="18" charset="0"/>
            </a:endParaRPr>
          </a:p>
          <a:p>
            <a:pPr algn="l">
              <a:lnSpc>
                <a:spcPct val="150000"/>
              </a:lnSpc>
            </a:pPr>
            <a:r>
              <a:rPr lang="en-US" sz="1600" b="1" dirty="0">
                <a:latin typeface="Times New Roman" panose="02020603050405020304" pitchFamily="18" charset="0"/>
                <a:cs typeface="Times New Roman" panose="02020603050405020304" pitchFamily="18" charset="0"/>
              </a:rPr>
              <a:t>Geographical Source </a:t>
            </a:r>
            <a:r>
              <a:rPr lang="en-US" sz="1600" dirty="0">
                <a:latin typeface="Times New Roman" panose="02020603050405020304" pitchFamily="18" charset="0"/>
                <a:cs typeface="Times New Roman" panose="02020603050405020304" pitchFamily="18" charset="0"/>
              </a:rPr>
              <a:t>: It is found in India, England and other tropical and sub-tropical countries.</a:t>
            </a:r>
          </a:p>
          <a:p>
            <a:pPr algn="l">
              <a:lnSpc>
                <a:spcPct val="150000"/>
              </a:lnSpc>
            </a:pPr>
            <a:r>
              <a:rPr lang="en-US" sz="1600" b="1" dirty="0">
                <a:latin typeface="Times New Roman" panose="02020603050405020304" pitchFamily="18" charset="0"/>
                <a:cs typeface="Times New Roman" panose="02020603050405020304" pitchFamily="18" charset="0"/>
              </a:rPr>
              <a:t>Synonym</a:t>
            </a:r>
            <a:r>
              <a:rPr lang="en-US" sz="1600" dirty="0">
                <a:latin typeface="Times New Roman" panose="02020603050405020304" pitchFamily="18" charset="0"/>
                <a:cs typeface="Times New Roman" panose="02020603050405020304" pitchFamily="18" charset="0"/>
              </a:rPr>
              <a:t>: Angel’s Trumpet.</a:t>
            </a:r>
          </a:p>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6554135" y="1889050"/>
            <a:ext cx="5133040" cy="4529153"/>
          </a:xfrm>
          <a:prstGeom prst="rect">
            <a:avLst/>
          </a:prstGeom>
        </p:spPr>
      </p:pic>
      <p:cxnSp>
        <p:nvCxnSpPr>
          <p:cNvPr id="5" name="Straight Arrow Connector 4">
            <a:extLst>
              <a:ext uri="{FF2B5EF4-FFF2-40B4-BE49-F238E27FC236}">
                <a16:creationId xmlns:a16="http://schemas.microsoft.com/office/drawing/2014/main" xmlns="" id="{353EAA71-07BA-4369-8B99-BE55625EF78F}"/>
              </a:ext>
            </a:extLst>
          </p:cNvPr>
          <p:cNvCxnSpPr/>
          <p:nvPr/>
        </p:nvCxnSpPr>
        <p:spPr>
          <a:xfrm>
            <a:off x="2752078" y="1889050"/>
            <a:ext cx="3817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9415BE68-ADF9-4D82-81D1-6E70CAF1C371}"/>
              </a:ext>
            </a:extLst>
          </p:cNvPr>
          <p:cNvSpPr/>
          <p:nvPr/>
        </p:nvSpPr>
        <p:spPr>
          <a:xfrm>
            <a:off x="3382392" y="1731146"/>
            <a:ext cx="3171743" cy="279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Annual production of flowers </a:t>
            </a:r>
            <a:endParaRPr lang="en-IN" dirty="0"/>
          </a:p>
        </p:txBody>
      </p:sp>
      <p:sp>
        <p:nvSpPr>
          <p:cNvPr id="8" name="Rectangle 7">
            <a:extLst>
              <a:ext uri="{FF2B5EF4-FFF2-40B4-BE49-F238E27FC236}">
                <a16:creationId xmlns:a16="http://schemas.microsoft.com/office/drawing/2014/main" xmlns="" id="{179414F9-DDBC-4525-A5D3-D3D91BDE468F}"/>
              </a:ext>
            </a:extLst>
          </p:cNvPr>
          <p:cNvSpPr/>
          <p:nvPr/>
        </p:nvSpPr>
        <p:spPr>
          <a:xfrm>
            <a:off x="2530136" y="541538"/>
            <a:ext cx="1376039" cy="275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Alkaloids </a:t>
            </a:r>
            <a:endParaRPr lang="en-IN" dirty="0"/>
          </a:p>
        </p:txBody>
      </p:sp>
      <p:cxnSp>
        <p:nvCxnSpPr>
          <p:cNvPr id="13" name="Straight Arrow Connector 12">
            <a:extLst>
              <a:ext uri="{FF2B5EF4-FFF2-40B4-BE49-F238E27FC236}">
                <a16:creationId xmlns:a16="http://schemas.microsoft.com/office/drawing/2014/main" xmlns="" id="{47487903-11D4-4157-AAF1-393A42CE3106}"/>
              </a:ext>
            </a:extLst>
          </p:cNvPr>
          <p:cNvCxnSpPr/>
          <p:nvPr/>
        </p:nvCxnSpPr>
        <p:spPr>
          <a:xfrm flipV="1">
            <a:off x="3453414" y="2592280"/>
            <a:ext cx="6631619" cy="665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94704" y="360607"/>
            <a:ext cx="10844011" cy="181588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Lower epidermis: </a:t>
            </a:r>
            <a:r>
              <a:rPr lang="en-US" sz="1600" dirty="0">
                <a:latin typeface="Times New Roman" panose="02020603050405020304" pitchFamily="18" charset="0"/>
                <a:cs typeface="Times New Roman" panose="02020603050405020304" pitchFamily="18" charset="0"/>
              </a:rPr>
              <a:t>It is identical to upper epidermis. Stomata and numerous trichomes are seen on the lower epidermis.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Midrib: The epidermis layers of lamina are continuous in the midrib region also. Strips of collenchymas appear below the upper and above the lower epidermis. This is followed by cortical parenchyma containing prisms of calcium oxalate and microsphenoidal crystals. Embedded in the central region of the cortical parenchyma is a bicollateral bundle.</a:t>
            </a:r>
          </a:p>
          <a:p>
            <a:endParaRPr lang="en-US" sz="1600" dirty="0">
              <a:latin typeface="Times New Roman" panose="02020603050405020304" pitchFamily="18" charset="0"/>
              <a:cs typeface="Times New Roman" panose="02020603050405020304" pitchFamily="18" charset="0"/>
            </a:endParaRPr>
          </a:p>
          <a:p>
            <a:pPr marL="342900" indent="-342900">
              <a:buAutoNum type="arabicParenBoth"/>
            </a:pPr>
            <a:endParaRPr lang="en-US" sz="16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xmlns="" id="{550B2E1D-9FBF-45B0-9618-1DF9EED0DCB4}"/>
              </a:ext>
            </a:extLst>
          </p:cNvPr>
          <p:cNvSpPr txBox="1"/>
          <p:nvPr/>
        </p:nvSpPr>
        <p:spPr>
          <a:xfrm>
            <a:off x="584717" y="2311633"/>
            <a:ext cx="11580649" cy="2862322"/>
          </a:xfrm>
          <a:prstGeom prst="rect">
            <a:avLst/>
          </a:prstGeom>
          <a:noFill/>
        </p:spPr>
        <p:txBody>
          <a:bodyPr wrap="square">
            <a:spAutoFit/>
          </a:bodyPr>
          <a:lstStyle/>
          <a:p>
            <a:r>
              <a:rPr lang="en-US" b="1" dirty="0"/>
              <a:t>POWDER MICROSCOPY </a:t>
            </a:r>
          </a:p>
          <a:p>
            <a:endParaRPr lang="en-US" dirty="0"/>
          </a:p>
          <a:p>
            <a:r>
              <a:rPr lang="en-US" dirty="0"/>
              <a:t>Powdered stramonium leaf is greyish green with faint </a:t>
            </a:r>
            <a:r>
              <a:rPr lang="en-US" dirty="0" err="1"/>
              <a:t>odour</a:t>
            </a:r>
            <a:r>
              <a:rPr lang="en-US" dirty="0"/>
              <a:t> and bitter taste. The powder shows the following diagnostic characters:</a:t>
            </a:r>
          </a:p>
          <a:p>
            <a:endParaRPr lang="en-US" b="1" dirty="0"/>
          </a:p>
          <a:p>
            <a:r>
              <a:rPr lang="en-US" b="1" dirty="0"/>
              <a:t>A. FRAGMENTS OF LAMINA:</a:t>
            </a:r>
          </a:p>
          <a:p>
            <a:r>
              <a:rPr lang="en-US" dirty="0"/>
              <a:t>In surface view, abundant fragments of lamina show thin-walled cells (with sinuous outline) of upper epidermis with palisade cells below which are irregular in size and are packed loosely. Cells of the lower epidermis show wavy walls and</a:t>
            </a:r>
          </a:p>
          <a:p>
            <a:r>
              <a:rPr lang="en-US" dirty="0"/>
              <a:t>slight thickening at the corners. The lower epidermis has numerous </a:t>
            </a:r>
            <a:r>
              <a:rPr lang="en-US" dirty="0" err="1"/>
              <a:t>anisocytic</a:t>
            </a:r>
            <a:r>
              <a:rPr lang="en-US" dirty="0"/>
              <a:t> stomata.</a:t>
            </a:r>
          </a:p>
          <a:p>
            <a:endParaRPr lang="en-US"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2634734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ECD44BAF-C9DE-4465-AFF1-5DCA252733DE}"/>
              </a:ext>
            </a:extLst>
          </p:cNvPr>
          <p:cNvSpPr>
            <a:spLocks noGrp="1"/>
          </p:cNvSpPr>
          <p:nvPr>
            <p:ph type="ftr" sz="quarter" idx="11"/>
          </p:nvPr>
        </p:nvSpPr>
        <p:spPr>
          <a:xfrm>
            <a:off x="4038600" y="5850384"/>
            <a:ext cx="4114800" cy="1425945"/>
          </a:xfrm>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24095F3A-A5AF-4ED3-9FF9-C4B546D405F3}"/>
              </a:ext>
            </a:extLst>
          </p:cNvPr>
          <p:cNvSpPr>
            <a:spLocks noGrp="1"/>
          </p:cNvSpPr>
          <p:nvPr>
            <p:ph type="sldNum" sz="quarter" idx="12"/>
          </p:nvPr>
        </p:nvSpPr>
        <p:spPr>
          <a:xfrm>
            <a:off x="9448800" y="6411817"/>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21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371EFD0F-9A2C-4A65-BA9D-0D2CD00ABCF0}"/>
              </a:ext>
            </a:extLst>
          </p:cNvPr>
          <p:cNvSpPr txBox="1"/>
          <p:nvPr/>
        </p:nvSpPr>
        <p:spPr>
          <a:xfrm>
            <a:off x="838200" y="446183"/>
            <a:ext cx="11199920" cy="5355312"/>
          </a:xfrm>
          <a:prstGeom prst="rect">
            <a:avLst/>
          </a:prstGeom>
          <a:noFill/>
        </p:spPr>
        <p:txBody>
          <a:bodyPr wrap="square">
            <a:spAutoFit/>
          </a:bodyPr>
          <a:lstStyle/>
          <a:p>
            <a:r>
              <a:rPr lang="en-US" b="1" dirty="0"/>
              <a:t>B. TRICHOMES:</a:t>
            </a:r>
          </a:p>
          <a:p>
            <a:r>
              <a:rPr lang="en-US" dirty="0"/>
              <a:t>Both covering and glandular trichomes are found abundantly on the upper and lower epidermises. Covering trichomes are uniseriate, three to fi </a:t>
            </a:r>
            <a:r>
              <a:rPr lang="en-US" dirty="0" err="1"/>
              <a:t>ve</a:t>
            </a:r>
            <a:r>
              <a:rPr lang="en-US" dirty="0"/>
              <a:t> celled with conspicuously warty walls. These are conical, wide at base and tapering at the</a:t>
            </a:r>
          </a:p>
          <a:p>
            <a:r>
              <a:rPr lang="en-US" dirty="0"/>
              <a:t>apex. Glandular trichomes have short stalk and oval head composed of three to seven thin-walled cells.</a:t>
            </a:r>
          </a:p>
          <a:p>
            <a:endParaRPr lang="en-US" dirty="0"/>
          </a:p>
          <a:p>
            <a:r>
              <a:rPr lang="en-US" b="1" dirty="0"/>
              <a:t>C. CALCIUM OXALATE CRYSTALS:</a:t>
            </a:r>
          </a:p>
          <a:p>
            <a:r>
              <a:rPr lang="en-US" dirty="0"/>
              <a:t>Cluster crystals of calcium oxalate occur in spongy mesophyll. Crystals are absent from the cells adjacent to the veins. Occasionally prisms of calcium oxalate also occur.</a:t>
            </a:r>
          </a:p>
          <a:p>
            <a:endParaRPr lang="en-US" dirty="0"/>
          </a:p>
          <a:p>
            <a:r>
              <a:rPr lang="en-US" b="1" dirty="0"/>
              <a:t>D. PARENCHYMA:</a:t>
            </a:r>
          </a:p>
          <a:p>
            <a:r>
              <a:rPr lang="en-US" dirty="0"/>
              <a:t>It is centrally placed in the midrib region and composed of longitudinally elongated cells with slightly thick walls. Prisms or </a:t>
            </a:r>
            <a:r>
              <a:rPr lang="en-US" dirty="0" err="1"/>
              <a:t>microsphenoidal</a:t>
            </a:r>
            <a:r>
              <a:rPr lang="en-US" dirty="0"/>
              <a:t> crystals of calcium oxalate or cluster crystals of calcium oxalate are seen.</a:t>
            </a:r>
          </a:p>
          <a:p>
            <a:endParaRPr lang="en-US" dirty="0"/>
          </a:p>
          <a:p>
            <a:r>
              <a:rPr lang="en-US" b="1" dirty="0"/>
              <a:t>E. FRAGMENTS OF THE LAMINA IN SECTIONAL VIEW:</a:t>
            </a:r>
          </a:p>
          <a:p>
            <a:r>
              <a:rPr lang="en-US" dirty="0"/>
              <a:t>Fragments of the lamina in sectional view show the tabular epidermal cells with a smooth cuticle. The remaining part of mesophyll is composed of the single layer of palisade cells with the underlying crystal layer and the irregular cells.</a:t>
            </a:r>
          </a:p>
          <a:p>
            <a:endParaRPr lang="en-US" dirty="0"/>
          </a:p>
          <a:p>
            <a:r>
              <a:rPr lang="en-US" b="1" dirty="0"/>
              <a:t>F. POLLEN GRAINS:</a:t>
            </a:r>
          </a:p>
          <a:p>
            <a:r>
              <a:rPr lang="en-US" dirty="0"/>
              <a:t>The occasional fairly large subspherical pollen grains with three pores and an irregularly </a:t>
            </a:r>
            <a:r>
              <a:rPr lang="en-US" dirty="0" err="1"/>
              <a:t>warted</a:t>
            </a:r>
            <a:r>
              <a:rPr lang="en-US" dirty="0"/>
              <a:t> exine are seen.</a:t>
            </a:r>
          </a:p>
        </p:txBody>
      </p:sp>
    </p:spTree>
    <p:extLst>
      <p:ext uri="{BB962C8B-B14F-4D97-AF65-F5344CB8AC3E}">
        <p14:creationId xmlns:p14="http://schemas.microsoft.com/office/powerpoint/2010/main" val="4011919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60D5409C-611A-4FF2-A48F-582929C63851}"/>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50E16E62-87B7-4EF5-8229-DFCFB0EC56AB}"/>
              </a:ext>
            </a:extLst>
          </p:cNvPr>
          <p:cNvSpPr>
            <a:spLocks noGrp="1"/>
          </p:cNvSpPr>
          <p:nvPr>
            <p:ph type="sldNum" sz="quarter" idx="12"/>
          </p:nvPr>
        </p:nvSpPr>
        <p:spPr>
          <a:xfrm>
            <a:off x="9448800" y="6463376"/>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22</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61D40BD7-88BD-4CE5-90BB-A3B674A2057F}"/>
              </a:ext>
            </a:extLst>
          </p:cNvPr>
          <p:cNvPicPr>
            <a:picLocks noChangeAspect="1"/>
          </p:cNvPicPr>
          <p:nvPr/>
        </p:nvPicPr>
        <p:blipFill>
          <a:blip r:embed="rId2"/>
          <a:stretch>
            <a:fillRect/>
          </a:stretch>
        </p:blipFill>
        <p:spPr>
          <a:xfrm>
            <a:off x="1944211" y="213064"/>
            <a:ext cx="8424907" cy="5846998"/>
          </a:xfrm>
          <a:prstGeom prst="rect">
            <a:avLst/>
          </a:prstGeom>
        </p:spPr>
      </p:pic>
    </p:spTree>
    <p:extLst>
      <p:ext uri="{BB962C8B-B14F-4D97-AF65-F5344CB8AC3E}">
        <p14:creationId xmlns:p14="http://schemas.microsoft.com/office/powerpoint/2010/main" val="3691206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B6A7AA92-A266-4968-A156-0FD799451EE0}"/>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3A64876D-B006-4F51-8D18-04660063674C}"/>
              </a:ext>
            </a:extLst>
          </p:cNvPr>
          <p:cNvSpPr>
            <a:spLocks noGrp="1"/>
          </p:cNvSpPr>
          <p:nvPr>
            <p:ph type="sldNum" sz="quarter" idx="12"/>
          </p:nvPr>
        </p:nvSpPr>
        <p:spPr>
          <a:xfrm>
            <a:off x="9448800" y="6414271"/>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270CED79-7C05-49CA-A6C1-1E66692FDA90}"/>
              </a:ext>
            </a:extLst>
          </p:cNvPr>
          <p:cNvSpPr txBox="1"/>
          <p:nvPr/>
        </p:nvSpPr>
        <p:spPr>
          <a:xfrm>
            <a:off x="916619" y="208521"/>
            <a:ext cx="3344664" cy="3693319"/>
          </a:xfrm>
          <a:prstGeom prst="rect">
            <a:avLst/>
          </a:prstGeom>
          <a:noFill/>
        </p:spPr>
        <p:txBody>
          <a:bodyPr wrap="square">
            <a:spAutoFit/>
          </a:bodyPr>
          <a:lstStyle/>
          <a:p>
            <a:r>
              <a:rPr lang="en-IN" b="1" dirty="0"/>
              <a:t>CHEMICAL CONSTITUENTS:</a:t>
            </a:r>
          </a:p>
          <a:p>
            <a:r>
              <a:rPr lang="en-IN" dirty="0"/>
              <a:t>1. Tropane alkaloids-</a:t>
            </a:r>
          </a:p>
          <a:p>
            <a:endParaRPr lang="en-IN" dirty="0"/>
          </a:p>
          <a:p>
            <a:r>
              <a:rPr lang="en-IN" dirty="0"/>
              <a:t>a. Hyoscyamine:</a:t>
            </a:r>
          </a:p>
          <a:p>
            <a:endParaRPr lang="en-IN" dirty="0"/>
          </a:p>
          <a:p>
            <a:r>
              <a:rPr lang="en-IN" dirty="0"/>
              <a:t>b. Scopolamine (hyoscine)</a:t>
            </a:r>
          </a:p>
          <a:p>
            <a:endParaRPr lang="en-IN" dirty="0"/>
          </a:p>
          <a:p>
            <a:r>
              <a:rPr lang="en-IN" dirty="0"/>
              <a:t>2. </a:t>
            </a:r>
            <a:r>
              <a:rPr lang="en-IN" dirty="0" err="1"/>
              <a:t>Fastudine</a:t>
            </a:r>
            <a:r>
              <a:rPr lang="en-IN" dirty="0"/>
              <a:t> and </a:t>
            </a:r>
            <a:r>
              <a:rPr lang="en-IN" dirty="0" err="1"/>
              <a:t>fastunine</a:t>
            </a:r>
            <a:r>
              <a:rPr lang="en-IN" dirty="0"/>
              <a:t>,</a:t>
            </a:r>
          </a:p>
          <a:p>
            <a:endParaRPr lang="en-IN" dirty="0"/>
          </a:p>
          <a:p>
            <a:r>
              <a:rPr lang="en-IN" dirty="0"/>
              <a:t>3. </a:t>
            </a:r>
            <a:r>
              <a:rPr lang="en-IN" dirty="0" err="1"/>
              <a:t>Fastusic</a:t>
            </a:r>
            <a:r>
              <a:rPr lang="en-IN" dirty="0"/>
              <a:t> acid, </a:t>
            </a:r>
            <a:r>
              <a:rPr lang="en-IN" dirty="0" err="1"/>
              <a:t>alantoin</a:t>
            </a:r>
            <a:r>
              <a:rPr lang="en-IN" dirty="0"/>
              <a:t>.</a:t>
            </a:r>
          </a:p>
          <a:p>
            <a:endParaRPr lang="en-IN" dirty="0"/>
          </a:p>
          <a:p>
            <a:r>
              <a:rPr lang="en-IN" dirty="0"/>
              <a:t>4. Ascorbic acid, etc.                                                                 scopolamine </a:t>
            </a:r>
          </a:p>
        </p:txBody>
      </p:sp>
      <p:pic>
        <p:nvPicPr>
          <p:cNvPr id="7" name="Picture 6">
            <a:extLst>
              <a:ext uri="{FF2B5EF4-FFF2-40B4-BE49-F238E27FC236}">
                <a16:creationId xmlns:a16="http://schemas.microsoft.com/office/drawing/2014/main" xmlns="" id="{D4DF949A-0095-479F-A95F-133CBC625BB7}"/>
              </a:ext>
            </a:extLst>
          </p:cNvPr>
          <p:cNvPicPr>
            <a:picLocks noChangeAspect="1"/>
          </p:cNvPicPr>
          <p:nvPr/>
        </p:nvPicPr>
        <p:blipFill>
          <a:blip r:embed="rId2"/>
          <a:stretch>
            <a:fillRect/>
          </a:stretch>
        </p:blipFill>
        <p:spPr>
          <a:xfrm>
            <a:off x="3925211" y="208521"/>
            <a:ext cx="4572396" cy="2176461"/>
          </a:xfrm>
          <a:prstGeom prst="rect">
            <a:avLst/>
          </a:prstGeom>
        </p:spPr>
      </p:pic>
      <p:pic>
        <p:nvPicPr>
          <p:cNvPr id="8" name="Picture 7">
            <a:extLst>
              <a:ext uri="{FF2B5EF4-FFF2-40B4-BE49-F238E27FC236}">
                <a16:creationId xmlns:a16="http://schemas.microsoft.com/office/drawing/2014/main" xmlns="" id="{A991573F-8FCE-4E1F-8E0A-8D95A871DED9}"/>
              </a:ext>
            </a:extLst>
          </p:cNvPr>
          <p:cNvPicPr>
            <a:picLocks noChangeAspect="1"/>
          </p:cNvPicPr>
          <p:nvPr/>
        </p:nvPicPr>
        <p:blipFill>
          <a:blip r:embed="rId3"/>
          <a:stretch>
            <a:fillRect/>
          </a:stretch>
        </p:blipFill>
        <p:spPr>
          <a:xfrm>
            <a:off x="8744472" y="467623"/>
            <a:ext cx="2761727" cy="1658256"/>
          </a:xfrm>
          <a:prstGeom prst="rect">
            <a:avLst/>
          </a:prstGeom>
        </p:spPr>
      </p:pic>
      <p:pic>
        <p:nvPicPr>
          <p:cNvPr id="9" name="Picture 8">
            <a:extLst>
              <a:ext uri="{FF2B5EF4-FFF2-40B4-BE49-F238E27FC236}">
                <a16:creationId xmlns:a16="http://schemas.microsoft.com/office/drawing/2014/main" xmlns="" id="{3C9580F4-3C85-4DFB-A8A8-7E2C10EE65CB}"/>
              </a:ext>
            </a:extLst>
          </p:cNvPr>
          <p:cNvPicPr>
            <a:picLocks noChangeAspect="1"/>
          </p:cNvPicPr>
          <p:nvPr/>
        </p:nvPicPr>
        <p:blipFill>
          <a:blip r:embed="rId4"/>
          <a:stretch>
            <a:fillRect/>
          </a:stretch>
        </p:blipFill>
        <p:spPr>
          <a:xfrm>
            <a:off x="5013396" y="2946519"/>
            <a:ext cx="6492803" cy="3267739"/>
          </a:xfrm>
          <a:prstGeom prst="rect">
            <a:avLst/>
          </a:prstGeom>
        </p:spPr>
      </p:pic>
    </p:spTree>
    <p:extLst>
      <p:ext uri="{BB962C8B-B14F-4D97-AF65-F5344CB8AC3E}">
        <p14:creationId xmlns:p14="http://schemas.microsoft.com/office/powerpoint/2010/main" val="2027624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F95DE6CE-2E2B-42A7-A3C1-A476FA161933}"/>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129DE060-2180-4324-BE40-4C916CF36816}"/>
              </a:ext>
            </a:extLst>
          </p:cNvPr>
          <p:cNvSpPr>
            <a:spLocks noGrp="1"/>
          </p:cNvSpPr>
          <p:nvPr>
            <p:ph type="sldNum" sz="quarter" idx="12"/>
          </p:nvPr>
        </p:nvSpPr>
        <p:spPr>
          <a:xfrm>
            <a:off x="9320814" y="649287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40AC898E-0CDD-4D61-A49D-ED4044CD3BB8}"/>
              </a:ext>
            </a:extLst>
          </p:cNvPr>
          <p:cNvSpPr txBox="1"/>
          <p:nvPr/>
        </p:nvSpPr>
        <p:spPr>
          <a:xfrm>
            <a:off x="1029809" y="469515"/>
            <a:ext cx="9330431" cy="3139321"/>
          </a:xfrm>
          <a:prstGeom prst="rect">
            <a:avLst/>
          </a:prstGeom>
          <a:noFill/>
        </p:spPr>
        <p:txBody>
          <a:bodyPr wrap="square">
            <a:spAutoFit/>
          </a:bodyPr>
          <a:lstStyle/>
          <a:p>
            <a:r>
              <a:rPr lang="en-US" b="1" dirty="0"/>
              <a:t>USES:</a:t>
            </a:r>
          </a:p>
          <a:p>
            <a:endParaRPr lang="en-US" dirty="0"/>
          </a:p>
          <a:p>
            <a:r>
              <a:rPr lang="en-US" dirty="0"/>
              <a:t>1. Mydriatic (dilation of the pupil).</a:t>
            </a:r>
          </a:p>
          <a:p>
            <a:endParaRPr lang="en-US" dirty="0"/>
          </a:p>
          <a:p>
            <a:r>
              <a:rPr lang="en-US" dirty="0"/>
              <a:t>2. Antispasmodic (a drug that counteracts a sudden, violent, involuntary muscular contraction)</a:t>
            </a:r>
          </a:p>
          <a:p>
            <a:endParaRPr lang="en-US" dirty="0"/>
          </a:p>
          <a:p>
            <a:r>
              <a:rPr lang="en-US" dirty="0"/>
              <a:t>3. Antimuscarinic effect (acts peripherally to produce parasympathetic inhibition).</a:t>
            </a:r>
          </a:p>
          <a:p>
            <a:endParaRPr lang="en-US" dirty="0"/>
          </a:p>
          <a:p>
            <a:r>
              <a:rPr lang="en-US" dirty="0"/>
              <a:t>4. </a:t>
            </a:r>
            <a:r>
              <a:rPr lang="en-US" dirty="0" err="1"/>
              <a:t>Antisialagogue</a:t>
            </a:r>
            <a:r>
              <a:rPr lang="en-US" dirty="0"/>
              <a:t> (a drug that arrest the flow of excess of saliva)</a:t>
            </a:r>
          </a:p>
          <a:p>
            <a:endParaRPr lang="en-US" dirty="0"/>
          </a:p>
          <a:p>
            <a:r>
              <a:rPr lang="en-US" dirty="0"/>
              <a:t>5. Cerebral sedative (reduce excitement)</a:t>
            </a:r>
          </a:p>
        </p:txBody>
      </p:sp>
      <p:sp>
        <p:nvSpPr>
          <p:cNvPr id="7" name="Rectangle 6">
            <a:extLst>
              <a:ext uri="{FF2B5EF4-FFF2-40B4-BE49-F238E27FC236}">
                <a16:creationId xmlns:a16="http://schemas.microsoft.com/office/drawing/2014/main" xmlns="" id="{72F5B168-3066-466C-9B24-8BB6D20BE40B}"/>
              </a:ext>
            </a:extLst>
          </p:cNvPr>
          <p:cNvSpPr/>
          <p:nvPr/>
        </p:nvSpPr>
        <p:spPr>
          <a:xfrm>
            <a:off x="838200" y="4333443"/>
            <a:ext cx="10951346" cy="1855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Principle – atropine [ to reduce the section ] –eye [ decreased lachrymal tears secretion ]</a:t>
            </a:r>
          </a:p>
          <a:p>
            <a:pPr algn="ctr"/>
            <a:r>
              <a:rPr lang="en-US" dirty="0"/>
              <a:t>In  dental surgy – dental –[ decreased the saliva secretion ]</a:t>
            </a:r>
          </a:p>
          <a:p>
            <a:pPr algn="ctr"/>
            <a:endParaRPr lang="en-US" dirty="0"/>
          </a:p>
          <a:p>
            <a:pPr algn="ctr"/>
            <a:r>
              <a:rPr lang="en-US" dirty="0"/>
              <a:t>Joints [ inflammation ] – increase heat production </a:t>
            </a:r>
            <a:endParaRPr lang="en-IN" dirty="0"/>
          </a:p>
        </p:txBody>
      </p:sp>
    </p:spTree>
    <p:extLst>
      <p:ext uri="{BB962C8B-B14F-4D97-AF65-F5344CB8AC3E}">
        <p14:creationId xmlns:p14="http://schemas.microsoft.com/office/powerpoint/2010/main" val="495819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32745" t="24076" r="39243" b="18178"/>
          <a:stretch/>
        </p:blipFill>
        <p:spPr>
          <a:xfrm>
            <a:off x="485775" y="1305579"/>
            <a:ext cx="3644721" cy="4224270"/>
          </a:xfrm>
          <a:prstGeom prst="rect">
            <a:avLst/>
          </a:prstGeom>
        </p:spPr>
      </p:pic>
      <p:pic>
        <p:nvPicPr>
          <p:cNvPr id="6" name="Picture 5"/>
          <p:cNvPicPr>
            <a:picLocks noChangeAspect="1"/>
          </p:cNvPicPr>
          <p:nvPr/>
        </p:nvPicPr>
        <p:blipFill rotWithShape="1">
          <a:blip r:embed="rId3"/>
          <a:srcRect l="34328" t="21435" r="36967" b="29445"/>
          <a:stretch/>
        </p:blipFill>
        <p:spPr>
          <a:xfrm>
            <a:off x="6131715" y="1305579"/>
            <a:ext cx="4288665" cy="412599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25</a:t>
            </a:fld>
            <a:endParaRPr lang="en-IN"/>
          </a:p>
        </p:txBody>
      </p:sp>
    </p:spTree>
    <p:extLst>
      <p:ext uri="{BB962C8B-B14F-4D97-AF65-F5344CB8AC3E}">
        <p14:creationId xmlns:p14="http://schemas.microsoft.com/office/powerpoint/2010/main" val="1078626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86B7433A-8F7F-40A6-95FF-343C9406B78A}"/>
              </a:ext>
            </a:extLst>
          </p:cNvPr>
          <p:cNvSpPr/>
          <p:nvPr/>
        </p:nvSpPr>
        <p:spPr>
          <a:xfrm>
            <a:off x="1455938" y="1029810"/>
            <a:ext cx="2379215" cy="941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Tropen</a:t>
            </a:r>
            <a:r>
              <a:rPr lang="en-US" dirty="0"/>
              <a:t> alkaloids </a:t>
            </a:r>
          </a:p>
          <a:p>
            <a:pPr algn="ctr"/>
            <a:r>
              <a:rPr lang="en-US" dirty="0" err="1"/>
              <a:t>Ascrobic</a:t>
            </a:r>
            <a:r>
              <a:rPr lang="en-US" dirty="0"/>
              <a:t> acid </a:t>
            </a:r>
            <a:endParaRPr lang="en-IN" dirty="0"/>
          </a:p>
        </p:txBody>
      </p:sp>
      <p:sp>
        <p:nvSpPr>
          <p:cNvPr id="5" name="Rectangle 4">
            <a:extLst>
              <a:ext uri="{FF2B5EF4-FFF2-40B4-BE49-F238E27FC236}">
                <a16:creationId xmlns:a16="http://schemas.microsoft.com/office/drawing/2014/main" xmlns="" id="{2D9513B4-3889-4180-967E-3770A19D19E8}"/>
              </a:ext>
            </a:extLst>
          </p:cNvPr>
          <p:cNvSpPr/>
          <p:nvPr/>
        </p:nvSpPr>
        <p:spPr>
          <a:xfrm>
            <a:off x="4536489" y="834501"/>
            <a:ext cx="6871317" cy="105644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3 – endo and 8 – methyl , 8 </a:t>
            </a:r>
            <a:r>
              <a:rPr lang="en-US" dirty="0" err="1"/>
              <a:t>azabicyclo</a:t>
            </a:r>
            <a:r>
              <a:rPr lang="en-US" dirty="0"/>
              <a:t> [ 3,2,1] . Oct -3-YL- 3 hydroxy -2-phenylpropanate </a:t>
            </a:r>
            <a:endParaRPr lang="en-IN" dirty="0"/>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26</a:t>
            </a:fld>
            <a:endParaRPr lang="en-IN"/>
          </a:p>
        </p:txBody>
      </p:sp>
    </p:spTree>
    <p:extLst>
      <p:ext uri="{BB962C8B-B14F-4D97-AF65-F5344CB8AC3E}">
        <p14:creationId xmlns:p14="http://schemas.microsoft.com/office/powerpoint/2010/main" val="3319296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197735" y="360607"/>
            <a:ext cx="10805375" cy="6126844"/>
          </a:xfrm>
          <a:prstGeom prst="rect">
            <a:avLst/>
          </a:prstGeom>
          <a:noFill/>
        </p:spPr>
        <p:txBody>
          <a:bodyPr wrap="square" rtlCol="0">
            <a:spAutoFit/>
          </a:bodyPr>
          <a:lstStyle/>
          <a:p>
            <a:pPr algn="l"/>
            <a:endParaRPr lang="en-US" dirty="0"/>
          </a:p>
        </p:txBody>
      </p:sp>
      <p:pic>
        <p:nvPicPr>
          <p:cNvPr id="7" name="Picture 6"/>
          <p:cNvPicPr>
            <a:picLocks noChangeAspect="1"/>
          </p:cNvPicPr>
          <p:nvPr/>
        </p:nvPicPr>
        <p:blipFill rotWithShape="1">
          <a:blip r:embed="rId2"/>
          <a:srcRect l="28092" t="24252" r="46705" b="32438"/>
          <a:stretch/>
        </p:blipFill>
        <p:spPr>
          <a:xfrm>
            <a:off x="2621189" y="432485"/>
            <a:ext cx="6007656" cy="580411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3735436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3"/>
          <a:srcRect l="23440" t="3125" r="22417"/>
          <a:stretch/>
        </p:blipFill>
        <p:spPr>
          <a:xfrm>
            <a:off x="1130498" y="517505"/>
            <a:ext cx="6091707" cy="6127901"/>
          </a:xfrm>
          <a:prstGeom prst="rect">
            <a:avLst/>
          </a:prstGeom>
        </p:spPr>
      </p:pic>
      <p:cxnSp>
        <p:nvCxnSpPr>
          <p:cNvPr id="5" name="Straight Arrow Connector 4">
            <a:extLst>
              <a:ext uri="{FF2B5EF4-FFF2-40B4-BE49-F238E27FC236}">
                <a16:creationId xmlns:a16="http://schemas.microsoft.com/office/drawing/2014/main" xmlns="" id="{951B9BB2-9995-475D-B068-A2924C4A61B6}"/>
              </a:ext>
            </a:extLst>
          </p:cNvPr>
          <p:cNvCxnSpPr/>
          <p:nvPr/>
        </p:nvCxnSpPr>
        <p:spPr>
          <a:xfrm flipV="1">
            <a:off x="1571348" y="781235"/>
            <a:ext cx="6462943" cy="9410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96FEF04C-FA07-4BBF-9731-13049C3CFA9B}"/>
              </a:ext>
            </a:extLst>
          </p:cNvPr>
          <p:cNvSpPr/>
          <p:nvPr/>
        </p:nvSpPr>
        <p:spPr>
          <a:xfrm>
            <a:off x="8034292" y="599242"/>
            <a:ext cx="2423604" cy="6702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en-US" dirty="0"/>
              <a:t>Dorsal sur face </a:t>
            </a:r>
          </a:p>
          <a:p>
            <a:pPr marL="342900" indent="-342900" algn="ctr">
              <a:buAutoNum type="arabicPeriod"/>
            </a:pPr>
            <a:r>
              <a:rPr lang="en-US" dirty="0"/>
              <a:t>2. ventral surface </a:t>
            </a:r>
            <a:endParaRPr lang="en-IN" dirty="0"/>
          </a:p>
        </p:txBody>
      </p:sp>
      <p:cxnSp>
        <p:nvCxnSpPr>
          <p:cNvPr id="9" name="Straight Arrow Connector 8">
            <a:extLst>
              <a:ext uri="{FF2B5EF4-FFF2-40B4-BE49-F238E27FC236}">
                <a16:creationId xmlns:a16="http://schemas.microsoft.com/office/drawing/2014/main" xmlns="" id="{37AE60D6-1A5F-4084-870B-32CCE4DE8A81}"/>
              </a:ext>
            </a:extLst>
          </p:cNvPr>
          <p:cNvCxnSpPr/>
          <p:nvPr/>
        </p:nvCxnSpPr>
        <p:spPr>
          <a:xfrm>
            <a:off x="10102788" y="781235"/>
            <a:ext cx="958714" cy="1145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030CD3EE-8EC1-48A2-A1A4-BCF82B473B7D}"/>
              </a:ext>
            </a:extLst>
          </p:cNvPr>
          <p:cNvSpPr/>
          <p:nvPr/>
        </p:nvSpPr>
        <p:spPr>
          <a:xfrm>
            <a:off x="10715348" y="1926454"/>
            <a:ext cx="1233996" cy="11452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part of the leaf towards sun </a:t>
            </a:r>
            <a:endParaRPr lang="en-IN" dirty="0"/>
          </a:p>
        </p:txBody>
      </p:sp>
      <p:cxnSp>
        <p:nvCxnSpPr>
          <p:cNvPr id="15" name="Straight Arrow Connector 14">
            <a:extLst>
              <a:ext uri="{FF2B5EF4-FFF2-40B4-BE49-F238E27FC236}">
                <a16:creationId xmlns:a16="http://schemas.microsoft.com/office/drawing/2014/main" xmlns="" id="{4A7F6E8E-1807-4A20-831A-0D8357C3B8CD}"/>
              </a:ext>
            </a:extLst>
          </p:cNvPr>
          <p:cNvCxnSpPr/>
          <p:nvPr/>
        </p:nvCxnSpPr>
        <p:spPr>
          <a:xfrm>
            <a:off x="8984202" y="1109709"/>
            <a:ext cx="825623" cy="1207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xmlns="" id="{B2DE5F75-3C5A-4D38-84DA-B9F2322DF386}"/>
              </a:ext>
            </a:extLst>
          </p:cNvPr>
          <p:cNvSpPr/>
          <p:nvPr/>
        </p:nvSpPr>
        <p:spPr>
          <a:xfrm>
            <a:off x="9419208" y="2317072"/>
            <a:ext cx="1233996" cy="23614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opposite part of the leaf towards sun and it is facing the land </a:t>
            </a:r>
            <a:endParaRPr lang="en-IN" dirty="0"/>
          </a:p>
        </p:txBody>
      </p:sp>
      <p:sp>
        <p:nvSpPr>
          <p:cNvPr id="17" name="Rectangle 16">
            <a:extLst>
              <a:ext uri="{FF2B5EF4-FFF2-40B4-BE49-F238E27FC236}">
                <a16:creationId xmlns:a16="http://schemas.microsoft.com/office/drawing/2014/main" xmlns="" id="{291653AF-BFD6-4FF2-8DA4-E7F09EDF275C}"/>
              </a:ext>
            </a:extLst>
          </p:cNvPr>
          <p:cNvSpPr/>
          <p:nvPr/>
        </p:nvSpPr>
        <p:spPr>
          <a:xfrm>
            <a:off x="10972800" y="3293616"/>
            <a:ext cx="878889" cy="464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Green </a:t>
            </a:r>
            <a:endParaRPr lang="en-IN" dirty="0"/>
          </a:p>
        </p:txBody>
      </p:sp>
      <p:sp>
        <p:nvSpPr>
          <p:cNvPr id="18" name="Rectangle 17">
            <a:extLst>
              <a:ext uri="{FF2B5EF4-FFF2-40B4-BE49-F238E27FC236}">
                <a16:creationId xmlns:a16="http://schemas.microsoft.com/office/drawing/2014/main" xmlns="" id="{979193FE-0BD4-42B9-BC5C-AC4F5D2C02F3}"/>
              </a:ext>
            </a:extLst>
          </p:cNvPr>
          <p:cNvSpPr/>
          <p:nvPr/>
        </p:nvSpPr>
        <p:spPr>
          <a:xfrm>
            <a:off x="8540318" y="2512381"/>
            <a:ext cx="719092" cy="55929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Light green </a:t>
            </a:r>
            <a:endParaRPr lang="en-IN" dirty="0"/>
          </a:p>
        </p:txBody>
      </p:sp>
      <p:pic>
        <p:nvPicPr>
          <p:cNvPr id="19" name="Picture 18">
            <a:extLst>
              <a:ext uri="{FF2B5EF4-FFF2-40B4-BE49-F238E27FC236}">
                <a16:creationId xmlns:a16="http://schemas.microsoft.com/office/drawing/2014/main" xmlns="" id="{4C3BF5C4-79A1-49AE-89F7-AC389AA499E0}"/>
              </a:ext>
            </a:extLst>
          </p:cNvPr>
          <p:cNvPicPr>
            <a:picLocks noChangeAspect="1"/>
          </p:cNvPicPr>
          <p:nvPr/>
        </p:nvPicPr>
        <p:blipFill>
          <a:blip r:embed="rId4"/>
          <a:stretch>
            <a:fillRect/>
          </a:stretch>
        </p:blipFill>
        <p:spPr>
          <a:xfrm>
            <a:off x="10813002" y="3979601"/>
            <a:ext cx="1190893" cy="1145219"/>
          </a:xfrm>
          <a:prstGeom prst="rect">
            <a:avLst/>
          </a:prstGeom>
        </p:spPr>
      </p:pic>
      <p:pic>
        <p:nvPicPr>
          <p:cNvPr id="20" name="Picture 19">
            <a:extLst>
              <a:ext uri="{FF2B5EF4-FFF2-40B4-BE49-F238E27FC236}">
                <a16:creationId xmlns:a16="http://schemas.microsoft.com/office/drawing/2014/main" xmlns="" id="{6FC32B52-FD72-4924-9592-45DC55DCE0CC}"/>
              </a:ext>
            </a:extLst>
          </p:cNvPr>
          <p:cNvPicPr>
            <a:picLocks noChangeAspect="1"/>
          </p:cNvPicPr>
          <p:nvPr/>
        </p:nvPicPr>
        <p:blipFill>
          <a:blip r:embed="rId5"/>
          <a:stretch>
            <a:fillRect/>
          </a:stretch>
        </p:blipFill>
        <p:spPr>
          <a:xfrm>
            <a:off x="8232579" y="3145054"/>
            <a:ext cx="1106730" cy="1282548"/>
          </a:xfrm>
          <a:prstGeom prst="rect">
            <a:avLst/>
          </a:prstGeom>
        </p:spPr>
      </p:pic>
      <p:sp>
        <p:nvSpPr>
          <p:cNvPr id="21" name="Rectangle 20">
            <a:extLst>
              <a:ext uri="{FF2B5EF4-FFF2-40B4-BE49-F238E27FC236}">
                <a16:creationId xmlns:a16="http://schemas.microsoft.com/office/drawing/2014/main" xmlns="" id="{7E223073-C590-47E0-AB38-52706E18EFE1}"/>
              </a:ext>
            </a:extLst>
          </p:cNvPr>
          <p:cNvSpPr/>
          <p:nvPr/>
        </p:nvSpPr>
        <p:spPr>
          <a:xfrm>
            <a:off x="1549154" y="1952168"/>
            <a:ext cx="1303537" cy="12615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Crush the leaf – </a:t>
            </a:r>
            <a:r>
              <a:rPr lang="en-US" dirty="0" err="1"/>
              <a:t>chateristic</a:t>
            </a:r>
            <a:r>
              <a:rPr lang="en-US" dirty="0"/>
              <a:t> odors </a:t>
            </a:r>
            <a:endParaRPr lang="en-IN" dirty="0"/>
          </a:p>
        </p:txBody>
      </p:sp>
      <p:sp>
        <p:nvSpPr>
          <p:cNvPr id="22" name="Rectangle 21">
            <a:extLst>
              <a:ext uri="{FF2B5EF4-FFF2-40B4-BE49-F238E27FC236}">
                <a16:creationId xmlns:a16="http://schemas.microsoft.com/office/drawing/2014/main" xmlns="" id="{934E0263-D2C4-400C-A95D-75434F58630C}"/>
              </a:ext>
            </a:extLst>
          </p:cNvPr>
          <p:cNvSpPr/>
          <p:nvPr/>
        </p:nvSpPr>
        <p:spPr>
          <a:xfrm>
            <a:off x="1584110" y="3293616"/>
            <a:ext cx="1185723" cy="14355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Bitter and sweet presence of </a:t>
            </a:r>
            <a:r>
              <a:rPr lang="en-US" dirty="0" err="1"/>
              <a:t>alakaloids</a:t>
            </a:r>
            <a:r>
              <a:rPr lang="en-US" dirty="0"/>
              <a:t> </a:t>
            </a:r>
            <a:endParaRPr lang="en-IN" dirty="0"/>
          </a:p>
        </p:txBody>
      </p:sp>
      <p:sp>
        <p:nvSpPr>
          <p:cNvPr id="23" name="Rectangle 22">
            <a:extLst>
              <a:ext uri="{FF2B5EF4-FFF2-40B4-BE49-F238E27FC236}">
                <a16:creationId xmlns:a16="http://schemas.microsoft.com/office/drawing/2014/main" xmlns="" id="{175ED59D-89A7-4034-8160-6DC8857B0262}"/>
              </a:ext>
            </a:extLst>
          </p:cNvPr>
          <p:cNvSpPr/>
          <p:nvPr/>
        </p:nvSpPr>
        <p:spPr>
          <a:xfrm>
            <a:off x="257452" y="1447061"/>
            <a:ext cx="873046" cy="339054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Lenth</a:t>
            </a:r>
            <a:r>
              <a:rPr lang="en-US" dirty="0"/>
              <a:t> and width of the leaf are same – aspect ratio , OVATE in shape  </a:t>
            </a:r>
            <a:endParaRPr lang="en-IN" dirty="0"/>
          </a:p>
        </p:txBody>
      </p:sp>
      <p:cxnSp>
        <p:nvCxnSpPr>
          <p:cNvPr id="25" name="Straight Arrow Connector 24">
            <a:extLst>
              <a:ext uri="{FF2B5EF4-FFF2-40B4-BE49-F238E27FC236}">
                <a16:creationId xmlns:a16="http://schemas.microsoft.com/office/drawing/2014/main" xmlns="" id="{C973ECF5-9178-4E89-B1BA-C23540D445AB}"/>
              </a:ext>
            </a:extLst>
          </p:cNvPr>
          <p:cNvCxnSpPr/>
          <p:nvPr/>
        </p:nvCxnSpPr>
        <p:spPr>
          <a:xfrm>
            <a:off x="3651683" y="1800053"/>
            <a:ext cx="3941758" cy="2878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xmlns="" id="{06F26E24-C121-46B8-B0C0-0EC791FDB924}"/>
              </a:ext>
            </a:extLst>
          </p:cNvPr>
          <p:cNvSpPr/>
          <p:nvPr/>
        </p:nvSpPr>
        <p:spPr>
          <a:xfrm>
            <a:off x="7593441" y="4572246"/>
            <a:ext cx="1745868" cy="11760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Rough – presence of trichomes [ hairy ]</a:t>
            </a:r>
            <a:endParaRPr lang="en-IN" dirty="0"/>
          </a:p>
        </p:txBody>
      </p:sp>
      <p:cxnSp>
        <p:nvCxnSpPr>
          <p:cNvPr id="28" name="Straight Arrow Connector 27">
            <a:extLst>
              <a:ext uri="{FF2B5EF4-FFF2-40B4-BE49-F238E27FC236}">
                <a16:creationId xmlns:a16="http://schemas.microsoft.com/office/drawing/2014/main" xmlns="" id="{81949266-0DFE-4E33-8150-29BC175D3D47}"/>
              </a:ext>
            </a:extLst>
          </p:cNvPr>
          <p:cNvCxnSpPr/>
          <p:nvPr/>
        </p:nvCxnSpPr>
        <p:spPr>
          <a:xfrm flipV="1">
            <a:off x="5476337" y="360607"/>
            <a:ext cx="2756242" cy="2386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xmlns="" id="{2220155D-2035-4214-AE5A-6A3DD98BBBE2}"/>
              </a:ext>
            </a:extLst>
          </p:cNvPr>
          <p:cNvSpPr/>
          <p:nvPr/>
        </p:nvSpPr>
        <p:spPr>
          <a:xfrm>
            <a:off x="8371643" y="257452"/>
            <a:ext cx="3632252" cy="26005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Tip of the leaf – acute in nature </a:t>
            </a:r>
            <a:endParaRPr lang="en-IN" dirty="0"/>
          </a:p>
        </p:txBody>
      </p:sp>
      <p:cxnSp>
        <p:nvCxnSpPr>
          <p:cNvPr id="31" name="Straight Arrow Connector 30">
            <a:extLst>
              <a:ext uri="{FF2B5EF4-FFF2-40B4-BE49-F238E27FC236}">
                <a16:creationId xmlns:a16="http://schemas.microsoft.com/office/drawing/2014/main" xmlns="" id="{E4272002-869D-4F70-A844-59C666DB168C}"/>
              </a:ext>
            </a:extLst>
          </p:cNvPr>
          <p:cNvCxnSpPr/>
          <p:nvPr/>
        </p:nvCxnSpPr>
        <p:spPr>
          <a:xfrm flipV="1">
            <a:off x="3491885" y="674703"/>
            <a:ext cx="1922308" cy="17334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2B34D2FD-BAD6-4662-B54B-E85EF238C355}"/>
              </a:ext>
            </a:extLst>
          </p:cNvPr>
          <p:cNvCxnSpPr/>
          <p:nvPr/>
        </p:nvCxnSpPr>
        <p:spPr>
          <a:xfrm>
            <a:off x="5476337" y="599242"/>
            <a:ext cx="89962" cy="48116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xmlns="" id="{EC0B0489-18F3-4E6D-BA74-685A9371631D}"/>
              </a:ext>
            </a:extLst>
          </p:cNvPr>
          <p:cNvCxnSpPr/>
          <p:nvPr/>
        </p:nvCxnSpPr>
        <p:spPr>
          <a:xfrm>
            <a:off x="4412202" y="3429000"/>
            <a:ext cx="238809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xmlns="" id="{560ACC72-E5E0-457C-94AE-FC24AADA99B5}"/>
              </a:ext>
            </a:extLst>
          </p:cNvPr>
          <p:cNvCxnSpPr/>
          <p:nvPr/>
        </p:nvCxnSpPr>
        <p:spPr>
          <a:xfrm flipH="1">
            <a:off x="1251751" y="3293616"/>
            <a:ext cx="1944210" cy="22638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xmlns="" id="{0E393130-4DC4-42FB-BFF3-0EA15C407FD9}"/>
              </a:ext>
            </a:extLst>
          </p:cNvPr>
          <p:cNvSpPr/>
          <p:nvPr/>
        </p:nvSpPr>
        <p:spPr>
          <a:xfrm>
            <a:off x="257452" y="5477522"/>
            <a:ext cx="2876338" cy="1057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Periphery – </a:t>
            </a:r>
            <a:r>
              <a:rPr lang="en-US" dirty="0" err="1"/>
              <a:t>sinate</a:t>
            </a:r>
            <a:r>
              <a:rPr lang="en-US" dirty="0"/>
              <a:t> in nature [ rough ] </a:t>
            </a:r>
            <a:r>
              <a:rPr lang="en-US" dirty="0" err="1"/>
              <a:t>cyaniod</a:t>
            </a:r>
            <a:r>
              <a:rPr lang="en-US" dirty="0"/>
              <a:t> in shape [due to the presence like waves]</a:t>
            </a:r>
            <a:endParaRPr lang="en-IN" dirty="0"/>
          </a:p>
        </p:txBody>
      </p:sp>
      <p:sp>
        <p:nvSpPr>
          <p:cNvPr id="39" name="Rectangle 38">
            <a:extLst>
              <a:ext uri="{FF2B5EF4-FFF2-40B4-BE49-F238E27FC236}">
                <a16:creationId xmlns:a16="http://schemas.microsoft.com/office/drawing/2014/main" xmlns="" id="{628657F5-6283-409C-8E2A-4CFA0F21C4F2}"/>
              </a:ext>
            </a:extLst>
          </p:cNvPr>
          <p:cNvSpPr/>
          <p:nvPr/>
        </p:nvSpPr>
        <p:spPr>
          <a:xfrm>
            <a:off x="5708342" y="5220070"/>
            <a:ext cx="1576007" cy="52822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Base – asymmetrical </a:t>
            </a:r>
            <a:endParaRPr lang="en-IN" dirty="0"/>
          </a:p>
        </p:txBody>
      </p:sp>
      <p:cxnSp>
        <p:nvCxnSpPr>
          <p:cNvPr id="41" name="Straight Arrow Connector 40">
            <a:extLst>
              <a:ext uri="{FF2B5EF4-FFF2-40B4-BE49-F238E27FC236}">
                <a16:creationId xmlns:a16="http://schemas.microsoft.com/office/drawing/2014/main" xmlns="" id="{3A84D558-A601-4A7D-96C8-09F10AEB27E9}"/>
              </a:ext>
            </a:extLst>
          </p:cNvPr>
          <p:cNvCxnSpPr/>
          <p:nvPr/>
        </p:nvCxnSpPr>
        <p:spPr>
          <a:xfrm>
            <a:off x="3642879" y="4572246"/>
            <a:ext cx="319595" cy="9052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xmlns="" id="{9EBFB093-8F1A-4553-B2E3-8E3520F349D8}"/>
              </a:ext>
            </a:extLst>
          </p:cNvPr>
          <p:cNvSpPr/>
          <p:nvPr/>
        </p:nvSpPr>
        <p:spPr>
          <a:xfrm>
            <a:off x="3705050" y="5557421"/>
            <a:ext cx="1576007" cy="90527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Stalk of the leaf </a:t>
            </a:r>
            <a:endParaRPr lang="en-IN" dirty="0"/>
          </a:p>
        </p:txBody>
      </p:sp>
      <p:sp>
        <p:nvSpPr>
          <p:cNvPr id="43" name="Oval 42">
            <a:extLst>
              <a:ext uri="{FF2B5EF4-FFF2-40B4-BE49-F238E27FC236}">
                <a16:creationId xmlns:a16="http://schemas.microsoft.com/office/drawing/2014/main" xmlns="" id="{446B116C-C468-4B37-BEF2-CB7358BA3EB7}"/>
              </a:ext>
            </a:extLst>
          </p:cNvPr>
          <p:cNvSpPr/>
          <p:nvPr/>
        </p:nvSpPr>
        <p:spPr>
          <a:xfrm>
            <a:off x="6871371" y="1621453"/>
            <a:ext cx="1572167" cy="9820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Vein reticulate </a:t>
            </a:r>
            <a:endParaRPr lang="en-IN" dirty="0"/>
          </a:p>
        </p:txBody>
      </p:sp>
      <p:cxnSp>
        <p:nvCxnSpPr>
          <p:cNvPr id="45" name="Straight Arrow Connector 44">
            <a:extLst>
              <a:ext uri="{FF2B5EF4-FFF2-40B4-BE49-F238E27FC236}">
                <a16:creationId xmlns:a16="http://schemas.microsoft.com/office/drawing/2014/main" xmlns="" id="{CD98F171-286D-4935-A36A-04AA760CFAD4}"/>
              </a:ext>
            </a:extLst>
          </p:cNvPr>
          <p:cNvCxnSpPr/>
          <p:nvPr/>
        </p:nvCxnSpPr>
        <p:spPr>
          <a:xfrm flipV="1">
            <a:off x="3705050" y="2603516"/>
            <a:ext cx="3579299" cy="252130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47" name="Straight Arrow Connector 46">
            <a:extLst>
              <a:ext uri="{FF2B5EF4-FFF2-40B4-BE49-F238E27FC236}">
                <a16:creationId xmlns:a16="http://schemas.microsoft.com/office/drawing/2014/main" xmlns="" id="{1C71978F-E165-4CE6-9377-3DE32F58672A}"/>
              </a:ext>
            </a:extLst>
          </p:cNvPr>
          <p:cNvCxnSpPr/>
          <p:nvPr/>
        </p:nvCxnSpPr>
        <p:spPr>
          <a:xfrm>
            <a:off x="3412087" y="3766927"/>
            <a:ext cx="2553761" cy="1544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349859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897898" y="413639"/>
            <a:ext cx="10954288" cy="575542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MACROSCOPICAL CHARATERISTICS</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 DATURA METAL</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Leaves:-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 Sub glabrous spreading herb with cylindrical stem.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 Shape single triangular ovate.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(iii) Base unequal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(iv) Margin toothed</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Flower</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 Solitary, funnel shaped large and tubular, 7.5 to 9 cm length.</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 Corolla 15 to 18 cm length, 10-12.5 cm across at the mouth</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Fruit</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Sub-</a:t>
            </a:r>
            <a:r>
              <a:rPr lang="en-US" sz="1600" dirty="0" err="1">
                <a:latin typeface="Times New Roman" panose="02020603050405020304" pitchFamily="18" charset="0"/>
                <a:cs typeface="Times New Roman" panose="02020603050405020304" pitchFamily="18" charset="0"/>
              </a:rPr>
              <a:t>globose</a:t>
            </a:r>
            <a:r>
              <a:rPr lang="en-US" sz="1600" dirty="0">
                <a:latin typeface="Times New Roman" panose="02020603050405020304" pitchFamily="18" charset="0"/>
                <a:cs typeface="Times New Roman" panose="02020603050405020304" pitchFamily="18" charset="0"/>
              </a:rPr>
              <a:t> capsule covered with short and blunt spines, 2.5 to 3.2 cm diameter nodding or sub erect.</a:t>
            </a:r>
          </a:p>
        </p:txBody>
      </p:sp>
      <p:pic>
        <p:nvPicPr>
          <p:cNvPr id="5" name="Picture 4"/>
          <p:cNvPicPr>
            <a:picLocks noChangeAspect="1"/>
          </p:cNvPicPr>
          <p:nvPr/>
        </p:nvPicPr>
        <p:blipFill>
          <a:blip r:embed="rId2"/>
          <a:stretch>
            <a:fillRect/>
          </a:stretch>
        </p:blipFill>
        <p:spPr>
          <a:xfrm>
            <a:off x="6251324" y="290825"/>
            <a:ext cx="3441647" cy="4990388"/>
          </a:xfrm>
          <a:prstGeom prst="rect">
            <a:avLst/>
          </a:prstGeom>
        </p:spPr>
      </p:pic>
      <p:pic>
        <p:nvPicPr>
          <p:cNvPr id="6" name="Picture 5"/>
          <p:cNvPicPr>
            <a:picLocks noChangeAspect="1"/>
          </p:cNvPicPr>
          <p:nvPr/>
        </p:nvPicPr>
        <p:blipFill>
          <a:blip r:embed="rId3"/>
          <a:stretch>
            <a:fillRect/>
          </a:stretch>
        </p:blipFill>
        <p:spPr>
          <a:xfrm>
            <a:off x="9328364" y="4417454"/>
            <a:ext cx="2854111" cy="2417008"/>
          </a:xfrm>
          <a:prstGeom prst="rect">
            <a:avLst/>
          </a:prstGeom>
        </p:spPr>
      </p:pic>
      <p:cxnSp>
        <p:nvCxnSpPr>
          <p:cNvPr id="8" name="Straight Arrow Connector 7">
            <a:extLst>
              <a:ext uri="{FF2B5EF4-FFF2-40B4-BE49-F238E27FC236}">
                <a16:creationId xmlns:a16="http://schemas.microsoft.com/office/drawing/2014/main" xmlns="" id="{A44F4555-6547-490D-83F6-59CF48D6FF8A}"/>
              </a:ext>
            </a:extLst>
          </p:cNvPr>
          <p:cNvCxnSpPr/>
          <p:nvPr/>
        </p:nvCxnSpPr>
        <p:spPr>
          <a:xfrm>
            <a:off x="1695635" y="3968318"/>
            <a:ext cx="8868792" cy="1606859"/>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a:extLst>
              <a:ext uri="{FF2B5EF4-FFF2-40B4-BE49-F238E27FC236}">
                <a16:creationId xmlns:a16="http://schemas.microsoft.com/office/drawing/2014/main" xmlns="" id="{8E6A6524-73D7-48FF-AF52-C939F6824102}"/>
              </a:ext>
            </a:extLst>
          </p:cNvPr>
          <p:cNvCxnSpPr/>
          <p:nvPr/>
        </p:nvCxnSpPr>
        <p:spPr>
          <a:xfrm flipV="1">
            <a:off x="1553592" y="3657600"/>
            <a:ext cx="6418556" cy="1686757"/>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5" name="Straight Arrow Connector 14">
            <a:extLst>
              <a:ext uri="{FF2B5EF4-FFF2-40B4-BE49-F238E27FC236}">
                <a16:creationId xmlns:a16="http://schemas.microsoft.com/office/drawing/2014/main" xmlns="" id="{6B125F8C-DE77-4BA8-A242-610940CB62B7}"/>
              </a:ext>
            </a:extLst>
          </p:cNvPr>
          <p:cNvCxnSpPr/>
          <p:nvPr/>
        </p:nvCxnSpPr>
        <p:spPr>
          <a:xfrm>
            <a:off x="1695635" y="5575177"/>
            <a:ext cx="9019713" cy="40837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7" name="Straight Arrow Connector 16">
            <a:extLst>
              <a:ext uri="{FF2B5EF4-FFF2-40B4-BE49-F238E27FC236}">
                <a16:creationId xmlns:a16="http://schemas.microsoft.com/office/drawing/2014/main" xmlns="" id="{224A245C-6F21-455D-8D6F-0C737E919B9C}"/>
              </a:ext>
            </a:extLst>
          </p:cNvPr>
          <p:cNvCxnSpPr/>
          <p:nvPr/>
        </p:nvCxnSpPr>
        <p:spPr>
          <a:xfrm flipV="1">
            <a:off x="1837678" y="1970843"/>
            <a:ext cx="6312023" cy="191757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7" name="Footer Placeholder 6"/>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34168034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16709" t="23724" r="42807" b="29270"/>
          <a:stretch/>
        </p:blipFill>
        <p:spPr>
          <a:xfrm>
            <a:off x="2641920" y="596753"/>
            <a:ext cx="8255358" cy="5389194"/>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264942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94704" y="360607"/>
            <a:ext cx="10895527"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B. </a:t>
            </a:r>
            <a:r>
              <a:rPr lang="en-US" sz="1600" b="1" dirty="0" err="1">
                <a:latin typeface="Times New Roman" panose="02020603050405020304" pitchFamily="18" charset="0"/>
                <a:cs typeface="Times New Roman" panose="02020603050405020304" pitchFamily="18" charset="0"/>
              </a:rPr>
              <a:t>Datura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metel</a:t>
            </a:r>
            <a:r>
              <a:rPr lang="en-US" sz="1600" b="1" dirty="0">
                <a:latin typeface="Times New Roman" panose="02020603050405020304" pitchFamily="18" charset="0"/>
                <a:cs typeface="Times New Roman" panose="02020603050405020304" pitchFamily="18" charset="0"/>
              </a:rPr>
              <a:t> var. </a:t>
            </a:r>
            <a:r>
              <a:rPr lang="en-US" sz="1600" b="1" dirty="0" err="1">
                <a:latin typeface="Times New Roman" panose="02020603050405020304" pitchFamily="18" charset="0"/>
                <a:cs typeface="Times New Roman" panose="02020603050405020304" pitchFamily="18" charset="0"/>
              </a:rPr>
              <a:t>fastuosa</a:t>
            </a:r>
            <a:endParaRPr lang="en-US" sz="1600" b="1"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It is known in commerce as black </a:t>
            </a:r>
            <a:r>
              <a:rPr lang="en-US" sz="1600" dirty="0" err="1">
                <a:latin typeface="Times New Roman" panose="02020603050405020304" pitchFamily="18" charset="0"/>
                <a:cs typeface="Times New Roman" panose="02020603050405020304" pitchFamily="18" charset="0"/>
              </a:rPr>
              <a:t>datura</a:t>
            </a:r>
            <a:r>
              <a:rPr lang="en-US" sz="1600" dirty="0">
                <a:latin typeface="Times New Roman" panose="02020603050405020304" pitchFamily="18" charset="0"/>
                <a:cs typeface="Times New Roman" panose="02020603050405020304" pitchFamily="18" charset="0"/>
              </a:rPr>
              <a:t>. The leaves are ovate and more or less angular, the flowers being mostly purplish, sometimes white. Corolla is double or triple. Outer corolla has five teeth and inner Corolla has six to ten teeth.</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314727" y="1782864"/>
            <a:ext cx="5480765" cy="4704587"/>
          </a:xfrm>
          <a:prstGeom prst="rect">
            <a:avLst/>
          </a:prstGeom>
        </p:spPr>
      </p:pic>
      <p:pic>
        <p:nvPicPr>
          <p:cNvPr id="7" name="Picture 6"/>
          <p:cNvPicPr>
            <a:picLocks noChangeAspect="1"/>
          </p:cNvPicPr>
          <p:nvPr/>
        </p:nvPicPr>
        <p:blipFill>
          <a:blip r:embed="rId3"/>
          <a:stretch>
            <a:fillRect/>
          </a:stretch>
        </p:blipFill>
        <p:spPr>
          <a:xfrm>
            <a:off x="7694456" y="1437245"/>
            <a:ext cx="4295775" cy="5248275"/>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1361200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360607"/>
            <a:ext cx="10928530"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C. DATURA INNOXIA</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It also resembles D. metal but can be distinguished by the presence of dense pubescence, ovate leaves with </a:t>
            </a:r>
            <a:r>
              <a:rPr lang="en-US" sz="1600" dirty="0" err="1">
                <a:latin typeface="Times New Roman" panose="02020603050405020304" pitchFamily="18" charset="0"/>
                <a:cs typeface="Times New Roman" panose="02020603050405020304" pitchFamily="18" charset="0"/>
              </a:rPr>
              <a:t>cordate</a:t>
            </a:r>
            <a:r>
              <a:rPr lang="en-US" sz="1600" dirty="0">
                <a:latin typeface="Times New Roman" panose="02020603050405020304" pitchFamily="18" charset="0"/>
                <a:cs typeface="Times New Roman" panose="02020603050405020304" pitchFamily="18" charset="0"/>
              </a:rPr>
              <a:t> base, 10 toothed corolla and long weak spines on the capsular fruit.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84221" y="1712890"/>
            <a:ext cx="6195371" cy="4646528"/>
          </a:xfrm>
          <a:prstGeom prst="rect">
            <a:avLst/>
          </a:prstGeom>
        </p:spPr>
      </p:pic>
      <p:pic>
        <p:nvPicPr>
          <p:cNvPr id="6" name="Picture 5"/>
          <p:cNvPicPr>
            <a:picLocks noChangeAspect="1"/>
          </p:cNvPicPr>
          <p:nvPr/>
        </p:nvPicPr>
        <p:blipFill>
          <a:blip r:embed="rId3"/>
          <a:stretch>
            <a:fillRect/>
          </a:stretch>
        </p:blipFill>
        <p:spPr>
          <a:xfrm>
            <a:off x="7120523" y="1330218"/>
            <a:ext cx="4238625" cy="5029200"/>
          </a:xfrm>
          <a:prstGeom prst="rect">
            <a:avLst/>
          </a:prstGeom>
        </p:spPr>
      </p:pic>
      <p:cxnSp>
        <p:nvCxnSpPr>
          <p:cNvPr id="8" name="Straight Arrow Connector 7">
            <a:extLst>
              <a:ext uri="{FF2B5EF4-FFF2-40B4-BE49-F238E27FC236}">
                <a16:creationId xmlns:a16="http://schemas.microsoft.com/office/drawing/2014/main" xmlns="" id="{61A2E5FA-9008-4404-A348-D9F54C02F7C1}"/>
              </a:ext>
            </a:extLst>
          </p:cNvPr>
          <p:cNvCxnSpPr/>
          <p:nvPr/>
        </p:nvCxnSpPr>
        <p:spPr>
          <a:xfrm>
            <a:off x="4465468" y="1330218"/>
            <a:ext cx="3657600" cy="373893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xmlns="" id="{64B9960C-F460-4FF4-BFAF-3B65C4BB2046}"/>
              </a:ext>
            </a:extLst>
          </p:cNvPr>
          <p:cNvCxnSpPr/>
          <p:nvPr/>
        </p:nvCxnSpPr>
        <p:spPr>
          <a:xfrm flipV="1">
            <a:off x="2654423" y="1180730"/>
            <a:ext cx="7377344" cy="300953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7" name="Footer Placeholder 6"/>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761817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360607"/>
            <a:ext cx="5403493"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1954" r="21922"/>
          <a:stretch/>
        </p:blipFill>
        <p:spPr>
          <a:xfrm>
            <a:off x="2985074" y="130761"/>
            <a:ext cx="6286682" cy="6297769"/>
          </a:xfrm>
          <a:prstGeom prst="rect">
            <a:avLst/>
          </a:prstGeom>
        </p:spPr>
      </p:pic>
      <p:cxnSp>
        <p:nvCxnSpPr>
          <p:cNvPr id="6" name="Straight Arrow Connector 5">
            <a:extLst>
              <a:ext uri="{FF2B5EF4-FFF2-40B4-BE49-F238E27FC236}">
                <a16:creationId xmlns:a16="http://schemas.microsoft.com/office/drawing/2014/main" xmlns="" id="{ED148C55-EA19-4FFB-84AE-6065448F3D49}"/>
              </a:ext>
            </a:extLst>
          </p:cNvPr>
          <p:cNvCxnSpPr/>
          <p:nvPr/>
        </p:nvCxnSpPr>
        <p:spPr>
          <a:xfrm>
            <a:off x="8300621" y="923278"/>
            <a:ext cx="1260629" cy="292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3FF97137-72E2-40F5-8632-F8BC567CE2B7}"/>
              </a:ext>
            </a:extLst>
          </p:cNvPr>
          <p:cNvSpPr/>
          <p:nvPr/>
        </p:nvSpPr>
        <p:spPr>
          <a:xfrm>
            <a:off x="9641150" y="861134"/>
            <a:ext cx="2281561" cy="2121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Transparent layer contains epidermis function of epidermis in the leaf [ protect from dust , moisture and pesticide ] – epidermal cell </a:t>
            </a:r>
            <a:endParaRPr lang="en-IN" dirty="0"/>
          </a:p>
        </p:txBody>
      </p:sp>
      <p:cxnSp>
        <p:nvCxnSpPr>
          <p:cNvPr id="9" name="Straight Arrow Connector 8">
            <a:extLst>
              <a:ext uri="{FF2B5EF4-FFF2-40B4-BE49-F238E27FC236}">
                <a16:creationId xmlns:a16="http://schemas.microsoft.com/office/drawing/2014/main" xmlns="" id="{AFEE20C1-A1AC-4A55-B917-EE89838A0D5F}"/>
              </a:ext>
            </a:extLst>
          </p:cNvPr>
          <p:cNvCxnSpPr/>
          <p:nvPr/>
        </p:nvCxnSpPr>
        <p:spPr>
          <a:xfrm flipH="1">
            <a:off x="2556769" y="2467992"/>
            <a:ext cx="2388093" cy="390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0932A91D-AE44-44EA-ACD1-6770FA86F2E9}"/>
              </a:ext>
            </a:extLst>
          </p:cNvPr>
          <p:cNvSpPr/>
          <p:nvPr/>
        </p:nvSpPr>
        <p:spPr>
          <a:xfrm>
            <a:off x="559293" y="2095130"/>
            <a:ext cx="1982031" cy="1944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Unequal distribution of cell stomata    </a:t>
            </a:r>
          </a:p>
          <a:p>
            <a:pPr algn="ctr"/>
            <a:endParaRPr lang="en-US" dirty="0"/>
          </a:p>
          <a:p>
            <a:pPr algn="ctr"/>
            <a:r>
              <a:rPr lang="en-US" dirty="0"/>
              <a:t>Guard cell  protect to epidermis to moisture </a:t>
            </a:r>
            <a:endParaRPr lang="en-IN" dirty="0"/>
          </a:p>
        </p:txBody>
      </p:sp>
      <p:cxnSp>
        <p:nvCxnSpPr>
          <p:cNvPr id="15" name="Straight Arrow Connector 14">
            <a:extLst>
              <a:ext uri="{FF2B5EF4-FFF2-40B4-BE49-F238E27FC236}">
                <a16:creationId xmlns:a16="http://schemas.microsoft.com/office/drawing/2014/main" xmlns="" id="{C0B1D730-8ED8-47F0-B25B-533F1C422DE2}"/>
              </a:ext>
            </a:extLst>
          </p:cNvPr>
          <p:cNvCxnSpPr/>
          <p:nvPr/>
        </p:nvCxnSpPr>
        <p:spPr>
          <a:xfrm flipH="1">
            <a:off x="2630750" y="3080551"/>
            <a:ext cx="2536054" cy="470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xmlns="" id="{D276DF3B-3B8D-42D8-B967-AAB4070491AE}"/>
              </a:ext>
            </a:extLst>
          </p:cNvPr>
          <p:cNvSpPr/>
          <p:nvPr/>
        </p:nvSpPr>
        <p:spPr>
          <a:xfrm>
            <a:off x="559293" y="4323425"/>
            <a:ext cx="2618913" cy="18233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Unequal distribution of cells guard cell so it is allied as </a:t>
            </a:r>
          </a:p>
          <a:p>
            <a:pPr algn="ctr"/>
            <a:r>
              <a:rPr lang="en-US" dirty="0"/>
              <a:t>ANI – unequal </a:t>
            </a:r>
          </a:p>
          <a:p>
            <a:pPr algn="ctr"/>
            <a:r>
              <a:rPr lang="en-US" dirty="0"/>
              <a:t>CYTIC – cells </a:t>
            </a:r>
            <a:endParaRPr lang="en-IN" dirty="0"/>
          </a:p>
        </p:txBody>
      </p:sp>
      <p:cxnSp>
        <p:nvCxnSpPr>
          <p:cNvPr id="18" name="Straight Arrow Connector 17">
            <a:extLst>
              <a:ext uri="{FF2B5EF4-FFF2-40B4-BE49-F238E27FC236}">
                <a16:creationId xmlns:a16="http://schemas.microsoft.com/office/drawing/2014/main" xmlns="" id="{3BA2B70F-ED04-4596-9F29-BB80BFE96145}"/>
              </a:ext>
            </a:extLst>
          </p:cNvPr>
          <p:cNvCxnSpPr/>
          <p:nvPr/>
        </p:nvCxnSpPr>
        <p:spPr>
          <a:xfrm>
            <a:off x="5264458" y="4980373"/>
            <a:ext cx="4376692" cy="2663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xmlns="" id="{8BAEDB48-AD74-42FE-9D03-B192CBE6B226}"/>
              </a:ext>
            </a:extLst>
          </p:cNvPr>
          <p:cNvSpPr/>
          <p:nvPr/>
        </p:nvSpPr>
        <p:spPr>
          <a:xfrm>
            <a:off x="9747682" y="4900474"/>
            <a:ext cx="1979720" cy="1902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Trichome </a:t>
            </a:r>
          </a:p>
          <a:p>
            <a:pPr algn="ctr"/>
            <a:endParaRPr lang="en-US" dirty="0"/>
          </a:p>
          <a:p>
            <a:pPr algn="ctr"/>
            <a:r>
              <a:rPr lang="en-US" dirty="0"/>
              <a:t>Multicell are present </a:t>
            </a:r>
            <a:endParaRPr lang="en-IN" dirty="0"/>
          </a:p>
        </p:txBody>
      </p:sp>
      <p:cxnSp>
        <p:nvCxnSpPr>
          <p:cNvPr id="21" name="Straight Arrow Connector 20">
            <a:extLst>
              <a:ext uri="{FF2B5EF4-FFF2-40B4-BE49-F238E27FC236}">
                <a16:creationId xmlns:a16="http://schemas.microsoft.com/office/drawing/2014/main" xmlns="" id="{DDFA8840-C242-42B1-84E8-F97D0538FA11}"/>
              </a:ext>
            </a:extLst>
          </p:cNvPr>
          <p:cNvCxnSpPr/>
          <p:nvPr/>
        </p:nvCxnSpPr>
        <p:spPr>
          <a:xfrm flipV="1">
            <a:off x="8407153" y="4039340"/>
            <a:ext cx="1154097" cy="6036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xmlns="" id="{EC13262B-8F98-47E0-99D4-BB13CE5C47B5}"/>
              </a:ext>
            </a:extLst>
          </p:cNvPr>
          <p:cNvSpPr/>
          <p:nvPr/>
        </p:nvSpPr>
        <p:spPr>
          <a:xfrm>
            <a:off x="9641150" y="3551068"/>
            <a:ext cx="2361460" cy="120736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Unicellular stalk 4 – 6 cell </a:t>
            </a:r>
          </a:p>
          <a:p>
            <a:pPr algn="ctr"/>
            <a:r>
              <a:rPr lang="en-US" dirty="0"/>
              <a:t> contain – multicellular stalk </a:t>
            </a:r>
            <a:endParaRPr lang="en-IN" dirty="0"/>
          </a:p>
        </p:txBody>
      </p:sp>
      <p:sp>
        <p:nvSpPr>
          <p:cNvPr id="3" name="Rectangle 2">
            <a:extLst>
              <a:ext uri="{FF2B5EF4-FFF2-40B4-BE49-F238E27FC236}">
                <a16:creationId xmlns:a16="http://schemas.microsoft.com/office/drawing/2014/main" xmlns="" id="{E7C0A80E-4118-48B9-ADB0-222A9B9CED8B}"/>
              </a:ext>
            </a:extLst>
          </p:cNvPr>
          <p:cNvSpPr/>
          <p:nvPr/>
        </p:nvSpPr>
        <p:spPr>
          <a:xfrm>
            <a:off x="3506680" y="6440235"/>
            <a:ext cx="971550" cy="4102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Balget</a:t>
            </a:r>
            <a:r>
              <a:rPr lang="en-US" dirty="0"/>
              <a:t> </a:t>
            </a:r>
            <a:endParaRPr lang="en-IN" dirty="0"/>
          </a:p>
        </p:txBody>
      </p:sp>
      <p:cxnSp>
        <p:nvCxnSpPr>
          <p:cNvPr id="14" name="Straight Arrow Connector 13">
            <a:extLst>
              <a:ext uri="{FF2B5EF4-FFF2-40B4-BE49-F238E27FC236}">
                <a16:creationId xmlns:a16="http://schemas.microsoft.com/office/drawing/2014/main" xmlns="" id="{18C3B232-EDB1-4866-BE00-2C5345343E16}"/>
              </a:ext>
            </a:extLst>
          </p:cNvPr>
          <p:cNvCxnSpPr/>
          <p:nvPr/>
        </p:nvCxnSpPr>
        <p:spPr>
          <a:xfrm flipH="1" flipV="1">
            <a:off x="2434792" y="1216241"/>
            <a:ext cx="2616602" cy="1251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xmlns="" id="{BF7D8BD4-D1E2-4AEB-9D99-5A23EE79ABAC}"/>
              </a:ext>
            </a:extLst>
          </p:cNvPr>
          <p:cNvSpPr/>
          <p:nvPr/>
        </p:nvSpPr>
        <p:spPr>
          <a:xfrm>
            <a:off x="1491449" y="923278"/>
            <a:ext cx="943343" cy="636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Stoma </a:t>
            </a:r>
            <a:endParaRPr lang="en-IN" dirty="0"/>
          </a:p>
        </p:txBody>
      </p:sp>
      <p:cxnSp>
        <p:nvCxnSpPr>
          <p:cNvPr id="23" name="Straight Arrow Connector 22">
            <a:extLst>
              <a:ext uri="{FF2B5EF4-FFF2-40B4-BE49-F238E27FC236}">
                <a16:creationId xmlns:a16="http://schemas.microsoft.com/office/drawing/2014/main" xmlns="" id="{438709AA-9731-43BB-BC57-BF09F5AFC7AC}"/>
              </a:ext>
            </a:extLst>
          </p:cNvPr>
          <p:cNvCxnSpPr/>
          <p:nvPr/>
        </p:nvCxnSpPr>
        <p:spPr>
          <a:xfrm>
            <a:off x="5264458" y="2778711"/>
            <a:ext cx="594804" cy="301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xmlns="" id="{B0BBCDA0-1DEF-4C5B-8D1F-EA393325FB5B}"/>
              </a:ext>
            </a:extLst>
          </p:cNvPr>
          <p:cNvSpPr/>
          <p:nvPr/>
        </p:nvSpPr>
        <p:spPr>
          <a:xfrm>
            <a:off x="5994737" y="2929631"/>
            <a:ext cx="1151787" cy="4705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Guard cell </a:t>
            </a:r>
            <a:endParaRPr lang="en-IN" dirty="0"/>
          </a:p>
        </p:txBody>
      </p:sp>
      <p:cxnSp>
        <p:nvCxnSpPr>
          <p:cNvPr id="26" name="Straight Arrow Connector 25">
            <a:extLst>
              <a:ext uri="{FF2B5EF4-FFF2-40B4-BE49-F238E27FC236}">
                <a16:creationId xmlns:a16="http://schemas.microsoft.com/office/drawing/2014/main" xmlns="" id="{2A4E445D-1DCE-4BE5-9990-85EF6CA5A2C5}"/>
              </a:ext>
            </a:extLst>
          </p:cNvPr>
          <p:cNvCxnSpPr/>
          <p:nvPr/>
        </p:nvCxnSpPr>
        <p:spPr>
          <a:xfrm flipV="1">
            <a:off x="4944862" y="1473693"/>
            <a:ext cx="221942" cy="2663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xmlns="" id="{C57E28F3-2480-4EA0-A51A-0DF97707C51F}"/>
              </a:ext>
            </a:extLst>
          </p:cNvPr>
          <p:cNvSpPr/>
          <p:nvPr/>
        </p:nvSpPr>
        <p:spPr>
          <a:xfrm>
            <a:off x="5024762" y="1091953"/>
            <a:ext cx="1489875" cy="5835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Subsidary</a:t>
            </a:r>
            <a:r>
              <a:rPr lang="en-US" dirty="0"/>
              <a:t> cells </a:t>
            </a:r>
            <a:endParaRPr lang="en-IN" dirty="0"/>
          </a:p>
        </p:txBody>
      </p:sp>
      <p:sp>
        <p:nvSpPr>
          <p:cNvPr id="8" name="Footer Placeholder 7"/>
          <p:cNvSpPr>
            <a:spLocks noGrp="1"/>
          </p:cNvSpPr>
          <p:nvPr>
            <p:ph type="ftr" sz="quarter" idx="11"/>
          </p:nvPr>
        </p:nvSpPr>
        <p:spPr/>
        <p:txBody>
          <a:bodyPr/>
          <a:lstStyle/>
          <a:p>
            <a:r>
              <a:rPr lang="en-IN" smtClean="0"/>
              <a:t>RDP</a:t>
            </a:r>
            <a:endParaRPr lang="en-IN"/>
          </a:p>
        </p:txBody>
      </p:sp>
      <p:sp>
        <p:nvSpPr>
          <p:cNvPr id="20" name="Slide Number Placeholder 19"/>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334760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9B4497-A113-42A6-AD57-222ECDE03E6D}">
  <ds:schemaRefs>
    <ds:schemaRef ds:uri="http://schemas.microsoft.com/sharepoint/v3/contenttype/forms"/>
  </ds:schemaRefs>
</ds:datastoreItem>
</file>

<file path=customXml/itemProps2.xml><?xml version="1.0" encoding="utf-8"?>
<ds:datastoreItem xmlns:ds="http://schemas.openxmlformats.org/officeDocument/2006/customXml" ds:itemID="{3592ADE4-D7FF-4899-B074-BEE9C68AB1A0}">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586D23FD-1030-4646-BE0C-E5CF8E007E3B}">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1724</TotalTime>
  <Words>1352</Words>
  <Application>Microsoft Office PowerPoint</Application>
  <PresentationFormat>Widescreen</PresentationFormat>
  <Paragraphs>275</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Datura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72</cp:revision>
  <dcterms:created xsi:type="dcterms:W3CDTF">2020-07-13T05:58:17Z</dcterms:created>
  <dcterms:modified xsi:type="dcterms:W3CDTF">2024-09-17T15:44:29Z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