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A1476-CD3F-4423-B053-ED2CB870D7D7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533B5-790F-40B1-80C2-BA8C9431A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84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33B5-790F-40B1-80C2-BA8C9431AC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97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2392E-91D0-4BEC-8A3F-7FD76D955DFE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58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EE948-98BB-42F9-A146-CB2A895FEA2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9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BFA9-2DE7-44FB-B01A-5896E18F4B8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8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72E-AEF3-4849-9092-FC0100B23976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42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4E18-512B-44AD-978E-97DC28383A4D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72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D98F3-CDBD-4107-AA4D-68B1A24CA8BB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2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D8B5-CC22-46FE-93E1-DD45B9E01320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937A5-F435-43D4-B1E1-68067349BEC8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2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8CEA6-5F5D-484F-8C3D-DA2C093793AA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76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2175-8EA3-453F-B825-E4F125356B46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4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1B65A-1B1F-4336-8E2F-C21185E0AE14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76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D9938-F799-4DA0-A184-2D88E0B8ADA3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30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3657600" y="2590800"/>
            <a:ext cx="6578284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100"/>
              </a:spcBef>
            </a:pPr>
            <a:r>
              <a:rPr sz="7200" b="1" spc="85" dirty="0">
                <a:latin typeface="Times New Roman"/>
                <a:cs typeface="Times New Roman"/>
              </a:rPr>
              <a:t>Depression</a:t>
            </a:r>
            <a:endParaRPr sz="7200" dirty="0">
              <a:latin typeface="Times New Roman"/>
              <a:cs typeface="Times New Roman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394" y="3151073"/>
            <a:ext cx="8853805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6767830" algn="l"/>
              </a:tabLst>
            </a:pPr>
            <a:r>
              <a:rPr sz="2800" spc="-75" dirty="0">
                <a:solidFill>
                  <a:srgbClr val="FF0000"/>
                </a:solidFill>
                <a:latin typeface="Times New Roman"/>
                <a:cs typeface="Times New Roman"/>
              </a:rPr>
              <a:t>Permissive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FF0000"/>
                </a:solidFill>
                <a:latin typeface="Times New Roman"/>
                <a:cs typeface="Times New Roman"/>
              </a:rPr>
              <a:t>hypothesis-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rgbClr val="252525"/>
                </a:solidFill>
                <a:latin typeface="Times New Roman"/>
                <a:cs typeface="Times New Roman"/>
              </a:rPr>
              <a:t>Low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concentrations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serotonin 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or 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norepinephrine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CNS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precipitated</a:t>
            </a:r>
            <a:r>
              <a:rPr sz="2800" spc="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depressive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symptoms,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whereas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5" dirty="0">
                <a:solidFill>
                  <a:srgbClr val="252525"/>
                </a:solidFill>
                <a:latin typeface="Times New Roman"/>
                <a:cs typeface="Times New Roman"/>
              </a:rPr>
              <a:t>low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levels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spc="3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serotonin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increased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rgbClr val="252525"/>
                </a:solidFill>
                <a:latin typeface="Times New Roman"/>
                <a:cs typeface="Times New Roman"/>
              </a:rPr>
              <a:t>activity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norepinephrine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resulted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manic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symptoms.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7516" y="1177543"/>
            <a:ext cx="10333990" cy="4512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1283970" indent="-287020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2829560" algn="l"/>
              </a:tabLst>
            </a:pPr>
            <a:r>
              <a:rPr sz="2800" spc="-80" dirty="0">
                <a:solidFill>
                  <a:srgbClr val="252525"/>
                </a:solidFill>
                <a:latin typeface="Times New Roman"/>
                <a:cs typeface="Times New Roman"/>
              </a:rPr>
              <a:t>Major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depression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252525"/>
                </a:solidFill>
                <a:latin typeface="Times New Roman"/>
                <a:cs typeface="Times New Roman"/>
              </a:rPr>
              <a:t>have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neuroendocrine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FF0000"/>
                </a:solidFill>
                <a:latin typeface="Times New Roman"/>
                <a:cs typeface="Times New Roman"/>
              </a:rPr>
              <a:t>abnormality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including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hypersecretion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cortisol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2340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There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5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disruption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FF0000"/>
                </a:solidFill>
                <a:latin typeface="Times New Roman"/>
                <a:cs typeface="Times New Roman"/>
              </a:rPr>
              <a:t>somewhere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normal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FF0000"/>
                </a:solidFill>
                <a:latin typeface="Times New Roman"/>
                <a:cs typeface="Times New Roman"/>
              </a:rPr>
              <a:t>negative</a:t>
            </a:r>
            <a:r>
              <a:rPr sz="28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feedback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system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controls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cortisol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levels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99085" marR="83185" indent="-287020">
              <a:lnSpc>
                <a:spcPct val="100000"/>
              </a:lnSpc>
              <a:spcBef>
                <a:spcPts val="234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Blunted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exaggerated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thyroid-stimulating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15" dirty="0">
                <a:solidFill>
                  <a:srgbClr val="FF0000"/>
                </a:solidFill>
                <a:latin typeface="Times New Roman"/>
                <a:cs typeface="Times New Roman"/>
              </a:rPr>
              <a:t>hormone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FF0000"/>
                </a:solidFill>
                <a:latin typeface="Times New Roman"/>
                <a:cs typeface="Times New Roman"/>
              </a:rPr>
              <a:t>response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there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5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an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indirect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association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between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mood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disorders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thyroid 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 homeostasis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3191" y="748665"/>
            <a:ext cx="10111105" cy="2908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2682875" algn="l"/>
                <a:tab pos="8578850" algn="l"/>
              </a:tabLst>
            </a:pP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hypothalamic-pituitary-adrenal</a:t>
            </a:r>
            <a:r>
              <a:rPr sz="28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rgbClr val="FF0000"/>
                </a:solidFill>
                <a:latin typeface="Times New Roman"/>
                <a:cs typeface="Times New Roman"/>
              </a:rPr>
              <a:t>(HPA)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14" dirty="0">
                <a:solidFill>
                  <a:srgbClr val="FF0000"/>
                </a:solidFill>
                <a:latin typeface="Times New Roman"/>
                <a:cs typeface="Times New Roman"/>
              </a:rPr>
              <a:t>axis</a:t>
            </a:r>
            <a:r>
              <a:rPr sz="2800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35" dirty="0">
                <a:solidFill>
                  <a:srgbClr val="252525"/>
                </a:solidFill>
                <a:latin typeface="Times New Roman"/>
                <a:cs typeface="Times New Roman"/>
              </a:rPr>
              <a:t>may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0" dirty="0">
                <a:solidFill>
                  <a:srgbClr val="252525"/>
                </a:solidFill>
                <a:latin typeface="Times New Roman"/>
                <a:cs typeface="Times New Roman"/>
              </a:rPr>
              <a:t>also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influence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the 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manifestation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depression,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with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relative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252525"/>
                </a:solidFill>
                <a:latin typeface="Times New Roman"/>
                <a:cs typeface="Times New Roman"/>
              </a:rPr>
              <a:t>hyperactivity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this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system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commonly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reported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depressed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individuals.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99085" marR="324485" indent="-287020">
              <a:lnSpc>
                <a:spcPct val="100000"/>
              </a:lnSpc>
              <a:spcBef>
                <a:spcPts val="234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1945005" algn="l"/>
              </a:tabLst>
            </a:pP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Inability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of	the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brain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suppress</a:t>
            </a: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hypothalamic–pituitary–adrenal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rgbClr val="252525"/>
                </a:solidFill>
                <a:latin typeface="Times New Roman"/>
                <a:cs typeface="Times New Roman"/>
              </a:rPr>
              <a:t>(HPA)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4" dirty="0">
                <a:solidFill>
                  <a:srgbClr val="252525"/>
                </a:solidFill>
                <a:latin typeface="Times New Roman"/>
                <a:cs typeface="Times New Roman"/>
              </a:rPr>
              <a:t>axis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916" y="499872"/>
            <a:ext cx="11158728" cy="58293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CLINICAL</a:t>
            </a:r>
            <a:r>
              <a:rPr spc="-30" dirty="0"/>
              <a:t> </a:t>
            </a:r>
            <a:r>
              <a:rPr spc="20" dirty="0"/>
              <a:t>PRESENTATION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111760" indent="-287020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4290695" algn="l"/>
              </a:tabLst>
            </a:pPr>
            <a:r>
              <a:rPr spc="-25" dirty="0">
                <a:solidFill>
                  <a:srgbClr val="FF0000"/>
                </a:solidFill>
              </a:rPr>
              <a:t>Emotional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spc="-55" dirty="0">
                <a:solidFill>
                  <a:srgbClr val="FF0000"/>
                </a:solidFill>
              </a:rPr>
              <a:t>symptoms</a:t>
            </a:r>
            <a:r>
              <a:rPr spc="-55" dirty="0"/>
              <a:t>:</a:t>
            </a:r>
            <a:r>
              <a:rPr spc="5" dirty="0"/>
              <a:t> </a:t>
            </a:r>
            <a:r>
              <a:rPr spc="-55" dirty="0"/>
              <a:t>diminished</a:t>
            </a:r>
            <a:r>
              <a:rPr dirty="0"/>
              <a:t> </a:t>
            </a:r>
            <a:r>
              <a:rPr spc="-105" dirty="0"/>
              <a:t>ability</a:t>
            </a:r>
            <a:r>
              <a:rPr spc="-10" dirty="0"/>
              <a:t> </a:t>
            </a:r>
            <a:r>
              <a:rPr spc="30" dirty="0"/>
              <a:t>to</a:t>
            </a:r>
            <a:r>
              <a:rPr spc="5" dirty="0"/>
              <a:t> </a:t>
            </a:r>
            <a:r>
              <a:rPr spc="-60" dirty="0"/>
              <a:t>experience</a:t>
            </a:r>
            <a:r>
              <a:rPr spc="-10" dirty="0"/>
              <a:t> </a:t>
            </a:r>
            <a:r>
              <a:rPr spc="-75" dirty="0"/>
              <a:t>pleasure,</a:t>
            </a:r>
            <a:r>
              <a:rPr spc="10" dirty="0"/>
              <a:t> </a:t>
            </a:r>
            <a:r>
              <a:rPr spc="-65" dirty="0"/>
              <a:t>loss</a:t>
            </a:r>
            <a:r>
              <a:rPr dirty="0"/>
              <a:t> </a:t>
            </a:r>
            <a:r>
              <a:rPr spc="-10" dirty="0"/>
              <a:t>of </a:t>
            </a:r>
            <a:r>
              <a:rPr spc="-5" dirty="0"/>
              <a:t> </a:t>
            </a:r>
            <a:r>
              <a:rPr spc="-35" dirty="0"/>
              <a:t>interest</a:t>
            </a:r>
            <a:r>
              <a:rPr spc="-10" dirty="0"/>
              <a:t> </a:t>
            </a:r>
            <a:r>
              <a:rPr spc="-55" dirty="0"/>
              <a:t>in</a:t>
            </a:r>
            <a:r>
              <a:rPr dirty="0"/>
              <a:t> </a:t>
            </a:r>
            <a:r>
              <a:rPr spc="-80" dirty="0"/>
              <a:t>usual</a:t>
            </a:r>
            <a:r>
              <a:rPr spc="15" dirty="0"/>
              <a:t> </a:t>
            </a:r>
            <a:r>
              <a:rPr spc="-95" dirty="0"/>
              <a:t>activities,</a:t>
            </a:r>
            <a:r>
              <a:rPr spc="5" dirty="0"/>
              <a:t> </a:t>
            </a:r>
            <a:r>
              <a:rPr spc="-70" dirty="0"/>
              <a:t>sadness,</a:t>
            </a:r>
            <a:r>
              <a:rPr spc="5" dirty="0"/>
              <a:t> </a:t>
            </a:r>
            <a:r>
              <a:rPr spc="-75" dirty="0"/>
              <a:t>pessimism,</a:t>
            </a:r>
            <a:r>
              <a:rPr spc="15" dirty="0"/>
              <a:t> </a:t>
            </a:r>
            <a:r>
              <a:rPr spc="-85" dirty="0"/>
              <a:t>crying,</a:t>
            </a:r>
            <a:r>
              <a:rPr spc="5" dirty="0"/>
              <a:t> </a:t>
            </a:r>
            <a:r>
              <a:rPr spc="-60" dirty="0"/>
              <a:t>hopelessness, </a:t>
            </a:r>
            <a:r>
              <a:rPr spc="-55" dirty="0"/>
              <a:t> </a:t>
            </a:r>
            <a:r>
              <a:rPr spc="-90" dirty="0"/>
              <a:t>an</a:t>
            </a:r>
            <a:r>
              <a:rPr u="heavy" spc="-90" dirty="0">
                <a:uFill>
                  <a:solidFill>
                    <a:srgbClr val="83992A"/>
                  </a:solidFill>
                </a:uFill>
              </a:rPr>
              <a:t>xiety</a:t>
            </a:r>
            <a:r>
              <a:rPr u="heavy" dirty="0">
                <a:uFill>
                  <a:solidFill>
                    <a:srgbClr val="83992A"/>
                  </a:solidFill>
                </a:uFill>
              </a:rPr>
              <a:t> </a:t>
            </a:r>
            <a:r>
              <a:rPr u="heavy" spc="-35" dirty="0">
                <a:uFill>
                  <a:solidFill>
                    <a:srgbClr val="83992A"/>
                  </a:solidFill>
                </a:uFill>
              </a:rPr>
              <a:t>(present</a:t>
            </a:r>
            <a:r>
              <a:rPr u="heavy" spc="-5" dirty="0">
                <a:uFill>
                  <a:solidFill>
                    <a:srgbClr val="83992A"/>
                  </a:solidFill>
                </a:uFill>
              </a:rPr>
              <a:t> </a:t>
            </a:r>
            <a:r>
              <a:rPr u="heavy" spc="-60" dirty="0">
                <a:uFill>
                  <a:solidFill>
                    <a:srgbClr val="83992A"/>
                  </a:solidFill>
                </a:uFill>
              </a:rPr>
              <a:t>in</a:t>
            </a:r>
            <a:r>
              <a:rPr u="heavy" spc="5" dirty="0">
                <a:uFill>
                  <a:solidFill>
                    <a:srgbClr val="83992A"/>
                  </a:solidFill>
                </a:uFill>
              </a:rPr>
              <a:t> </a:t>
            </a:r>
            <a:r>
              <a:rPr u="heavy" spc="30" dirty="0">
                <a:uFill>
                  <a:solidFill>
                    <a:srgbClr val="83992A"/>
                  </a:solidFill>
                </a:uFill>
              </a:rPr>
              <a:t>~90%</a:t>
            </a:r>
            <a:r>
              <a:rPr u="heavy" spc="10" dirty="0">
                <a:uFill>
                  <a:solidFill>
                    <a:srgbClr val="83992A"/>
                  </a:solidFill>
                </a:uFill>
              </a:rPr>
              <a:t> </a:t>
            </a:r>
            <a:r>
              <a:rPr u="heavy" spc="-5" dirty="0">
                <a:uFill>
                  <a:solidFill>
                    <a:srgbClr val="83992A"/>
                  </a:solidFill>
                </a:uFill>
              </a:rPr>
              <a:t>of	</a:t>
            </a:r>
            <a:r>
              <a:rPr u="heavy" spc="-40" dirty="0">
                <a:uFill>
                  <a:solidFill>
                    <a:srgbClr val="83992A"/>
                  </a:solidFill>
                </a:uFill>
              </a:rPr>
              <a:t>depressed</a:t>
            </a:r>
            <a:r>
              <a:rPr u="heavy" spc="-10" dirty="0">
                <a:uFill>
                  <a:solidFill>
                    <a:srgbClr val="83992A"/>
                  </a:solidFill>
                </a:uFill>
              </a:rPr>
              <a:t> </a:t>
            </a:r>
            <a:r>
              <a:rPr u="heavy" spc="-35" dirty="0">
                <a:uFill>
                  <a:solidFill>
                    <a:srgbClr val="83992A"/>
                  </a:solidFill>
                </a:uFill>
              </a:rPr>
              <a:t>outpatients), </a:t>
            </a:r>
            <a:r>
              <a:rPr u="heavy" spc="-90" dirty="0">
                <a:uFill>
                  <a:solidFill>
                    <a:srgbClr val="83992A"/>
                  </a:solidFill>
                </a:uFill>
              </a:rPr>
              <a:t>guilt,</a:t>
            </a:r>
            <a:r>
              <a:rPr u="heavy" spc="-10" dirty="0">
                <a:uFill>
                  <a:solidFill>
                    <a:srgbClr val="83992A"/>
                  </a:solidFill>
                </a:uFill>
              </a:rPr>
              <a:t> </a:t>
            </a:r>
            <a:r>
              <a:rPr u="heavy" spc="-30" dirty="0">
                <a:uFill>
                  <a:solidFill>
                    <a:srgbClr val="83992A"/>
                  </a:solidFill>
                </a:uFill>
              </a:rPr>
              <a:t>and</a:t>
            </a:r>
            <a:r>
              <a:rPr u="heavy" spc="-15" dirty="0">
                <a:uFill>
                  <a:solidFill>
                    <a:srgbClr val="83992A"/>
                  </a:solidFill>
                </a:uFill>
              </a:rPr>
              <a:t> </a:t>
            </a:r>
            <a:r>
              <a:rPr u="heavy" spc="-65" dirty="0">
                <a:uFill>
                  <a:solidFill>
                    <a:srgbClr val="83992A"/>
                  </a:solidFill>
                </a:uFill>
              </a:rPr>
              <a:t>psychoti</a:t>
            </a:r>
            <a:r>
              <a:rPr spc="-65" dirty="0"/>
              <a:t>c </a:t>
            </a:r>
            <a:r>
              <a:rPr spc="-685" dirty="0"/>
              <a:t> </a:t>
            </a:r>
            <a:r>
              <a:rPr spc="-45" dirty="0"/>
              <a:t>features</a:t>
            </a:r>
            <a:r>
              <a:rPr dirty="0"/>
              <a:t> </a:t>
            </a:r>
            <a:r>
              <a:rPr spc="-114" dirty="0"/>
              <a:t>(eg,</a:t>
            </a:r>
            <a:r>
              <a:rPr dirty="0"/>
              <a:t> </a:t>
            </a:r>
            <a:r>
              <a:rPr spc="-50" dirty="0"/>
              <a:t>auditory</a:t>
            </a:r>
            <a:r>
              <a:rPr dirty="0"/>
              <a:t> </a:t>
            </a:r>
            <a:r>
              <a:rPr spc="-65" dirty="0"/>
              <a:t>hallucinations</a:t>
            </a:r>
            <a:r>
              <a:rPr spc="-5" dirty="0"/>
              <a:t> </a:t>
            </a:r>
            <a:r>
              <a:rPr spc="-30" dirty="0"/>
              <a:t>and</a:t>
            </a:r>
            <a:r>
              <a:rPr spc="10" dirty="0"/>
              <a:t> </a:t>
            </a:r>
            <a:r>
              <a:rPr spc="-65" dirty="0"/>
              <a:t>delusions).</a:t>
            </a: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/>
          </a:p>
          <a:p>
            <a:pPr marL="299085" marR="5080" indent="-287020">
              <a:lnSpc>
                <a:spcPct val="100000"/>
              </a:lnSpc>
              <a:spcBef>
                <a:spcPts val="234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5772785" algn="l"/>
              </a:tabLst>
            </a:pPr>
            <a:r>
              <a:rPr spc="-100" dirty="0">
                <a:solidFill>
                  <a:srgbClr val="FF0000"/>
                </a:solidFill>
              </a:rPr>
              <a:t>Physical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spc="-55" dirty="0">
                <a:solidFill>
                  <a:srgbClr val="FF0000"/>
                </a:solidFill>
              </a:rPr>
              <a:t>symptoms</a:t>
            </a:r>
            <a:r>
              <a:rPr spc="-55" dirty="0"/>
              <a:t>:</a:t>
            </a:r>
            <a:r>
              <a:rPr spc="15" dirty="0"/>
              <a:t> </a:t>
            </a:r>
            <a:r>
              <a:rPr spc="-80" dirty="0"/>
              <a:t>fatigue,</a:t>
            </a:r>
            <a:r>
              <a:rPr spc="10" dirty="0"/>
              <a:t> </a:t>
            </a:r>
            <a:r>
              <a:rPr spc="-55" dirty="0"/>
              <a:t>pain</a:t>
            </a:r>
            <a:r>
              <a:rPr spc="5" dirty="0"/>
              <a:t> </a:t>
            </a:r>
            <a:r>
              <a:rPr spc="-110" dirty="0"/>
              <a:t>(especially</a:t>
            </a:r>
            <a:r>
              <a:rPr spc="-5" dirty="0"/>
              <a:t> </a:t>
            </a:r>
            <a:r>
              <a:rPr spc="-70" dirty="0"/>
              <a:t>headache),</a:t>
            </a:r>
            <a:r>
              <a:rPr spc="-25" dirty="0"/>
              <a:t> </a:t>
            </a:r>
            <a:r>
              <a:rPr spc="-65" dirty="0"/>
              <a:t>sleep</a:t>
            </a:r>
            <a:r>
              <a:rPr spc="15" dirty="0"/>
              <a:t> </a:t>
            </a:r>
            <a:r>
              <a:rPr spc="-50" dirty="0"/>
              <a:t>disturbance, </a:t>
            </a:r>
            <a:r>
              <a:rPr spc="-685" dirty="0"/>
              <a:t> </a:t>
            </a:r>
            <a:r>
              <a:rPr spc="-55" dirty="0"/>
              <a:t>decreased</a:t>
            </a:r>
            <a:r>
              <a:rPr spc="-10" dirty="0"/>
              <a:t> </a:t>
            </a:r>
            <a:r>
              <a:rPr spc="10" dirty="0"/>
              <a:t>or</a:t>
            </a:r>
            <a:r>
              <a:rPr spc="20" dirty="0"/>
              <a:t> </a:t>
            </a:r>
            <a:r>
              <a:rPr spc="-60" dirty="0"/>
              <a:t>increased</a:t>
            </a:r>
            <a:r>
              <a:rPr spc="5" dirty="0"/>
              <a:t> </a:t>
            </a:r>
            <a:r>
              <a:rPr spc="-50" dirty="0"/>
              <a:t>appetite,</a:t>
            </a:r>
            <a:r>
              <a:rPr spc="-25" dirty="0"/>
              <a:t> </a:t>
            </a:r>
            <a:r>
              <a:rPr spc="-65" dirty="0"/>
              <a:t>loss</a:t>
            </a:r>
            <a:r>
              <a:rPr spc="5" dirty="0"/>
              <a:t> </a:t>
            </a:r>
            <a:r>
              <a:rPr spc="-5" dirty="0"/>
              <a:t>of	</a:t>
            </a:r>
            <a:r>
              <a:rPr spc="-95" dirty="0"/>
              <a:t>sexual</a:t>
            </a:r>
            <a:r>
              <a:rPr spc="5" dirty="0"/>
              <a:t> </a:t>
            </a:r>
            <a:r>
              <a:rPr spc="-40" dirty="0"/>
              <a:t>interest,</a:t>
            </a:r>
            <a:r>
              <a:rPr spc="-20" dirty="0"/>
              <a:t> </a:t>
            </a:r>
            <a:r>
              <a:rPr spc="-35" dirty="0"/>
              <a:t>and </a:t>
            </a:r>
            <a:r>
              <a:rPr spc="-30" dirty="0"/>
              <a:t> </a:t>
            </a:r>
            <a:r>
              <a:rPr spc="-55" dirty="0"/>
              <a:t>gastrointestinal</a:t>
            </a:r>
            <a:r>
              <a:rPr spc="-20" dirty="0"/>
              <a:t> </a:t>
            </a:r>
            <a:r>
              <a:rPr spc="-10" dirty="0"/>
              <a:t>(GI)</a:t>
            </a:r>
            <a:r>
              <a:rPr spc="5" dirty="0"/>
              <a:t> </a:t>
            </a:r>
            <a:r>
              <a:rPr spc="-30" dirty="0"/>
              <a:t>and</a:t>
            </a:r>
            <a:r>
              <a:rPr spc="10" dirty="0"/>
              <a:t> </a:t>
            </a:r>
            <a:r>
              <a:rPr spc="-75" dirty="0"/>
              <a:t>cardiovascular</a:t>
            </a:r>
            <a:r>
              <a:rPr dirty="0"/>
              <a:t> </a:t>
            </a:r>
            <a:r>
              <a:rPr spc="-45" dirty="0"/>
              <a:t>complaints</a:t>
            </a:r>
            <a:r>
              <a:rPr spc="-30" dirty="0"/>
              <a:t> </a:t>
            </a:r>
            <a:r>
              <a:rPr spc="-110" dirty="0"/>
              <a:t>(especially </a:t>
            </a:r>
            <a:r>
              <a:rPr spc="-105" dirty="0"/>
              <a:t> </a:t>
            </a:r>
            <a:r>
              <a:rPr spc="-55" dirty="0"/>
              <a:t>palpitations).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394" y="2523489"/>
            <a:ext cx="9097010" cy="307975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99085" marR="5080" indent="-287020">
              <a:lnSpc>
                <a:spcPts val="3020"/>
              </a:lnSpc>
              <a:spcBef>
                <a:spcPts val="480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55" dirty="0">
                <a:solidFill>
                  <a:srgbClr val="FF0000"/>
                </a:solidFill>
                <a:latin typeface="Times New Roman"/>
                <a:cs typeface="Times New Roman"/>
              </a:rPr>
              <a:t>Intellectual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FF0000"/>
                </a:solidFill>
                <a:latin typeface="Times New Roman"/>
                <a:cs typeface="Times New Roman"/>
              </a:rPr>
              <a:t>cognitive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symptoms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: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decreased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5" dirty="0">
                <a:solidFill>
                  <a:srgbClr val="252525"/>
                </a:solidFill>
                <a:latin typeface="Times New Roman"/>
                <a:cs typeface="Times New Roman"/>
              </a:rPr>
              <a:t>ability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to </a:t>
            </a:r>
            <a:r>
              <a:rPr sz="2800" spc="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concentrate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or </a:t>
            </a:r>
            <a:r>
              <a:rPr sz="2800" spc="-85" dirty="0">
                <a:solidFill>
                  <a:srgbClr val="252525"/>
                </a:solidFill>
                <a:latin typeface="Times New Roman"/>
                <a:cs typeface="Times New Roman"/>
              </a:rPr>
              <a:t>slowed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thinking,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poor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memory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for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recent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events,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confusion,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indecisiveness.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99085" marR="423545" indent="-287020">
              <a:lnSpc>
                <a:spcPts val="3030"/>
              </a:lnSpc>
              <a:spcBef>
                <a:spcPts val="2010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Psychomotor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FF0000"/>
                </a:solidFill>
                <a:latin typeface="Times New Roman"/>
                <a:cs typeface="Times New Roman"/>
              </a:rPr>
              <a:t>disturbances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: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psychomotor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retardation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(slowed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0" dirty="0">
                <a:solidFill>
                  <a:srgbClr val="252525"/>
                </a:solidFill>
                <a:latin typeface="Times New Roman"/>
                <a:cs typeface="Times New Roman"/>
              </a:rPr>
              <a:t>physical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movements,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thought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processes,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speech)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or 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psychomotor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agitation.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1980"/>
            <a:ext cx="12192000" cy="5654040"/>
            <a:chOff x="0" y="601980"/>
            <a:chExt cx="12192000" cy="56540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6808" y="4030980"/>
              <a:ext cx="5317236" cy="6781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6586" y="3307715"/>
              <a:ext cx="5298567" cy="758190"/>
            </a:xfrm>
            <a:prstGeom prst="rect">
              <a:avLst/>
            </a:prstGeom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5983" y="2421636"/>
            <a:ext cx="9407525" cy="0"/>
          </a:xfrm>
          <a:custGeom>
            <a:avLst/>
            <a:gdLst/>
            <a:ahLst/>
            <a:cxnLst/>
            <a:rect l="l" t="t" r="r" b="b"/>
            <a:pathLst>
              <a:path w="9407525">
                <a:moveTo>
                  <a:pt x="0" y="0"/>
                </a:moveTo>
                <a:lnTo>
                  <a:pt x="9407271" y="0"/>
                </a:lnTo>
              </a:path>
            </a:pathLst>
          </a:custGeom>
          <a:ln w="15240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00778" y="1240358"/>
            <a:ext cx="4062222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Introduction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1842" y="2420873"/>
            <a:ext cx="10380980" cy="33356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Depression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5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common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often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0000"/>
                </a:solidFill>
                <a:latin typeface="Times New Roman"/>
                <a:cs typeface="Times New Roman"/>
              </a:rPr>
              <a:t>chronic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FF0000"/>
                </a:solidFill>
                <a:latin typeface="Times New Roman"/>
                <a:cs typeface="Times New Roman"/>
              </a:rPr>
              <a:t>disorder</a:t>
            </a:r>
            <a:r>
              <a:rPr sz="2800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that </a:t>
            </a:r>
            <a:r>
              <a:rPr sz="2800" spc="-135" dirty="0">
                <a:solidFill>
                  <a:srgbClr val="252525"/>
                </a:solidFill>
                <a:latin typeface="Times New Roman"/>
                <a:cs typeface="Times New Roman"/>
              </a:rPr>
              <a:t>may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manifest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at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0" dirty="0">
                <a:solidFill>
                  <a:srgbClr val="252525"/>
                </a:solidFill>
                <a:latin typeface="Times New Roman"/>
                <a:cs typeface="Times New Roman"/>
              </a:rPr>
              <a:t>anytime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35" dirty="0">
                <a:solidFill>
                  <a:srgbClr val="252525"/>
                </a:solidFill>
                <a:latin typeface="Times New Roman"/>
                <a:cs typeface="Times New Roman"/>
              </a:rPr>
              <a:t>one’s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life.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99085" marR="57150" indent="-287020">
              <a:lnSpc>
                <a:spcPct val="100000"/>
              </a:lnSpc>
              <a:spcBef>
                <a:spcPts val="2340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3413125" algn="l"/>
                <a:tab pos="5081905" algn="l"/>
                <a:tab pos="8355965" algn="l"/>
              </a:tabLst>
            </a:pPr>
            <a:r>
              <a:rPr sz="2800" i="1" spc="-260" dirty="0">
                <a:solidFill>
                  <a:srgbClr val="252525"/>
                </a:solidFill>
                <a:latin typeface="Times New Roman"/>
                <a:cs typeface="Times New Roman"/>
              </a:rPr>
              <a:t>Depression</a:t>
            </a:r>
            <a:r>
              <a:rPr sz="2800" i="1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10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330" dirty="0">
                <a:solidFill>
                  <a:srgbClr val="252525"/>
                </a:solidFill>
                <a:latin typeface="Times New Roman"/>
                <a:cs typeface="Times New Roman"/>
              </a:rPr>
              <a:t>more</a:t>
            </a:r>
            <a:r>
              <a:rPr sz="2800" i="1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00" dirty="0">
                <a:solidFill>
                  <a:srgbClr val="252525"/>
                </a:solidFill>
                <a:latin typeface="Times New Roman"/>
                <a:cs typeface="Times New Roman"/>
              </a:rPr>
              <a:t>than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195" dirty="0">
                <a:solidFill>
                  <a:srgbClr val="252525"/>
                </a:solidFill>
                <a:latin typeface="Times New Roman"/>
                <a:cs typeface="Times New Roman"/>
              </a:rPr>
              <a:t>just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65" dirty="0">
                <a:solidFill>
                  <a:srgbClr val="252525"/>
                </a:solidFill>
                <a:latin typeface="Times New Roman"/>
                <a:cs typeface="Times New Roman"/>
              </a:rPr>
              <a:t>sadness.</a:t>
            </a:r>
            <a:r>
              <a:rPr sz="2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330" dirty="0">
                <a:solidFill>
                  <a:srgbClr val="252525"/>
                </a:solidFill>
                <a:latin typeface="Times New Roman"/>
                <a:cs typeface="Times New Roman"/>
              </a:rPr>
              <a:t>People</a:t>
            </a:r>
            <a:r>
              <a:rPr sz="2800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15" dirty="0">
                <a:solidFill>
                  <a:srgbClr val="252525"/>
                </a:solidFill>
                <a:latin typeface="Times New Roman"/>
                <a:cs typeface="Times New Roman"/>
              </a:rPr>
              <a:t>with</a:t>
            </a:r>
            <a:r>
              <a:rPr sz="2800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90" dirty="0">
                <a:solidFill>
                  <a:srgbClr val="252525"/>
                </a:solidFill>
                <a:latin typeface="Times New Roman"/>
                <a:cs typeface="Times New Roman"/>
              </a:rPr>
              <a:t>depression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85" dirty="0">
                <a:solidFill>
                  <a:srgbClr val="252525"/>
                </a:solidFill>
                <a:latin typeface="Times New Roman"/>
                <a:cs typeface="Times New Roman"/>
              </a:rPr>
              <a:t>may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90" dirty="0">
                <a:solidFill>
                  <a:srgbClr val="252525"/>
                </a:solidFill>
                <a:latin typeface="Times New Roman"/>
                <a:cs typeface="Times New Roman"/>
              </a:rPr>
              <a:t>experience</a:t>
            </a:r>
            <a:r>
              <a:rPr sz="2800" i="1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65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185" dirty="0">
                <a:solidFill>
                  <a:srgbClr val="252525"/>
                </a:solidFill>
                <a:latin typeface="Times New Roman"/>
                <a:cs typeface="Times New Roman"/>
              </a:rPr>
              <a:t>lack</a:t>
            </a:r>
            <a:r>
              <a:rPr sz="2800" i="1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90" dirty="0">
                <a:solidFill>
                  <a:srgbClr val="252525"/>
                </a:solidFill>
                <a:latin typeface="Times New Roman"/>
                <a:cs typeface="Times New Roman"/>
              </a:rPr>
              <a:t>of </a:t>
            </a:r>
            <a:r>
              <a:rPr sz="2800" i="1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29" dirty="0">
                <a:solidFill>
                  <a:srgbClr val="252525"/>
                </a:solidFill>
                <a:latin typeface="Times New Roman"/>
                <a:cs typeface="Times New Roman"/>
              </a:rPr>
              <a:t>interest </a:t>
            </a:r>
            <a:r>
              <a:rPr sz="2800" i="1" spc="-245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i="1" spc="-2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80" dirty="0">
                <a:solidFill>
                  <a:srgbClr val="252525"/>
                </a:solidFill>
                <a:latin typeface="Times New Roman"/>
                <a:cs typeface="Times New Roman"/>
              </a:rPr>
              <a:t>pleasure</a:t>
            </a:r>
            <a:r>
              <a:rPr sz="2800" i="1" spc="-2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175" dirty="0">
                <a:solidFill>
                  <a:srgbClr val="252525"/>
                </a:solidFill>
                <a:latin typeface="Times New Roman"/>
                <a:cs typeface="Times New Roman"/>
              </a:rPr>
              <a:t>in </a:t>
            </a:r>
            <a:r>
              <a:rPr sz="2800" i="1" spc="-235" dirty="0">
                <a:solidFill>
                  <a:srgbClr val="252525"/>
                </a:solidFill>
                <a:latin typeface="Times New Roman"/>
                <a:cs typeface="Times New Roman"/>
              </a:rPr>
              <a:t>daily </a:t>
            </a:r>
            <a:r>
              <a:rPr sz="2800" i="1" spc="-225" dirty="0">
                <a:solidFill>
                  <a:srgbClr val="252525"/>
                </a:solidFill>
                <a:latin typeface="Times New Roman"/>
                <a:cs typeface="Times New Roman"/>
              </a:rPr>
              <a:t>activities,</a:t>
            </a:r>
            <a:r>
              <a:rPr sz="2800" i="1" spc="-2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40" dirty="0">
                <a:solidFill>
                  <a:srgbClr val="252525"/>
                </a:solidFill>
                <a:latin typeface="Times New Roman"/>
                <a:cs typeface="Times New Roman"/>
              </a:rPr>
              <a:t>significant</a:t>
            </a:r>
            <a:r>
              <a:rPr sz="2800" i="1" spc="-2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90" dirty="0">
                <a:solidFill>
                  <a:srgbClr val="252525"/>
                </a:solidFill>
                <a:latin typeface="Times New Roman"/>
                <a:cs typeface="Times New Roman"/>
              </a:rPr>
              <a:t>weight</a:t>
            </a:r>
            <a:r>
              <a:rPr sz="2800" i="1" spc="-2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90" dirty="0">
                <a:solidFill>
                  <a:srgbClr val="252525"/>
                </a:solidFill>
                <a:latin typeface="Times New Roman"/>
                <a:cs typeface="Times New Roman"/>
              </a:rPr>
              <a:t>loss</a:t>
            </a:r>
            <a:r>
              <a:rPr sz="2800" i="1" spc="-2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335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800" i="1" spc="-3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50" dirty="0">
                <a:solidFill>
                  <a:srgbClr val="252525"/>
                </a:solidFill>
                <a:latin typeface="Times New Roman"/>
                <a:cs typeface="Times New Roman"/>
              </a:rPr>
              <a:t>gain,</a:t>
            </a:r>
            <a:r>
              <a:rPr sz="2800" i="1" spc="-2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40" dirty="0">
                <a:solidFill>
                  <a:srgbClr val="252525"/>
                </a:solidFill>
                <a:latin typeface="Times New Roman"/>
                <a:cs typeface="Times New Roman"/>
              </a:rPr>
              <a:t>insomnia</a:t>
            </a:r>
            <a:r>
              <a:rPr sz="2800" i="1" spc="-2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330" dirty="0">
                <a:solidFill>
                  <a:srgbClr val="252525"/>
                </a:solidFill>
                <a:latin typeface="Times New Roman"/>
                <a:cs typeface="Times New Roman"/>
              </a:rPr>
              <a:t>or </a:t>
            </a:r>
            <a:r>
              <a:rPr sz="2800" i="1" spc="-3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140" dirty="0">
                <a:solidFill>
                  <a:srgbClr val="252525"/>
                </a:solidFill>
                <a:latin typeface="Times New Roman"/>
                <a:cs typeface="Times New Roman"/>
              </a:rPr>
              <a:t>e</a:t>
            </a:r>
            <a:r>
              <a:rPr sz="2800" i="1" spc="-170" dirty="0">
                <a:solidFill>
                  <a:srgbClr val="252525"/>
                </a:solidFill>
                <a:latin typeface="Times New Roman"/>
                <a:cs typeface="Times New Roman"/>
              </a:rPr>
              <a:t>x</a:t>
            </a:r>
            <a:r>
              <a:rPr sz="2800" i="1" spc="-345" dirty="0">
                <a:solidFill>
                  <a:srgbClr val="252525"/>
                </a:solidFill>
                <a:latin typeface="Times New Roman"/>
                <a:cs typeface="Times New Roman"/>
              </a:rPr>
              <a:t>cess</a:t>
            </a:r>
            <a:r>
              <a:rPr sz="2800" i="1" spc="-204" dirty="0">
                <a:solidFill>
                  <a:srgbClr val="252525"/>
                </a:solidFill>
                <a:latin typeface="Times New Roman"/>
                <a:cs typeface="Times New Roman"/>
              </a:rPr>
              <a:t>i</a:t>
            </a:r>
            <a:r>
              <a:rPr sz="2800" i="1" spc="-355" dirty="0">
                <a:solidFill>
                  <a:srgbClr val="252525"/>
                </a:solidFill>
                <a:latin typeface="Times New Roman"/>
                <a:cs typeface="Times New Roman"/>
              </a:rPr>
              <a:t>ve</a:t>
            </a:r>
            <a:r>
              <a:rPr sz="2800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310" dirty="0">
                <a:solidFill>
                  <a:srgbClr val="252525"/>
                </a:solidFill>
                <a:latin typeface="Times New Roman"/>
                <a:cs typeface="Times New Roman"/>
              </a:rPr>
              <a:t>sle</a:t>
            </a:r>
            <a:r>
              <a:rPr sz="2800" i="1" spc="-345" dirty="0">
                <a:solidFill>
                  <a:srgbClr val="252525"/>
                </a:solidFill>
                <a:latin typeface="Times New Roman"/>
                <a:cs typeface="Times New Roman"/>
              </a:rPr>
              <a:t>e</a:t>
            </a:r>
            <a:r>
              <a:rPr sz="2800" i="1" spc="-270" dirty="0">
                <a:solidFill>
                  <a:srgbClr val="252525"/>
                </a:solidFill>
                <a:latin typeface="Times New Roman"/>
                <a:cs typeface="Times New Roman"/>
              </a:rPr>
              <a:t>pin</a:t>
            </a:r>
            <a:r>
              <a:rPr sz="2800" i="1" spc="-150" dirty="0">
                <a:solidFill>
                  <a:srgbClr val="252525"/>
                </a:solidFill>
                <a:latin typeface="Times New Roman"/>
                <a:cs typeface="Times New Roman"/>
              </a:rPr>
              <a:t>g</a:t>
            </a:r>
            <a:r>
              <a:rPr sz="2800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95" dirty="0">
                <a:solidFill>
                  <a:srgbClr val="252525"/>
                </a:solidFill>
                <a:latin typeface="Times New Roman"/>
                <a:cs typeface="Times New Roman"/>
              </a:rPr>
              <a:t>la</a:t>
            </a:r>
            <a:r>
              <a:rPr sz="2800" i="1" spc="-375" dirty="0">
                <a:solidFill>
                  <a:srgbClr val="252525"/>
                </a:solidFill>
                <a:latin typeface="Times New Roman"/>
                <a:cs typeface="Times New Roman"/>
              </a:rPr>
              <a:t>c</a:t>
            </a:r>
            <a:r>
              <a:rPr sz="2800" i="1" spc="210" dirty="0">
                <a:solidFill>
                  <a:srgbClr val="252525"/>
                </a:solidFill>
                <a:latin typeface="Times New Roman"/>
                <a:cs typeface="Times New Roman"/>
              </a:rPr>
              <a:t>k</a:t>
            </a:r>
            <a:r>
              <a:rPr sz="2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90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	</a:t>
            </a:r>
            <a:r>
              <a:rPr sz="2800" i="1" spc="-340" dirty="0">
                <a:solidFill>
                  <a:srgbClr val="252525"/>
                </a:solidFill>
                <a:latin typeface="Times New Roman"/>
                <a:cs typeface="Times New Roman"/>
              </a:rPr>
              <a:t>ene</a:t>
            </a:r>
            <a:r>
              <a:rPr sz="2800" i="1" spc="-185" dirty="0">
                <a:solidFill>
                  <a:srgbClr val="252525"/>
                </a:solidFill>
                <a:latin typeface="Times New Roman"/>
                <a:cs typeface="Times New Roman"/>
              </a:rPr>
              <a:t>r</a:t>
            </a:r>
            <a:r>
              <a:rPr sz="2800" i="1" spc="-400" dirty="0">
                <a:solidFill>
                  <a:srgbClr val="252525"/>
                </a:solidFill>
                <a:latin typeface="Times New Roman"/>
                <a:cs typeface="Times New Roman"/>
              </a:rPr>
              <a:t>g</a:t>
            </a:r>
            <a:r>
              <a:rPr sz="2800" i="1" spc="-420" dirty="0">
                <a:solidFill>
                  <a:srgbClr val="252525"/>
                </a:solidFill>
                <a:latin typeface="Times New Roman"/>
                <a:cs typeface="Times New Roman"/>
              </a:rPr>
              <a:t>y</a:t>
            </a:r>
            <a:r>
              <a:rPr sz="2800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190" dirty="0">
                <a:solidFill>
                  <a:srgbClr val="252525"/>
                </a:solidFill>
                <a:latin typeface="Times New Roman"/>
                <a:cs typeface="Times New Roman"/>
              </a:rPr>
              <a:t>inability</a:t>
            </a:r>
            <a:r>
              <a:rPr sz="2800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45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305" dirty="0">
                <a:solidFill>
                  <a:srgbClr val="252525"/>
                </a:solidFill>
                <a:latin typeface="Times New Roman"/>
                <a:cs typeface="Times New Roman"/>
              </a:rPr>
              <a:t>concentrat</a:t>
            </a:r>
            <a:r>
              <a:rPr sz="2800" i="1" spc="-355" dirty="0">
                <a:solidFill>
                  <a:srgbClr val="252525"/>
                </a:solidFill>
                <a:latin typeface="Times New Roman"/>
                <a:cs typeface="Times New Roman"/>
              </a:rPr>
              <a:t>e</a:t>
            </a:r>
            <a:r>
              <a:rPr sz="2800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r>
              <a:rPr sz="2800" i="1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140" dirty="0">
                <a:solidFill>
                  <a:srgbClr val="252525"/>
                </a:solidFill>
                <a:latin typeface="Times New Roman"/>
                <a:cs typeface="Times New Roman"/>
              </a:rPr>
              <a:t>f</a:t>
            </a:r>
            <a:r>
              <a:rPr sz="2800" i="1" spc="-310" dirty="0">
                <a:solidFill>
                  <a:srgbClr val="252525"/>
                </a:solidFill>
                <a:latin typeface="Times New Roman"/>
                <a:cs typeface="Times New Roman"/>
              </a:rPr>
              <a:t>eelings</a:t>
            </a:r>
            <a:r>
              <a:rPr sz="2800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90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	</a:t>
            </a:r>
            <a:r>
              <a:rPr sz="2800" i="1" spc="-350" dirty="0">
                <a:solidFill>
                  <a:srgbClr val="252525"/>
                </a:solidFill>
                <a:latin typeface="Times New Roman"/>
                <a:cs typeface="Times New Roman"/>
              </a:rPr>
              <a:t>w</a:t>
            </a:r>
            <a:r>
              <a:rPr sz="2800" i="1" spc="-370" dirty="0">
                <a:solidFill>
                  <a:srgbClr val="252525"/>
                </a:solidFill>
                <a:latin typeface="Times New Roman"/>
                <a:cs typeface="Times New Roman"/>
              </a:rPr>
              <a:t>o</a:t>
            </a:r>
            <a:r>
              <a:rPr sz="2800" i="1" spc="-270" dirty="0">
                <a:solidFill>
                  <a:srgbClr val="252525"/>
                </a:solidFill>
                <a:latin typeface="Times New Roman"/>
                <a:cs typeface="Times New Roman"/>
              </a:rPr>
              <a:t>r</a:t>
            </a:r>
            <a:r>
              <a:rPr sz="2800" i="1" spc="-265" dirty="0">
                <a:solidFill>
                  <a:srgbClr val="252525"/>
                </a:solidFill>
                <a:latin typeface="Times New Roman"/>
                <a:cs typeface="Times New Roman"/>
              </a:rPr>
              <a:t>thlessness</a:t>
            </a:r>
            <a:r>
              <a:rPr sz="2800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60" dirty="0">
                <a:solidFill>
                  <a:srgbClr val="252525"/>
                </a:solidFill>
                <a:latin typeface="Times New Roman"/>
                <a:cs typeface="Times New Roman"/>
              </a:rPr>
              <a:t>or  </a:t>
            </a:r>
            <a:r>
              <a:rPr sz="2800" i="1" spc="-140" dirty="0">
                <a:solidFill>
                  <a:srgbClr val="252525"/>
                </a:solidFill>
                <a:latin typeface="Times New Roman"/>
                <a:cs typeface="Times New Roman"/>
              </a:rPr>
              <a:t>e</a:t>
            </a:r>
            <a:r>
              <a:rPr sz="2800" i="1" spc="-170" dirty="0">
                <a:solidFill>
                  <a:srgbClr val="252525"/>
                </a:solidFill>
                <a:latin typeface="Times New Roman"/>
                <a:cs typeface="Times New Roman"/>
              </a:rPr>
              <a:t>x</a:t>
            </a:r>
            <a:r>
              <a:rPr sz="2800" i="1" spc="-345" dirty="0">
                <a:solidFill>
                  <a:srgbClr val="252525"/>
                </a:solidFill>
                <a:latin typeface="Times New Roman"/>
                <a:cs typeface="Times New Roman"/>
              </a:rPr>
              <a:t>cess</a:t>
            </a:r>
            <a:r>
              <a:rPr sz="2800" i="1" spc="-204" dirty="0">
                <a:solidFill>
                  <a:srgbClr val="252525"/>
                </a:solidFill>
                <a:latin typeface="Times New Roman"/>
                <a:cs typeface="Times New Roman"/>
              </a:rPr>
              <a:t>i</a:t>
            </a:r>
            <a:r>
              <a:rPr sz="2800" i="1" spc="-355" dirty="0">
                <a:solidFill>
                  <a:srgbClr val="252525"/>
                </a:solidFill>
                <a:latin typeface="Times New Roman"/>
                <a:cs typeface="Times New Roman"/>
              </a:rPr>
              <a:t>ve</a:t>
            </a:r>
            <a:r>
              <a:rPr sz="2800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20" dirty="0">
                <a:solidFill>
                  <a:srgbClr val="252525"/>
                </a:solidFill>
                <a:latin typeface="Times New Roman"/>
                <a:cs typeface="Times New Roman"/>
              </a:rPr>
              <a:t>guilt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65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i="1" spc="-240" dirty="0">
                <a:solidFill>
                  <a:srgbClr val="252525"/>
                </a:solidFill>
                <a:latin typeface="Times New Roman"/>
                <a:cs typeface="Times New Roman"/>
              </a:rPr>
              <a:t>n</a:t>
            </a:r>
            <a:r>
              <a:rPr sz="2800" i="1" spc="-235" dirty="0">
                <a:solidFill>
                  <a:srgbClr val="252525"/>
                </a:solidFill>
                <a:latin typeface="Times New Roman"/>
                <a:cs typeface="Times New Roman"/>
              </a:rPr>
              <a:t>d</a:t>
            </a:r>
            <a:r>
              <a:rPr sz="2800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185" dirty="0">
                <a:solidFill>
                  <a:srgbClr val="252525"/>
                </a:solidFill>
                <a:latin typeface="Times New Roman"/>
                <a:cs typeface="Times New Roman"/>
              </a:rPr>
              <a:t>r</a:t>
            </a:r>
            <a:r>
              <a:rPr sz="2800" i="1" spc="-355" dirty="0">
                <a:solidFill>
                  <a:srgbClr val="252525"/>
                </a:solidFill>
                <a:latin typeface="Times New Roman"/>
                <a:cs typeface="Times New Roman"/>
              </a:rPr>
              <a:t>ecu</a:t>
            </a:r>
            <a:r>
              <a:rPr sz="2800" i="1" spc="-200" dirty="0">
                <a:solidFill>
                  <a:srgbClr val="252525"/>
                </a:solidFill>
                <a:latin typeface="Times New Roman"/>
                <a:cs typeface="Times New Roman"/>
              </a:rPr>
              <a:t>r</a:t>
            </a:r>
            <a:r>
              <a:rPr sz="2800" i="1" spc="-185" dirty="0">
                <a:solidFill>
                  <a:srgbClr val="252525"/>
                </a:solidFill>
                <a:latin typeface="Times New Roman"/>
                <a:cs typeface="Times New Roman"/>
              </a:rPr>
              <a:t>r</a:t>
            </a:r>
            <a:r>
              <a:rPr sz="2800" i="1" spc="-240" dirty="0">
                <a:solidFill>
                  <a:srgbClr val="252525"/>
                </a:solidFill>
                <a:latin typeface="Times New Roman"/>
                <a:cs typeface="Times New Roman"/>
              </a:rPr>
              <a:t>ent</a:t>
            </a:r>
            <a:r>
              <a:rPr sz="2800" i="1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25" dirty="0">
                <a:solidFill>
                  <a:srgbClr val="252525"/>
                </a:solidFill>
                <a:latin typeface="Times New Roman"/>
                <a:cs typeface="Times New Roman"/>
              </a:rPr>
              <a:t>th</a:t>
            </a:r>
            <a:r>
              <a:rPr sz="2800" i="1" spc="-300" dirty="0">
                <a:solidFill>
                  <a:srgbClr val="252525"/>
                </a:solidFill>
                <a:latin typeface="Times New Roman"/>
                <a:cs typeface="Times New Roman"/>
              </a:rPr>
              <a:t>o</a:t>
            </a:r>
            <a:r>
              <a:rPr sz="2800" i="1" spc="-270" dirty="0">
                <a:solidFill>
                  <a:srgbClr val="252525"/>
                </a:solidFill>
                <a:latin typeface="Times New Roman"/>
                <a:cs typeface="Times New Roman"/>
              </a:rPr>
              <a:t>ught</a:t>
            </a:r>
            <a:r>
              <a:rPr sz="2800" i="1" spc="-235" dirty="0">
                <a:solidFill>
                  <a:srgbClr val="252525"/>
                </a:solidFill>
                <a:latin typeface="Times New Roman"/>
                <a:cs typeface="Times New Roman"/>
              </a:rPr>
              <a:t>s</a:t>
            </a:r>
            <a:r>
              <a:rPr sz="2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90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i="1" dirty="0">
                <a:solidFill>
                  <a:srgbClr val="252525"/>
                </a:solidFill>
                <a:latin typeface="Times New Roman"/>
                <a:cs typeface="Times New Roman"/>
              </a:rPr>
              <a:t>	</a:t>
            </a:r>
            <a:r>
              <a:rPr sz="2800" i="1" spc="-254" dirty="0">
                <a:solidFill>
                  <a:srgbClr val="252525"/>
                </a:solidFill>
                <a:latin typeface="Times New Roman"/>
                <a:cs typeface="Times New Roman"/>
              </a:rPr>
              <a:t>deat</a:t>
            </a:r>
            <a:r>
              <a:rPr sz="2800" i="1" spc="-290" dirty="0">
                <a:solidFill>
                  <a:srgbClr val="252525"/>
                </a:solidFill>
                <a:latin typeface="Times New Roman"/>
                <a:cs typeface="Times New Roman"/>
              </a:rPr>
              <a:t>h</a:t>
            </a:r>
            <a:r>
              <a:rPr sz="2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330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800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i="1" spc="-275" dirty="0">
                <a:solidFill>
                  <a:srgbClr val="252525"/>
                </a:solidFill>
                <a:latin typeface="Times New Roman"/>
                <a:cs typeface="Times New Roman"/>
              </a:rPr>
              <a:t>suicid</a:t>
            </a:r>
            <a:r>
              <a:rPr sz="2800" i="1" spc="-280" dirty="0">
                <a:solidFill>
                  <a:srgbClr val="252525"/>
                </a:solidFill>
                <a:latin typeface="Times New Roman"/>
                <a:cs typeface="Times New Roman"/>
              </a:rPr>
              <a:t>e</a:t>
            </a:r>
            <a:r>
              <a:rPr sz="2800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2477465"/>
            <a:ext cx="10352405" cy="3243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730250" algn="l"/>
              </a:tabLst>
            </a:pP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DSM-IV-TR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Diagnostic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criteria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for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major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depression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include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minimum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</a:t>
            </a:r>
            <a:r>
              <a:rPr sz="2800" spc="-110" dirty="0">
                <a:solidFill>
                  <a:srgbClr val="FF0000"/>
                </a:solidFill>
                <a:latin typeface="Times New Roman"/>
                <a:cs typeface="Times New Roman"/>
              </a:rPr>
              <a:t>five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FF0000"/>
                </a:solidFill>
                <a:latin typeface="Times New Roman"/>
                <a:cs typeface="Times New Roman"/>
              </a:rPr>
              <a:t>symptoms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persisting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for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0000"/>
                </a:solidFill>
                <a:latin typeface="Times New Roman"/>
                <a:cs typeface="Times New Roman"/>
              </a:rPr>
              <a:t>at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FF0000"/>
                </a:solidFill>
                <a:latin typeface="Times New Roman"/>
                <a:cs typeface="Times New Roman"/>
              </a:rPr>
              <a:t>least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two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25" dirty="0">
                <a:solidFill>
                  <a:srgbClr val="FF0000"/>
                </a:solidFill>
                <a:latin typeface="Times New Roman"/>
                <a:cs typeface="Times New Roman"/>
              </a:rPr>
              <a:t>weeks.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234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1425575" algn="l"/>
              </a:tabLst>
            </a:pP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One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these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symptoms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must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be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either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0000"/>
                </a:solidFill>
                <a:latin typeface="Times New Roman"/>
                <a:cs typeface="Times New Roman"/>
              </a:rPr>
              <a:t>depressed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mood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FF0000"/>
                </a:solidFill>
                <a:latin typeface="Times New Roman"/>
                <a:cs typeface="Times New Roman"/>
              </a:rPr>
              <a:t>anhedonia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83992A"/>
              </a:buClr>
              <a:buFont typeface="Arial MT"/>
              <a:buChar char="•"/>
            </a:pPr>
            <a:endParaRPr sz="5100">
              <a:latin typeface="Times New Roman"/>
              <a:cs typeface="Times New Roman"/>
            </a:endParaRPr>
          </a:p>
          <a:p>
            <a:pPr marL="387350" indent="-375285">
              <a:lnSpc>
                <a:spcPct val="100000"/>
              </a:lnSpc>
              <a:buClr>
                <a:srgbClr val="83992A"/>
              </a:buClr>
              <a:buSzPct val="114285"/>
              <a:buFont typeface="Arial MT"/>
              <a:buChar char="•"/>
              <a:tabLst>
                <a:tab pos="387350" algn="l"/>
                <a:tab pos="387985" algn="l"/>
              </a:tabLst>
            </a:pP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Suicidal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ideation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should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be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assessed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35" dirty="0">
                <a:solidFill>
                  <a:srgbClr val="252525"/>
                </a:solidFill>
                <a:latin typeface="Times New Roman"/>
                <a:cs typeface="Times New Roman"/>
              </a:rPr>
              <a:t>all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patients.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842" y="2374225"/>
            <a:ext cx="6610984" cy="381000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400" spc="20" dirty="0">
                <a:solidFill>
                  <a:srgbClr val="252525"/>
                </a:solidFill>
                <a:latin typeface="Times New Roman"/>
                <a:cs typeface="Times New Roman"/>
              </a:rPr>
              <a:t>Other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75" dirty="0">
                <a:solidFill>
                  <a:srgbClr val="252525"/>
                </a:solidFill>
                <a:latin typeface="Times New Roman"/>
                <a:cs typeface="Times New Roman"/>
              </a:rPr>
              <a:t>7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252525"/>
                </a:solidFill>
                <a:latin typeface="Times New Roman"/>
                <a:cs typeface="Times New Roman"/>
              </a:rPr>
              <a:t>symptoms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60" dirty="0">
                <a:solidFill>
                  <a:srgbClr val="252525"/>
                </a:solidFill>
                <a:latin typeface="Times New Roman"/>
                <a:cs typeface="Times New Roman"/>
              </a:rPr>
              <a:t>include</a:t>
            </a:r>
            <a:endParaRPr sz="24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8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75" dirty="0">
                <a:solidFill>
                  <a:srgbClr val="252525"/>
                </a:solidFill>
                <a:latin typeface="Times New Roman"/>
                <a:cs typeface="Times New Roman"/>
              </a:rPr>
              <a:t>1.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Change</a:t>
            </a:r>
            <a:r>
              <a:rPr sz="24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appetite</a:t>
            </a:r>
            <a:endParaRPr sz="24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8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75" dirty="0">
                <a:solidFill>
                  <a:srgbClr val="252525"/>
                </a:solidFill>
                <a:latin typeface="Times New Roman"/>
                <a:cs typeface="Times New Roman"/>
              </a:rPr>
              <a:t>2.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Change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4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252525"/>
                </a:solidFill>
                <a:latin typeface="Times New Roman"/>
                <a:cs typeface="Times New Roman"/>
              </a:rPr>
              <a:t>sleep</a:t>
            </a:r>
            <a:endParaRPr sz="24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8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75" dirty="0">
                <a:solidFill>
                  <a:srgbClr val="252525"/>
                </a:solidFill>
                <a:latin typeface="Times New Roman"/>
                <a:cs typeface="Times New Roman"/>
              </a:rPr>
              <a:t>3.</a:t>
            </a:r>
            <a:r>
              <a:rPr sz="24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80" dirty="0">
                <a:solidFill>
                  <a:srgbClr val="252525"/>
                </a:solidFill>
                <a:latin typeface="Times New Roman"/>
                <a:cs typeface="Times New Roman"/>
              </a:rPr>
              <a:t>Low</a:t>
            </a:r>
            <a:r>
              <a:rPr sz="24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60" dirty="0">
                <a:solidFill>
                  <a:srgbClr val="252525"/>
                </a:solidFill>
                <a:latin typeface="Times New Roman"/>
                <a:cs typeface="Times New Roman"/>
              </a:rPr>
              <a:t>energy</a:t>
            </a:r>
            <a:endParaRPr sz="24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8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75" dirty="0">
                <a:solidFill>
                  <a:srgbClr val="252525"/>
                </a:solidFill>
                <a:latin typeface="Times New Roman"/>
                <a:cs typeface="Times New Roman"/>
              </a:rPr>
              <a:t>4.</a:t>
            </a:r>
            <a:r>
              <a:rPr sz="24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Poor 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concentration</a:t>
            </a:r>
            <a:r>
              <a:rPr sz="24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52525"/>
                </a:solidFill>
                <a:latin typeface="Times New Roman"/>
                <a:cs typeface="Times New Roman"/>
              </a:rPr>
              <a:t>(or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252525"/>
                </a:solidFill>
                <a:latin typeface="Times New Roman"/>
                <a:cs typeface="Times New Roman"/>
              </a:rPr>
              <a:t>difficulty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75" dirty="0">
                <a:solidFill>
                  <a:srgbClr val="252525"/>
                </a:solidFill>
                <a:latin typeface="Times New Roman"/>
                <a:cs typeface="Times New Roman"/>
              </a:rPr>
              <a:t>making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252525"/>
                </a:solidFill>
                <a:latin typeface="Times New Roman"/>
                <a:cs typeface="Times New Roman"/>
              </a:rPr>
              <a:t>decisions)</a:t>
            </a:r>
            <a:endParaRPr sz="24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88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75" dirty="0">
                <a:solidFill>
                  <a:srgbClr val="252525"/>
                </a:solidFill>
                <a:latin typeface="Times New Roman"/>
                <a:cs typeface="Times New Roman"/>
              </a:rPr>
              <a:t>5.</a:t>
            </a:r>
            <a:r>
              <a:rPr sz="24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80" dirty="0">
                <a:solidFill>
                  <a:srgbClr val="252525"/>
                </a:solidFill>
                <a:latin typeface="Times New Roman"/>
                <a:cs typeface="Times New Roman"/>
              </a:rPr>
              <a:t>Feelings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of</a:t>
            </a:r>
            <a:r>
              <a:rPr sz="2400" spc="3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252525"/>
                </a:solidFill>
                <a:latin typeface="Times New Roman"/>
                <a:cs typeface="Times New Roman"/>
              </a:rPr>
              <a:t>worthlessness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52525"/>
                </a:solidFill>
                <a:latin typeface="Times New Roman"/>
                <a:cs typeface="Times New Roman"/>
              </a:rPr>
              <a:t>inappropriate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252525"/>
                </a:solidFill>
                <a:latin typeface="Times New Roman"/>
                <a:cs typeface="Times New Roman"/>
              </a:rPr>
              <a:t>guilt</a:t>
            </a:r>
            <a:endParaRPr sz="24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8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75" dirty="0">
                <a:solidFill>
                  <a:srgbClr val="252525"/>
                </a:solidFill>
                <a:latin typeface="Times New Roman"/>
                <a:cs typeface="Times New Roman"/>
              </a:rPr>
              <a:t>6.</a:t>
            </a:r>
            <a:r>
              <a:rPr sz="24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52525"/>
                </a:solidFill>
                <a:latin typeface="Times New Roman"/>
                <a:cs typeface="Times New Roman"/>
              </a:rPr>
              <a:t>Psychomotor</a:t>
            </a:r>
            <a:r>
              <a:rPr sz="24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252525"/>
                </a:solidFill>
                <a:latin typeface="Times New Roman"/>
                <a:cs typeface="Times New Roman"/>
              </a:rPr>
              <a:t>agitation</a:t>
            </a:r>
            <a:r>
              <a:rPr sz="24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retardation</a:t>
            </a:r>
            <a:endParaRPr sz="24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8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75" dirty="0">
                <a:solidFill>
                  <a:srgbClr val="252525"/>
                </a:solidFill>
                <a:latin typeface="Times New Roman"/>
                <a:cs typeface="Times New Roman"/>
              </a:rPr>
              <a:t>7.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Recurrent</a:t>
            </a:r>
            <a:r>
              <a:rPr sz="24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thoughts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400" spc="2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65" dirty="0">
                <a:solidFill>
                  <a:srgbClr val="252525"/>
                </a:solidFill>
                <a:latin typeface="Times New Roman"/>
                <a:cs typeface="Times New Roman"/>
              </a:rPr>
              <a:t>suicide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5983" y="2421636"/>
            <a:ext cx="9407525" cy="0"/>
          </a:xfrm>
          <a:custGeom>
            <a:avLst/>
            <a:gdLst/>
            <a:ahLst/>
            <a:cxnLst/>
            <a:rect l="l" t="t" r="r" b="b"/>
            <a:pathLst>
              <a:path w="9407525">
                <a:moveTo>
                  <a:pt x="0" y="0"/>
                </a:moveTo>
                <a:lnTo>
                  <a:pt x="9407271" y="0"/>
                </a:lnTo>
              </a:path>
            </a:pathLst>
          </a:custGeom>
          <a:ln w="15240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16146" y="1240358"/>
            <a:ext cx="376110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5" dirty="0"/>
              <a:t>Etiopathogenesis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36167" y="2506472"/>
            <a:ext cx="10266045" cy="33356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7719695" algn="l"/>
              </a:tabLst>
            </a:pPr>
            <a:r>
              <a:rPr sz="2800" spc="-85" dirty="0">
                <a:solidFill>
                  <a:srgbClr val="FF0000"/>
                </a:solidFill>
                <a:latin typeface="Times New Roman"/>
                <a:cs typeface="Times New Roman"/>
              </a:rPr>
              <a:t>Biogenic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amine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hypothesis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: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Decreased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brain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levels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the 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neurotransmitters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norepinephrine,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serotonin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(5-HT),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dopamine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35" dirty="0">
                <a:solidFill>
                  <a:srgbClr val="252525"/>
                </a:solidFill>
                <a:latin typeface="Times New Roman"/>
                <a:cs typeface="Times New Roman"/>
              </a:rPr>
              <a:t>may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cause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depression.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99085" marR="187325" indent="-287020">
              <a:lnSpc>
                <a:spcPct val="100000"/>
              </a:lnSpc>
              <a:spcBef>
                <a:spcPts val="234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4787900" algn="l"/>
                <a:tab pos="6082665" algn="l"/>
              </a:tabLst>
            </a:pP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Postsynaptic</a:t>
            </a:r>
            <a:r>
              <a:rPr sz="2800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changes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receptor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90" dirty="0">
                <a:solidFill>
                  <a:srgbClr val="FF0000"/>
                </a:solidFill>
                <a:latin typeface="Times New Roman"/>
                <a:cs typeface="Times New Roman"/>
              </a:rPr>
              <a:t>sensitivity</a:t>
            </a: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: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Studies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252525"/>
                </a:solidFill>
                <a:latin typeface="Times New Roman"/>
                <a:cs typeface="Times New Roman"/>
              </a:rPr>
              <a:t>have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demonstrated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desensitization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downregulation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norepinephrine 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or 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5-HT1A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receptors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35" dirty="0">
                <a:solidFill>
                  <a:srgbClr val="252525"/>
                </a:solidFill>
                <a:latin typeface="Times New Roman"/>
                <a:cs typeface="Times New Roman"/>
              </a:rPr>
              <a:t>may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relate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onset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antidepressant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effects.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394" y="2563113"/>
            <a:ext cx="909828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3953510" algn="l"/>
              </a:tabLst>
            </a:pP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Dysregulation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hypothesis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: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This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theory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emphasizes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0" dirty="0">
                <a:solidFill>
                  <a:srgbClr val="252525"/>
                </a:solidFill>
                <a:latin typeface="Times New Roman"/>
                <a:cs typeface="Times New Roman"/>
              </a:rPr>
              <a:t>failure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homeostatic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regulation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neurotransmitter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systems,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rather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than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absolute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increases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decreases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their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252525"/>
                </a:solidFill>
                <a:latin typeface="Times New Roman"/>
                <a:cs typeface="Times New Roman"/>
              </a:rPr>
              <a:t>activities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864819" y="697450"/>
            <a:ext cx="10288905" cy="493014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Dysregulation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hypothesis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7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114" dirty="0">
                <a:solidFill>
                  <a:srgbClr val="252525"/>
                </a:solidFill>
                <a:latin typeface="Times New Roman"/>
                <a:cs typeface="Times New Roman"/>
              </a:rPr>
              <a:t>(a)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An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impairment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regulatory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homeostatic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mechanisms,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7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4451350" algn="l"/>
                <a:tab pos="9937750" algn="l"/>
              </a:tabLst>
            </a:pP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(</a:t>
            </a:r>
            <a:r>
              <a:rPr sz="2800" u="heavy" spc="-75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b)</a:t>
            </a:r>
            <a:r>
              <a:rPr sz="2800" u="heavy" spc="-10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5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An</a:t>
            </a:r>
            <a:r>
              <a:rPr sz="2800" u="heavy" spc="20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45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erratic</a:t>
            </a:r>
            <a:r>
              <a:rPr sz="2800" u="heavy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85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basal</a:t>
            </a:r>
            <a:r>
              <a:rPr sz="2800" u="heavy" spc="5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 output</a:t>
            </a:r>
            <a:r>
              <a:rPr sz="2800" u="heavy" spc="-5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 of	</a:t>
            </a:r>
            <a:r>
              <a:rPr sz="2800" u="heavy" spc="-40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neurotransmitters,	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70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105" dirty="0">
                <a:solidFill>
                  <a:srgbClr val="252525"/>
                </a:solidFill>
                <a:latin typeface="Times New Roman"/>
                <a:cs typeface="Times New Roman"/>
              </a:rPr>
              <a:t>(c)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3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disruption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normal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periodicities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(circadian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rhythm),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7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80" dirty="0">
                <a:solidFill>
                  <a:srgbClr val="252525"/>
                </a:solidFill>
                <a:latin typeface="Times New Roman"/>
                <a:cs typeface="Times New Roman"/>
              </a:rPr>
              <a:t>(d)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3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less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rgbClr val="252525"/>
                </a:solidFill>
                <a:latin typeface="Times New Roman"/>
                <a:cs typeface="Times New Roman"/>
              </a:rPr>
              <a:t>selective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response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environmental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252525"/>
                </a:solidFill>
                <a:latin typeface="Times New Roman"/>
                <a:cs typeface="Times New Roman"/>
              </a:rPr>
              <a:t>stimuli,</a:t>
            </a:r>
            <a:endParaRPr sz="2800">
              <a:latin typeface="Times New Roman"/>
              <a:cs typeface="Times New Roman"/>
            </a:endParaRPr>
          </a:p>
          <a:p>
            <a:pPr marL="299085" marR="304165" indent="-287020">
              <a:lnSpc>
                <a:spcPct val="100000"/>
              </a:lnSpc>
              <a:spcBef>
                <a:spcPts val="1270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2993390" algn="l"/>
              </a:tabLst>
            </a:pPr>
            <a:r>
              <a:rPr sz="2800" spc="-105" dirty="0">
                <a:solidFill>
                  <a:srgbClr val="252525"/>
                </a:solidFill>
                <a:latin typeface="Times New Roman"/>
                <a:cs typeface="Times New Roman"/>
              </a:rPr>
              <a:t>(e)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Perturbation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of	the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system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resulting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0" dirty="0">
                <a:solidFill>
                  <a:srgbClr val="252525"/>
                </a:solidFill>
                <a:latin typeface="Times New Roman"/>
                <a:cs typeface="Times New Roman"/>
              </a:rPr>
              <a:t>delayed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return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0" dirty="0">
                <a:solidFill>
                  <a:srgbClr val="252525"/>
                </a:solidFill>
                <a:latin typeface="Times New Roman"/>
                <a:cs typeface="Times New Roman"/>
              </a:rPr>
              <a:t>baseline,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127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652145" algn="l"/>
                <a:tab pos="8237855" algn="l"/>
              </a:tabLst>
            </a:pPr>
            <a:r>
              <a:rPr sz="2800" spc="-120" dirty="0">
                <a:solidFill>
                  <a:srgbClr val="252525"/>
                </a:solidFill>
                <a:latin typeface="Times New Roman"/>
                <a:cs typeface="Times New Roman"/>
              </a:rPr>
              <a:t>(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f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	</a:t>
            </a:r>
            <a:r>
              <a:rPr sz="2800" spc="-120" dirty="0">
                <a:solidFill>
                  <a:srgbClr val="252525"/>
                </a:solidFill>
                <a:latin typeface="Times New Roman"/>
                <a:cs typeface="Times New Roman"/>
              </a:rPr>
              <a:t>)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95" dirty="0">
                <a:solidFill>
                  <a:srgbClr val="252525"/>
                </a:solidFill>
                <a:latin typeface="Times New Roman"/>
                <a:cs typeface="Times New Roman"/>
              </a:rPr>
              <a:t>R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estora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tion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Times New Roman"/>
                <a:cs typeface="Times New Roman"/>
              </a:rPr>
              <a:t>ef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f</a:t>
            </a:r>
            <a:r>
              <a:rPr sz="2800" spc="-130" dirty="0">
                <a:solidFill>
                  <a:srgbClr val="252525"/>
                </a:solidFill>
                <a:latin typeface="Times New Roman"/>
                <a:cs typeface="Times New Roman"/>
              </a:rPr>
              <a:t>ic</a:t>
            </a:r>
            <a:r>
              <a:rPr sz="2800" spc="-114" dirty="0">
                <a:solidFill>
                  <a:srgbClr val="252525"/>
                </a:solidFill>
                <a:latin typeface="Times New Roman"/>
                <a:cs typeface="Times New Roman"/>
              </a:rPr>
              <a:t>i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ent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regulatio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n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thr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oug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h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use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o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f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ph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105" dirty="0">
                <a:solidFill>
                  <a:srgbClr val="252525"/>
                </a:solidFill>
                <a:latin typeface="Times New Roman"/>
                <a:cs typeface="Times New Roman"/>
              </a:rPr>
              <a:t>r</a:t>
            </a:r>
            <a:r>
              <a:rPr sz="2800" spc="-85" dirty="0">
                <a:solidFill>
                  <a:srgbClr val="252525"/>
                </a:solidFill>
                <a:latin typeface="Times New Roman"/>
                <a:cs typeface="Times New Roman"/>
              </a:rPr>
              <a:t>m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-80" dirty="0">
                <a:solidFill>
                  <a:srgbClr val="252525"/>
                </a:solidFill>
                <a:latin typeface="Times New Roman"/>
                <a:cs typeface="Times New Roman"/>
              </a:rPr>
              <a:t>colog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ic 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agents.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820292"/>
            <a:ext cx="10226040" cy="3508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183515" indent="-287020" algn="just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5-HT/norepinephrine </a:t>
            </a:r>
            <a:r>
              <a:rPr sz="2800" spc="-90" dirty="0">
                <a:solidFill>
                  <a:srgbClr val="FF0000"/>
                </a:solidFill>
                <a:latin typeface="Times New Roman"/>
                <a:cs typeface="Times New Roman"/>
              </a:rPr>
              <a:t>link 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hypothesis: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This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theory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suggests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that 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5-HT 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and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norepinephrine </a:t>
            </a:r>
            <a:r>
              <a:rPr sz="2800" spc="-85" dirty="0">
                <a:solidFill>
                  <a:srgbClr val="252525"/>
                </a:solidFill>
                <a:latin typeface="Times New Roman"/>
                <a:cs typeface="Times New Roman"/>
              </a:rPr>
              <a:t>activities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are </a:t>
            </a:r>
            <a:r>
              <a:rPr sz="2800" spc="-85" dirty="0">
                <a:solidFill>
                  <a:srgbClr val="252525"/>
                </a:solidFill>
                <a:latin typeface="Times New Roman"/>
                <a:cs typeface="Times New Roman"/>
              </a:rPr>
              <a:t>linked,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and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that </a:t>
            </a:r>
            <a:r>
              <a:rPr sz="2800" spc="25" dirty="0">
                <a:solidFill>
                  <a:srgbClr val="252525"/>
                </a:solidFill>
                <a:latin typeface="Times New Roman"/>
                <a:cs typeface="Times New Roman"/>
              </a:rPr>
              <a:t>both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the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serotonergic </a:t>
            </a:r>
            <a:r>
              <a:rPr sz="2800" spc="-6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noradrenergic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systems</a:t>
            </a:r>
            <a:r>
              <a:rPr sz="28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are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80" dirty="0">
                <a:solidFill>
                  <a:srgbClr val="252525"/>
                </a:solidFill>
                <a:latin typeface="Times New Roman"/>
                <a:cs typeface="Times New Roman"/>
              </a:rPr>
              <a:t>involved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antidepressant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response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2340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800" spc="-55" dirty="0">
                <a:solidFill>
                  <a:srgbClr val="FF0000"/>
                </a:solidFill>
                <a:latin typeface="Times New Roman"/>
                <a:cs typeface="Times New Roman"/>
              </a:rPr>
              <a:t>role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800" spc="-50" dirty="0">
                <a:solidFill>
                  <a:srgbClr val="FF0000"/>
                </a:solidFill>
                <a:latin typeface="Times New Roman"/>
                <a:cs typeface="Times New Roman"/>
              </a:rPr>
              <a:t>dopamine: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Several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studies suggest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that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increased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dopamine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0" dirty="0">
                <a:solidFill>
                  <a:srgbClr val="252525"/>
                </a:solidFill>
                <a:latin typeface="Times New Roman"/>
                <a:cs typeface="Times New Roman"/>
              </a:rPr>
              <a:t>activity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5" dirty="0">
                <a:solidFill>
                  <a:srgbClr val="252525"/>
                </a:solidFill>
                <a:latin typeface="Times New Roman"/>
                <a:cs typeface="Times New Roman"/>
              </a:rPr>
              <a:t>mesolimbic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pathway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contributes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30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antidepressant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20" dirty="0">
                <a:solidFill>
                  <a:srgbClr val="252525"/>
                </a:solidFill>
                <a:latin typeface="Times New Roman"/>
                <a:cs typeface="Times New Roman"/>
              </a:rPr>
              <a:t>activity.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7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</a:tabLst>
            </a:pP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DA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252525"/>
                </a:solidFill>
                <a:latin typeface="Times New Roman"/>
                <a:cs typeface="Times New Roman"/>
              </a:rPr>
              <a:t>transmission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5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Times New Roman"/>
                <a:cs typeface="Times New Roman"/>
              </a:rPr>
              <a:t>decreased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depression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394" y="2563113"/>
            <a:ext cx="9230360" cy="2482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8039734" algn="l"/>
              </a:tabLst>
            </a:pPr>
            <a:r>
              <a:rPr sz="2800" spc="-70" dirty="0">
                <a:solidFill>
                  <a:srgbClr val="FF0000"/>
                </a:solidFill>
                <a:latin typeface="Times New Roman"/>
                <a:cs typeface="Times New Roman"/>
              </a:rPr>
              <a:t>Brain-derived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neurotrophic</a:t>
            </a:r>
            <a:r>
              <a:rPr sz="28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factor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(BDNF)</a:t>
            </a:r>
            <a:r>
              <a:rPr sz="28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5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growth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factor </a:t>
            </a:r>
            <a:r>
              <a:rPr sz="28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10" dirty="0">
                <a:solidFill>
                  <a:srgbClr val="252525"/>
                </a:solidFill>
                <a:latin typeface="Times New Roman"/>
                <a:cs typeface="Times New Roman"/>
              </a:rPr>
              <a:t>pr</a:t>
            </a:r>
            <a:r>
              <a:rPr sz="2800" spc="20" dirty="0">
                <a:solidFill>
                  <a:srgbClr val="252525"/>
                </a:solidFill>
                <a:latin typeface="Times New Roman"/>
                <a:cs typeface="Times New Roman"/>
              </a:rPr>
              <a:t>o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tein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75" dirty="0">
                <a:solidFill>
                  <a:srgbClr val="252525"/>
                </a:solidFill>
                <a:latin typeface="Times New Roman"/>
                <a:cs typeface="Times New Roman"/>
              </a:rPr>
              <a:t>regulate</a:t>
            </a:r>
            <a:r>
              <a:rPr sz="2800" spc="-70" dirty="0">
                <a:solidFill>
                  <a:srgbClr val="252525"/>
                </a:solidFill>
                <a:latin typeface="Times New Roman"/>
                <a:cs typeface="Times New Roman"/>
              </a:rPr>
              <a:t>s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 the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differentiation</a:t>
            </a:r>
            <a:r>
              <a:rPr sz="28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252525"/>
                </a:solidFill>
                <a:latin typeface="Times New Roman"/>
                <a:cs typeface="Times New Roman"/>
              </a:rPr>
              <a:t>an</a:t>
            </a:r>
            <a:r>
              <a:rPr sz="2800" spc="-30" dirty="0">
                <a:solidFill>
                  <a:srgbClr val="252525"/>
                </a:solidFill>
                <a:latin typeface="Times New Roman"/>
                <a:cs typeface="Times New Roman"/>
              </a:rPr>
              <a:t>d</a:t>
            </a:r>
            <a:r>
              <a:rPr sz="28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52525"/>
                </a:solidFill>
                <a:latin typeface="Times New Roman"/>
                <a:cs typeface="Times New Roman"/>
              </a:rPr>
              <a:t>su</a:t>
            </a:r>
            <a:r>
              <a:rPr sz="2800" spc="70" dirty="0">
                <a:solidFill>
                  <a:srgbClr val="252525"/>
                </a:solidFill>
                <a:latin typeface="Times New Roman"/>
                <a:cs typeface="Times New Roman"/>
              </a:rPr>
              <a:t>r</a:t>
            </a:r>
            <a:r>
              <a:rPr sz="2800" spc="-150" dirty="0">
                <a:solidFill>
                  <a:srgbClr val="252525"/>
                </a:solidFill>
                <a:latin typeface="Times New Roman"/>
                <a:cs typeface="Times New Roman"/>
              </a:rPr>
              <a:t>v</a:t>
            </a:r>
            <a:r>
              <a:rPr sz="2800" spc="-130" dirty="0">
                <a:solidFill>
                  <a:srgbClr val="252525"/>
                </a:solidFill>
                <a:latin typeface="Times New Roman"/>
                <a:cs typeface="Times New Roman"/>
              </a:rPr>
              <a:t>i</a:t>
            </a:r>
            <a:r>
              <a:rPr sz="2800" spc="-140" dirty="0">
                <a:solidFill>
                  <a:srgbClr val="252525"/>
                </a:solidFill>
                <a:latin typeface="Times New Roman"/>
                <a:cs typeface="Times New Roman"/>
              </a:rPr>
              <a:t>v</a:t>
            </a:r>
            <a:r>
              <a:rPr sz="2800" spc="-16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spc="-95" dirty="0">
                <a:solidFill>
                  <a:srgbClr val="252525"/>
                </a:solidFill>
                <a:latin typeface="Times New Roman"/>
                <a:cs typeface="Times New Roman"/>
              </a:rPr>
              <a:t>l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o</a:t>
            </a:r>
            <a:r>
              <a:rPr sz="2800" spc="-5" dirty="0">
                <a:solidFill>
                  <a:srgbClr val="252525"/>
                </a:solidFill>
                <a:latin typeface="Times New Roman"/>
                <a:cs typeface="Times New Roman"/>
              </a:rPr>
              <a:t>f</a:t>
            </a:r>
            <a:r>
              <a:rPr sz="2800" dirty="0">
                <a:solidFill>
                  <a:srgbClr val="252525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252525"/>
                </a:solidFill>
                <a:latin typeface="Times New Roman"/>
                <a:cs typeface="Times New Roman"/>
              </a:rPr>
              <a:t>neuron</a:t>
            </a:r>
            <a:r>
              <a:rPr sz="2800" spc="-175" dirty="0">
                <a:solidFill>
                  <a:srgbClr val="252525"/>
                </a:solidFill>
                <a:latin typeface="Times New Roman"/>
                <a:cs typeface="Times New Roman"/>
              </a:rPr>
              <a:t>s</a:t>
            </a:r>
            <a:r>
              <a:rPr sz="2800" spc="-90" dirty="0">
                <a:solidFill>
                  <a:srgbClr val="252525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  <a:buFont typeface="Arial MT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99085" marR="162560" indent="-287020">
              <a:lnSpc>
                <a:spcPct val="100000"/>
              </a:lnSpc>
              <a:spcBef>
                <a:spcPts val="2340"/>
              </a:spcBef>
              <a:buClr>
                <a:srgbClr val="83992A"/>
              </a:buClr>
              <a:buSzPct val="114285"/>
              <a:buFont typeface="Arial MT"/>
              <a:buChar char="•"/>
              <a:tabLst>
                <a:tab pos="299720" algn="l"/>
                <a:tab pos="2569845" algn="l"/>
              </a:tabLst>
            </a:pPr>
            <a:r>
              <a:rPr sz="2800" spc="-130" dirty="0">
                <a:latin typeface="Times New Roman"/>
                <a:cs typeface="Times New Roman"/>
              </a:rPr>
              <a:t>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disruption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	</a:t>
            </a:r>
            <a:r>
              <a:rPr sz="2800" spc="-40" dirty="0">
                <a:latin typeface="Times New Roman"/>
                <a:cs typeface="Times New Roman"/>
              </a:rPr>
              <a:t>brain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derived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neurotrophic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factor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expression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in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hippocampus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may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be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associated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with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depression.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367</Words>
  <Application>Microsoft Office PowerPoint</Application>
  <PresentationFormat>Widescreen</PresentationFormat>
  <Paragraphs>86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MT</vt:lpstr>
      <vt:lpstr>Calibri</vt:lpstr>
      <vt:lpstr>Calibri Light</vt:lpstr>
      <vt:lpstr>Times New Roman</vt:lpstr>
      <vt:lpstr>Office Theme</vt:lpstr>
      <vt:lpstr>PowerPoint Presentation</vt:lpstr>
      <vt:lpstr>Introduction</vt:lpstr>
      <vt:lpstr>PowerPoint Presentation</vt:lpstr>
      <vt:lpstr>PowerPoint Presentation</vt:lpstr>
      <vt:lpstr>Etiopathogenesis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CLINICAL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Depression</dc:title>
  <dc:creator>Swasa</dc:creator>
  <cp:lastModifiedBy>User</cp:lastModifiedBy>
  <cp:revision>1</cp:revision>
  <dcterms:created xsi:type="dcterms:W3CDTF">2024-09-17T12:32:43Z</dcterms:created>
  <dcterms:modified xsi:type="dcterms:W3CDTF">2024-09-17T12:34:43Z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2017-04-19T00:00:00Z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</Properties>
</file>