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30D92-0B60-442F-94EC-D1C4D94F3C19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598FC-5529-43BD-ACE2-93107285B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3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598FC-5529-43BD-ACE2-93107285B3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94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33D9-6A5C-4DCE-97A3-E29BF15F8A9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05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85683-C4BC-44D0-BBCD-CB2BD684E61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0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F48C-D677-4220-81E3-3A64FBA0663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8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96D7-9D91-4ECD-B39D-84191AC31CC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0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4E935-097F-407B-9295-1D21A773939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4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1F7E7-7364-4420-B225-752BB0084BF1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5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5F0E-0B00-48BC-92B5-CB8851090715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6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CFE01-7C9A-4277-A5C0-218291BED8F1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44428-C2D2-4EEC-B89E-9E3F9F770839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9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5FC2-EB30-4968-95D6-5D1957F9D720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463F-04C0-4FF6-8CCB-FF418EF65246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FA54A-0C76-4D30-A2B3-1213A47A6C7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66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5200" y="2895600"/>
            <a:ext cx="5210556" cy="521208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1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173" y="0"/>
            <a:ext cx="9145905" cy="6858000"/>
            <a:chOff x="-828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3999" cy="1028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207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28" y="52323"/>
              <a:ext cx="9145590" cy="90182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37792" y="373126"/>
            <a:ext cx="1930400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INSULIN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1983741" y="1383538"/>
            <a:ext cx="7477125" cy="2166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222885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children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adolescents,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r>
              <a:rPr sz="2600" spc="-5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needed </a:t>
            </a:r>
            <a:r>
              <a:rPr sz="2600" spc="-10" dirty="0">
                <a:latin typeface="Constantia"/>
                <a:cs typeface="Constantia"/>
              </a:rPr>
              <a:t>for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normal</a:t>
            </a:r>
            <a:r>
              <a:rPr sz="2600" spc="-9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growth</a:t>
            </a:r>
            <a:r>
              <a:rPr sz="2600" spc="-1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and</a:t>
            </a:r>
            <a:r>
              <a:rPr sz="2600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development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Segoe UI Symbol"/>
              <a:buChar char="⚫"/>
            </a:pPr>
            <a:endParaRPr sz="3550">
              <a:latin typeface="Constantia"/>
              <a:cs typeface="Constantia"/>
            </a:endParaRPr>
          </a:p>
          <a:p>
            <a:pPr marL="286385" marR="5080" indent="-274320"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Ins</a:t>
            </a:r>
            <a:r>
              <a:rPr sz="2600" spc="10" dirty="0">
                <a:solidFill>
                  <a:srgbClr val="FF0000"/>
                </a:solidFill>
                <a:latin typeface="Constantia"/>
                <a:cs typeface="Constantia"/>
              </a:rPr>
              <a:t>u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lin</a:t>
            </a:r>
            <a:r>
              <a:rPr sz="26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s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spc="-25" dirty="0">
                <a:latin typeface="Constantia"/>
                <a:cs typeface="Constantia"/>
              </a:rPr>
              <a:t>l</a:t>
            </a:r>
            <a:r>
              <a:rPr sz="2600" dirty="0">
                <a:latin typeface="Constantia"/>
                <a:cs typeface="Constantia"/>
              </a:rPr>
              <a:t>y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horm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kn</a:t>
            </a:r>
            <a:r>
              <a:rPr sz="2600" spc="-6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wn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h</a:t>
            </a:r>
            <a:r>
              <a:rPr sz="2600" spc="-60" dirty="0">
                <a:latin typeface="Constantia"/>
                <a:cs typeface="Constantia"/>
              </a:rPr>
              <a:t>av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ect  </a:t>
            </a:r>
            <a:r>
              <a:rPr sz="2600" spc="-5" dirty="0">
                <a:latin typeface="Constantia"/>
                <a:cs typeface="Constantia"/>
              </a:rPr>
              <a:t>effect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lowering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blood</a:t>
            </a:r>
            <a:r>
              <a:rPr sz="2600" spc="-10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600" spc="-9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levels</a:t>
            </a:r>
            <a:r>
              <a:rPr sz="2600" spc="-15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1341" y="1207808"/>
            <a:ext cx="5064125" cy="1056005"/>
          </a:xfrm>
          <a:prstGeom prst="rect">
            <a:avLst/>
          </a:prstGeom>
        </p:spPr>
        <p:txBody>
          <a:bodyPr vert="horz" wrap="square" lIns="0" tIns="61594" rIns="0" bIns="0" rtlCol="0" anchor="ctr">
            <a:spAutoFit/>
          </a:bodyPr>
          <a:lstStyle/>
          <a:p>
            <a:pPr marL="149860">
              <a:lnSpc>
                <a:spcPct val="100000"/>
              </a:lnSpc>
              <a:spcBef>
                <a:spcPts val="484"/>
              </a:spcBef>
            </a:pPr>
            <a:r>
              <a:rPr sz="3600" dirty="0"/>
              <a:t>INSULIN</a:t>
            </a:r>
            <a:endParaRPr sz="3600"/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The</a:t>
            </a:r>
            <a:r>
              <a:rPr sz="2600" spc="-1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actions</a:t>
            </a:r>
            <a:r>
              <a:rPr sz="2600" spc="-1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000000"/>
                </a:solidFill>
                <a:latin typeface="Constantia"/>
                <a:cs typeface="Constantia"/>
              </a:rPr>
              <a:t>of</a:t>
            </a:r>
            <a:r>
              <a:rPr sz="2600" spc="35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000000"/>
                </a:solidFill>
                <a:latin typeface="Constantia"/>
                <a:cs typeface="Constantia"/>
              </a:rPr>
              <a:t>insulin</a:t>
            </a:r>
            <a:r>
              <a:rPr sz="2600" spc="-12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000000"/>
                </a:solidFill>
                <a:latin typeface="Constantia"/>
                <a:cs typeface="Constantia"/>
              </a:rPr>
              <a:t>are</a:t>
            </a:r>
            <a:r>
              <a:rPr sz="2600" spc="-80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000000"/>
                </a:solidFill>
                <a:latin typeface="Constantia"/>
                <a:cs typeface="Constantia"/>
              </a:rPr>
              <a:t>threefold: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1341" y="2792095"/>
            <a:ext cx="8246109" cy="3117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5080" indent="-515620">
              <a:spcBef>
                <a:spcPts val="105"/>
              </a:spcBef>
              <a:buClr>
                <a:srgbClr val="0AD0D9"/>
              </a:buClr>
              <a:buSzPct val="94230"/>
              <a:buAutoNum type="arabicParenBoth"/>
              <a:tabLst>
                <a:tab pos="527685" algn="l"/>
                <a:tab pos="528320" algn="l"/>
              </a:tabLst>
            </a:pPr>
            <a:r>
              <a:rPr sz="2600" spc="-5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p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om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lu</a:t>
            </a:r>
            <a:r>
              <a:rPr sz="2600" spc="-4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ose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upta</a:t>
            </a:r>
            <a:r>
              <a:rPr sz="2600" spc="-60" dirty="0">
                <a:latin typeface="Constantia"/>
                <a:cs typeface="Constantia"/>
              </a:rPr>
              <a:t>k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y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ta</a:t>
            </a:r>
            <a:r>
              <a:rPr sz="2600" spc="-35" dirty="0">
                <a:latin typeface="Constantia"/>
                <a:cs typeface="Constantia"/>
              </a:rPr>
              <a:t>r</a:t>
            </a:r>
            <a:r>
              <a:rPr sz="2600" spc="-65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et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5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ells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p</a:t>
            </a:r>
            <a:r>
              <a:rPr sz="2600" spc="-45" dirty="0">
                <a:latin typeface="Constantia"/>
                <a:cs typeface="Constantia"/>
              </a:rPr>
              <a:t>ro</a:t>
            </a:r>
            <a:r>
              <a:rPr sz="2600" dirty="0">
                <a:latin typeface="Constantia"/>
                <a:cs typeface="Constantia"/>
              </a:rPr>
              <a:t>vides  </a:t>
            </a:r>
            <a:r>
              <a:rPr sz="2600" spc="-30" dirty="0">
                <a:latin typeface="Constantia"/>
                <a:cs typeface="Constantia"/>
              </a:rPr>
              <a:t>f</a:t>
            </a:r>
            <a:r>
              <a:rPr sz="2600" dirty="0">
                <a:latin typeface="Constantia"/>
                <a:cs typeface="Constantia"/>
              </a:rPr>
              <a:t>or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lu</a:t>
            </a:r>
            <a:r>
              <a:rPr sz="2600" spc="-4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ose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6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7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as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g</a:t>
            </a:r>
            <a:r>
              <a:rPr sz="2600" spc="-25" dirty="0">
                <a:latin typeface="Constantia"/>
                <a:cs typeface="Constantia"/>
              </a:rPr>
              <a:t>l</a:t>
            </a:r>
            <a:r>
              <a:rPr sz="2600" spc="-70" dirty="0">
                <a:latin typeface="Constantia"/>
                <a:cs typeface="Constantia"/>
              </a:rPr>
              <a:t>y</a:t>
            </a:r>
            <a:r>
              <a:rPr sz="2600" spc="-5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7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,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Constantia"/>
              <a:buAutoNum type="arabicParenBoth"/>
            </a:pPr>
            <a:endParaRPr sz="3550">
              <a:latin typeface="Constantia"/>
              <a:cs typeface="Constantia"/>
            </a:endParaRPr>
          </a:p>
          <a:p>
            <a:pPr marL="610235" indent="-598170">
              <a:buClr>
                <a:srgbClr val="0AD0D9"/>
              </a:buClr>
              <a:buSzPct val="94230"/>
              <a:buAutoNum type="arabicParenBoth"/>
              <a:tabLst>
                <a:tab pos="610235" algn="l"/>
                <a:tab pos="610870" algn="l"/>
              </a:tabLst>
            </a:pPr>
            <a:r>
              <a:rPr sz="2600" spc="-5" dirty="0">
                <a:latin typeface="Constantia"/>
                <a:cs typeface="Constantia"/>
              </a:rPr>
              <a:t>it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prevents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fat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glycogen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breakdown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(glycogenolysis),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Constantia"/>
              <a:buAutoNum type="arabicParenBoth"/>
            </a:pPr>
            <a:endParaRPr sz="3550">
              <a:latin typeface="Constantia"/>
              <a:cs typeface="Constantia"/>
            </a:endParaRPr>
          </a:p>
          <a:p>
            <a:pPr marL="527685" marR="742950" indent="-515620">
              <a:buClr>
                <a:srgbClr val="0AD0D9"/>
              </a:buClr>
              <a:buSzPct val="94230"/>
              <a:buFont typeface="Constantia"/>
              <a:buAutoNum type="arabicParenBoth"/>
              <a:tabLst>
                <a:tab pos="610235" algn="l"/>
                <a:tab pos="610870" algn="l"/>
              </a:tabLst>
            </a:pPr>
            <a:r>
              <a:rPr dirty="0"/>
              <a:t>	</a:t>
            </a:r>
            <a:r>
              <a:rPr sz="2600" spc="-5" dirty="0">
                <a:latin typeface="Constantia"/>
                <a:cs typeface="Constantia"/>
              </a:rPr>
              <a:t>it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inhibits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gluconeogenesis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 </a:t>
            </a:r>
            <a:r>
              <a:rPr sz="2600" spc="-10" dirty="0">
                <a:latin typeface="Constantia"/>
                <a:cs typeface="Constantia"/>
              </a:rPr>
              <a:t>increases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protein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synthesis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7501" y="552958"/>
            <a:ext cx="5657215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Other</a:t>
            </a:r>
            <a:r>
              <a:rPr sz="3600" spc="-155" dirty="0"/>
              <a:t> </a:t>
            </a:r>
            <a:r>
              <a:rPr sz="3600" spc="-5" dirty="0"/>
              <a:t>functions</a:t>
            </a:r>
            <a:r>
              <a:rPr sz="3600" spc="-190" dirty="0"/>
              <a:t> </a:t>
            </a:r>
            <a:r>
              <a:rPr sz="3600" dirty="0"/>
              <a:t>of</a:t>
            </a:r>
            <a:r>
              <a:rPr sz="3600" spc="45" dirty="0"/>
              <a:t> </a:t>
            </a:r>
            <a:r>
              <a:rPr sz="3600" dirty="0"/>
              <a:t>insulin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755140" y="1110742"/>
            <a:ext cx="8185784" cy="473837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86385" marR="5080" indent="-274320">
              <a:lnSpc>
                <a:spcPts val="3020"/>
              </a:lnSpc>
              <a:spcBef>
                <a:spcPts val="480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5" dirty="0">
                <a:latin typeface="Constantia"/>
                <a:cs typeface="Constantia"/>
              </a:rPr>
              <a:t>Insulin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acts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to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promote</a:t>
            </a:r>
            <a:r>
              <a:rPr sz="28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fat</a:t>
            </a:r>
            <a:r>
              <a:rPr sz="2800" spc="-12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Constantia"/>
                <a:cs typeface="Constantia"/>
              </a:rPr>
              <a:t>storage</a:t>
            </a:r>
            <a:r>
              <a:rPr sz="2800" spc="-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by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increasing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the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transport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of</a:t>
            </a:r>
            <a:r>
              <a:rPr sz="2800" spc="-15" dirty="0">
                <a:latin typeface="Constantia"/>
                <a:cs typeface="Constantia"/>
              </a:rPr>
              <a:t> glucose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into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fat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cells.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45"/>
              </a:spcBef>
              <a:buClr>
                <a:srgbClr val="0AD0D9"/>
              </a:buClr>
              <a:buFont typeface="Segoe UI Symbol"/>
              <a:buChar char="⚫"/>
            </a:pPr>
            <a:endParaRPr sz="3550">
              <a:latin typeface="Constantia"/>
              <a:cs typeface="Constantia"/>
            </a:endParaRPr>
          </a:p>
          <a:p>
            <a:pPr marL="286385" marR="80645" indent="-274320">
              <a:lnSpc>
                <a:spcPts val="3020"/>
              </a:lnSpc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40" dirty="0">
                <a:latin typeface="Constantia"/>
                <a:cs typeface="Constantia"/>
              </a:rPr>
              <a:t>It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also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facilitates</a:t>
            </a:r>
            <a:r>
              <a:rPr sz="28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triglyceride</a:t>
            </a:r>
            <a:r>
              <a:rPr sz="2800" spc="-11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synthesis</a:t>
            </a:r>
            <a:r>
              <a:rPr sz="2800" spc="-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from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glucose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fat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cells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lr>
                <a:srgbClr val="0AD0D9"/>
              </a:buClr>
              <a:buFont typeface="Segoe UI Symbol"/>
              <a:buChar char="⚫"/>
            </a:pPr>
            <a:endParaRPr sz="3150">
              <a:latin typeface="Constantia"/>
              <a:cs typeface="Constantia"/>
            </a:endParaRPr>
          </a:p>
          <a:p>
            <a:pPr marL="286385" marR="118110" indent="-274320">
              <a:lnSpc>
                <a:spcPts val="3020"/>
              </a:lnSpc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  <a:tab pos="2326640" algn="l"/>
              </a:tabLst>
            </a:pP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Inhibits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the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intracellular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breakdown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of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stored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triglycerides	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reduction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the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plasma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free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fatty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acid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(FFA)</a:t>
            </a:r>
            <a:r>
              <a:rPr sz="2800" spc="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level..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30"/>
              </a:spcBef>
              <a:buClr>
                <a:srgbClr val="0AD0D9"/>
              </a:buClr>
              <a:buFont typeface="Segoe UI Symbol"/>
              <a:buChar char="⚫"/>
            </a:pPr>
            <a:endParaRPr sz="3250">
              <a:latin typeface="Constantia"/>
              <a:cs typeface="Constantia"/>
            </a:endParaRPr>
          </a:p>
          <a:p>
            <a:pPr marL="287020" indent="-274320"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Inhibits</a:t>
            </a:r>
            <a:r>
              <a:rPr sz="2800" spc="-11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protein</a:t>
            </a:r>
            <a:r>
              <a:rPr sz="2800" spc="-6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breakdown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149098"/>
            <a:ext cx="353631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Pathogenesis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678940" y="1635284"/>
            <a:ext cx="7901305" cy="141478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spcBef>
                <a:spcPts val="790"/>
              </a:spcBef>
            </a:pPr>
            <a:r>
              <a:rPr sz="2800" b="1" spc="-60" dirty="0">
                <a:solidFill>
                  <a:srgbClr val="FF0000"/>
                </a:solidFill>
                <a:latin typeface="Constantia"/>
                <a:cs typeface="Constantia"/>
              </a:rPr>
              <a:t>Type</a:t>
            </a:r>
            <a:r>
              <a:rPr sz="2800" b="1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800" b="1" spc="-2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DM</a:t>
            </a:r>
            <a:endParaRPr sz="2800">
              <a:latin typeface="Constantia"/>
              <a:cs typeface="Constantia"/>
            </a:endParaRPr>
          </a:p>
          <a:p>
            <a:pPr marL="286385" marR="5080" indent="-274320">
              <a:spcBef>
                <a:spcPts val="64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30" dirty="0">
                <a:latin typeface="Constantia"/>
                <a:cs typeface="Constantia"/>
              </a:rPr>
              <a:t>Triggered</a:t>
            </a:r>
            <a:r>
              <a:rPr sz="2600" spc="2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by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environmental</a:t>
            </a:r>
            <a:r>
              <a:rPr sz="2600" spc="-5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factors,</a:t>
            </a:r>
            <a:r>
              <a:rPr sz="26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such</a:t>
            </a:r>
            <a:r>
              <a:rPr sz="2600" spc="-11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as</a:t>
            </a:r>
            <a:r>
              <a:rPr sz="2600" spc="-1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viruses</a:t>
            </a:r>
            <a:r>
              <a:rPr sz="2600" spc="-1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or </a:t>
            </a:r>
            <a:r>
              <a:rPr sz="2600" spc="-6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0000"/>
                </a:solidFill>
                <a:latin typeface="Constantia"/>
                <a:cs typeface="Constantia"/>
              </a:rPr>
              <a:t>toxins</a:t>
            </a:r>
            <a:r>
              <a:rPr sz="2600" spc="-25" dirty="0">
                <a:latin typeface="Constantia"/>
                <a:cs typeface="Constantia"/>
              </a:rPr>
              <a:t>, </a:t>
            </a:r>
            <a:r>
              <a:rPr sz="2600" spc="-5" dirty="0">
                <a:latin typeface="Constantia"/>
                <a:cs typeface="Constantia"/>
              </a:rPr>
              <a:t>in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genetically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susceptible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individuals.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8939" y="4054221"/>
            <a:ext cx="8369300" cy="161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This form </a:t>
            </a:r>
            <a:r>
              <a:rPr sz="2600" dirty="0">
                <a:latin typeface="Constantia"/>
                <a:cs typeface="Constantia"/>
              </a:rPr>
              <a:t>of </a:t>
            </a:r>
            <a:r>
              <a:rPr sz="2600" spc="-10" dirty="0">
                <a:latin typeface="Constantia"/>
                <a:cs typeface="Constantia"/>
              </a:rPr>
              <a:t>diabetes </a:t>
            </a:r>
            <a:r>
              <a:rPr sz="2600" spc="-5" dirty="0">
                <a:latin typeface="Constantia"/>
                <a:cs typeface="Constantia"/>
              </a:rPr>
              <a:t>is associated </a:t>
            </a:r>
            <a:r>
              <a:rPr sz="2600" spc="-10" dirty="0">
                <a:latin typeface="Constantia"/>
                <a:cs typeface="Constantia"/>
              </a:rPr>
              <a:t>closely </a:t>
            </a:r>
            <a:r>
              <a:rPr sz="2600" dirty="0">
                <a:latin typeface="Constantia"/>
                <a:cs typeface="Constantia"/>
              </a:rPr>
              <a:t>with 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his</a:t>
            </a:r>
            <a:r>
              <a:rPr sz="2600" spc="-40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o</a:t>
            </a:r>
            <a:r>
              <a:rPr sz="2600" spc="-55" dirty="0">
                <a:solidFill>
                  <a:srgbClr val="FF0000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om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p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atib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li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y</a:t>
            </a:r>
            <a:r>
              <a:rPr sz="2600" spc="-1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n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ti</a:t>
            </a:r>
            <a:r>
              <a:rPr sz="2600" spc="-7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ens</a:t>
            </a:r>
            <a:r>
              <a:rPr sz="26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b="1" spc="-5" dirty="0">
                <a:solidFill>
                  <a:srgbClr val="083762"/>
                </a:solidFill>
                <a:latin typeface="Constantia"/>
                <a:cs typeface="Constantia"/>
              </a:rPr>
              <a:t>hu</a:t>
            </a:r>
            <a:r>
              <a:rPr sz="2600" b="1" spc="-10" dirty="0">
                <a:solidFill>
                  <a:srgbClr val="083762"/>
                </a:solidFill>
                <a:latin typeface="Constantia"/>
                <a:cs typeface="Constantia"/>
              </a:rPr>
              <a:t>m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an</a:t>
            </a:r>
            <a:r>
              <a:rPr sz="2600" b="1" spc="-4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083762"/>
                </a:solidFill>
                <a:latin typeface="Constantia"/>
                <a:cs typeface="Constantia"/>
              </a:rPr>
              <a:t>leu</a:t>
            </a:r>
            <a:r>
              <a:rPr sz="2600" b="1" spc="-60" dirty="0">
                <a:solidFill>
                  <a:srgbClr val="083762"/>
                </a:solidFill>
                <a:latin typeface="Constantia"/>
                <a:cs typeface="Constantia"/>
              </a:rPr>
              <a:t>k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o</a:t>
            </a:r>
            <a:r>
              <a:rPr sz="2600" b="1" spc="15" dirty="0">
                <a:solidFill>
                  <a:srgbClr val="083762"/>
                </a:solidFill>
                <a:latin typeface="Constantia"/>
                <a:cs typeface="Constantia"/>
              </a:rPr>
              <a:t>c</a:t>
            </a:r>
            <a:r>
              <a:rPr sz="2600" b="1" spc="-5" dirty="0">
                <a:solidFill>
                  <a:srgbClr val="083762"/>
                </a:solidFill>
                <a:latin typeface="Constantia"/>
                <a:cs typeface="Constantia"/>
              </a:rPr>
              <a:t>y</a:t>
            </a:r>
            <a:r>
              <a:rPr sz="2600" b="1" spc="-35" dirty="0">
                <a:solidFill>
                  <a:srgbClr val="083762"/>
                </a:solidFill>
                <a:latin typeface="Constantia"/>
                <a:cs typeface="Constantia"/>
              </a:rPr>
              <a:t>t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e</a:t>
            </a:r>
            <a:r>
              <a:rPr sz="2600" b="1" spc="-14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anti</a:t>
            </a:r>
            <a:r>
              <a:rPr sz="2600" b="1" spc="-70" dirty="0">
                <a:solidFill>
                  <a:srgbClr val="083762"/>
                </a:solidFill>
                <a:latin typeface="Constantia"/>
                <a:cs typeface="Constantia"/>
              </a:rPr>
              <a:t>g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en  </a:t>
            </a:r>
            <a:r>
              <a:rPr sz="2600" spc="5" dirty="0">
                <a:latin typeface="Constantia"/>
                <a:cs typeface="Constantia"/>
              </a:rPr>
              <a:t>[HLA]-DR3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or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HLA-DR4)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presence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circulating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antibodies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773938"/>
            <a:ext cx="8592820" cy="1215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autoimmune</a:t>
            </a:r>
            <a:r>
              <a:rPr sz="2600" spc="-1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process</a:t>
            </a:r>
            <a:r>
              <a:rPr sz="2600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mediated </a:t>
            </a:r>
            <a:r>
              <a:rPr sz="2600" spc="-15" dirty="0">
                <a:latin typeface="Constantia"/>
                <a:cs typeface="Constantia"/>
              </a:rPr>
              <a:t>by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macrophages</a:t>
            </a:r>
            <a:r>
              <a:rPr sz="2600" spc="-1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and </a:t>
            </a:r>
            <a:r>
              <a:rPr sz="2600" spc="-6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T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lymphocytes </a:t>
            </a:r>
            <a:r>
              <a:rPr sz="2600" dirty="0">
                <a:latin typeface="Constantia"/>
                <a:cs typeface="Constantia"/>
              </a:rPr>
              <a:t>with </a:t>
            </a:r>
            <a:r>
              <a:rPr sz="2600" spc="-10" dirty="0">
                <a:latin typeface="Constantia"/>
                <a:cs typeface="Constantia"/>
              </a:rPr>
              <a:t>circulating </a:t>
            </a:r>
            <a:r>
              <a:rPr sz="2600" spc="-5" dirty="0">
                <a:latin typeface="Constantia"/>
                <a:cs typeface="Constantia"/>
              </a:rPr>
              <a:t>autoantibodies </a:t>
            </a:r>
            <a:r>
              <a:rPr sz="2600" spc="-20" dirty="0">
                <a:latin typeface="Constantia"/>
                <a:cs typeface="Constantia"/>
              </a:rPr>
              <a:t>to </a:t>
            </a:r>
            <a:r>
              <a:rPr sz="2600" spc="-5" dirty="0">
                <a:latin typeface="Constantia"/>
                <a:cs typeface="Constantia"/>
              </a:rPr>
              <a:t>various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β-cell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antigens.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1" y="2992958"/>
            <a:ext cx="810450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most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commonly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detected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antibody</a:t>
            </a:r>
            <a:r>
              <a:rPr sz="2600" spc="-1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associated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type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1 DM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islet</a:t>
            </a:r>
            <a:r>
              <a:rPr sz="2600" b="1" spc="-13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600" b="1" spc="-15" dirty="0">
                <a:solidFill>
                  <a:srgbClr val="083762"/>
                </a:solidFill>
                <a:latin typeface="Constantia"/>
                <a:cs typeface="Constantia"/>
              </a:rPr>
              <a:t>cell</a:t>
            </a:r>
            <a:r>
              <a:rPr sz="2600" b="1" spc="-7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083762"/>
                </a:solidFill>
                <a:latin typeface="Constantia"/>
                <a:cs typeface="Constantia"/>
              </a:rPr>
              <a:t>antibody</a:t>
            </a:r>
            <a:r>
              <a:rPr sz="2600" spc="-5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0" y="4816603"/>
            <a:ext cx="7652384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Other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more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readily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measured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circulating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antibodies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include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083762"/>
                </a:solidFill>
                <a:latin typeface="Constantia"/>
                <a:cs typeface="Constantia"/>
              </a:rPr>
              <a:t>insulin</a:t>
            </a:r>
            <a:r>
              <a:rPr sz="2600" b="1" spc="-13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083762"/>
                </a:solidFill>
                <a:latin typeface="Constantia"/>
                <a:cs typeface="Constantia"/>
              </a:rPr>
              <a:t>autoantibodies</a:t>
            </a:r>
            <a:r>
              <a:rPr sz="2600" spc="-5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0" y="668783"/>
            <a:ext cx="5507990" cy="51371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Four</a:t>
            </a:r>
            <a:r>
              <a:rPr sz="3200" spc="-135" dirty="0"/>
              <a:t> </a:t>
            </a:r>
            <a:r>
              <a:rPr sz="3200" spc="-5" dirty="0"/>
              <a:t>main</a:t>
            </a:r>
            <a:r>
              <a:rPr sz="3200" spc="-130" dirty="0"/>
              <a:t> </a:t>
            </a:r>
            <a:r>
              <a:rPr sz="3200" spc="-10" dirty="0"/>
              <a:t>steps</a:t>
            </a:r>
            <a:r>
              <a:rPr sz="3200" spc="-65" dirty="0"/>
              <a:t> </a:t>
            </a:r>
            <a:r>
              <a:rPr sz="3200" dirty="0"/>
              <a:t>in</a:t>
            </a:r>
            <a:r>
              <a:rPr sz="3200" spc="-95" dirty="0"/>
              <a:t> </a:t>
            </a:r>
            <a:r>
              <a:rPr sz="3200" dirty="0"/>
              <a:t>type</a:t>
            </a:r>
            <a:r>
              <a:rPr sz="3200" spc="-85" dirty="0"/>
              <a:t> </a:t>
            </a:r>
            <a:r>
              <a:rPr sz="3200" dirty="0"/>
              <a:t>1</a:t>
            </a:r>
            <a:r>
              <a:rPr sz="3200" spc="-10" dirty="0"/>
              <a:t> </a:t>
            </a:r>
            <a:r>
              <a:rPr sz="3200" dirty="0"/>
              <a:t>DM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755140" y="1240282"/>
            <a:ext cx="8661400" cy="446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374015" indent="-515620">
              <a:spcBef>
                <a:spcPts val="105"/>
              </a:spcBef>
              <a:buClr>
                <a:srgbClr val="0AD0D9"/>
              </a:buClr>
              <a:buSzPct val="94230"/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Constantia"/>
                <a:cs typeface="Constantia"/>
              </a:rPr>
              <a:t>A </a:t>
            </a:r>
            <a:r>
              <a:rPr sz="2600" spc="-5" dirty="0">
                <a:latin typeface="Constantia"/>
                <a:cs typeface="Constantia"/>
              </a:rPr>
              <a:t>long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preclinical period </a:t>
            </a:r>
            <a:r>
              <a:rPr sz="2600" spc="-15" dirty="0">
                <a:latin typeface="Constantia"/>
                <a:cs typeface="Constantia"/>
              </a:rPr>
              <a:t>marked by </a:t>
            </a:r>
            <a:r>
              <a:rPr sz="2600" spc="-5" dirty="0">
                <a:latin typeface="Constantia"/>
                <a:cs typeface="Constantia"/>
              </a:rPr>
              <a:t>the </a:t>
            </a:r>
            <a:r>
              <a:rPr sz="2600" spc="-10" dirty="0">
                <a:latin typeface="Constantia"/>
                <a:cs typeface="Constantia"/>
              </a:rPr>
              <a:t>presence </a:t>
            </a:r>
            <a:r>
              <a:rPr sz="2600" dirty="0">
                <a:latin typeface="Constantia"/>
                <a:cs typeface="Constantia"/>
              </a:rPr>
              <a:t>of 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immune</a:t>
            </a:r>
            <a:r>
              <a:rPr sz="26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markers</a:t>
            </a:r>
            <a:r>
              <a:rPr sz="2600" spc="-1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when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β-cell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destruction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thought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to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occur;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Constantia"/>
              <a:buAutoNum type="arabicPeriod"/>
            </a:pPr>
            <a:endParaRPr sz="3550">
              <a:latin typeface="Constantia"/>
              <a:cs typeface="Constantia"/>
            </a:endParaRPr>
          </a:p>
          <a:p>
            <a:pPr marL="527685" indent="-515620">
              <a:buClr>
                <a:srgbClr val="0AD0D9"/>
              </a:buClr>
              <a:buSzPct val="94230"/>
              <a:buAutoNum type="arabicPeriod"/>
              <a:tabLst>
                <a:tab pos="527685" algn="l"/>
                <a:tab pos="528320" algn="l"/>
              </a:tabLst>
            </a:pPr>
            <a:r>
              <a:rPr sz="2600" spc="-20" dirty="0">
                <a:solidFill>
                  <a:srgbClr val="FF0000"/>
                </a:solidFill>
                <a:latin typeface="Constantia"/>
                <a:cs typeface="Constantia"/>
              </a:rPr>
              <a:t>Hyperglycemia</a:t>
            </a:r>
            <a:r>
              <a:rPr sz="2600" spc="-16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when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80%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to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90%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β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cells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are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destroyed;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Constantia"/>
              <a:buAutoNum type="arabicPeriod"/>
            </a:pPr>
            <a:endParaRPr sz="3550">
              <a:latin typeface="Constantia"/>
              <a:cs typeface="Constantia"/>
            </a:endParaRPr>
          </a:p>
          <a:p>
            <a:pPr marL="527685" indent="-515620">
              <a:buClr>
                <a:srgbClr val="0AD0D9"/>
              </a:buClr>
              <a:buSzPct val="94230"/>
              <a:buAutoNum type="arabicPeriod"/>
              <a:tabLst>
                <a:tab pos="527685" algn="l"/>
                <a:tab pos="528320" algn="l"/>
              </a:tabLst>
            </a:pPr>
            <a:r>
              <a:rPr sz="2600" spc="-25" dirty="0">
                <a:solidFill>
                  <a:srgbClr val="FF0000"/>
                </a:solidFill>
                <a:latin typeface="Constantia"/>
                <a:cs typeface="Constantia"/>
              </a:rPr>
              <a:t>Transient</a:t>
            </a:r>
            <a:r>
              <a:rPr sz="2600" spc="-9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remission</a:t>
            </a:r>
            <a:r>
              <a:rPr sz="26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b="1" spc="-5" dirty="0">
                <a:solidFill>
                  <a:srgbClr val="012F3D"/>
                </a:solidFill>
                <a:latin typeface="Constantia"/>
                <a:cs typeface="Constantia"/>
              </a:rPr>
              <a:t>Honeymoon</a:t>
            </a:r>
            <a:r>
              <a:rPr sz="2600" b="1" spc="-80" dirty="0">
                <a:solidFill>
                  <a:srgbClr val="012F3D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012F3D"/>
                </a:solidFill>
                <a:latin typeface="Constantia"/>
                <a:cs typeface="Constantia"/>
              </a:rPr>
              <a:t>phase</a:t>
            </a:r>
            <a:r>
              <a:rPr sz="2600" spc="-5" dirty="0">
                <a:latin typeface="Constantia"/>
                <a:cs typeface="Constantia"/>
              </a:rPr>
              <a:t>)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40"/>
              </a:spcBef>
              <a:buClr>
                <a:srgbClr val="0AD0D9"/>
              </a:buClr>
              <a:buFont typeface="Constantia"/>
              <a:buAutoNum type="arabicPeriod"/>
            </a:pPr>
            <a:endParaRPr sz="3550">
              <a:latin typeface="Constantia"/>
              <a:cs typeface="Constantia"/>
            </a:endParaRPr>
          </a:p>
          <a:p>
            <a:pPr marL="527685" marR="1920239" indent="-515620">
              <a:buClr>
                <a:srgbClr val="0AD0D9"/>
              </a:buClr>
              <a:buSzPct val="94230"/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Constantia"/>
                <a:cs typeface="Constantia"/>
              </a:rPr>
              <a:t>Established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disease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associated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risks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for </a:t>
            </a:r>
            <a:r>
              <a:rPr sz="2600" spc="-640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complications</a:t>
            </a:r>
            <a:r>
              <a:rPr sz="2600" spc="-1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and</a:t>
            </a:r>
            <a:r>
              <a:rPr sz="2600" spc="-6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death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83007"/>
            <a:ext cx="2127885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65" dirty="0"/>
              <a:t>Type</a:t>
            </a:r>
            <a:r>
              <a:rPr sz="3200" spc="-125" dirty="0"/>
              <a:t> </a:t>
            </a:r>
            <a:r>
              <a:rPr sz="3200" dirty="0"/>
              <a:t>II</a:t>
            </a:r>
            <a:r>
              <a:rPr sz="3200" spc="-50" dirty="0"/>
              <a:t> </a:t>
            </a:r>
            <a:r>
              <a:rPr sz="3200" spc="5" dirty="0"/>
              <a:t>DM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678940" y="1244854"/>
            <a:ext cx="8328025" cy="2927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60" dirty="0">
                <a:latin typeface="Constantia"/>
                <a:cs typeface="Constantia"/>
              </a:rPr>
              <a:t>Type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2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diabetic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individuals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are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characterized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by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</a:pPr>
            <a:endParaRPr sz="3850">
              <a:latin typeface="Constantia"/>
              <a:cs typeface="Constantia"/>
            </a:endParaRPr>
          </a:p>
          <a:p>
            <a:pPr marL="287020" indent="-274320"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(1)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Defects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insulin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secretion;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har char="⚫"/>
            </a:pPr>
            <a:endParaRPr sz="3850">
              <a:latin typeface="Constantia"/>
              <a:cs typeface="Constantia"/>
            </a:endParaRPr>
          </a:p>
          <a:p>
            <a:pPr marL="286385" marR="5080" indent="-274320">
              <a:spcBef>
                <a:spcPts val="5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5" dirty="0">
                <a:latin typeface="Constantia"/>
                <a:cs typeface="Constantia"/>
              </a:rPr>
              <a:t>(2)</a:t>
            </a:r>
            <a:r>
              <a:rPr sz="2800" spc="2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Insulin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resistance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involving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muscle,</a:t>
            </a:r>
            <a:r>
              <a:rPr sz="2800" spc="5" dirty="0">
                <a:latin typeface="Constantia"/>
                <a:cs typeface="Constantia"/>
              </a:rPr>
              <a:t> </a:t>
            </a:r>
            <a:r>
              <a:rPr sz="2800" spc="-55" dirty="0">
                <a:latin typeface="Constantia"/>
                <a:cs typeface="Constantia"/>
              </a:rPr>
              <a:t>liver,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the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adipocyte.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1339343"/>
            <a:ext cx="8449945" cy="48050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87020" marR="5080" indent="-274320">
              <a:lnSpc>
                <a:spcPts val="3020"/>
              </a:lnSpc>
              <a:spcBef>
                <a:spcPts val="480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10" dirty="0">
                <a:latin typeface="Constantia"/>
                <a:cs typeface="Constantia"/>
              </a:rPr>
              <a:t>Decreased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postprandial</a:t>
            </a:r>
            <a:r>
              <a:rPr sz="2800" spc="5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insulin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secretion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is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caused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by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both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impaired</a:t>
            </a:r>
            <a:r>
              <a:rPr sz="2800" b="1" spc="-2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pancreatic</a:t>
            </a:r>
            <a:r>
              <a:rPr sz="2800" b="1" spc="-8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04E6C"/>
                </a:solidFill>
                <a:latin typeface="Constantia"/>
                <a:cs typeface="Constantia"/>
              </a:rPr>
              <a:t>β-cell</a:t>
            </a:r>
            <a:r>
              <a:rPr sz="2800" b="1" spc="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function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45"/>
              </a:spcBef>
              <a:buClr>
                <a:srgbClr val="0AD0D9"/>
              </a:buClr>
              <a:buFont typeface="Segoe UI Symbol"/>
              <a:buChar char="⚫"/>
            </a:pPr>
            <a:endParaRPr sz="3550">
              <a:latin typeface="Constantia"/>
              <a:cs typeface="Constantia"/>
            </a:endParaRPr>
          </a:p>
          <a:p>
            <a:pPr marL="287020" marR="42545" indent="-274320">
              <a:lnSpc>
                <a:spcPts val="3020"/>
              </a:lnSpc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15" dirty="0">
                <a:latin typeface="Constantia"/>
                <a:cs typeface="Constantia"/>
              </a:rPr>
              <a:t>Reduced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stimulus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for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insulin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secretion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from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incretin </a:t>
            </a:r>
            <a:r>
              <a:rPr sz="2800" b="1" spc="-65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hormones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5"/>
              </a:spcBef>
              <a:buClr>
                <a:srgbClr val="0AD0D9"/>
              </a:buClr>
              <a:buFont typeface="Segoe UI Symbol"/>
              <a:buChar char="⚫"/>
            </a:pPr>
            <a:endParaRPr sz="3500">
              <a:latin typeface="Constantia"/>
              <a:cs typeface="Constantia"/>
            </a:endParaRPr>
          </a:p>
          <a:p>
            <a:pPr marL="287020" marR="39370" indent="-274320">
              <a:lnSpc>
                <a:spcPct val="90000"/>
              </a:lnSpc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10" dirty="0">
                <a:latin typeface="Constantia"/>
                <a:cs typeface="Constantia"/>
              </a:rPr>
              <a:t>The </a:t>
            </a:r>
            <a:r>
              <a:rPr sz="2800" spc="-30" dirty="0">
                <a:latin typeface="Constantia"/>
                <a:cs typeface="Constantia"/>
              </a:rPr>
              <a:t>two </a:t>
            </a:r>
            <a:r>
              <a:rPr sz="2800" spc="-5" dirty="0">
                <a:latin typeface="Constantia"/>
                <a:cs typeface="Constantia"/>
              </a:rPr>
              <a:t>hormones </a:t>
            </a:r>
            <a:r>
              <a:rPr sz="2800" spc="-15" dirty="0">
                <a:latin typeface="Constantia"/>
                <a:cs typeface="Constantia"/>
              </a:rPr>
              <a:t>are, </a:t>
            </a:r>
            <a:r>
              <a:rPr sz="2800" b="1" spc="-20" dirty="0">
                <a:solidFill>
                  <a:srgbClr val="004E6C"/>
                </a:solidFill>
                <a:latin typeface="Constantia"/>
                <a:cs typeface="Constantia"/>
              </a:rPr>
              <a:t>glucagon-like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peptide-1 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 (GLP-1)</a:t>
            </a:r>
            <a:r>
              <a:rPr sz="2800" b="1" spc="2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04E6C"/>
                </a:solidFill>
                <a:latin typeface="Constantia"/>
                <a:cs typeface="Constantia"/>
              </a:rPr>
              <a:t>glucose-dependent</a:t>
            </a:r>
            <a:r>
              <a:rPr sz="2800" b="1" spc="-2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insulin-releasing </a:t>
            </a:r>
            <a:r>
              <a:rPr sz="2800" b="1" spc="-65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peptide</a:t>
            </a:r>
            <a:r>
              <a:rPr sz="2800" b="1" spc="-4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(GIP).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lr>
                <a:srgbClr val="0AD0D9"/>
              </a:buClr>
              <a:buFont typeface="Segoe UI Symbol"/>
              <a:buChar char="⚫"/>
            </a:pPr>
            <a:endParaRPr sz="3300">
              <a:latin typeface="Constantia"/>
              <a:cs typeface="Constantia"/>
            </a:endParaRPr>
          </a:p>
          <a:p>
            <a:pPr marL="287020" indent="-274320"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  <a:tab pos="3291204" algn="l"/>
              </a:tabLst>
            </a:pPr>
            <a:r>
              <a:rPr sz="2800" spc="-10" dirty="0">
                <a:latin typeface="Constantia"/>
                <a:cs typeface="Constantia"/>
              </a:rPr>
              <a:t>Incretin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harmones	</a:t>
            </a:r>
            <a:r>
              <a:rPr sz="2800" spc="-10" dirty="0">
                <a:latin typeface="Constantia"/>
                <a:cs typeface="Constantia"/>
              </a:rPr>
              <a:t>effect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is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blunted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3701" y="446278"/>
            <a:ext cx="5841365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Impaired </a:t>
            </a:r>
            <a:r>
              <a:rPr sz="3600" dirty="0"/>
              <a:t>Insulin</a:t>
            </a:r>
            <a:r>
              <a:rPr sz="3600" spc="-95" dirty="0"/>
              <a:t> </a:t>
            </a:r>
            <a:r>
              <a:rPr sz="3600" spc="-15" dirty="0"/>
              <a:t>Secretion</a:t>
            </a:r>
            <a:endParaRPr sz="3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0"/>
            <a:ext cx="8610600" cy="6324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4800"/>
            <a:ext cx="8763000" cy="6172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79960"/>
            <a:ext cx="282765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Introduction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755140" y="1588973"/>
            <a:ext cx="7366634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DM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group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50" dirty="0"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metabolic</a:t>
            </a:r>
            <a:r>
              <a:rPr sz="2400" spc="-1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disorders</a:t>
            </a:r>
            <a:r>
              <a:rPr sz="24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characterized</a:t>
            </a:r>
            <a:r>
              <a:rPr sz="2400" spc="-20" dirty="0">
                <a:latin typeface="Constantia"/>
                <a:cs typeface="Constantia"/>
              </a:rPr>
              <a:t> by</a:t>
            </a:r>
            <a:endParaRPr sz="2400">
              <a:latin typeface="Constantia"/>
              <a:cs typeface="Constantia"/>
            </a:endParaRPr>
          </a:p>
          <a:p>
            <a:pPr marL="286385">
              <a:spcBef>
                <a:spcPts val="5"/>
              </a:spcBef>
            </a:pPr>
            <a:r>
              <a:rPr sz="2400" spc="-20" dirty="0">
                <a:latin typeface="Constantia"/>
                <a:cs typeface="Constantia"/>
              </a:rPr>
              <a:t>hyperglycemia.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1" y="3272409"/>
            <a:ext cx="8017509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30" dirty="0">
                <a:latin typeface="Constantia"/>
                <a:cs typeface="Constantia"/>
              </a:rPr>
              <a:t>It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is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associated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abnormalities</a:t>
            </a:r>
            <a:r>
              <a:rPr sz="2400" spc="-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in</a:t>
            </a:r>
            <a:r>
              <a:rPr sz="24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carbohydrate,</a:t>
            </a:r>
            <a:r>
              <a:rPr sz="2400" spc="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fat,</a:t>
            </a:r>
            <a:r>
              <a:rPr sz="2400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and </a:t>
            </a:r>
            <a:r>
              <a:rPr sz="2400" spc="-5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protein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metabolism </a:t>
            </a:r>
            <a:r>
              <a:rPr sz="2400" dirty="0">
                <a:latin typeface="Constantia"/>
                <a:cs typeface="Constantia"/>
              </a:rPr>
              <a:t>and </a:t>
            </a:r>
            <a:r>
              <a:rPr sz="2400" spc="-5" dirty="0">
                <a:latin typeface="Constantia"/>
                <a:cs typeface="Constantia"/>
              </a:rPr>
              <a:t>results in </a:t>
            </a:r>
            <a:r>
              <a:rPr sz="2400" spc="-10" dirty="0">
                <a:latin typeface="Constantia"/>
                <a:cs typeface="Constantia"/>
              </a:rPr>
              <a:t>chronic complications </a:t>
            </a:r>
            <a:r>
              <a:rPr sz="2400" spc="-5" dirty="0">
                <a:latin typeface="Constantia"/>
                <a:cs typeface="Constantia"/>
              </a:rPr>
              <a:t> including</a:t>
            </a:r>
            <a:r>
              <a:rPr sz="2400" spc="1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microvascular,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macrovascular,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5" dirty="0">
                <a:latin typeface="Constantia"/>
                <a:cs typeface="Constantia"/>
              </a:rPr>
              <a:t> neuropathic 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disorders.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39" y="159207"/>
            <a:ext cx="3558540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Insulin</a:t>
            </a:r>
            <a:r>
              <a:rPr sz="3200" spc="-100" dirty="0"/>
              <a:t> </a:t>
            </a:r>
            <a:r>
              <a:rPr sz="3200" spc="-10" dirty="0"/>
              <a:t>Resistance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678939" y="1321054"/>
            <a:ext cx="8829040" cy="3354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0185">
              <a:spcBef>
                <a:spcPts val="95"/>
              </a:spcBef>
            </a:pPr>
            <a:r>
              <a:rPr sz="2800" spc="-5" dirty="0">
                <a:latin typeface="Constantia"/>
                <a:cs typeface="Constantia"/>
              </a:rPr>
              <a:t>Insulin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resistance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(IR)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is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condition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which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the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cells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of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the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body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become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resistant</a:t>
            </a:r>
            <a:r>
              <a:rPr sz="2800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Constantia"/>
                <a:cs typeface="Constantia"/>
              </a:rPr>
              <a:t>to</a:t>
            </a:r>
            <a:r>
              <a:rPr sz="28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the</a:t>
            </a:r>
            <a:r>
              <a:rPr sz="2800" spc="-1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effects</a:t>
            </a:r>
            <a:r>
              <a:rPr sz="2800" spc="-1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of</a:t>
            </a:r>
            <a:r>
              <a:rPr sz="2800" spc="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</a:pPr>
            <a:endParaRPr sz="3850">
              <a:latin typeface="Constantia"/>
              <a:cs typeface="Constantia"/>
            </a:endParaRPr>
          </a:p>
          <a:p>
            <a:pPr marR="482600" algn="ctr"/>
            <a:r>
              <a:rPr sz="2800" spc="-5" dirty="0">
                <a:latin typeface="Constantia"/>
                <a:cs typeface="Constantia"/>
              </a:rPr>
              <a:t>or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</a:pPr>
            <a:endParaRPr sz="3850">
              <a:latin typeface="Constantia"/>
              <a:cs typeface="Constantia"/>
            </a:endParaRPr>
          </a:p>
          <a:p>
            <a:pPr marL="12700" marR="5080">
              <a:spcBef>
                <a:spcPts val="5"/>
              </a:spcBef>
            </a:pPr>
            <a:r>
              <a:rPr sz="2800" spc="-5" dirty="0">
                <a:latin typeface="Constantia"/>
                <a:cs typeface="Constantia"/>
              </a:rPr>
              <a:t>Insulin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resistance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is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state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in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which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onstantia"/>
                <a:cs typeface="Constantia"/>
              </a:rPr>
              <a:t>given</a:t>
            </a:r>
            <a:r>
              <a:rPr sz="2800" spc="-1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concentration </a:t>
            </a:r>
            <a:r>
              <a:rPr sz="2800" spc="-69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of</a:t>
            </a:r>
            <a:r>
              <a:rPr sz="2800" spc="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r>
              <a:rPr sz="28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onstantia"/>
                <a:cs typeface="Constantia"/>
              </a:rPr>
              <a:t>produces</a:t>
            </a:r>
            <a:r>
              <a:rPr sz="28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onstantia"/>
                <a:cs typeface="Constantia"/>
              </a:rPr>
              <a:t>a</a:t>
            </a:r>
            <a:r>
              <a:rPr sz="2800" spc="-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less-than-expected</a:t>
            </a:r>
            <a:r>
              <a:rPr sz="2800" spc="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biological</a:t>
            </a:r>
            <a:r>
              <a:rPr sz="2800" spc="-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nstantia"/>
                <a:cs typeface="Constantia"/>
              </a:rPr>
              <a:t>effect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0" y="571246"/>
            <a:ext cx="2665730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Causes</a:t>
            </a:r>
            <a:r>
              <a:rPr sz="3600" spc="-215" dirty="0"/>
              <a:t> </a:t>
            </a:r>
            <a:r>
              <a:rPr sz="3600" dirty="0"/>
              <a:t>of</a:t>
            </a:r>
            <a:r>
              <a:rPr sz="3600" spc="25" dirty="0"/>
              <a:t> </a:t>
            </a:r>
            <a:r>
              <a:rPr sz="3600" spc="-5" dirty="0"/>
              <a:t>IR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831340" y="1627291"/>
            <a:ext cx="3888740" cy="28797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87020" indent="-274320">
              <a:spcBef>
                <a:spcPts val="7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5" dirty="0">
                <a:latin typeface="Constantia"/>
                <a:cs typeface="Constantia"/>
              </a:rPr>
              <a:t>M</a:t>
            </a:r>
            <a:r>
              <a:rPr sz="2600" dirty="0">
                <a:latin typeface="Constantia"/>
                <a:cs typeface="Constantia"/>
              </a:rPr>
              <a:t>etabol</a:t>
            </a:r>
            <a:r>
              <a:rPr sz="2600" spc="-15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c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sy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spc="-5" dirty="0">
                <a:latin typeface="Constantia"/>
                <a:cs typeface="Constantia"/>
              </a:rPr>
              <a:t>d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ome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3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Obesity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Pregnancy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Infection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or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severe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illness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3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Stress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10" dirty="0">
                <a:latin typeface="Constantia"/>
                <a:cs typeface="Constantia"/>
              </a:rPr>
              <a:t>Steroid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use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83007"/>
            <a:ext cx="8159115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Cellular</a:t>
            </a:r>
            <a:r>
              <a:rPr sz="3200" spc="-135" dirty="0"/>
              <a:t> </a:t>
            </a:r>
            <a:r>
              <a:rPr sz="3200" spc="-5" dirty="0"/>
              <a:t>Mechanisms</a:t>
            </a:r>
            <a:r>
              <a:rPr sz="3200" spc="-185" dirty="0"/>
              <a:t> </a:t>
            </a:r>
            <a:r>
              <a:rPr sz="3200" dirty="0"/>
              <a:t>of</a:t>
            </a:r>
            <a:r>
              <a:rPr sz="3200" spc="65" dirty="0"/>
              <a:t> </a:t>
            </a:r>
            <a:r>
              <a:rPr sz="3200" spc="-5" dirty="0"/>
              <a:t>Insulin</a:t>
            </a:r>
            <a:r>
              <a:rPr sz="3200" spc="-60" dirty="0"/>
              <a:t> </a:t>
            </a:r>
            <a:r>
              <a:rPr sz="3200" spc="-10" dirty="0"/>
              <a:t>Resistance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678939" y="1009510"/>
            <a:ext cx="8217534" cy="259334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spcBef>
                <a:spcPts val="795"/>
              </a:spcBef>
            </a:pPr>
            <a:r>
              <a:rPr sz="2800" b="1" spc="-5" dirty="0">
                <a:solidFill>
                  <a:srgbClr val="08684E"/>
                </a:solidFill>
                <a:latin typeface="Constantia"/>
                <a:cs typeface="Constantia"/>
              </a:rPr>
              <a:t>Obesity</a:t>
            </a:r>
            <a:r>
              <a:rPr sz="2800" b="1" spc="-135" dirty="0">
                <a:solidFill>
                  <a:srgbClr val="08684E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8684E"/>
                </a:solidFill>
                <a:latin typeface="Constantia"/>
                <a:cs typeface="Constantia"/>
              </a:rPr>
              <a:t>and</a:t>
            </a:r>
            <a:r>
              <a:rPr sz="2800" b="1" dirty="0">
                <a:solidFill>
                  <a:srgbClr val="08684E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8684E"/>
                </a:solidFill>
                <a:latin typeface="Constantia"/>
                <a:cs typeface="Constantia"/>
              </a:rPr>
              <a:t>Insulin</a:t>
            </a:r>
            <a:r>
              <a:rPr sz="2800" b="1" spc="-40" dirty="0">
                <a:solidFill>
                  <a:srgbClr val="08684E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08684E"/>
                </a:solidFill>
                <a:latin typeface="Constantia"/>
                <a:cs typeface="Constantia"/>
              </a:rPr>
              <a:t>Resistance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spcBef>
                <a:spcPts val="60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70" dirty="0">
                <a:latin typeface="Constantia"/>
                <a:cs typeface="Constantia"/>
              </a:rPr>
              <a:t>W</a:t>
            </a:r>
            <a:r>
              <a:rPr sz="2400" dirty="0">
                <a:latin typeface="Constantia"/>
                <a:cs typeface="Constantia"/>
              </a:rPr>
              <a:t>ei</a:t>
            </a:r>
            <a:r>
              <a:rPr sz="2400" spc="-15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ht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gain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lea</a:t>
            </a:r>
            <a:r>
              <a:rPr sz="2400" spc="-15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s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insuli</a:t>
            </a:r>
            <a:r>
              <a:rPr sz="2400" dirty="0">
                <a:latin typeface="Constantia"/>
                <a:cs typeface="Constantia"/>
              </a:rPr>
              <a:t>n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esista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spc="5" dirty="0">
                <a:latin typeface="Constantia"/>
                <a:cs typeface="Constantia"/>
              </a:rPr>
              <a:t>e</a:t>
            </a:r>
            <a:r>
              <a:rPr sz="2400" dirty="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lr>
                <a:srgbClr val="0AD0D9"/>
              </a:buClr>
              <a:buFont typeface="Segoe UI Symbol"/>
              <a:buChar char="⚫"/>
            </a:pPr>
            <a:endParaRPr sz="3300">
              <a:latin typeface="Constantia"/>
              <a:cs typeface="Constantia"/>
            </a:endParaRPr>
          </a:p>
          <a:p>
            <a:pPr marL="286385" marR="5080" indent="-274320"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increase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insulin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resistance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weight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gain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directly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related </a:t>
            </a:r>
            <a:r>
              <a:rPr sz="2400" spc="-20" dirty="0">
                <a:latin typeface="Constantia"/>
                <a:cs typeface="Constantia"/>
              </a:rPr>
              <a:t>to </a:t>
            </a:r>
            <a:r>
              <a:rPr sz="2400" spc="-5" dirty="0">
                <a:latin typeface="Constantia"/>
                <a:cs typeface="Constantia"/>
              </a:rPr>
              <a:t>the amount </a:t>
            </a:r>
            <a:r>
              <a:rPr sz="2400" dirty="0">
                <a:latin typeface="Constantia"/>
                <a:cs typeface="Constantia"/>
              </a:rPr>
              <a:t>of </a:t>
            </a:r>
            <a:r>
              <a:rPr sz="2400" b="1" spc="-15" dirty="0">
                <a:solidFill>
                  <a:srgbClr val="004E6C"/>
                </a:solidFill>
                <a:latin typeface="Constantia"/>
                <a:cs typeface="Constantia"/>
              </a:rPr>
              <a:t>visceral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adipose tissue 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(</a:t>
            </a:r>
            <a:r>
              <a:rPr sz="2400" dirty="0">
                <a:latin typeface="Constantia"/>
                <a:cs typeface="Constantia"/>
              </a:rPr>
              <a:t>fat </a:t>
            </a:r>
            <a:r>
              <a:rPr sz="2400" spc="-15" dirty="0">
                <a:latin typeface="Constantia"/>
                <a:cs typeface="Constantia"/>
              </a:rPr>
              <a:t>cells </a:t>
            </a:r>
            <a:r>
              <a:rPr sz="2400" spc="-10" dirty="0">
                <a:latin typeface="Constantia"/>
                <a:cs typeface="Constantia"/>
              </a:rPr>
              <a:t> located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within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abdominal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cavity)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8939" y="4527880"/>
            <a:ext cx="87528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Thi</a:t>
            </a:r>
            <a:r>
              <a:rPr sz="2400" dirty="0">
                <a:latin typeface="Constantia"/>
                <a:cs typeface="Constantia"/>
              </a:rPr>
              <a:t>s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fat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issue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has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bee</a:t>
            </a:r>
            <a:r>
              <a:rPr sz="2400" dirty="0">
                <a:latin typeface="Constantia"/>
                <a:cs typeface="Constantia"/>
              </a:rPr>
              <a:t>n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sh</a:t>
            </a:r>
            <a:r>
              <a:rPr sz="2400" spc="-55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wn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</a:t>
            </a:r>
            <a:r>
              <a:rPr sz="2400" spc="-65" dirty="0">
                <a:latin typeface="Constantia"/>
                <a:cs typeface="Constantia"/>
              </a:rPr>
              <a:t>a</a:t>
            </a:r>
            <a:r>
              <a:rPr sz="2400" spc="-55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h</a:t>
            </a:r>
            <a:r>
              <a:rPr sz="2400" b="1" spc="-15" dirty="0">
                <a:solidFill>
                  <a:srgbClr val="004E6C"/>
                </a:solidFill>
                <a:latin typeface="Constantia"/>
                <a:cs typeface="Constantia"/>
              </a:rPr>
              <a:t>i</a:t>
            </a:r>
            <a:r>
              <a:rPr sz="2400" b="1" spc="-30" dirty="0">
                <a:solidFill>
                  <a:srgbClr val="004E6C"/>
                </a:solidFill>
                <a:latin typeface="Constantia"/>
                <a:cs typeface="Constantia"/>
              </a:rPr>
              <a:t>g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he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r</a:t>
            </a:r>
            <a:r>
              <a:rPr sz="2400" b="1" spc="-12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35" dirty="0">
                <a:solidFill>
                  <a:srgbClr val="004E6C"/>
                </a:solidFill>
                <a:latin typeface="Constantia"/>
                <a:cs typeface="Constantia"/>
              </a:rPr>
              <a:t>r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a</a:t>
            </a:r>
            <a:r>
              <a:rPr sz="2400" b="1" spc="-40" dirty="0">
                <a:solidFill>
                  <a:srgbClr val="004E6C"/>
                </a:solidFill>
                <a:latin typeface="Constantia"/>
                <a:cs typeface="Constantia"/>
              </a:rPr>
              <a:t>t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e</a:t>
            </a:r>
            <a:r>
              <a:rPr sz="2400" b="1" spc="-13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of</a:t>
            </a:r>
            <a:r>
              <a:rPr sz="2400" b="1" spc="6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lipo</a:t>
            </a:r>
            <a:r>
              <a:rPr sz="2400" b="1" spc="-30" dirty="0">
                <a:solidFill>
                  <a:srgbClr val="004E6C"/>
                </a:solidFill>
                <a:latin typeface="Constantia"/>
                <a:cs typeface="Constantia"/>
              </a:rPr>
              <a:t>ly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s</a:t>
            </a:r>
            <a:r>
              <a:rPr sz="2400" b="1" spc="-15" dirty="0">
                <a:solidFill>
                  <a:srgbClr val="004E6C"/>
                </a:solidFill>
                <a:latin typeface="Constantia"/>
                <a:cs typeface="Constantia"/>
              </a:rPr>
              <a:t>i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s  </a:t>
            </a:r>
            <a:r>
              <a:rPr sz="2400" spc="-5" dirty="0">
                <a:latin typeface="Constantia"/>
                <a:cs typeface="Constantia"/>
              </a:rPr>
              <a:t>than </a:t>
            </a:r>
            <a:r>
              <a:rPr sz="2400" dirty="0">
                <a:latin typeface="Constantia"/>
                <a:cs typeface="Constantia"/>
              </a:rPr>
              <a:t>subcutaneous fat, </a:t>
            </a:r>
            <a:r>
              <a:rPr sz="2400" spc="-5" dirty="0">
                <a:latin typeface="Constantia"/>
                <a:cs typeface="Constantia"/>
              </a:rPr>
              <a:t>resulting in </a:t>
            </a:r>
            <a:r>
              <a:rPr sz="2400" dirty="0">
                <a:latin typeface="Constantia"/>
                <a:cs typeface="Constantia"/>
              </a:rPr>
              <a:t>an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increase </a:t>
            </a:r>
            <a:r>
              <a:rPr sz="2400" b="1" dirty="0">
                <a:solidFill>
                  <a:srgbClr val="004E6C"/>
                </a:solidFill>
                <a:latin typeface="Constantia"/>
                <a:cs typeface="Constantia"/>
              </a:rPr>
              <a:t>in </a:t>
            </a:r>
            <a:r>
              <a:rPr sz="2400" b="1" spc="-50" dirty="0">
                <a:solidFill>
                  <a:srgbClr val="004E6C"/>
                </a:solidFill>
                <a:latin typeface="Constantia"/>
                <a:cs typeface="Constantia"/>
              </a:rPr>
              <a:t>FFA </a:t>
            </a:r>
            <a:r>
              <a:rPr sz="2400" b="1" spc="-4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production.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173" y="0"/>
            <a:ext cx="9145905" cy="6858000"/>
            <a:chOff x="-828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3999" cy="1028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207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28" y="52323"/>
              <a:ext cx="9145590" cy="9018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755140" y="531621"/>
            <a:ext cx="704850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  <a:tabLst>
                <a:tab pos="2329180" algn="l"/>
              </a:tabLst>
            </a:pPr>
            <a:r>
              <a:rPr sz="2400" spc="-5" dirty="0">
                <a:latin typeface="Constantia"/>
                <a:cs typeface="Constantia"/>
              </a:rPr>
              <a:t>These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fatty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acids	</a:t>
            </a:r>
            <a:r>
              <a:rPr sz="2400" spc="-10" dirty="0">
                <a:latin typeface="Constantia"/>
                <a:cs typeface="Constantia"/>
              </a:rPr>
              <a:t>stimulate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production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b="1" spc="-35" dirty="0">
                <a:solidFill>
                  <a:srgbClr val="004E6C"/>
                </a:solidFill>
                <a:latin typeface="Constantia"/>
                <a:cs typeface="Constantia"/>
              </a:rPr>
              <a:t>Very</a:t>
            </a:r>
            <a:r>
              <a:rPr sz="2400" b="1" spc="-8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04E6C"/>
                </a:solidFill>
                <a:latin typeface="Constantia"/>
                <a:cs typeface="Constantia"/>
              </a:rPr>
              <a:t>low-density</a:t>
            </a:r>
            <a:r>
              <a:rPr sz="2400" b="1" spc="-8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04E6C"/>
                </a:solidFill>
                <a:latin typeface="Constantia"/>
                <a:cs typeface="Constantia"/>
              </a:rPr>
              <a:t>lipoproteins</a:t>
            </a:r>
            <a:r>
              <a:rPr sz="2400" b="1" spc="-4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Decrease</a:t>
            </a:r>
            <a:r>
              <a:rPr sz="2400" b="1" spc="-8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insulin</a:t>
            </a:r>
            <a:r>
              <a:rPr sz="2400" b="1" spc="-8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4E6C"/>
                </a:solidFill>
                <a:latin typeface="Constantia"/>
                <a:cs typeface="Constantia"/>
              </a:rPr>
              <a:t>sensitivity</a:t>
            </a:r>
            <a:r>
              <a:rPr sz="2400" b="1" spc="5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peripheral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tissues.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5141" y="2840863"/>
            <a:ext cx="779335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235" dirty="0">
                <a:latin typeface="Constantia"/>
                <a:cs typeface="Constantia"/>
              </a:rPr>
              <a:t>V</a:t>
            </a:r>
            <a:r>
              <a:rPr sz="2600" spc="-140" dirty="0">
                <a:latin typeface="Constantia"/>
                <a:cs typeface="Constantia"/>
              </a:rPr>
              <a:t>A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also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p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odu</a:t>
            </a:r>
            <a:r>
              <a:rPr sz="2600" spc="-5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es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n</a:t>
            </a:r>
            <a:r>
              <a:rPr sz="2600" spc="-5" dirty="0">
                <a:latin typeface="Constantia"/>
                <a:cs typeface="Constantia"/>
              </a:rPr>
              <a:t>um</a:t>
            </a:r>
            <a:r>
              <a:rPr sz="2600" dirty="0">
                <a:latin typeface="Constantia"/>
                <a:cs typeface="Constantia"/>
              </a:rPr>
              <a:t>ber</a:t>
            </a:r>
            <a:r>
              <a:rPr sz="2600" spc="-1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50" dirty="0">
                <a:latin typeface="Constantia"/>
                <a:cs typeface="Constantia"/>
              </a:rPr>
              <a:t> </a:t>
            </a:r>
            <a:r>
              <a:rPr sz="2600" b="1" spc="15" dirty="0">
                <a:solidFill>
                  <a:srgbClr val="004E6C"/>
                </a:solidFill>
                <a:latin typeface="Constantia"/>
                <a:cs typeface="Constantia"/>
              </a:rPr>
              <a:t>c</a:t>
            </a:r>
            <a:r>
              <a:rPr sz="2600" b="1" spc="-5" dirty="0">
                <a:solidFill>
                  <a:srgbClr val="004E6C"/>
                </a:solidFill>
                <a:latin typeface="Constantia"/>
                <a:cs typeface="Constantia"/>
              </a:rPr>
              <a:t>y</a:t>
            </a:r>
            <a:r>
              <a:rPr sz="2600" b="1" spc="-35" dirty="0">
                <a:solidFill>
                  <a:srgbClr val="004E6C"/>
                </a:solidFill>
                <a:latin typeface="Constantia"/>
                <a:cs typeface="Constantia"/>
              </a:rPr>
              <a:t>t</a:t>
            </a:r>
            <a:r>
              <a:rPr sz="2600" b="1" dirty="0">
                <a:solidFill>
                  <a:srgbClr val="004E6C"/>
                </a:solidFill>
                <a:latin typeface="Constantia"/>
                <a:cs typeface="Constantia"/>
              </a:rPr>
              <a:t>okines</a:t>
            </a:r>
            <a:r>
              <a:rPr sz="2600" b="1" spc="1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tha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cause  insulin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resistance.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55141" y="4658945"/>
            <a:ext cx="813180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0" dirty="0">
                <a:latin typeface="Constantia"/>
                <a:cs typeface="Constantia"/>
              </a:rPr>
              <a:t>Elevated </a:t>
            </a:r>
            <a:r>
              <a:rPr sz="2400" spc="-5" dirty="0">
                <a:latin typeface="Constantia"/>
                <a:cs typeface="Constantia"/>
              </a:rPr>
              <a:t>plasma </a:t>
            </a:r>
            <a:r>
              <a:rPr sz="2400" spc="-55" dirty="0">
                <a:latin typeface="Constantia"/>
                <a:cs typeface="Constantia"/>
              </a:rPr>
              <a:t>FFA </a:t>
            </a:r>
            <a:r>
              <a:rPr sz="2400" spc="-15" dirty="0">
                <a:latin typeface="Constantia"/>
                <a:cs typeface="Constantia"/>
              </a:rPr>
              <a:t>levels, </a:t>
            </a:r>
            <a:r>
              <a:rPr sz="2400" dirty="0">
                <a:latin typeface="Constantia"/>
                <a:cs typeface="Constantia"/>
              </a:rPr>
              <a:t>as </a:t>
            </a:r>
            <a:r>
              <a:rPr sz="2400" spc="-20" dirty="0">
                <a:latin typeface="Constantia"/>
                <a:cs typeface="Constantia"/>
              </a:rPr>
              <a:t>well </a:t>
            </a:r>
            <a:r>
              <a:rPr sz="2400" dirty="0">
                <a:latin typeface="Constantia"/>
                <a:cs typeface="Constantia"/>
              </a:rPr>
              <a:t>as </a:t>
            </a:r>
            <a:r>
              <a:rPr sz="2400" spc="-10" dirty="0">
                <a:latin typeface="Constantia"/>
                <a:cs typeface="Constantia"/>
              </a:rPr>
              <a:t>increased </a:t>
            </a:r>
            <a:r>
              <a:rPr sz="2400" spc="-5" dirty="0">
                <a:latin typeface="Constantia"/>
                <a:cs typeface="Constantia"/>
              </a:rPr>
              <a:t> t</a:t>
            </a:r>
            <a:r>
              <a:rPr sz="2400" spc="5" dirty="0">
                <a:latin typeface="Constantia"/>
                <a:cs typeface="Constantia"/>
              </a:rPr>
              <a:t>r</a:t>
            </a:r>
            <a:r>
              <a:rPr sz="2400" spc="-5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g</a:t>
            </a:r>
            <a:r>
              <a:rPr sz="2400" spc="-30" dirty="0">
                <a:latin typeface="Constantia"/>
                <a:cs typeface="Constantia"/>
              </a:rPr>
              <a:t>l</a:t>
            </a:r>
            <a:r>
              <a:rPr sz="2400" spc="-65" dirty="0">
                <a:latin typeface="Constantia"/>
                <a:cs typeface="Constantia"/>
              </a:rPr>
              <a:t>y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er</a:t>
            </a:r>
            <a:r>
              <a:rPr sz="2400" spc="-5" dirty="0">
                <a:latin typeface="Constantia"/>
                <a:cs typeface="Constantia"/>
              </a:rPr>
              <a:t>ide</a:t>
            </a:r>
            <a:r>
              <a:rPr sz="2400" dirty="0">
                <a:latin typeface="Constantia"/>
                <a:cs typeface="Constantia"/>
              </a:rPr>
              <a:t>/fa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y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15" dirty="0">
                <a:latin typeface="Constantia"/>
                <a:cs typeface="Constantia"/>
              </a:rPr>
              <a:t>c</a:t>
            </a:r>
            <a:r>
              <a:rPr sz="2400" spc="-30" dirty="0">
                <a:latin typeface="Constantia"/>
                <a:cs typeface="Constantia"/>
              </a:rPr>
              <a:t>y</a:t>
            </a:r>
            <a:r>
              <a:rPr sz="2400" dirty="0">
                <a:latin typeface="Constantia"/>
                <a:cs typeface="Constantia"/>
              </a:rPr>
              <a:t>l</a:t>
            </a:r>
            <a:r>
              <a:rPr sz="2400" spc="-55" dirty="0">
                <a:latin typeface="Constantia"/>
                <a:cs typeface="Constantia"/>
              </a:rPr>
              <a:t> c</a:t>
            </a:r>
            <a:r>
              <a:rPr sz="2400" dirty="0">
                <a:latin typeface="Constantia"/>
                <a:cs typeface="Constantia"/>
              </a:rPr>
              <a:t>oenz</a:t>
            </a:r>
            <a:r>
              <a:rPr sz="2400" spc="-10" dirty="0">
                <a:latin typeface="Constantia"/>
                <a:cs typeface="Constantia"/>
              </a:rPr>
              <a:t>y</a:t>
            </a:r>
            <a:r>
              <a:rPr sz="2400" spc="-5" dirty="0">
                <a:latin typeface="Constantia"/>
                <a:cs typeface="Constantia"/>
              </a:rPr>
              <a:t>m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</a:t>
            </a:r>
            <a:r>
              <a:rPr sz="2400" spc="-30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oA)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ent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</a:t>
            </a:r>
            <a:r>
              <a:rPr sz="2400" dirty="0">
                <a:latin typeface="Constantia"/>
                <a:cs typeface="Constantia"/>
              </a:rPr>
              <a:t>n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musc</a:t>
            </a:r>
            <a:r>
              <a:rPr sz="2400" spc="-10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e,  </a:t>
            </a:r>
            <a:r>
              <a:rPr sz="2400" spc="-45" dirty="0">
                <a:latin typeface="Constantia"/>
                <a:cs typeface="Constantia"/>
              </a:rPr>
              <a:t>liver,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β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cells,</a:t>
            </a:r>
            <a:r>
              <a:rPr sz="2400" dirty="0">
                <a:latin typeface="Constantia"/>
                <a:cs typeface="Constantia"/>
              </a:rPr>
              <a:t> lead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to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development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muscle/hepatic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nstantia"/>
                <a:cs typeface="Constantia"/>
              </a:rPr>
              <a:t>insulin</a:t>
            </a:r>
            <a:r>
              <a:rPr sz="2400" b="1" spc="-60" dirty="0">
                <a:solidFill>
                  <a:srgbClr val="006FC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onstantia"/>
                <a:cs typeface="Constantia"/>
              </a:rPr>
              <a:t>resistance</a:t>
            </a:r>
            <a:r>
              <a:rPr sz="2400" b="1" spc="-114" dirty="0">
                <a:solidFill>
                  <a:srgbClr val="006FC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onstantia"/>
                <a:cs typeface="Constantia"/>
              </a:rPr>
              <a:t>and</a:t>
            </a:r>
            <a:r>
              <a:rPr sz="2400" b="1" spc="10" dirty="0">
                <a:solidFill>
                  <a:srgbClr val="006FC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onstantia"/>
                <a:cs typeface="Constantia"/>
              </a:rPr>
              <a:t>impaired</a:t>
            </a:r>
            <a:r>
              <a:rPr sz="2400" b="1" spc="5" dirty="0">
                <a:solidFill>
                  <a:srgbClr val="006FC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nstantia"/>
                <a:cs typeface="Constantia"/>
              </a:rPr>
              <a:t>insulin</a:t>
            </a:r>
            <a:r>
              <a:rPr sz="2400" b="1" spc="-70" dirty="0">
                <a:solidFill>
                  <a:srgbClr val="006FC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onstantia"/>
                <a:cs typeface="Constantia"/>
              </a:rPr>
              <a:t>secretion</a:t>
            </a:r>
            <a:r>
              <a:rPr sz="2400" spc="-5" dirty="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541" y="1401826"/>
            <a:ext cx="686752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b="1" dirty="0">
                <a:solidFill>
                  <a:srgbClr val="115863"/>
                </a:solidFill>
                <a:latin typeface="Constantia"/>
                <a:cs typeface="Constantia"/>
              </a:rPr>
              <a:t>Adiponectin</a:t>
            </a:r>
            <a:r>
              <a:rPr sz="2600" b="1" spc="-75" dirty="0">
                <a:solidFill>
                  <a:srgbClr val="115863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secreted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by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adipose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tissue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circulates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blood.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7541" y="3224606"/>
            <a:ext cx="8151495" cy="1215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spcBef>
                <a:spcPts val="10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30" dirty="0">
                <a:latin typeface="Constantia"/>
                <a:cs typeface="Constantia"/>
              </a:rPr>
              <a:t>It </a:t>
            </a:r>
            <a:r>
              <a:rPr sz="2600" dirty="0">
                <a:latin typeface="Constantia"/>
                <a:cs typeface="Constantia"/>
              </a:rPr>
              <a:t>has </a:t>
            </a:r>
            <a:r>
              <a:rPr sz="2600" spc="-5" dirty="0">
                <a:latin typeface="Constantia"/>
                <a:cs typeface="Constantia"/>
              </a:rPr>
              <a:t>been </a:t>
            </a:r>
            <a:r>
              <a:rPr sz="2600" spc="-10" dirty="0">
                <a:latin typeface="Constantia"/>
                <a:cs typeface="Constantia"/>
              </a:rPr>
              <a:t>shown </a:t>
            </a:r>
            <a:r>
              <a:rPr sz="2600" spc="-5" dirty="0">
                <a:latin typeface="Constantia"/>
                <a:cs typeface="Constantia"/>
              </a:rPr>
              <a:t>that decreased </a:t>
            </a:r>
            <a:r>
              <a:rPr sz="2600" spc="-10" dirty="0">
                <a:latin typeface="Constantia"/>
                <a:cs typeface="Constantia"/>
              </a:rPr>
              <a:t>levels </a:t>
            </a:r>
            <a:r>
              <a:rPr sz="2600" dirty="0">
                <a:latin typeface="Constantia"/>
                <a:cs typeface="Constantia"/>
              </a:rPr>
              <a:t>of </a:t>
            </a:r>
            <a:r>
              <a:rPr sz="2600" spc="-5" dirty="0">
                <a:latin typeface="Constantia"/>
                <a:cs typeface="Constantia"/>
              </a:rPr>
              <a:t>adiponectin </a:t>
            </a:r>
            <a:r>
              <a:rPr sz="260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coincide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insulin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resistance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patients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obesity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type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2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diabetes.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0" y="1191514"/>
            <a:ext cx="3901440" cy="42227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5" dirty="0"/>
              <a:t>The</a:t>
            </a:r>
            <a:r>
              <a:rPr sz="2600" spc="-90" dirty="0"/>
              <a:t> </a:t>
            </a:r>
            <a:r>
              <a:rPr sz="2600" spc="-5" dirty="0"/>
              <a:t>Metabolic</a:t>
            </a:r>
            <a:r>
              <a:rPr sz="2600" spc="-110" dirty="0"/>
              <a:t> </a:t>
            </a:r>
            <a:r>
              <a:rPr sz="2600" spc="-15" dirty="0"/>
              <a:t>Syndrome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755140" y="1671270"/>
            <a:ext cx="852170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spc="-5" dirty="0">
                <a:latin typeface="Constantia"/>
                <a:cs typeface="Constantia"/>
              </a:rPr>
              <a:t>The association of </a:t>
            </a:r>
            <a:r>
              <a:rPr sz="2800" spc="-10" dirty="0">
                <a:latin typeface="Constantia"/>
                <a:cs typeface="Constantia"/>
              </a:rPr>
              <a:t>insulin </a:t>
            </a:r>
            <a:r>
              <a:rPr sz="2800" spc="-15" dirty="0">
                <a:latin typeface="Constantia"/>
                <a:cs typeface="Constantia"/>
              </a:rPr>
              <a:t>resistance </a:t>
            </a:r>
            <a:r>
              <a:rPr sz="2800" spc="-5" dirty="0">
                <a:latin typeface="Constantia"/>
                <a:cs typeface="Constantia"/>
              </a:rPr>
              <a:t>with a </a:t>
            </a:r>
            <a:r>
              <a:rPr sz="2800" spc="-10" dirty="0">
                <a:latin typeface="Constantia"/>
                <a:cs typeface="Constantia"/>
              </a:rPr>
              <a:t>clustering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of </a:t>
            </a:r>
            <a:r>
              <a:rPr sz="2800" spc="-10" dirty="0">
                <a:latin typeface="Constantia"/>
                <a:cs typeface="Constantia"/>
              </a:rPr>
              <a:t>cardiovascular risk factors </a:t>
            </a:r>
            <a:r>
              <a:rPr sz="2800" spc="-5" dirty="0">
                <a:latin typeface="Constantia"/>
                <a:cs typeface="Constantia"/>
              </a:rPr>
              <a:t>including 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hyperinsulinemia, hypertension, </a:t>
            </a:r>
            <a:r>
              <a:rPr sz="2800" spc="-5" dirty="0">
                <a:latin typeface="Constantia"/>
                <a:cs typeface="Constantia"/>
              </a:rPr>
              <a:t>abdominal </a:t>
            </a:r>
            <a:r>
              <a:rPr sz="2800" spc="-35" dirty="0">
                <a:latin typeface="Constantia"/>
                <a:cs typeface="Constantia"/>
              </a:rPr>
              <a:t>obesity, 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dyslipidemia,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coagulation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abnormalities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has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been </a:t>
            </a:r>
            <a:r>
              <a:rPr sz="2800" spc="-6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referred </a:t>
            </a:r>
            <a:r>
              <a:rPr sz="2800" spc="-25" dirty="0">
                <a:latin typeface="Constantia"/>
                <a:cs typeface="Constantia"/>
              </a:rPr>
              <a:t>to </a:t>
            </a:r>
            <a:r>
              <a:rPr sz="2800" spc="-20" dirty="0">
                <a:latin typeface="Constantia"/>
                <a:cs typeface="Constantia"/>
              </a:rPr>
              <a:t>by </a:t>
            </a:r>
            <a:r>
              <a:rPr sz="2800" spc="-5" dirty="0">
                <a:latin typeface="Constantia"/>
                <a:cs typeface="Constantia"/>
              </a:rPr>
              <a:t>a variety of </a:t>
            </a:r>
            <a:r>
              <a:rPr sz="2800" spc="-10" dirty="0">
                <a:latin typeface="Constantia"/>
                <a:cs typeface="Constantia"/>
              </a:rPr>
              <a:t>names </a:t>
            </a:r>
            <a:r>
              <a:rPr sz="2800" spc="-5" dirty="0">
                <a:latin typeface="Constantia"/>
                <a:cs typeface="Constantia"/>
              </a:rPr>
              <a:t>including </a:t>
            </a:r>
            <a:r>
              <a:rPr sz="2800" dirty="0">
                <a:latin typeface="Constantia"/>
                <a:cs typeface="Constantia"/>
              </a:rPr>
              <a:t>“</a:t>
            </a:r>
            <a:r>
              <a:rPr sz="2800" b="1" dirty="0">
                <a:solidFill>
                  <a:srgbClr val="004E6C"/>
                </a:solidFill>
                <a:latin typeface="Constantia"/>
                <a:cs typeface="Constantia"/>
              </a:rPr>
              <a:t>the </a:t>
            </a:r>
            <a:r>
              <a:rPr sz="2800" b="1" spc="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insulin</a:t>
            </a:r>
            <a:r>
              <a:rPr sz="2800" b="1" spc="-9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004E6C"/>
                </a:solidFill>
                <a:latin typeface="Constantia"/>
                <a:cs typeface="Constantia"/>
              </a:rPr>
              <a:t>resistance</a:t>
            </a:r>
            <a:r>
              <a:rPr sz="2800" b="1" spc="-10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40" dirty="0">
                <a:solidFill>
                  <a:srgbClr val="004E6C"/>
                </a:solidFill>
                <a:latin typeface="Constantia"/>
                <a:cs typeface="Constantia"/>
              </a:rPr>
              <a:t>syndrome</a:t>
            </a:r>
            <a:r>
              <a:rPr sz="2800" spc="-40" dirty="0">
                <a:latin typeface="Constantia"/>
                <a:cs typeface="Constantia"/>
              </a:rPr>
              <a:t>,”</a:t>
            </a:r>
            <a:r>
              <a:rPr sz="2800" spc="3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“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the</a:t>
            </a:r>
            <a:r>
              <a:rPr sz="2800" b="1" spc="-7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metabolic</a:t>
            </a:r>
            <a:endParaRPr sz="2800">
              <a:latin typeface="Constantia"/>
              <a:cs typeface="Constantia"/>
            </a:endParaRPr>
          </a:p>
          <a:p>
            <a:pPr marL="286385" marR="485140">
              <a:spcBef>
                <a:spcPts val="5"/>
              </a:spcBef>
              <a:tabLst>
                <a:tab pos="2344420" algn="l"/>
              </a:tabLst>
            </a:pPr>
            <a:r>
              <a:rPr sz="2800" b="1" spc="-40" dirty="0">
                <a:solidFill>
                  <a:srgbClr val="004E6C"/>
                </a:solidFill>
                <a:latin typeface="Constantia"/>
                <a:cs typeface="Constantia"/>
              </a:rPr>
              <a:t>syndrome,”	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“the</a:t>
            </a:r>
            <a:r>
              <a:rPr sz="2800" b="1" spc="-14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04E6C"/>
                </a:solidFill>
                <a:latin typeface="Constantia"/>
                <a:cs typeface="Constantia"/>
              </a:rPr>
              <a:t>dysmetabolic</a:t>
            </a:r>
            <a:r>
              <a:rPr sz="2800" b="1" spc="-8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45" dirty="0">
                <a:solidFill>
                  <a:srgbClr val="004E6C"/>
                </a:solidFill>
                <a:latin typeface="Constantia"/>
                <a:cs typeface="Constantia"/>
              </a:rPr>
              <a:t>syndrome,”</a:t>
            </a:r>
            <a:r>
              <a:rPr sz="2800" b="1" spc="-3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and </a:t>
            </a:r>
            <a:r>
              <a:rPr sz="2800" b="1" spc="-65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004E6C"/>
                </a:solidFill>
                <a:latin typeface="Constantia"/>
                <a:cs typeface="Constantia"/>
              </a:rPr>
              <a:t>Syndrome</a:t>
            </a:r>
            <a:r>
              <a:rPr sz="2800" b="1" spc="-9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04E6C"/>
                </a:solidFill>
                <a:latin typeface="Constantia"/>
                <a:cs typeface="Constantia"/>
              </a:rPr>
              <a:t>X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163780"/>
            <a:ext cx="4098925" cy="422909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/>
              <a:t>Sites</a:t>
            </a:r>
            <a:r>
              <a:rPr sz="2600" spc="-130" dirty="0"/>
              <a:t> </a:t>
            </a:r>
            <a:r>
              <a:rPr sz="2600" dirty="0"/>
              <a:t>of</a:t>
            </a:r>
            <a:r>
              <a:rPr sz="2600" spc="40" dirty="0"/>
              <a:t> </a:t>
            </a:r>
            <a:r>
              <a:rPr sz="2600" dirty="0"/>
              <a:t>Insulin</a:t>
            </a:r>
            <a:r>
              <a:rPr sz="2600" spc="-70" dirty="0"/>
              <a:t> </a:t>
            </a:r>
            <a:r>
              <a:rPr sz="2600" spc="-10" dirty="0"/>
              <a:t>Resistance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678939" y="1035362"/>
            <a:ext cx="8580120" cy="416179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spcBef>
                <a:spcPts val="730"/>
              </a:spcBef>
            </a:pPr>
            <a:r>
              <a:rPr sz="2600" b="1" spc="-20" dirty="0">
                <a:solidFill>
                  <a:srgbClr val="FF0000"/>
                </a:solidFill>
                <a:latin typeface="Constantia"/>
                <a:cs typeface="Constantia"/>
              </a:rPr>
              <a:t>Liver</a:t>
            </a:r>
            <a:endParaRPr sz="2600">
              <a:latin typeface="Constantia"/>
              <a:cs typeface="Constantia"/>
            </a:endParaRPr>
          </a:p>
          <a:p>
            <a:pPr marL="286385" marR="617220" indent="-274320">
              <a:spcBef>
                <a:spcPts val="58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  <a:tab pos="6568440" algn="l"/>
              </a:tabLst>
            </a:pPr>
            <a:r>
              <a:rPr sz="2400" spc="-20" dirty="0">
                <a:latin typeface="Constantia"/>
                <a:cs typeface="Constantia"/>
              </a:rPr>
              <a:t>Following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400" spc="-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ingestion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10" dirty="0"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is</a:t>
            </a:r>
            <a:r>
              <a:rPr sz="24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secreted	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which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 supp</a:t>
            </a:r>
            <a:r>
              <a:rPr sz="2400" spc="-30" dirty="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esses</a:t>
            </a:r>
            <a:r>
              <a:rPr sz="2400" spc="-12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luca</a:t>
            </a:r>
            <a:r>
              <a:rPr sz="2400" spc="-6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on</a:t>
            </a:r>
            <a:r>
              <a:rPr sz="2400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sec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et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dirty="0">
                <a:latin typeface="Constantia"/>
                <a:cs typeface="Constantia"/>
              </a:rPr>
              <a:t>on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edu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es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hepa</a:t>
            </a:r>
            <a:r>
              <a:rPr sz="2400" spc="5" dirty="0">
                <a:latin typeface="Constantia"/>
                <a:cs typeface="Constantia"/>
              </a:rPr>
              <a:t>t</a:t>
            </a:r>
            <a:r>
              <a:rPr sz="2400" spc="-5" dirty="0">
                <a:latin typeface="Constantia"/>
                <a:cs typeface="Constantia"/>
              </a:rPr>
              <a:t>i</a:t>
            </a:r>
            <a:r>
              <a:rPr sz="2400" dirty="0">
                <a:latin typeface="Constantia"/>
                <a:cs typeface="Constantia"/>
              </a:rPr>
              <a:t>c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lu</a:t>
            </a:r>
            <a:r>
              <a:rPr sz="2400" spc="-50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ose  output</a:t>
            </a:r>
            <a:endParaRPr sz="24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lr>
                <a:srgbClr val="0AD0D9"/>
              </a:buClr>
              <a:buFont typeface="Segoe UI Symbol"/>
              <a:buChar char="⚫"/>
            </a:pPr>
            <a:endParaRPr sz="3300">
              <a:latin typeface="Constantia"/>
              <a:cs typeface="Constantia"/>
            </a:endParaRPr>
          </a:p>
          <a:p>
            <a:pPr marL="287020" indent="-274320">
              <a:spcBef>
                <a:spcPts val="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0" dirty="0">
                <a:latin typeface="Constantia"/>
                <a:cs typeface="Constantia"/>
              </a:rPr>
              <a:t>Type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2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diabetic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patients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fail</a:t>
            </a:r>
            <a:r>
              <a:rPr sz="2400" spc="-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to</a:t>
            </a:r>
            <a:r>
              <a:rPr sz="24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suppress</a:t>
            </a:r>
            <a:r>
              <a:rPr sz="2400" spc="-12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glucagon</a:t>
            </a:r>
            <a:r>
              <a:rPr sz="2400" spc="-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response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to</a:t>
            </a:r>
            <a:endParaRPr sz="2400">
              <a:latin typeface="Constantia"/>
              <a:cs typeface="Constantia"/>
            </a:endParaRPr>
          </a:p>
          <a:p>
            <a:pPr marL="286385"/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mea</a:t>
            </a:r>
            <a:r>
              <a:rPr sz="2400" dirty="0">
                <a:latin typeface="Constantia"/>
                <a:cs typeface="Constantia"/>
              </a:rPr>
              <a:t>l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ca</a:t>
            </a:r>
            <a:r>
              <a:rPr sz="2400" dirty="0">
                <a:latin typeface="Constantia"/>
                <a:cs typeface="Constantia"/>
              </a:rPr>
              <a:t>n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5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en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</a:t>
            </a:r>
            <a:r>
              <a:rPr sz="2400" spc="-65" dirty="0">
                <a:latin typeface="Constantia"/>
                <a:cs typeface="Constantia"/>
              </a:rPr>
              <a:t>a</a:t>
            </a:r>
            <a:r>
              <a:rPr sz="2400" spc="-55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pa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ad</a:t>
            </a:r>
            <a:r>
              <a:rPr sz="2400" spc="-80" dirty="0">
                <a:latin typeface="Constantia"/>
                <a:cs typeface="Constantia"/>
              </a:rPr>
              <a:t>o</a:t>
            </a:r>
            <a:r>
              <a:rPr sz="2400" spc="-5" dirty="0">
                <a:latin typeface="Constantia"/>
                <a:cs typeface="Constantia"/>
              </a:rPr>
              <a:t>xica</a:t>
            </a:r>
            <a:r>
              <a:rPr sz="2400" dirty="0">
                <a:latin typeface="Constantia"/>
                <a:cs typeface="Constantia"/>
              </a:rPr>
              <a:t>l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sz="2400" spc="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se</a:t>
            </a:r>
            <a:r>
              <a:rPr sz="2400" spc="-6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n</a:t>
            </a:r>
            <a:r>
              <a:rPr sz="24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luca</a:t>
            </a:r>
            <a:r>
              <a:rPr sz="2400" spc="-6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on</a:t>
            </a:r>
            <a:r>
              <a:rPr sz="2400" spc="-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le</a:t>
            </a:r>
            <a:r>
              <a:rPr sz="2400" spc="-55" dirty="0">
                <a:solidFill>
                  <a:srgbClr val="FF0000"/>
                </a:solidFill>
                <a:latin typeface="Constantia"/>
                <a:cs typeface="Constantia"/>
              </a:rPr>
              <a:t>v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el</a:t>
            </a:r>
            <a:r>
              <a:rPr sz="2400" spc="-35" dirty="0">
                <a:solidFill>
                  <a:srgbClr val="FF0000"/>
                </a:solidFill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3300">
              <a:latin typeface="Constantia"/>
              <a:cs typeface="Constantia"/>
            </a:endParaRPr>
          </a:p>
          <a:p>
            <a:pPr marL="286385" marR="51435" indent="-274320">
              <a:spcBef>
                <a:spcPts val="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356870" algn="l"/>
                <a:tab pos="357505" algn="l"/>
              </a:tabLst>
            </a:pPr>
            <a:r>
              <a:rPr dirty="0"/>
              <a:t>	</a:t>
            </a:r>
            <a:r>
              <a:rPr sz="2400" spc="-10" dirty="0">
                <a:latin typeface="Constantia"/>
                <a:cs typeface="Constantia"/>
              </a:rPr>
              <a:t>Thus,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hepatic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insulin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resistance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1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hyperglucagonemia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result </a:t>
            </a:r>
            <a:r>
              <a:rPr sz="2400" spc="-58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continued</a:t>
            </a:r>
            <a:r>
              <a:rPr sz="2400" b="1" spc="-3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production</a:t>
            </a:r>
            <a:r>
              <a:rPr sz="2400" b="1" spc="-9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of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083762"/>
                </a:solidFill>
                <a:latin typeface="Constantia"/>
                <a:cs typeface="Constantia"/>
              </a:rPr>
              <a:t>glucose</a:t>
            </a:r>
            <a:r>
              <a:rPr sz="2400" b="1" spc="-5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83762"/>
                </a:solidFill>
                <a:latin typeface="Constantia"/>
                <a:cs typeface="Constantia"/>
              </a:rPr>
              <a:t>by</a:t>
            </a:r>
            <a:r>
              <a:rPr sz="2400" b="1" spc="-9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the</a:t>
            </a:r>
            <a:r>
              <a:rPr sz="2400" b="1" spc="-5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spc="-20" dirty="0">
                <a:solidFill>
                  <a:srgbClr val="083762"/>
                </a:solidFill>
                <a:latin typeface="Constantia"/>
                <a:cs typeface="Constantia"/>
              </a:rPr>
              <a:t>liver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639827"/>
            <a:ext cx="3112135" cy="42227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/>
              <a:t>Peripheral</a:t>
            </a:r>
            <a:r>
              <a:rPr sz="2600" spc="-125" dirty="0"/>
              <a:t> </a:t>
            </a:r>
            <a:r>
              <a:rPr sz="2600" spc="-5" dirty="0"/>
              <a:t>(Muscle)</a:t>
            </a:r>
            <a:endParaRPr sz="26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2362200" y="1825626"/>
            <a:ext cx="10515600" cy="3432991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7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pc="-65" dirty="0"/>
              <a:t>M</a:t>
            </a:r>
            <a:r>
              <a:rPr spc="-5" dirty="0"/>
              <a:t>uscl</a:t>
            </a:r>
            <a:r>
              <a:rPr dirty="0"/>
              <a:t>e</a:t>
            </a:r>
            <a:r>
              <a:rPr spc="-55" dirty="0"/>
              <a:t> </a:t>
            </a:r>
            <a:r>
              <a:rPr spc="-5" dirty="0"/>
              <a:t>i</a:t>
            </a:r>
            <a:r>
              <a:rPr dirty="0"/>
              <a:t>s</a:t>
            </a:r>
            <a:r>
              <a:rPr spc="-70" dirty="0"/>
              <a:t> </a:t>
            </a:r>
            <a:r>
              <a:rPr spc="-5" dirty="0"/>
              <a:t>th</a:t>
            </a:r>
            <a:r>
              <a:rPr dirty="0"/>
              <a:t>e</a:t>
            </a:r>
            <a:r>
              <a:rPr spc="-70" dirty="0"/>
              <a:t> </a:t>
            </a:r>
            <a:r>
              <a:rPr spc="-5" dirty="0"/>
              <a:t>majo</a:t>
            </a:r>
            <a:r>
              <a:rPr dirty="0"/>
              <a:t>r</a:t>
            </a:r>
            <a:r>
              <a:rPr spc="-125" dirty="0"/>
              <a:t> </a:t>
            </a:r>
            <a:r>
              <a:rPr dirty="0"/>
              <a:t>si</a:t>
            </a:r>
            <a:r>
              <a:rPr spc="-30" dirty="0"/>
              <a:t>t</a:t>
            </a:r>
            <a:r>
              <a:rPr dirty="0"/>
              <a:t>e</a:t>
            </a:r>
            <a:r>
              <a:rPr spc="-13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-20" dirty="0"/>
              <a:t>g</a:t>
            </a:r>
            <a:r>
              <a:rPr dirty="0"/>
              <a:t>lu</a:t>
            </a:r>
            <a:r>
              <a:rPr spc="-50" dirty="0"/>
              <a:t>c</a:t>
            </a:r>
            <a:r>
              <a:rPr dirty="0"/>
              <a:t>ose</a:t>
            </a:r>
            <a:r>
              <a:rPr spc="-110" dirty="0"/>
              <a:t> </a:t>
            </a:r>
            <a:r>
              <a:rPr spc="-5" dirty="0"/>
              <a:t>disposal</a:t>
            </a:r>
          </a:p>
          <a:p>
            <a:pPr marL="287020" indent="-274320">
              <a:lnSpc>
                <a:spcPct val="100000"/>
              </a:lnSpc>
              <a:spcBef>
                <a:spcPts val="58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pc="-5" dirty="0"/>
              <a:t>Insulin</a:t>
            </a:r>
            <a:r>
              <a:rPr spc="-85" dirty="0"/>
              <a:t> </a:t>
            </a:r>
            <a:r>
              <a:rPr spc="-10" dirty="0"/>
              <a:t>resistance</a:t>
            </a:r>
            <a:r>
              <a:rPr spc="-105" dirty="0"/>
              <a:t> </a:t>
            </a:r>
            <a:r>
              <a:rPr spc="-10" dirty="0">
                <a:solidFill>
                  <a:srgbClr val="FF0000"/>
                </a:solidFill>
              </a:rPr>
              <a:t>decrease</a:t>
            </a:r>
            <a:r>
              <a:rPr spc="-5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muscle</a:t>
            </a:r>
            <a:r>
              <a:rPr spc="-12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glucose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uptake</a:t>
            </a:r>
          </a:p>
          <a:p>
            <a:pPr marL="286385" marR="5080" indent="-274320">
              <a:lnSpc>
                <a:spcPct val="100000"/>
              </a:lnSpc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pc="-5" dirty="0"/>
              <a:t>The</a:t>
            </a:r>
            <a:r>
              <a:rPr spc="-95" dirty="0"/>
              <a:t> </a:t>
            </a:r>
            <a:r>
              <a:rPr dirty="0"/>
              <a:t>primary</a:t>
            </a:r>
            <a:r>
              <a:rPr spc="-140" dirty="0"/>
              <a:t> </a:t>
            </a:r>
            <a:r>
              <a:rPr spc="-10" dirty="0"/>
              <a:t>site</a:t>
            </a:r>
            <a:r>
              <a:rPr spc="-125" dirty="0"/>
              <a:t> </a:t>
            </a:r>
            <a:r>
              <a:rPr dirty="0"/>
              <a:t>of</a:t>
            </a:r>
            <a:r>
              <a:rPr spc="40" dirty="0"/>
              <a:t> </a:t>
            </a:r>
            <a:r>
              <a:rPr spc="-5" dirty="0"/>
              <a:t>insulin</a:t>
            </a:r>
            <a:r>
              <a:rPr spc="-75" dirty="0"/>
              <a:t> </a:t>
            </a:r>
            <a:r>
              <a:rPr spc="-10" dirty="0"/>
              <a:t>resistance</a:t>
            </a:r>
            <a:r>
              <a:rPr spc="-45" dirty="0"/>
              <a:t> </a:t>
            </a:r>
            <a:r>
              <a:rPr spc="-5" dirty="0"/>
              <a:t>in</a:t>
            </a:r>
            <a:r>
              <a:rPr spc="-65" dirty="0"/>
              <a:t> </a:t>
            </a:r>
            <a:r>
              <a:rPr spc="-5" dirty="0"/>
              <a:t>type</a:t>
            </a:r>
            <a:r>
              <a:rPr spc="-75" dirty="0"/>
              <a:t> </a:t>
            </a:r>
            <a:r>
              <a:rPr dirty="0"/>
              <a:t>2</a:t>
            </a:r>
            <a:r>
              <a:rPr spc="-65" dirty="0"/>
              <a:t> </a:t>
            </a:r>
            <a:r>
              <a:rPr spc="-5" dirty="0"/>
              <a:t>diabetic</a:t>
            </a:r>
            <a:r>
              <a:rPr spc="-114" dirty="0"/>
              <a:t> </a:t>
            </a:r>
            <a:r>
              <a:rPr dirty="0"/>
              <a:t>subjects </a:t>
            </a:r>
            <a:r>
              <a:rPr spc="-590" dirty="0"/>
              <a:t> </a:t>
            </a:r>
            <a:r>
              <a:rPr spc="-5" dirty="0"/>
              <a:t>resides</a:t>
            </a:r>
            <a:r>
              <a:rPr spc="-50" dirty="0"/>
              <a:t> </a:t>
            </a:r>
            <a:r>
              <a:rPr spc="-5" dirty="0"/>
              <a:t>in</a:t>
            </a:r>
            <a:r>
              <a:rPr spc="-40" dirty="0"/>
              <a:t> </a:t>
            </a:r>
            <a:r>
              <a:rPr spc="-5" dirty="0"/>
              <a:t>muscle</a:t>
            </a:r>
          </a:p>
          <a:p>
            <a:pPr>
              <a:lnSpc>
                <a:spcPct val="100000"/>
              </a:lnSpc>
              <a:buClr>
                <a:srgbClr val="0AD0D9"/>
              </a:buClr>
              <a:buFont typeface="Segoe UI Symbol"/>
              <a:buChar char="⚫"/>
            </a:pPr>
            <a:endParaRPr spc="-5" dirty="0"/>
          </a:p>
          <a:p>
            <a:pPr>
              <a:lnSpc>
                <a:spcPct val="100000"/>
              </a:lnSpc>
              <a:buClr>
                <a:srgbClr val="0AD0D9"/>
              </a:buClr>
              <a:buFont typeface="Segoe UI Symbol"/>
              <a:buChar char="⚫"/>
            </a:pPr>
            <a:endParaRPr spc="-5" dirty="0"/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2800" b="1" spc="-20" dirty="0">
                <a:solidFill>
                  <a:srgbClr val="FF0000"/>
                </a:solidFill>
                <a:latin typeface="Constantia"/>
                <a:cs typeface="Constantia"/>
              </a:rPr>
              <a:t>Peripheral</a:t>
            </a:r>
            <a:r>
              <a:rPr sz="2800" b="1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onstantia"/>
                <a:cs typeface="Constantia"/>
              </a:rPr>
              <a:t>(Adipocyte)</a:t>
            </a:r>
            <a:endParaRPr sz="2800">
              <a:latin typeface="Constantia"/>
              <a:cs typeface="Constantia"/>
            </a:endParaRPr>
          </a:p>
          <a:p>
            <a:pPr marL="286385" marR="76200" indent="-274320">
              <a:lnSpc>
                <a:spcPct val="100000"/>
              </a:lnSpc>
              <a:spcBef>
                <a:spcPts val="60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dirty="0"/>
              <a:t>Insulin</a:t>
            </a:r>
            <a:r>
              <a:rPr spc="-50" dirty="0"/>
              <a:t> </a:t>
            </a:r>
            <a:r>
              <a:rPr spc="-5" dirty="0"/>
              <a:t>is</a:t>
            </a:r>
            <a:r>
              <a:rPr spc="-110" dirty="0"/>
              <a:t> </a:t>
            </a:r>
            <a:r>
              <a:rPr dirty="0"/>
              <a:t>a</a:t>
            </a:r>
            <a:r>
              <a:rPr spc="-65" dirty="0"/>
              <a:t> </a:t>
            </a:r>
            <a:r>
              <a:rPr b="1" spc="-10" dirty="0">
                <a:solidFill>
                  <a:srgbClr val="004E6C"/>
                </a:solidFill>
                <a:latin typeface="Constantia"/>
                <a:cs typeface="Constantia"/>
              </a:rPr>
              <a:t>potent</a:t>
            </a:r>
            <a:r>
              <a:rPr b="1" spc="-5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b="1" spc="-10" dirty="0">
                <a:solidFill>
                  <a:srgbClr val="004E6C"/>
                </a:solidFill>
                <a:latin typeface="Constantia"/>
                <a:cs typeface="Constantia"/>
              </a:rPr>
              <a:t>inhibitor</a:t>
            </a:r>
            <a:r>
              <a:rPr b="1" spc="-65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dirty="0"/>
              <a:t>of</a:t>
            </a:r>
            <a:r>
              <a:rPr spc="50" dirty="0"/>
              <a:t> </a:t>
            </a:r>
            <a:r>
              <a:rPr spc="-10" dirty="0">
                <a:solidFill>
                  <a:srgbClr val="FF0000"/>
                </a:solidFill>
              </a:rPr>
              <a:t>lipolysis</a:t>
            </a:r>
            <a:r>
              <a:rPr spc="-10" dirty="0"/>
              <a:t>,</a:t>
            </a:r>
            <a:r>
              <a:rPr spc="-80" dirty="0"/>
              <a:t> </a:t>
            </a:r>
            <a:r>
              <a:rPr dirty="0"/>
              <a:t>and </a:t>
            </a:r>
            <a:r>
              <a:rPr spc="-5" dirty="0"/>
              <a:t>holds</a:t>
            </a:r>
            <a:r>
              <a:rPr spc="-65" dirty="0"/>
              <a:t> </a:t>
            </a:r>
            <a:r>
              <a:rPr spc="-5" dirty="0"/>
              <a:t>the</a:t>
            </a:r>
            <a:r>
              <a:rPr spc="-95" dirty="0"/>
              <a:t> </a:t>
            </a:r>
            <a:r>
              <a:rPr spc="-5" dirty="0"/>
              <a:t>release </a:t>
            </a:r>
            <a:r>
              <a:rPr spc="-590" dirty="0"/>
              <a:t> </a:t>
            </a:r>
            <a:r>
              <a:rPr dirty="0"/>
              <a:t>of </a:t>
            </a:r>
            <a:r>
              <a:rPr spc="-45" dirty="0"/>
              <a:t>FFAs </a:t>
            </a:r>
            <a:r>
              <a:rPr spc="-10" dirty="0"/>
              <a:t>from </a:t>
            </a:r>
            <a:r>
              <a:rPr spc="-5" dirty="0"/>
              <a:t>the adipocyte </a:t>
            </a:r>
            <a:r>
              <a:rPr spc="-20" dirty="0"/>
              <a:t>by </a:t>
            </a:r>
            <a:r>
              <a:rPr spc="-5" dirty="0"/>
              <a:t>inhibiting the </a:t>
            </a:r>
            <a:r>
              <a:rPr b="1" spc="-5" dirty="0">
                <a:solidFill>
                  <a:srgbClr val="004E6C"/>
                </a:solidFill>
                <a:latin typeface="Constantia"/>
                <a:cs typeface="Constantia"/>
              </a:rPr>
              <a:t>hormone- </a:t>
            </a:r>
            <a:r>
              <a:rPr b="1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b="1" spc="-15" dirty="0">
                <a:solidFill>
                  <a:srgbClr val="004E6C"/>
                </a:solidFill>
                <a:latin typeface="Constantia"/>
                <a:cs typeface="Constantia"/>
              </a:rPr>
              <a:t>sensitive</a:t>
            </a:r>
            <a:r>
              <a:rPr b="1" spc="-5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b="1" spc="-5" dirty="0">
                <a:solidFill>
                  <a:srgbClr val="004E6C"/>
                </a:solidFill>
                <a:latin typeface="Constantia"/>
                <a:cs typeface="Constantia"/>
              </a:rPr>
              <a:t>lipase</a:t>
            </a:r>
            <a:r>
              <a:rPr b="1" spc="-110" dirty="0">
                <a:solidFill>
                  <a:srgbClr val="004E6C"/>
                </a:solidFill>
                <a:latin typeface="Constantia"/>
                <a:cs typeface="Constantia"/>
              </a:rPr>
              <a:t> </a:t>
            </a:r>
            <a:r>
              <a:rPr b="1" spc="-5" dirty="0">
                <a:solidFill>
                  <a:srgbClr val="004E6C"/>
                </a:solidFill>
                <a:latin typeface="Constantia"/>
                <a:cs typeface="Constantia"/>
              </a:rPr>
              <a:t>enzyme.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128308"/>
            <a:ext cx="4424045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Risk</a:t>
            </a:r>
            <a:r>
              <a:rPr spc="-45" dirty="0"/>
              <a:t> </a:t>
            </a:r>
            <a:r>
              <a:rPr spc="-15" dirty="0"/>
              <a:t>factors</a:t>
            </a:r>
            <a:r>
              <a:rPr spc="-50" dirty="0"/>
              <a:t> </a:t>
            </a:r>
            <a:r>
              <a:rPr spc="-15" dirty="0"/>
              <a:t>for</a:t>
            </a:r>
            <a:r>
              <a:rPr spc="-120" dirty="0"/>
              <a:t> </a:t>
            </a:r>
            <a:r>
              <a:rPr spc="-5" dirty="0"/>
              <a:t>type</a:t>
            </a:r>
            <a:r>
              <a:rPr spc="-60" dirty="0"/>
              <a:t> </a:t>
            </a:r>
            <a:r>
              <a:rPr spc="-5" dirty="0"/>
              <a:t>II</a:t>
            </a:r>
            <a:r>
              <a:rPr dirty="0"/>
              <a:t> </a:t>
            </a:r>
            <a:r>
              <a:rPr spc="-5" dirty="0"/>
              <a:t>DM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8939" y="592582"/>
            <a:ext cx="8514080" cy="439543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spcBef>
                <a:spcPts val="6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20" dirty="0">
                <a:latin typeface="Constantia"/>
                <a:cs typeface="Constantia"/>
              </a:rPr>
              <a:t>Family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history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diabetes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0" dirty="0">
                <a:latin typeface="Constantia"/>
                <a:cs typeface="Constantia"/>
              </a:rPr>
              <a:t>Physical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inactivity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His</a:t>
            </a:r>
            <a:r>
              <a:rPr sz="2400" spc="-30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y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5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</a:t>
            </a:r>
            <a:r>
              <a:rPr sz="2400" spc="-90" dirty="0">
                <a:latin typeface="Constantia"/>
                <a:cs typeface="Constantia"/>
              </a:rPr>
              <a:t>C</a:t>
            </a:r>
            <a:r>
              <a:rPr sz="2400" spc="-5" dirty="0">
                <a:latin typeface="Constantia"/>
                <a:cs typeface="Constantia"/>
              </a:rPr>
              <a:t>OS,</a:t>
            </a:r>
            <a:endParaRPr sz="2400">
              <a:latin typeface="Constantia"/>
              <a:cs typeface="Constantia"/>
            </a:endParaRPr>
          </a:p>
          <a:p>
            <a:pPr marL="286385" marR="603250" indent="-274320">
              <a:spcBef>
                <a:spcPts val="58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Clinical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conditions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associated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insulin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resistance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(e.g.,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severe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obesity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0" dirty="0">
                <a:latin typeface="Constantia"/>
                <a:cs typeface="Constantia"/>
              </a:rPr>
              <a:t>Hypertension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(≥140/90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mmHg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on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antihypertensive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therapy)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Dyslipidemia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8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HDL-C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&lt;35</a:t>
            </a:r>
            <a:r>
              <a:rPr sz="2400" spc="-5" dirty="0">
                <a:latin typeface="Constantia"/>
                <a:cs typeface="Constantia"/>
              </a:rPr>
              <a:t> mg/dL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(0.90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30" dirty="0">
                <a:latin typeface="Constantia"/>
                <a:cs typeface="Constantia"/>
              </a:rPr>
              <a:t>Triglyceride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&gt;250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(2.82</a:t>
            </a:r>
            <a:r>
              <a:rPr sz="2400" spc="-5" dirty="0">
                <a:latin typeface="Constantia"/>
                <a:cs typeface="Constantia"/>
              </a:rPr>
              <a:t> mmol/L)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Ca</a:t>
            </a:r>
            <a:r>
              <a:rPr sz="2400" spc="-40" dirty="0">
                <a:latin typeface="Constantia"/>
                <a:cs typeface="Constantia"/>
              </a:rPr>
              <a:t>r</a:t>
            </a:r>
            <a:r>
              <a:rPr sz="2400" spc="-5" dirty="0">
                <a:latin typeface="Constantia"/>
                <a:cs typeface="Constantia"/>
              </a:rPr>
              <a:t>di</a:t>
            </a:r>
            <a:r>
              <a:rPr sz="2400" spc="-45" dirty="0">
                <a:latin typeface="Constantia"/>
                <a:cs typeface="Constantia"/>
              </a:rPr>
              <a:t>o</a:t>
            </a:r>
            <a:r>
              <a:rPr sz="2400" spc="-20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ascu</a:t>
            </a:r>
            <a:r>
              <a:rPr sz="2400" spc="-10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ar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disease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173" y="0"/>
            <a:ext cx="9145905" cy="6858000"/>
            <a:chOff x="-828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3999" cy="1028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207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28" y="52323"/>
              <a:ext cx="9145590" cy="9018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78939" y="76034"/>
            <a:ext cx="8815070" cy="352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45325">
              <a:lnSpc>
                <a:spcPct val="120100"/>
              </a:lnSpc>
              <a:spcBef>
                <a:spcPts val="100"/>
              </a:spcBef>
            </a:pPr>
            <a:r>
              <a:rPr sz="2800" b="1" spc="-65" dirty="0">
                <a:solidFill>
                  <a:srgbClr val="FF0000"/>
                </a:solidFill>
                <a:latin typeface="Constantia"/>
                <a:cs typeface="Constantia"/>
              </a:rPr>
              <a:t>S</a:t>
            </a:r>
            <a:r>
              <a:rPr sz="2800" b="1" spc="-10" dirty="0">
                <a:solidFill>
                  <a:srgbClr val="FF0000"/>
                </a:solidFill>
                <a:latin typeface="Constantia"/>
                <a:cs typeface="Constantia"/>
              </a:rPr>
              <a:t>ym</a:t>
            </a:r>
            <a:r>
              <a:rPr sz="2800" b="1" spc="-20" dirty="0">
                <a:solidFill>
                  <a:srgbClr val="FF0000"/>
                </a:solidFill>
                <a:latin typeface="Constantia"/>
                <a:cs typeface="Constantia"/>
              </a:rPr>
              <a:t>p</a:t>
            </a:r>
            <a:r>
              <a:rPr sz="2800" b="1" spc="-55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o</a:t>
            </a:r>
            <a:r>
              <a:rPr sz="2800" b="1" spc="-20" dirty="0">
                <a:solidFill>
                  <a:srgbClr val="FF0000"/>
                </a:solidFill>
                <a:latin typeface="Constantia"/>
                <a:cs typeface="Constantia"/>
              </a:rPr>
              <a:t>m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s  </a:t>
            </a:r>
            <a:r>
              <a:rPr sz="2800" b="1" spc="-60" dirty="0">
                <a:solidFill>
                  <a:srgbClr val="FF0000"/>
                </a:solidFill>
                <a:latin typeface="Constantia"/>
                <a:cs typeface="Constantia"/>
              </a:rPr>
              <a:t>Type</a:t>
            </a:r>
            <a:r>
              <a:rPr sz="2800" b="1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endParaRPr sz="2800">
              <a:latin typeface="Constantia"/>
              <a:cs typeface="Constantia"/>
            </a:endParaRPr>
          </a:p>
          <a:p>
            <a:pPr marL="12700" marR="5080">
              <a:spcBef>
                <a:spcPts val="670"/>
              </a:spcBef>
            </a:pPr>
            <a:r>
              <a:rPr sz="2800" spc="-20" dirty="0">
                <a:latin typeface="Constantia"/>
                <a:cs typeface="Constantia"/>
              </a:rPr>
              <a:t>Polyuria,</a:t>
            </a:r>
            <a:r>
              <a:rPr sz="2800" spc="-1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polydipsia,</a:t>
            </a:r>
            <a:r>
              <a:rPr sz="2800" spc="-10" dirty="0">
                <a:latin typeface="Constantia"/>
                <a:cs typeface="Constantia"/>
              </a:rPr>
              <a:t> polyphagia,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weight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loss,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diabetic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ketoacidosis, </a:t>
            </a:r>
            <a:r>
              <a:rPr sz="2800" spc="-25" dirty="0">
                <a:latin typeface="Constantia"/>
                <a:cs typeface="Constantia"/>
              </a:rPr>
              <a:t>Hyperglycemic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Hyperosmolar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State.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10"/>
              </a:spcBef>
            </a:pPr>
            <a:endParaRPr sz="3850">
              <a:latin typeface="Constantia"/>
              <a:cs typeface="Constantia"/>
            </a:endParaRPr>
          </a:p>
          <a:p>
            <a:pPr marL="12700"/>
            <a:r>
              <a:rPr sz="2800" b="1" spc="-60" dirty="0">
                <a:solidFill>
                  <a:srgbClr val="FF0000"/>
                </a:solidFill>
                <a:latin typeface="Constantia"/>
                <a:cs typeface="Constantia"/>
              </a:rPr>
              <a:t>Type</a:t>
            </a:r>
            <a:r>
              <a:rPr sz="2800" b="1" spc="-10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II</a:t>
            </a:r>
            <a:endParaRPr sz="2800">
              <a:latin typeface="Constantia"/>
              <a:cs typeface="Constantia"/>
            </a:endParaRPr>
          </a:p>
          <a:p>
            <a:pPr marL="12700">
              <a:spcBef>
                <a:spcPts val="670"/>
              </a:spcBef>
            </a:pPr>
            <a:r>
              <a:rPr sz="2800" spc="-25" dirty="0">
                <a:latin typeface="Constantia"/>
                <a:cs typeface="Constantia"/>
              </a:rPr>
              <a:t>Lethargy,</a:t>
            </a:r>
            <a:r>
              <a:rPr sz="2800" spc="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Polyuria,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Nocturia,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Polydipsia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1" y="751078"/>
            <a:ext cx="816546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15" dirty="0">
                <a:solidFill>
                  <a:srgbClr val="083762"/>
                </a:solidFill>
                <a:latin typeface="Constantia"/>
                <a:cs typeface="Constantia"/>
              </a:rPr>
              <a:t>Microvascular </a:t>
            </a:r>
            <a:r>
              <a:rPr sz="2800" spc="-10" dirty="0">
                <a:latin typeface="Constantia"/>
                <a:cs typeface="Constantia"/>
              </a:rPr>
              <a:t>complications </a:t>
            </a:r>
            <a:r>
              <a:rPr sz="2800" spc="-5" dirty="0">
                <a:latin typeface="Constantia"/>
                <a:cs typeface="Constantia"/>
              </a:rPr>
              <a:t>include </a:t>
            </a:r>
            <a:r>
              <a:rPr sz="2800" spc="-15" dirty="0">
                <a:latin typeface="Constantia"/>
                <a:cs typeface="Constantia"/>
              </a:rPr>
              <a:t>neuropathy 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(nerve </a:t>
            </a:r>
            <a:r>
              <a:rPr sz="2800" spc="-15" dirty="0">
                <a:latin typeface="Constantia"/>
                <a:cs typeface="Constantia"/>
              </a:rPr>
              <a:t>damage), nephropathy </a:t>
            </a:r>
            <a:r>
              <a:rPr sz="2800" spc="-5" dirty="0">
                <a:latin typeface="Constantia"/>
                <a:cs typeface="Constantia"/>
              </a:rPr>
              <a:t>(kidney </a:t>
            </a:r>
            <a:r>
              <a:rPr sz="2800" spc="-10" dirty="0">
                <a:latin typeface="Constantia"/>
                <a:cs typeface="Constantia"/>
              </a:rPr>
              <a:t>disease) </a:t>
            </a:r>
            <a:r>
              <a:rPr sz="2800" spc="-5" dirty="0">
                <a:latin typeface="Constantia"/>
                <a:cs typeface="Constantia"/>
              </a:rPr>
              <a:t>and 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vision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disorders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(eg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retinopathy,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glaucoma,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cataract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corneal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disease).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1341" y="3568065"/>
            <a:ext cx="733869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0AD0D9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15" dirty="0">
                <a:solidFill>
                  <a:srgbClr val="083762"/>
                </a:solidFill>
                <a:latin typeface="Constantia"/>
                <a:cs typeface="Constantia"/>
              </a:rPr>
              <a:t>Macrovascular </a:t>
            </a:r>
            <a:r>
              <a:rPr sz="2800" spc="-10" dirty="0">
                <a:latin typeface="Constantia"/>
                <a:cs typeface="Constantia"/>
              </a:rPr>
              <a:t>complications </a:t>
            </a:r>
            <a:r>
              <a:rPr sz="2800" spc="-5" dirty="0">
                <a:latin typeface="Constantia"/>
                <a:cs typeface="Constantia"/>
              </a:rPr>
              <a:t>include heart 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disease,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stroke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and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peripheral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vascular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disease </a:t>
            </a:r>
            <a:r>
              <a:rPr sz="2800" spc="-68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(which can lead </a:t>
            </a:r>
            <a:r>
              <a:rPr sz="2800" spc="-25" dirty="0">
                <a:latin typeface="Constantia"/>
                <a:cs typeface="Constantia"/>
              </a:rPr>
              <a:t>to </a:t>
            </a:r>
            <a:r>
              <a:rPr sz="2800" spc="-20" dirty="0">
                <a:latin typeface="Constantia"/>
                <a:cs typeface="Constantia"/>
              </a:rPr>
              <a:t>ulcers, </a:t>
            </a:r>
            <a:r>
              <a:rPr sz="2800" spc="-10" dirty="0">
                <a:latin typeface="Constantia"/>
                <a:cs typeface="Constantia"/>
              </a:rPr>
              <a:t>gangrene </a:t>
            </a:r>
            <a:r>
              <a:rPr sz="2800" spc="-5" dirty="0">
                <a:latin typeface="Constantia"/>
                <a:cs typeface="Constantia"/>
              </a:rPr>
              <a:t>and 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amputation).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39" y="163780"/>
            <a:ext cx="4295140" cy="422909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30" dirty="0"/>
              <a:t>A</a:t>
            </a:r>
            <a:r>
              <a:rPr sz="2600" spc="-5" dirty="0"/>
              <a:t>cu</a:t>
            </a:r>
            <a:r>
              <a:rPr sz="2600" spc="-40" dirty="0"/>
              <a:t>t</a:t>
            </a:r>
            <a:r>
              <a:rPr sz="2600" dirty="0"/>
              <a:t>e</a:t>
            </a:r>
            <a:r>
              <a:rPr sz="2600" spc="-80" dirty="0"/>
              <a:t> </a:t>
            </a:r>
            <a:r>
              <a:rPr sz="2600" spc="-40" dirty="0"/>
              <a:t>C</a:t>
            </a:r>
            <a:r>
              <a:rPr sz="2600" dirty="0"/>
              <a:t>ompl</a:t>
            </a:r>
            <a:r>
              <a:rPr sz="2600" spc="-10" dirty="0"/>
              <a:t>i</a:t>
            </a:r>
            <a:r>
              <a:rPr sz="2600" spc="-5" dirty="0"/>
              <a:t>cation</a:t>
            </a:r>
            <a:r>
              <a:rPr sz="2600" dirty="0"/>
              <a:t>s</a:t>
            </a:r>
            <a:r>
              <a:rPr sz="2600" spc="-145" dirty="0"/>
              <a:t> </a:t>
            </a:r>
            <a:r>
              <a:rPr sz="2600" dirty="0"/>
              <a:t>of</a:t>
            </a:r>
            <a:r>
              <a:rPr sz="2600" spc="55" dirty="0"/>
              <a:t> </a:t>
            </a:r>
            <a:r>
              <a:rPr sz="2600" spc="5" dirty="0"/>
              <a:t>DM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678940" y="561189"/>
            <a:ext cx="7132955" cy="551370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87020" indent="-274320">
              <a:spcBef>
                <a:spcPts val="72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Diabetic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Ketoacidosis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20" dirty="0">
                <a:latin typeface="Constantia"/>
                <a:cs typeface="Constantia"/>
              </a:rPr>
              <a:t>Hyperglycemic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Hyperosmolar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State</a:t>
            </a:r>
            <a:endParaRPr sz="2600">
              <a:latin typeface="Constantia"/>
              <a:cs typeface="Constantia"/>
            </a:endParaRPr>
          </a:p>
          <a:p>
            <a:pPr marL="12700">
              <a:spcBef>
                <a:spcPts val="625"/>
              </a:spcBef>
            </a:pP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C</a:t>
            </a:r>
            <a:r>
              <a:rPr sz="2600" b="1" spc="-10" dirty="0">
                <a:solidFill>
                  <a:srgbClr val="FF0000"/>
                </a:solidFill>
                <a:latin typeface="Constantia"/>
                <a:cs typeface="Constantia"/>
              </a:rPr>
              <a:t>h</a:t>
            </a:r>
            <a:r>
              <a:rPr sz="2600" b="1" spc="-40" dirty="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onic</a:t>
            </a:r>
            <a:r>
              <a:rPr sz="2600" b="1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spc="-40" dirty="0">
                <a:solidFill>
                  <a:srgbClr val="FF0000"/>
                </a:solidFill>
                <a:latin typeface="Constantia"/>
                <a:cs typeface="Constantia"/>
              </a:rPr>
              <a:t>C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ompl</a:t>
            </a:r>
            <a:r>
              <a:rPr sz="2600" b="1" spc="-10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600" b="1" spc="-5" dirty="0">
                <a:solidFill>
                  <a:srgbClr val="FF0000"/>
                </a:solidFill>
                <a:latin typeface="Constantia"/>
                <a:cs typeface="Constantia"/>
              </a:rPr>
              <a:t>cation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s</a:t>
            </a:r>
            <a:r>
              <a:rPr sz="2600" b="1" spc="-1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of</a:t>
            </a:r>
            <a:r>
              <a:rPr sz="2600" b="1" spc="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DM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10" dirty="0">
                <a:latin typeface="Constantia"/>
                <a:cs typeface="Constantia"/>
              </a:rPr>
              <a:t>Microvascular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10" dirty="0">
                <a:latin typeface="Constantia"/>
                <a:cs typeface="Constantia"/>
              </a:rPr>
              <a:t>Macrovascular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Others</a:t>
            </a:r>
            <a:endParaRPr sz="2600">
              <a:latin typeface="Constantia"/>
              <a:cs typeface="Constantia"/>
            </a:endParaRPr>
          </a:p>
          <a:p>
            <a:pPr marL="1201420" lvl="1" indent="-210820">
              <a:spcBef>
                <a:spcPts val="585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5" dirty="0">
                <a:latin typeface="Constantia"/>
                <a:cs typeface="Constantia"/>
              </a:rPr>
              <a:t>Gastrointestinal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(gastroparesis,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diarrhea)</a:t>
            </a:r>
            <a:endParaRPr sz="2400">
              <a:latin typeface="Constantia"/>
              <a:cs typeface="Constantia"/>
            </a:endParaRPr>
          </a:p>
          <a:p>
            <a:pPr marL="1201420" lvl="1" indent="-210820">
              <a:spcBef>
                <a:spcPts val="575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5" dirty="0">
                <a:latin typeface="Constantia"/>
                <a:cs typeface="Constantia"/>
              </a:rPr>
              <a:t>Genitourinary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(uropathy/sexual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dysfunction)</a:t>
            </a:r>
            <a:endParaRPr sz="2400">
              <a:latin typeface="Constantia"/>
              <a:cs typeface="Constantia"/>
            </a:endParaRPr>
          </a:p>
          <a:p>
            <a:pPr marL="1201420" lvl="1" indent="-210820">
              <a:spcBef>
                <a:spcPts val="580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5" dirty="0">
                <a:latin typeface="Constantia"/>
                <a:cs typeface="Constantia"/>
              </a:rPr>
              <a:t>Dermatologic</a:t>
            </a:r>
            <a:endParaRPr sz="2400">
              <a:latin typeface="Constantia"/>
              <a:cs typeface="Constantia"/>
            </a:endParaRPr>
          </a:p>
          <a:p>
            <a:pPr marL="1201420" lvl="1" indent="-210820">
              <a:spcBef>
                <a:spcPts val="575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5" dirty="0">
                <a:latin typeface="Constantia"/>
                <a:cs typeface="Constantia"/>
              </a:rPr>
              <a:t>Infectious</a:t>
            </a:r>
            <a:endParaRPr sz="2400">
              <a:latin typeface="Constantia"/>
              <a:cs typeface="Constantia"/>
            </a:endParaRPr>
          </a:p>
          <a:p>
            <a:pPr marL="1201420" lvl="1" indent="-210820">
              <a:spcBef>
                <a:spcPts val="580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10" dirty="0">
                <a:latin typeface="Constantia"/>
                <a:cs typeface="Constantia"/>
              </a:rPr>
              <a:t>Cataracts</a:t>
            </a:r>
            <a:endParaRPr sz="2400">
              <a:latin typeface="Constantia"/>
              <a:cs typeface="Constantia"/>
            </a:endParaRPr>
          </a:p>
          <a:p>
            <a:pPr marL="1201420" lvl="1" indent="-210820">
              <a:spcBef>
                <a:spcPts val="575"/>
              </a:spcBef>
              <a:buClr>
                <a:srgbClr val="0AD0D9"/>
              </a:buClr>
              <a:buSzPct val="64583"/>
              <a:buFont typeface="Segoe UI Symbol"/>
              <a:buChar char="⚫"/>
              <a:tabLst>
                <a:tab pos="1202055" algn="l"/>
              </a:tabLst>
            </a:pPr>
            <a:r>
              <a:rPr sz="2400" spc="-10" dirty="0">
                <a:latin typeface="Constantia"/>
                <a:cs typeface="Constantia"/>
              </a:rPr>
              <a:t>Glaucoma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173" y="0"/>
            <a:ext cx="9145905" cy="6858000"/>
            <a:chOff x="-828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3999" cy="1028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828" y="0"/>
              <a:ext cx="9145590" cy="6781798"/>
            </a:xfrm>
            <a:prstGeom prst="rect">
              <a:avLst/>
            </a:prstGeom>
          </p:spPr>
        </p:pic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173" y="0"/>
            <a:ext cx="9145905" cy="6858000"/>
            <a:chOff x="-828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3999" cy="1028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207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28" y="52323"/>
              <a:ext cx="9145590" cy="90182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68501" y="1192733"/>
            <a:ext cx="5290185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Plasma</a:t>
            </a:r>
            <a:r>
              <a:rPr sz="4000" spc="-225" dirty="0"/>
              <a:t> </a:t>
            </a:r>
            <a:r>
              <a:rPr sz="4000" spc="-20" dirty="0"/>
              <a:t>glucose</a:t>
            </a:r>
            <a:r>
              <a:rPr sz="4000" spc="-215" dirty="0"/>
              <a:t> </a:t>
            </a:r>
            <a:r>
              <a:rPr sz="4000" spc="-10" dirty="0"/>
              <a:t>values</a:t>
            </a:r>
            <a:endParaRPr sz="4000"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4000" y="2362200"/>
            <a:ext cx="9113520" cy="358140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76200"/>
            <a:ext cx="91440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901"/>
            <a:ext cx="1051560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Dia</a:t>
            </a:r>
            <a:r>
              <a:rPr spc="-15" dirty="0"/>
              <a:t>g</a:t>
            </a:r>
            <a:r>
              <a:rPr spc="-5" dirty="0"/>
              <a:t>n</a:t>
            </a:r>
            <a:r>
              <a:rPr spc="-20" dirty="0"/>
              <a:t>o</a:t>
            </a:r>
            <a:r>
              <a:rPr spc="-5" dirty="0"/>
              <a:t>s</a:t>
            </a:r>
            <a:r>
              <a:rPr spc="-15" dirty="0"/>
              <a:t>i</a:t>
            </a:r>
            <a:r>
              <a:rPr spc="-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8939" y="549909"/>
            <a:ext cx="7908290" cy="565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38600">
              <a:lnSpc>
                <a:spcPct val="110000"/>
              </a:lnSpc>
              <a:spcBef>
                <a:spcPts val="100"/>
              </a:spcBef>
            </a:pPr>
            <a:r>
              <a:rPr sz="2400" spc="-95" dirty="0">
                <a:solidFill>
                  <a:srgbClr val="FF0000"/>
                </a:solidFill>
                <a:latin typeface="Constantia"/>
                <a:cs typeface="Constantia"/>
              </a:rPr>
              <a:t>F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ast</a:t>
            </a:r>
            <a:r>
              <a:rPr sz="2400" spc="5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n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spc="-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plasma</a:t>
            </a:r>
            <a:r>
              <a:rPr sz="2400" spc="-13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g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lu</a:t>
            </a:r>
            <a:r>
              <a:rPr sz="2400" spc="-50" dirty="0">
                <a:solidFill>
                  <a:srgbClr val="FF0000"/>
                </a:solidFill>
                <a:latin typeface="Constantia"/>
                <a:cs typeface="Constantia"/>
              </a:rPr>
              <a:t>c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ose</a:t>
            </a:r>
            <a:r>
              <a:rPr sz="2400" spc="-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(FPG)  </a:t>
            </a:r>
            <a:r>
              <a:rPr sz="2400" spc="-10" dirty="0">
                <a:latin typeface="Constantia"/>
                <a:cs typeface="Constantia"/>
              </a:rPr>
              <a:t>Normal</a:t>
            </a:r>
            <a:endParaRPr sz="2400">
              <a:latin typeface="Constantia"/>
              <a:cs typeface="Constantia"/>
            </a:endParaRPr>
          </a:p>
          <a:p>
            <a:pPr marL="12700" marR="3597275">
              <a:lnSpc>
                <a:spcPct val="110000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FPG</a:t>
            </a:r>
            <a:r>
              <a:rPr sz="2400" dirty="0">
                <a:latin typeface="Constantia"/>
                <a:cs typeface="Constantia"/>
              </a:rPr>
              <a:t> &lt;100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(5.6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Impaired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fasting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(IFG)</a:t>
            </a:r>
            <a:endParaRPr sz="2400">
              <a:latin typeface="Constantia"/>
              <a:cs typeface="Constantia"/>
            </a:endParaRPr>
          </a:p>
          <a:p>
            <a:pPr marL="12700" marR="3301365">
              <a:lnSpc>
                <a:spcPct val="110000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100–125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(5.6–6.9 mmol/L)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Diabetes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mellitus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29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FPG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=126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(7.0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</a:t>
            </a:r>
            <a:endParaRPr sz="2400">
              <a:latin typeface="Constantia"/>
              <a:cs typeface="Constantia"/>
            </a:endParaRPr>
          </a:p>
          <a:p>
            <a:pPr marL="12700" marR="5080">
              <a:lnSpc>
                <a:spcPct val="110000"/>
              </a:lnSpc>
            </a:pP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2-Hour</a:t>
            </a:r>
            <a:r>
              <a:rPr sz="2400" spc="-13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postload</a:t>
            </a:r>
            <a:r>
              <a:rPr sz="2400" spc="-5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0000"/>
                </a:solidFill>
                <a:latin typeface="Constantia"/>
                <a:cs typeface="Constantia"/>
              </a:rPr>
              <a:t>plasma</a:t>
            </a:r>
            <a:r>
              <a:rPr sz="2400" spc="-13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400" spc="-6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(oral</a:t>
            </a:r>
            <a:r>
              <a:rPr sz="2400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4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Constantia"/>
                <a:cs typeface="Constantia"/>
              </a:rPr>
              <a:t>tolerance</a:t>
            </a:r>
            <a:r>
              <a:rPr sz="2400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test) </a:t>
            </a:r>
            <a:r>
              <a:rPr sz="2400" spc="-59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Normal</a:t>
            </a:r>
            <a:endParaRPr sz="2400">
              <a:latin typeface="Constantia"/>
              <a:cs typeface="Constantia"/>
            </a:endParaRPr>
          </a:p>
          <a:p>
            <a:pPr marL="12700" marR="1977389">
              <a:lnSpc>
                <a:spcPct val="110000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0" dirty="0">
                <a:latin typeface="Constantia"/>
                <a:cs typeface="Constantia"/>
              </a:rPr>
              <a:t>Postload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&lt;140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(7.8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Impaired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tolerance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(IGT)</a:t>
            </a:r>
            <a:endParaRPr sz="2400">
              <a:latin typeface="Constantia"/>
              <a:cs typeface="Constantia"/>
            </a:endParaRPr>
          </a:p>
          <a:p>
            <a:pPr marL="12700" marR="97790">
              <a:lnSpc>
                <a:spcPct val="110000"/>
              </a:lnSpc>
              <a:spcBef>
                <a:spcPts val="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2-hour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postload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140–199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(7.8–11.1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Diabetes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mellitus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29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2-hour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postload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=200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(11.1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mmol/L)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40" y="163779"/>
            <a:ext cx="8193405" cy="8191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600" spc="-20" dirty="0"/>
              <a:t>According</a:t>
            </a:r>
            <a:r>
              <a:rPr sz="2600" spc="-55" dirty="0"/>
              <a:t> </a:t>
            </a:r>
            <a:r>
              <a:rPr sz="2600" spc="-15" dirty="0"/>
              <a:t>to</a:t>
            </a:r>
            <a:r>
              <a:rPr sz="2600" spc="-120" dirty="0"/>
              <a:t> </a:t>
            </a:r>
            <a:r>
              <a:rPr sz="2600" spc="-25" dirty="0"/>
              <a:t>ADA,</a:t>
            </a:r>
            <a:r>
              <a:rPr sz="2600" spc="-70" dirty="0"/>
              <a:t> </a:t>
            </a:r>
            <a:r>
              <a:rPr sz="2600" spc="-5" dirty="0"/>
              <a:t>diagnosis</a:t>
            </a:r>
            <a:r>
              <a:rPr sz="2600" spc="-120" dirty="0"/>
              <a:t> </a:t>
            </a:r>
            <a:r>
              <a:rPr sz="2600" dirty="0"/>
              <a:t>of</a:t>
            </a:r>
            <a:r>
              <a:rPr sz="2600" spc="-5" dirty="0"/>
              <a:t> diabetes</a:t>
            </a:r>
            <a:r>
              <a:rPr sz="2600" spc="-145" dirty="0"/>
              <a:t> </a:t>
            </a:r>
            <a:r>
              <a:rPr sz="2600" dirty="0"/>
              <a:t>can</a:t>
            </a:r>
            <a:r>
              <a:rPr sz="2600" spc="-60" dirty="0"/>
              <a:t> </a:t>
            </a:r>
            <a:r>
              <a:rPr sz="2600" dirty="0"/>
              <a:t>be</a:t>
            </a:r>
            <a:r>
              <a:rPr sz="2600" spc="-65" dirty="0"/>
              <a:t> </a:t>
            </a:r>
            <a:r>
              <a:rPr sz="2600" spc="-5" dirty="0"/>
              <a:t>made </a:t>
            </a:r>
            <a:r>
              <a:rPr sz="2600" spc="-605" dirty="0"/>
              <a:t> </a:t>
            </a:r>
            <a:r>
              <a:rPr sz="2600" spc="-5" dirty="0"/>
              <a:t>when</a:t>
            </a:r>
            <a:r>
              <a:rPr sz="2600" spc="-110" dirty="0"/>
              <a:t> </a:t>
            </a:r>
            <a:r>
              <a:rPr sz="2600" dirty="0"/>
              <a:t>one</a:t>
            </a:r>
            <a:r>
              <a:rPr sz="2600" spc="-125" dirty="0"/>
              <a:t> </a:t>
            </a:r>
            <a:r>
              <a:rPr sz="2600" dirty="0"/>
              <a:t>of</a:t>
            </a:r>
            <a:r>
              <a:rPr sz="2600" spc="35" dirty="0"/>
              <a:t> </a:t>
            </a:r>
            <a:r>
              <a:rPr sz="2600" dirty="0"/>
              <a:t>the</a:t>
            </a:r>
            <a:r>
              <a:rPr sz="2600" spc="-65" dirty="0"/>
              <a:t> </a:t>
            </a:r>
            <a:r>
              <a:rPr sz="2600" spc="-10" dirty="0"/>
              <a:t>following</a:t>
            </a:r>
            <a:r>
              <a:rPr sz="2600" spc="-25" dirty="0"/>
              <a:t> </a:t>
            </a:r>
            <a:r>
              <a:rPr sz="2600" dirty="0"/>
              <a:t>is</a:t>
            </a:r>
            <a:r>
              <a:rPr sz="2600" spc="-85" dirty="0"/>
              <a:t> </a:t>
            </a:r>
            <a:r>
              <a:rPr sz="2600" spc="-5" dirty="0"/>
              <a:t>present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678939" y="1031495"/>
            <a:ext cx="8655050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409575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Classic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signs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symptoms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diabetes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(polyuria,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polydipsia,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ketonuria,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unexplained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weight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loss)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combined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endParaRPr sz="2400">
              <a:latin typeface="Constantia"/>
              <a:cs typeface="Constantia"/>
            </a:endParaRPr>
          </a:p>
          <a:p>
            <a:pPr marL="286385"/>
            <a:r>
              <a:rPr sz="2400" spc="-10" dirty="0">
                <a:latin typeface="Constantia"/>
                <a:cs typeface="Constantia"/>
              </a:rPr>
              <a:t>random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plasma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≥200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mg/dL.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spcBef>
                <a:spcPts val="58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FPG </a:t>
            </a:r>
            <a:r>
              <a:rPr sz="2400" dirty="0">
                <a:latin typeface="Constantia"/>
                <a:cs typeface="Constantia"/>
              </a:rPr>
              <a:t>≥126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mg/dL.</a:t>
            </a:r>
            <a:endParaRPr sz="2400">
              <a:latin typeface="Constantia"/>
              <a:cs typeface="Constantia"/>
            </a:endParaRPr>
          </a:p>
          <a:p>
            <a:pPr marL="286385" marR="5080" indent="-274320">
              <a:spcBef>
                <a:spcPts val="5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Af</a:t>
            </a:r>
            <a:r>
              <a:rPr sz="2400" spc="-30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er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standa</a:t>
            </a:r>
            <a:r>
              <a:rPr sz="2400" spc="-4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al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lu</a:t>
            </a:r>
            <a:r>
              <a:rPr sz="2400" spc="-50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ose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chal</a:t>
            </a:r>
            <a:r>
              <a:rPr sz="2400" spc="-10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en</a:t>
            </a:r>
            <a:r>
              <a:rPr sz="2400" spc="-6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</a:t>
            </a:r>
            <a:r>
              <a:rPr sz="2400" spc="-30" dirty="0">
                <a:latin typeface="Constantia"/>
                <a:cs typeface="Constantia"/>
              </a:rPr>
              <a:t>7</a:t>
            </a:r>
            <a:r>
              <a:rPr sz="2400" dirty="0">
                <a:latin typeface="Constantia"/>
                <a:cs typeface="Constantia"/>
              </a:rPr>
              <a:t>5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g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lu</a:t>
            </a:r>
            <a:r>
              <a:rPr sz="2400" spc="-50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ose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f</a:t>
            </a:r>
            <a:r>
              <a:rPr sz="2400" dirty="0">
                <a:latin typeface="Constantia"/>
                <a:cs typeface="Constantia"/>
              </a:rPr>
              <a:t>or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adult  or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1.75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g/kg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for</a:t>
            </a:r>
            <a:r>
              <a:rPr sz="2400" spc="-1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child)</a:t>
            </a:r>
            <a:endParaRPr sz="2400">
              <a:latin typeface="Constantia"/>
              <a:cs typeface="Constantia"/>
            </a:endParaRPr>
          </a:p>
          <a:p>
            <a:pPr marL="2207260" marR="64769" lvl="1" indent="-182880">
              <a:spcBef>
                <a:spcPts val="575"/>
              </a:spcBef>
              <a:buClr>
                <a:srgbClr val="04607A"/>
              </a:buClr>
              <a:buChar char="•"/>
              <a:tabLst>
                <a:tab pos="2207895" algn="l"/>
                <a:tab pos="3231515" algn="l"/>
              </a:tabLst>
            </a:pPr>
            <a:r>
              <a:rPr sz="2400" spc="-35" dirty="0">
                <a:latin typeface="Constantia"/>
                <a:cs typeface="Constantia"/>
              </a:rPr>
              <a:t>Venous </a:t>
            </a:r>
            <a:r>
              <a:rPr sz="2400" dirty="0">
                <a:latin typeface="Constantia"/>
                <a:cs typeface="Constantia"/>
              </a:rPr>
              <a:t>plasma </a:t>
            </a:r>
            <a:r>
              <a:rPr sz="2400" spc="-10" dirty="0">
                <a:latin typeface="Constantia"/>
                <a:cs typeface="Constantia"/>
              </a:rPr>
              <a:t>glucose </a:t>
            </a:r>
            <a:r>
              <a:rPr sz="2400" spc="-15" dirty="0">
                <a:latin typeface="Constantia"/>
                <a:cs typeface="Constantia"/>
              </a:rPr>
              <a:t>concentration </a:t>
            </a:r>
            <a:r>
              <a:rPr sz="2400" spc="-5" dirty="0">
                <a:latin typeface="Constantia"/>
                <a:cs typeface="Constantia"/>
              </a:rPr>
              <a:t>is </a:t>
            </a:r>
            <a:r>
              <a:rPr sz="2400" dirty="0">
                <a:latin typeface="Constantia"/>
                <a:cs typeface="Constantia"/>
              </a:rPr>
              <a:t>≥200 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	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2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hours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&gt;200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mg/dl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or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least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one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other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time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during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test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(0.5,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1,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1.5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hours).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8473" y="2546427"/>
            <a:ext cx="4182110" cy="10318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5" dirty="0"/>
              <a:t>Thank</a:t>
            </a:r>
            <a:r>
              <a:rPr sz="6600" spc="-340" dirty="0"/>
              <a:t> </a:t>
            </a:r>
            <a:r>
              <a:rPr sz="6600" spc="-55" dirty="0"/>
              <a:t>you</a:t>
            </a:r>
            <a:endParaRPr sz="66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561188"/>
            <a:ext cx="7602855" cy="557403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spcBef>
                <a:spcPts val="720"/>
              </a:spcBef>
            </a:pPr>
            <a:r>
              <a:rPr sz="2600" b="1" spc="-10" dirty="0">
                <a:solidFill>
                  <a:srgbClr val="FF0000"/>
                </a:solidFill>
                <a:latin typeface="Constantia"/>
                <a:cs typeface="Constantia"/>
              </a:rPr>
              <a:t>CLASSIFICATION</a:t>
            </a:r>
            <a:r>
              <a:rPr sz="2600" b="1" spc="-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OF</a:t>
            </a:r>
            <a:r>
              <a:rPr sz="2600" b="1" spc="-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DIABETES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5" dirty="0">
                <a:latin typeface="Constantia"/>
                <a:cs typeface="Constantia"/>
              </a:rPr>
              <a:t>Type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1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Diabetes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5" dirty="0">
                <a:latin typeface="Constantia"/>
                <a:cs typeface="Constantia"/>
              </a:rPr>
              <a:t>Type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2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Diabetes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Gestational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Diabetes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Mellitus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buClr>
                <a:srgbClr val="0AD0D9"/>
              </a:buClr>
              <a:buFont typeface="Segoe UI Symbol"/>
              <a:buChar char="⚫"/>
            </a:pPr>
            <a:endParaRPr sz="2700">
              <a:latin typeface="Constantia"/>
              <a:cs typeface="Constantia"/>
            </a:endParaRPr>
          </a:p>
          <a:p>
            <a:pPr>
              <a:spcBef>
                <a:spcPts val="60"/>
              </a:spcBef>
              <a:buClr>
                <a:srgbClr val="0AD0D9"/>
              </a:buClr>
              <a:buFont typeface="Segoe UI Symbol"/>
              <a:buChar char="⚫"/>
            </a:pPr>
            <a:endParaRPr sz="3900">
              <a:latin typeface="Constantia"/>
              <a:cs typeface="Constantia"/>
            </a:endParaRPr>
          </a:p>
          <a:p>
            <a:pPr marL="12700"/>
            <a:r>
              <a:rPr sz="2600" b="1" spc="-55" dirty="0">
                <a:solidFill>
                  <a:srgbClr val="FF0000"/>
                </a:solidFill>
                <a:latin typeface="Constantia"/>
                <a:cs typeface="Constantia"/>
              </a:rPr>
              <a:t>Type</a:t>
            </a:r>
            <a:r>
              <a:rPr sz="2600" b="1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1</a:t>
            </a:r>
            <a:r>
              <a:rPr sz="2600" b="1" spc="-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onstantia"/>
                <a:cs typeface="Constantia"/>
              </a:rPr>
              <a:t>Diabetes</a:t>
            </a:r>
            <a:endParaRPr sz="2600">
              <a:latin typeface="Constantia"/>
              <a:cs typeface="Constantia"/>
            </a:endParaRPr>
          </a:p>
          <a:p>
            <a:pPr marL="286385" marR="614045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This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form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diabetes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results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from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autoimmune </a:t>
            </a:r>
            <a:r>
              <a:rPr sz="2600" spc="-6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destruction</a:t>
            </a:r>
            <a:r>
              <a:rPr sz="2600" spc="-1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of</a:t>
            </a:r>
            <a:r>
              <a:rPr sz="2600" spc="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the</a:t>
            </a:r>
            <a:r>
              <a:rPr sz="2600" spc="-1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β</a:t>
            </a:r>
            <a:r>
              <a:rPr sz="2600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cells</a:t>
            </a:r>
            <a:r>
              <a:rPr sz="2600" spc="-1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pancreas.</a:t>
            </a:r>
            <a:endParaRPr sz="2600">
              <a:latin typeface="Constantia"/>
              <a:cs typeface="Constantia"/>
            </a:endParaRPr>
          </a:p>
          <a:p>
            <a:pPr>
              <a:spcBef>
                <a:spcPts val="35"/>
              </a:spcBef>
              <a:buClr>
                <a:srgbClr val="0AD0D9"/>
              </a:buClr>
              <a:buFont typeface="Segoe UI Symbol"/>
              <a:buChar char="⚫"/>
            </a:pPr>
            <a:endParaRPr sz="3550">
              <a:latin typeface="Constantia"/>
              <a:cs typeface="Constantia"/>
            </a:endParaRPr>
          </a:p>
          <a:p>
            <a:pPr marL="286385" marR="5080" indent="-274320"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This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form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diabetes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usually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occurs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children</a:t>
            </a:r>
            <a:r>
              <a:rPr sz="2600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and </a:t>
            </a:r>
            <a:r>
              <a:rPr sz="2600" spc="-6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adoles</a:t>
            </a:r>
            <a:r>
              <a:rPr sz="2600" spc="-55" dirty="0">
                <a:solidFill>
                  <a:srgbClr val="FF0000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ent</a:t>
            </a:r>
            <a:r>
              <a:rPr sz="2600" spc="-20" dirty="0">
                <a:solidFill>
                  <a:srgbClr val="FF0000"/>
                </a:solidFill>
                <a:latin typeface="Constantia"/>
                <a:cs typeface="Constantia"/>
              </a:rPr>
              <a:t>s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ca</a:t>
            </a:r>
            <a:r>
              <a:rPr sz="2600" dirty="0">
                <a:latin typeface="Constantia"/>
                <a:cs typeface="Constantia"/>
              </a:rPr>
              <a:t>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55" dirty="0">
                <a:latin typeface="Constantia"/>
                <a:cs typeface="Constantia"/>
              </a:rPr>
              <a:t>c</a:t>
            </a:r>
            <a:r>
              <a:rPr sz="2600" spc="-5" dirty="0">
                <a:latin typeface="Constantia"/>
                <a:cs typeface="Constantia"/>
              </a:rPr>
              <a:t>cu</a:t>
            </a:r>
            <a:r>
              <a:rPr sz="2600" dirty="0">
                <a:latin typeface="Constantia"/>
                <a:cs typeface="Constantia"/>
              </a:rPr>
              <a:t>r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at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4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y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65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e.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018765"/>
            <a:ext cx="7651115" cy="406781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spcBef>
                <a:spcPts val="720"/>
              </a:spcBef>
            </a:pPr>
            <a:r>
              <a:rPr sz="2600" b="1" spc="-55" dirty="0">
                <a:solidFill>
                  <a:srgbClr val="FF0000"/>
                </a:solidFill>
                <a:latin typeface="Constantia"/>
                <a:cs typeface="Constantia"/>
              </a:rPr>
              <a:t>Type</a:t>
            </a:r>
            <a:r>
              <a:rPr sz="2600" b="1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2</a:t>
            </a:r>
            <a:r>
              <a:rPr sz="2600" b="1" spc="-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onstantia"/>
                <a:cs typeface="Constantia"/>
              </a:rPr>
              <a:t>Diabetes</a:t>
            </a:r>
            <a:endParaRPr sz="2600">
              <a:latin typeface="Constantia"/>
              <a:cs typeface="Constantia"/>
            </a:endParaRPr>
          </a:p>
          <a:p>
            <a:pPr marL="286385" marR="5080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onstantia"/>
                <a:cs typeface="Constantia"/>
              </a:rPr>
              <a:t>This </a:t>
            </a:r>
            <a:r>
              <a:rPr sz="2600" spc="-10" dirty="0">
                <a:latin typeface="Constantia"/>
                <a:cs typeface="Constantia"/>
              </a:rPr>
              <a:t>form </a:t>
            </a:r>
            <a:r>
              <a:rPr sz="2600" dirty="0">
                <a:latin typeface="Constantia"/>
                <a:cs typeface="Constantia"/>
              </a:rPr>
              <a:t>of </a:t>
            </a:r>
            <a:r>
              <a:rPr sz="2600" spc="-10" dirty="0">
                <a:latin typeface="Constantia"/>
                <a:cs typeface="Constantia"/>
              </a:rPr>
              <a:t>diabetes </a:t>
            </a:r>
            <a:r>
              <a:rPr sz="2600" spc="-5" dirty="0">
                <a:latin typeface="Constantia"/>
                <a:cs typeface="Constantia"/>
              </a:rPr>
              <a:t>is </a:t>
            </a:r>
            <a:r>
              <a:rPr sz="2600" spc="-10" dirty="0">
                <a:latin typeface="Constantia"/>
                <a:cs typeface="Constantia"/>
              </a:rPr>
              <a:t>characterized by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insulin </a:t>
            </a:r>
            <a:r>
              <a:rPr sz="260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resistance</a:t>
            </a:r>
            <a:r>
              <a:rPr sz="2600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impaired</a:t>
            </a:r>
            <a:r>
              <a:rPr sz="2600" spc="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r>
              <a:rPr sz="2600" spc="-114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secretion</a:t>
            </a:r>
            <a:r>
              <a:rPr sz="2600" spc="-5" dirty="0">
                <a:latin typeface="Constantia"/>
                <a:cs typeface="Constantia"/>
              </a:rPr>
              <a:t>,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5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increased </a:t>
            </a:r>
            <a:r>
              <a:rPr sz="2600" spc="-6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600" spc="-1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onstantia"/>
                <a:cs typeface="Constantia"/>
              </a:rPr>
              <a:t>production.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buClr>
                <a:srgbClr val="0AD0D9"/>
              </a:buClr>
              <a:buFont typeface="Segoe UI Symbol"/>
              <a:buChar char="⚫"/>
            </a:pP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buClr>
                <a:srgbClr val="0AD0D9"/>
              </a:buClr>
              <a:buFont typeface="Segoe UI Symbol"/>
              <a:buChar char="⚫"/>
            </a:pPr>
            <a:endParaRPr sz="2600">
              <a:latin typeface="Constantia"/>
              <a:cs typeface="Constantia"/>
            </a:endParaRPr>
          </a:p>
          <a:p>
            <a:pPr marL="12700">
              <a:spcBef>
                <a:spcPts val="1764"/>
              </a:spcBef>
            </a:pPr>
            <a:r>
              <a:rPr sz="2600" b="1" dirty="0">
                <a:solidFill>
                  <a:srgbClr val="FF0000"/>
                </a:solidFill>
                <a:latin typeface="Constantia"/>
                <a:cs typeface="Constantia"/>
              </a:rPr>
              <a:t>Gestational</a:t>
            </a:r>
            <a:r>
              <a:rPr sz="2600" b="1" spc="-6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onstantia"/>
                <a:cs typeface="Constantia"/>
              </a:rPr>
              <a:t>Diabetes</a:t>
            </a:r>
            <a:r>
              <a:rPr sz="2600" b="1" spc="-10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onstantia"/>
                <a:cs typeface="Constantia"/>
              </a:rPr>
              <a:t>Mellitus</a:t>
            </a:r>
            <a:endParaRPr sz="2600">
              <a:latin typeface="Constantia"/>
              <a:cs typeface="Constantia"/>
            </a:endParaRPr>
          </a:p>
          <a:p>
            <a:pPr marL="286385" marR="329565" indent="-274320">
              <a:spcBef>
                <a:spcPts val="625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GDM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defined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as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Constantia"/>
                <a:cs typeface="Constantia"/>
              </a:rPr>
              <a:t>glucose</a:t>
            </a:r>
            <a:r>
              <a:rPr sz="2600" spc="-9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0000"/>
                </a:solidFill>
                <a:latin typeface="Constantia"/>
                <a:cs typeface="Constantia"/>
              </a:rPr>
              <a:t>intolerance</a:t>
            </a:r>
            <a:r>
              <a:rPr sz="2600" spc="-1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that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is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5" dirty="0">
                <a:latin typeface="Constantia"/>
                <a:cs typeface="Constantia"/>
              </a:rPr>
              <a:t>first </a:t>
            </a:r>
            <a:r>
              <a:rPr sz="2600" spc="-635" dirty="0">
                <a:latin typeface="Constantia"/>
                <a:cs typeface="Constantia"/>
              </a:rPr>
              <a:t> </a:t>
            </a:r>
            <a:r>
              <a:rPr sz="2600" spc="-15" dirty="0">
                <a:latin typeface="Constantia"/>
                <a:cs typeface="Constantia"/>
              </a:rPr>
              <a:t>recognized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during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pregnancy.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143000"/>
            <a:ext cx="8153400" cy="551992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1" y="98807"/>
            <a:ext cx="5125085" cy="78803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5" dirty="0">
                <a:solidFill>
                  <a:srgbClr val="04607A"/>
                </a:solidFill>
                <a:latin typeface="Calibri"/>
                <a:cs typeface="Calibri"/>
              </a:rPr>
              <a:t>Islets</a:t>
            </a:r>
            <a:r>
              <a:rPr sz="5000" spc="-6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5000" spc="-5" dirty="0">
                <a:solidFill>
                  <a:srgbClr val="04607A"/>
                </a:solidFill>
                <a:latin typeface="Calibri"/>
                <a:cs typeface="Calibri"/>
              </a:rPr>
              <a:t>of</a:t>
            </a:r>
            <a:r>
              <a:rPr sz="5000" spc="-45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5000" spc="-5" dirty="0">
                <a:solidFill>
                  <a:srgbClr val="04607A"/>
                </a:solidFill>
                <a:latin typeface="Calibri"/>
                <a:cs typeface="Calibri"/>
              </a:rPr>
              <a:t>Langerhans</a:t>
            </a:r>
            <a:endParaRPr sz="5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812291"/>
            <a:ext cx="8458200" cy="566470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76199"/>
            <a:ext cx="9144000" cy="67817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39" y="754126"/>
            <a:ext cx="1930400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INSULIN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678940" y="1385062"/>
            <a:ext cx="87649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In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fasting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state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75%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2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total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body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disposal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takes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place </a:t>
            </a:r>
            <a:r>
              <a:rPr sz="2400" spc="-58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 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non–insulin-dependent tissues</a:t>
            </a:r>
            <a:r>
              <a:rPr sz="2400" spc="-5" dirty="0">
                <a:latin typeface="Constantia"/>
                <a:cs typeface="Constantia"/>
              </a:rPr>
              <a:t>: the </a:t>
            </a:r>
            <a:r>
              <a:rPr sz="2400" spc="-10" dirty="0">
                <a:latin typeface="Constantia"/>
                <a:cs typeface="Constantia"/>
              </a:rPr>
              <a:t>brain </a:t>
            </a:r>
            <a:r>
              <a:rPr sz="2400" spc="-5" dirty="0">
                <a:latin typeface="Constantia"/>
                <a:cs typeface="Constantia"/>
              </a:rPr>
              <a:t>and splanchnic </a:t>
            </a:r>
            <a:r>
              <a:rPr sz="2400" dirty="0">
                <a:latin typeface="Constantia"/>
                <a:cs typeface="Constantia"/>
              </a:rPr>
              <a:t> tissues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8940" y="3433953"/>
            <a:ext cx="87661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remaining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25%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10" dirty="0">
                <a:latin typeface="Constantia"/>
                <a:cs typeface="Constantia"/>
              </a:rPr>
              <a:t> glucose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metabolism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takes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place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in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muscle,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w</a:t>
            </a:r>
            <a:r>
              <a:rPr sz="2400" dirty="0">
                <a:latin typeface="Constantia"/>
                <a:cs typeface="Constantia"/>
              </a:rPr>
              <a:t>hich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i</a:t>
            </a:r>
            <a:r>
              <a:rPr sz="2400" dirty="0">
                <a:latin typeface="Constantia"/>
                <a:cs typeface="Constantia"/>
              </a:rPr>
              <a:t>s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dep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endent</a:t>
            </a:r>
            <a:r>
              <a:rPr sz="2400" b="1" spc="-140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on</a:t>
            </a:r>
            <a:r>
              <a:rPr sz="2400" b="1" spc="-35" dirty="0">
                <a:solidFill>
                  <a:srgbClr val="083762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ins</a:t>
            </a:r>
            <a:r>
              <a:rPr sz="2400" b="1" spc="-15" dirty="0">
                <a:solidFill>
                  <a:srgbClr val="083762"/>
                </a:solidFill>
                <a:latin typeface="Constantia"/>
                <a:cs typeface="Constantia"/>
              </a:rPr>
              <a:t>u</a:t>
            </a:r>
            <a:r>
              <a:rPr sz="2400" b="1" spc="-5" dirty="0">
                <a:solidFill>
                  <a:srgbClr val="083762"/>
                </a:solidFill>
                <a:latin typeface="Constantia"/>
                <a:cs typeface="Constantia"/>
              </a:rPr>
              <a:t>li</a:t>
            </a:r>
            <a:r>
              <a:rPr sz="2400" b="1" spc="5" dirty="0">
                <a:solidFill>
                  <a:srgbClr val="083762"/>
                </a:solidFill>
                <a:latin typeface="Constantia"/>
                <a:cs typeface="Constantia"/>
              </a:rPr>
              <a:t>n</a:t>
            </a:r>
            <a:r>
              <a:rPr sz="2400" b="1" dirty="0">
                <a:solidFill>
                  <a:srgbClr val="083762"/>
                </a:solidFill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8940" y="5116829"/>
            <a:ext cx="83305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spcBef>
                <a:spcPts val="10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In </a:t>
            </a:r>
            <a:r>
              <a:rPr sz="2400" spc="-5" dirty="0">
                <a:latin typeface="Constantia"/>
                <a:cs typeface="Constantia"/>
              </a:rPr>
              <a:t>the fed state, </a:t>
            </a:r>
            <a:r>
              <a:rPr sz="2400" spc="-20" dirty="0">
                <a:solidFill>
                  <a:srgbClr val="FF0000"/>
                </a:solidFill>
                <a:latin typeface="Constantia"/>
                <a:cs typeface="Constantia"/>
              </a:rPr>
              <a:t>carbohydrate </a:t>
            </a:r>
            <a:r>
              <a:rPr sz="2400" spc="-10" dirty="0">
                <a:solidFill>
                  <a:srgbClr val="FF0000"/>
                </a:solidFill>
                <a:latin typeface="Constantia"/>
                <a:cs typeface="Constantia"/>
              </a:rPr>
              <a:t>ingestion </a:t>
            </a:r>
            <a:r>
              <a:rPr sz="2400" spc="-10" dirty="0">
                <a:latin typeface="Constantia"/>
                <a:cs typeface="Constantia"/>
              </a:rPr>
              <a:t>increases </a:t>
            </a:r>
            <a:r>
              <a:rPr sz="2400" spc="-5" dirty="0">
                <a:latin typeface="Constantia"/>
                <a:cs typeface="Constantia"/>
              </a:rPr>
              <a:t>the </a:t>
            </a:r>
            <a:r>
              <a:rPr sz="2400" dirty="0">
                <a:latin typeface="Constantia"/>
                <a:cs typeface="Constantia"/>
              </a:rPr>
              <a:t>plasma 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glucose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concentration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stimulates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insulin</a:t>
            </a:r>
            <a:r>
              <a:rPr sz="2400" spc="-8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nstantia"/>
                <a:cs typeface="Constantia"/>
              </a:rPr>
              <a:t>release</a:t>
            </a:r>
            <a:r>
              <a:rPr sz="2400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from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 </a:t>
            </a:r>
            <a:r>
              <a:rPr sz="2400" spc="-59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pancreatic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β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cells.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1253</Words>
  <Application>Microsoft Office PowerPoint</Application>
  <PresentationFormat>Widescreen</PresentationFormat>
  <Paragraphs>238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Constantia</vt:lpstr>
      <vt:lpstr>Segoe UI Symbol</vt:lpstr>
      <vt:lpstr>Times New Roman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Islets of Langerhans</vt:lpstr>
      <vt:lpstr>PowerPoint Presentation</vt:lpstr>
      <vt:lpstr>INSULIN</vt:lpstr>
      <vt:lpstr>INSULIN</vt:lpstr>
      <vt:lpstr>INSULIN The actions of insulin are threefold:</vt:lpstr>
      <vt:lpstr>Other functions of insulin</vt:lpstr>
      <vt:lpstr>Pathogenesis</vt:lpstr>
      <vt:lpstr>PowerPoint Presentation</vt:lpstr>
      <vt:lpstr>Four main steps in type 1 DM</vt:lpstr>
      <vt:lpstr>Type II DM</vt:lpstr>
      <vt:lpstr>Impaired Insulin Secretion</vt:lpstr>
      <vt:lpstr>PowerPoint Presentation</vt:lpstr>
      <vt:lpstr>PowerPoint Presentation</vt:lpstr>
      <vt:lpstr>Insulin Resistance</vt:lpstr>
      <vt:lpstr>Causes of IR</vt:lpstr>
      <vt:lpstr>Cellular Mechanisms of Insulin Resistance</vt:lpstr>
      <vt:lpstr>PowerPoint Presentation</vt:lpstr>
      <vt:lpstr>PowerPoint Presentation</vt:lpstr>
      <vt:lpstr>The Metabolic Syndrome</vt:lpstr>
      <vt:lpstr>Sites of Insulin Resistance</vt:lpstr>
      <vt:lpstr>Peripheral (Muscle)</vt:lpstr>
      <vt:lpstr>Risk factors for type II DM</vt:lpstr>
      <vt:lpstr>PowerPoint Presentation</vt:lpstr>
      <vt:lpstr>Acute Complications of DM</vt:lpstr>
      <vt:lpstr>PowerPoint Presentation</vt:lpstr>
      <vt:lpstr>Plasma glucose values</vt:lpstr>
      <vt:lpstr>PowerPoint Presentation</vt:lpstr>
      <vt:lpstr>Diagnosis</vt:lpstr>
      <vt:lpstr>According to ADA, diagnosis of diabetes can be made  when one of the following is present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mellitus</dc:title>
  <dc:creator>SWATHI</dc:creator>
  <cp:lastModifiedBy>User</cp:lastModifiedBy>
  <cp:revision>1</cp:revision>
  <dcterms:created xsi:type="dcterms:W3CDTF">2024-09-17T12:37:13Z</dcterms:created>
  <dcterms:modified xsi:type="dcterms:W3CDTF">2024-09-17T12:39:48Z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