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0"/>
  </p:notesMasterIdLst>
  <p:handoutMasterIdLst>
    <p:handoutMasterId r:id="rId31"/>
  </p:handoutMasterIdLst>
  <p:sldIdLst>
    <p:sldId id="266" r:id="rId5"/>
    <p:sldId id="391" r:id="rId6"/>
    <p:sldId id="390" r:id="rId7"/>
    <p:sldId id="389" r:id="rId8"/>
    <p:sldId id="392" r:id="rId9"/>
    <p:sldId id="388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6C37-F51E-4CA0-AAFC-B408E7B50CF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1E58-6598-46F7-A928-D9C25D39547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FA713-C75C-4F9B-AFCA-D36F461D745A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54024-7AC9-4AF1-A772-0E76DE3A9D7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0DF6-E41F-4C10-AFFB-4B8435EC0ACE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D9003-4E99-4198-87B5-1419300FDFDA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CC66-1C7E-4DC9-AF19-54DA86C7F089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9DE00-15E7-4FA3-8A83-DD400D337C41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2D720-CABC-4D5D-9633-6ADD734C00F8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94432-4E5D-4C68-ADA0-F97E92D5324B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54D0-F263-440F-873F-8DA1B90BD799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DEFF8-4C30-4385-871D-0E82DA1672BB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412715">
            <a:off x="1797050" y="2844230"/>
            <a:ext cx="8597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687423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347669" y="3183868"/>
            <a:ext cx="9935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8. DISSOLUTION APPARATUS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 Advantages&#10;• easy to change the pH&#10;• hydrodynamics can be&#10;directly influenced by&#10;varying the dip rate&#10; Disadvantages&#10;•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18317"/>
            <a:ext cx="11018482" cy="61961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 Useful for&#10;• low solubility drugs&#10;• microparticulates&#10;• implants&#10;• suppositories&#10;• controlled release formulations&#10; V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177373"/>
            <a:ext cx="10922948" cy="622342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Apparatus 4 – Flow-Through&#10;Cell&#10;CELL TYPE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177374"/>
            <a:ext cx="11004834" cy="627801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 Advantages&#10;• easy to change media pH&#10;• pH-profile possible&#10;• sink conditions&#10;• different modes&#10;a) open system&#10;b) closed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32012"/>
            <a:ext cx="10895652" cy="61687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 Useful for&#10;• transdermal patches&#10; Standard Volume&#10;• 900 mL&#10; Advantages&#10;• standard equipment&#10;(paddle) can be used, only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72955"/>
            <a:ext cx="10945504" cy="61414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 Useful for&#10;• transdermal patches&#10; Similar to apparatus 1&#10; Instead of basket, a stainless steel&#10;cylinder holds the sam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3" y="231965"/>
            <a:ext cx="11045779" cy="61824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 Useful for&#10;• Transdermal products&#10;• Non-disintegrating controlled&#10;release preparations&#10; Samples are placed on holders 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245613"/>
            <a:ext cx="10950244" cy="614153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Dissolution Media&#10;Aqueous media is the most preferred.&#10;0.1N HCl – to simulate gastric media&#10;Simulated Intestinal Fluid (S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8" y="286556"/>
            <a:ext cx="10936597" cy="61142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Selection of Dissolution&#10;Media&#10;• Simulated gastric fluid&#10;(without enzymes)&#10;• Simulated intestinal fluid&#10;(without enzymes)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204669"/>
            <a:ext cx="10963891" cy="61824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Comparison of Dissolution&#10;Profile&#10;A model-independent mathematical approach is used&#10;to compare the dissolution profile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1" y="232013"/>
            <a:ext cx="10813767" cy="61687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USP 30 classification&#10;1. Rotating Basket (Ph.Eur./BP/JP)&#10;2. Paddle (Ph.Eur./BP/JP)&#10;3. Reciprocating Cylinder (Ph.Eur.)&#10;4.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2" y="272955"/>
            <a:ext cx="10772823" cy="605960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To compare the dissolution profile, two factors are&#10;determined:&#10;Difference&#10;factor (f1) Similarity&#10;factor (f2)&#10;Comparison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8" y="231965"/>
            <a:ext cx="10909300" cy="61551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Difference Factor&#10;The difference factor calculates the percent difference&#10;between the two curves at each time point and i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9" y="272908"/>
            <a:ext cx="10841061" cy="61005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f1 Equation:&#10; approximates the error between two curves&#10; % Error is zero when the test &amp; reference profiles are&#10;identic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6" y="231964"/>
            <a:ext cx="10868356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Similarity Factor&#10;The similarity factor is a logarithmic reciprocal square root&#10;transformation of the sum squared error a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5" y="272909"/>
            <a:ext cx="10991186" cy="611424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f2 Equation:&#10; takes the average sums of square of the difference&#10;between the test &amp; reference profiles&#10; the results fi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18317"/>
            <a:ext cx="10868356" cy="61688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Limitations of BCS&#10; Effects of Food, Absorptive transporters, Efflux transporters&#10;&amp; Routes of elimination (renal/biliary)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0" y="272907"/>
            <a:ext cx="10841062" cy="61278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 disintegration-dissolution&#10;interaction&#10; hydrodynamic „dead zone“&#10;under the basket&#10; degassing is particularly&#10;importan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8" y="300203"/>
            <a:ext cx="10882005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Apparatus 1 - Basket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51" y="245660"/>
            <a:ext cx="10977539" cy="61278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 Useful for&#10;• tablets&#10;• capsules&#10;• beads&#10;• delayed release / enteric&#10;coated dosage forms&#10; Standard volume&#10;• 900/1000 ml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72908"/>
            <a:ext cx="10950243" cy="61005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 easy to use&#10; robust&#10; can be easily adapted&#10;to apparatus 5&#10; long experience&#10; can be easily automated&#10;which is import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7" y="163774"/>
            <a:ext cx="10686197" cy="625067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Sinkers Coning&#10;A small loose piece of nonreactive material such as&#10;not more than a few turns of wire helix may be&#10;attache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6" y="177421"/>
            <a:ext cx="10922949" cy="623702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Apparatus 2 - Paddle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9" y="231965"/>
            <a:ext cx="11018482" cy="61551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 Useful for&#10;• tablets&#10;• beads&#10;• controlled release formulations&#10; Standard Volume&#10;• 200-250 mL per station&#10;Apparatus 3 –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9" y="272909"/>
            <a:ext cx="11032129" cy="6141539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3531CC-3106-48BA-86ED-FF31E61F1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475FC8-661F-4833-B03B-D3F83220A7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17C6B-AF6A-40FC-9961-8E9490E5685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693</TotalTime>
  <Words>107</Words>
  <Application>Microsoft Office PowerPoint</Application>
  <PresentationFormat>Widescreen</PresentationFormat>
  <Paragraphs>102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86</cp:revision>
  <dcterms:created xsi:type="dcterms:W3CDTF">2020-07-13T05:58:17Z</dcterms:created>
  <dcterms:modified xsi:type="dcterms:W3CDTF">2024-09-14T03:49:55Z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