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8"/>
  </p:notesMasterIdLst>
  <p:handoutMasterIdLst>
    <p:handoutMasterId r:id="rId29"/>
  </p:handoutMasterIdLst>
  <p:sldIdLst>
    <p:sldId id="263" r:id="rId5"/>
    <p:sldId id="411" r:id="rId6"/>
    <p:sldId id="413" r:id="rId7"/>
    <p:sldId id="412" r:id="rId8"/>
    <p:sldId id="415" r:id="rId9"/>
    <p:sldId id="427" r:id="rId10"/>
    <p:sldId id="428" r:id="rId11"/>
    <p:sldId id="433" r:id="rId12"/>
    <p:sldId id="429" r:id="rId13"/>
    <p:sldId id="430" r:id="rId14"/>
    <p:sldId id="431" r:id="rId15"/>
    <p:sldId id="432" r:id="rId16"/>
    <p:sldId id="416" r:id="rId17"/>
    <p:sldId id="417" r:id="rId18"/>
    <p:sldId id="418" r:id="rId19"/>
    <p:sldId id="419" r:id="rId20"/>
    <p:sldId id="421" r:id="rId21"/>
    <p:sldId id="424" r:id="rId22"/>
    <p:sldId id="425" r:id="rId23"/>
    <p:sldId id="426" r:id="rId24"/>
    <p:sldId id="402" r:id="rId25"/>
    <p:sldId id="407" r:id="rId26"/>
    <p:sldId id="41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pPr/>
              <a:t>16-09-2024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pPr/>
              <a:t>16-09-2024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333-46EF-4665-ACD4-6848AE646224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78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6EDC-A1B1-40DD-B700-AE473F66AD66}" type="datetime1">
              <a:rPr lang="en-IN" smtClean="0"/>
              <a:t>16-09-2024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962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7668D-465B-432C-BAD9-9433136E7219}" type="datetime1">
              <a:rPr lang="en-IN" smtClean="0"/>
              <a:t>16-09-2024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320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91517-CF59-41E3-8BF2-1E5614E32706}" type="datetime1">
              <a:rPr lang="en-IN" smtClean="0"/>
              <a:t>16-09-2024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312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797F-70E3-4C72-B8AE-10AC0B1515DD}" type="datetime1">
              <a:rPr lang="en-IN" smtClean="0"/>
              <a:t>16-09-2024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904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CC5C0-7F1C-46BC-B65C-31343ED3B2C0}" type="datetime1">
              <a:rPr lang="en-IN" smtClean="0"/>
              <a:t>16-09-2024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858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BB92-60B0-478D-977B-8128A3A9283F}" type="datetime1">
              <a:rPr lang="en-IN" smtClean="0"/>
              <a:t>16-09-2024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723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11C1-2D3F-40E5-A34F-396AE5AB336A}" type="datetime1">
              <a:rPr lang="en-IN" smtClean="0"/>
              <a:t>16-09-2024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18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3B3E-B594-45E6-87BC-8945D5DC2C6B}" type="datetime1">
              <a:rPr lang="en-IN" smtClean="0"/>
              <a:t>16-09-2024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1573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747D7-100E-499A-BE5E-CBADD3DAD3E3}" type="datetime1">
              <a:rPr lang="en-IN" smtClean="0"/>
              <a:t>16-09-2024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57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996B-DAC8-488A-B9C5-8FCF5184AE30}" type="datetime1">
              <a:rPr lang="en-IN" smtClean="0"/>
              <a:t>16-09-2024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903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617FD-165B-4170-A24C-96B38E24A4A8}" type="datetime1">
              <a:rPr lang="en-IN" smtClean="0"/>
              <a:t>16-09-2024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488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9B1DE-A7B0-47BB-9DF9-E160BD26BDB9}" type="datetime1">
              <a:rPr lang="en-IN" smtClean="0"/>
              <a:t>16-09-2024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13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052550" y="475475"/>
            <a:ext cx="7848600" cy="90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4000" b="1" dirty="0">
                <a:latin typeface="Times New Roman" pitchFamily="18" charset="0"/>
                <a:cs typeface="Times New Roman" pitchFamily="18" charset="0"/>
              </a:rPr>
              <a:t>HOSPITAL  PHARMACY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75CA0F4-51BB-4438-A3C3-8CC33628181E}"/>
              </a:ext>
            </a:extLst>
          </p:cNvPr>
          <p:cNvSpPr txBox="1"/>
          <p:nvPr/>
        </p:nvSpPr>
        <p:spPr>
          <a:xfrm>
            <a:off x="2425323" y="3194159"/>
            <a:ext cx="7331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IN" sz="3600" b="1" dirty="0">
                <a:latin typeface="Times New Roman" pitchFamily="18" charset="0"/>
                <a:cs typeface="Times New Roman" pitchFamily="18" charset="0"/>
              </a:rPr>
              <a:t> DISTRIBUTION OF NARCOTIC AND OTHER CONTROLLED SUBSTANCES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216132"/>
            <a:ext cx="11072553" cy="612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200" b="1" dirty="0">
                <a:latin typeface="Times New Roman" pitchFamily="18" charset="0"/>
                <a:cs typeface="Times New Roman" pitchFamily="18" charset="0"/>
              </a:rPr>
              <a:t>Controlled substances: 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“Controlled substances are drugs that have some potential for abuse or dependence. ”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These prevent unauthorized use of analgesics,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anesthetics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, steroids</a:t>
            </a:r>
          </a:p>
          <a:p>
            <a:pPr>
              <a:lnSpc>
                <a:spcPct val="150000"/>
              </a:lnSpc>
            </a:pPr>
            <a:r>
              <a:rPr lang="en-IN" sz="2200" b="1" dirty="0">
                <a:latin typeface="Times New Roman" pitchFamily="18" charset="0"/>
                <a:cs typeface="Times New Roman" pitchFamily="18" charset="0"/>
              </a:rPr>
              <a:t>Law of controlled substances: 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•The drug law 1976, in schedule B has the list of such drugs. 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•1997 is the drug law currently used nowadays and have not changed.</a:t>
            </a:r>
          </a:p>
          <a:p>
            <a:pPr>
              <a:lnSpc>
                <a:spcPct val="150000"/>
              </a:lnSpc>
            </a:pPr>
            <a:r>
              <a:rPr lang="en-IN" sz="2200" b="1" dirty="0">
                <a:latin typeface="Times New Roman" pitchFamily="18" charset="0"/>
                <a:cs typeface="Times New Roman" pitchFamily="18" charset="0"/>
              </a:rPr>
              <a:t>Categorized into 5 schedules: 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Schedule 1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marijuana : High potential for abuse and has no accepted medical use in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treatement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Schedule 2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cocaine : High potentials for abuse but accepted for medical use. </a:t>
            </a:r>
          </a:p>
          <a:p>
            <a:pPr>
              <a:lnSpc>
                <a:spcPct val="150000"/>
              </a:lnSpc>
            </a:pP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Schedule 3-5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 steroids, 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valium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, opium etc: Less as compare to above potentials for abuse, accepted for medical treatment and has less physical dependence and psychological dependence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13905" y="482138"/>
            <a:ext cx="10706793" cy="574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Policies &amp; procedures for ordering of controlled substances: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•Preparation of orders: Ink or indelible pencil sign and typing.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•Doctor’s orders for administration of controlled drugs: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Ward stock orders must written on Doctor order sheet or patient chart &amp; if it is not in ward stock a complete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priscription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is written on hospital prescription blank and a complete name signature is done by the Doctor.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•Pro Re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Nata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orders: Must be discouraged except under special circumstances.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•Telephone orders: Doctor may give the orders, in necessity nurse may also take and orders are written on Doctor order sheet by nurse by Doctor name and initials,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Doctor must sign by his name or initials within 24 hours.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64525" y="232756"/>
            <a:ext cx="11055926" cy="6193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Verbal orders: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 doctor may give a verbal order in emergency cases and the nurse may write order on order sheet and later on Doctor may sign within 24 hours.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Ordering non ward stock controlled drugs from pharmacy: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It is also covered by Doctor sign if more is needed then Doctor may sign again.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Ordering ward stock controlled substances from pharmacy: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The ward stock form is completed by placing a check mark opposite the name, and strength.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Before issuing new controlled substances, previous supply is to be accounted.( 24 hr record, record losses and errors)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When ever dose or drug is lost or wasted on ward, nurse in charge must prepare a special report on form to cover incidence so report is prepared in duplicate and sent it to pharmacy (request for new supply of drugs).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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Orignal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is filled in pharmacy and duplicate is sent to nursing office.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81149" y="266007"/>
            <a:ext cx="1131085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Prescribing: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•Prescription for personal use: Physician may not prescribe any drug for his personal use.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•No refilling: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•Prescribing controlled drugs to outpatients: yes, it can be prescribed and route of administration and frequency info is added.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Dispensing of controlled substances: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•Dispensing of ward supply to patients for home use: No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•Dispensing to employees: No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•Dispensing of controlled drugs for home use during pharmacy off- hours: yes can be given from ward stock.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3250" name="Picture 2" descr="Requisition from for ward stock controlled &#10;substances: &#10;VIGNAN HOSPITAL PHARMACY. &#10;Ward-- Code-- Date-- &#10;No. of &#10;tablets,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6848" y="257954"/>
            <a:ext cx="10950228" cy="6192721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4274" name="Picture 2" descr="Doctros orders for administration of controlled &#10;drugs: &#10;The fallowing information must appear on the “ &#10;Doctor’s contro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6600" y="257953"/>
            <a:ext cx="10734098" cy="610959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47650" y="382386"/>
            <a:ext cx="105239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Role and responsibility of  Administration: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Administration execute responsibilities for drug control by formulating proper policies regarding: Ordering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Dispensing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Prescription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Documentation of controlled drugs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•Controlled drugs form to be used by head nurse to order drugs from pharmacy.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•A daily basis administration form of controlled drugs to have 24 hours administration record, this form is also used as review of errors (form record). </a:t>
            </a:r>
          </a:p>
          <a:p>
            <a:pPr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•Monthly controlled drugs serves as a monthly dispensing record for each nursing unit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7346" name="Picture 2" descr="Information on daily controlled drug &#10;administration sheet: &#10;The full information required on the Daily Controlled &#10;Drug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345" y="224703"/>
            <a:ext cx="11000105" cy="6209348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0418" name="Picture 2" descr="Controlled Rx Drugs &#10;Dispensed in India : &#10;2008 2009 2010 Overall Trend &#10;Source: Indiana Board of Pharmacy, 2011 &#10;Opioid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971" y="224704"/>
            <a:ext cx="10933604" cy="6225972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5298" name="Picture 2" descr="PRESCRIPTIONS: &#10;In dispensing of controlled substances, the following &#10;requirements should be with prescriptions: &#10;1. Exc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975" y="241328"/>
            <a:ext cx="10783974" cy="6159471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6322" name="Picture 2" descr="4. No prescription for a controlled substance in &#10;Schedule II may be refilled. &#10;5. Controlled substances in Schedule III 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1" y="232756"/>
            <a:ext cx="11055926" cy="616804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30778" y="282633"/>
            <a:ext cx="10789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Why they are not used as other medications (in terms of safety):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•It may cause levels of addiction.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•They have maximum adverse effects and very harmful then other drugs.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•Once a person is addicted to it its very difficult to come back to normal condition and may need rehabilitation centre. </a:t>
            </a:r>
          </a:p>
          <a:p>
            <a:pPr>
              <a:lnSpc>
                <a:spcPct val="150000"/>
              </a:lnSpc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Control and Security: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•Provide effective controls to guard against theft, prevent illegal drug use, and protect public from harm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30284" y="299259"/>
            <a:ext cx="7913716" cy="6269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Administered By Nurse: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•The nurse should use Proper number of tablets /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ampules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Record the number used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Dose given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•Controlled drugs administration sheet: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Date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Amount given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Patient's full name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Patient's hospital number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Number of tablets administered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Filling out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invetory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column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97281" y="299258"/>
            <a:ext cx="10490662" cy="6319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Procedure in case of wastage: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Aliquot part of drug solution: It should be expelled into sink.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Dose refusal by patient or Dose cancellation by doctor:  In such cases drug prepared should be expelled into sink.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Accidental destruction:  In this case the incident and reasons are to be recorded on a specified form.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Delivery To Nursing Stations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Reliable person must be assigned for this purpose.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Due to Maintenance of adequate record illegal use can be Immediately detected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If happen so appropriate measures are necessary for Recovery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498765"/>
            <a:ext cx="10586344" cy="4627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</a:pPr>
            <a:r>
              <a:rPr lang="en-IN" b="1" dirty="0">
                <a:latin typeface="Times New Roman" pitchFamily="18" charset="0"/>
                <a:cs typeface="Times New Roman" pitchFamily="18" charset="0"/>
              </a:rPr>
              <a:t>Roles and Responsibilities of Pharmacy Department: </a:t>
            </a:r>
          </a:p>
          <a:p>
            <a:pPr marL="285750" indent="-285750" algn="l">
              <a:lnSpc>
                <a:spcPct val="150000"/>
              </a:lnSpc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Various systems include: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Controlled drug loss report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Drug Delivery system for nursing stations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Protocol for drug abuse and diversion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Documentation</a:t>
            </a: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97280" y="515389"/>
            <a:ext cx="103742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Documentation :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is useful in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Maintaining proper control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Periodic audits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Basis for appropriate measures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•Records of the receipt and return of controlled drugs to the pharmacist for disposal must be maintained.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It is considered good practice for records of the return of controlled drugs to be signed by the pharmacist receiving them for destruction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97775" y="432262"/>
            <a:ext cx="110891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Use Of Controlled Drugs In Research: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Notification to Pharmacy and Therapeutics Committee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No one can conduct research without authorization of Pharmacy &amp;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theraputics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>
                <a:latin typeface="Times New Roman" pitchFamily="18" charset="0"/>
                <a:cs typeface="Times New Roman" pitchFamily="18" charset="0"/>
              </a:rPr>
              <a:t>committe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Documentation –Maintaining records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Name and address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Maintenance of inventory accounting for  Each controlled substance,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Dispensing records 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Disposal records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Quality control purposes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Maintaining receipts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2" descr="lProtocol for drug abuse and diversion requires Collaborative effort&#10;• Requirements:&#10; Define products included in it.&#10; 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1149" y="199505"/>
            <a:ext cx="10873047" cy="6251171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13905" y="548640"/>
            <a:ext cx="105072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Charges To Patients 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Charge of each dose received: Charge for each dose administered to patient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Flat charge to cover all controlled drugs: this is done by charging a flat charge to cover all controlled drugs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Charges in per diem charge : Sometimes cost is added in per day expenditures. </a:t>
            </a:r>
            <a:endParaRPr lang="en-IN" sz="2400" dirty="0" err="1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Without specific charge: no specific charge is made to patients .In some these are available at no charge.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Split charging: There is no charge for routinely used drugs but those obtained on special order are charged.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8370" name="Picture 2" descr=" If the required drug is not in the stock the complete controlled&#10;drug prescription must be written on hospital prescrip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3597" y="257954"/>
            <a:ext cx="10900352" cy="6142845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9394" name="Picture 2" descr="NOVEL DRUG&#10;DISTRIBUTION METHODS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0222" y="224703"/>
            <a:ext cx="10916977" cy="6209348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625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1100831" y="1216241"/>
            <a:ext cx="10586344" cy="3909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8" name="AutoShape 2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https://inc-powerpoint.officeapps.live.com/pods/GetClipboardImage.ashx?Id=88d4c3c8-8732-4281-9404-e39fc9cd4b18&amp;DC=IN3&amp;wdoverrides=GetClipboardImageEnabled:true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42" name="Picture 2" descr="Drug distribution in hospital pharmac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6971" y="257953"/>
            <a:ext cx="10916978" cy="6126221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863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52BF0D-AEAA-44FF-B795-43503B4EB0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8525DE-E492-4B25-9F77-1AD9961E0D5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E2E59AC-D853-4127-A3E1-C8FF5D200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</TotalTime>
  <Words>1166</Words>
  <Application>Microsoft Office PowerPoint</Application>
  <PresentationFormat>Widescreen</PresentationFormat>
  <Paragraphs>192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93</cp:revision>
  <dcterms:created xsi:type="dcterms:W3CDTF">2020-07-13T05:58:17Z</dcterms:created>
  <dcterms:modified xsi:type="dcterms:W3CDTF">2024-09-16T04:19:36Z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