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notesMasterIdLst>
    <p:notesMasterId r:id="rId19"/>
  </p:notesMasterIdLst>
  <p:handoutMasterIdLst>
    <p:handoutMasterId r:id="rId20"/>
  </p:handoutMasterIdLst>
  <p:sldIdLst>
    <p:sldId id="266" r:id="rId5"/>
    <p:sldId id="262" r:id="rId6"/>
    <p:sldId id="267" r:id="rId7"/>
    <p:sldId id="280" r:id="rId8"/>
    <p:sldId id="281" r:id="rId9"/>
    <p:sldId id="268" r:id="rId10"/>
    <p:sldId id="270" r:id="rId11"/>
    <p:sldId id="277" r:id="rId12"/>
    <p:sldId id="279" r:id="rId13"/>
    <p:sldId id="271" r:id="rId14"/>
    <p:sldId id="274" r:id="rId15"/>
    <p:sldId id="278" r:id="rId16"/>
    <p:sldId id="275" r:id="rId17"/>
    <p:sldId id="276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1" d="100"/>
          <a:sy n="51" d="100"/>
        </p:scale>
        <p:origin x="2692" y="2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7280BD50-F72A-443A-8A7C-9A6A969C2F7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70149BFF-D5FE-41B9-B89E-346E6FC2BE4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89FD3E-56F1-4D93-A064-62BE23F429F1}" type="datetimeFigureOut">
              <a:rPr lang="en-IN" smtClean="0"/>
              <a:pPr/>
              <a:t>14-09-2024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3A7AE4AE-8780-4C06-B105-E50A0CB1171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1F349081-626D-42D4-96E8-DBE21E03E4C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EBE145-7B0B-4BFC-A728-545BF59A6F16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310479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B86AA5-8483-44CB-A555-9041E2D72D7A}" type="datetimeFigureOut">
              <a:rPr lang="en-IN" smtClean="0"/>
              <a:pPr/>
              <a:t>14-09-2024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44A333-46EF-4665-ACD4-6848AE646224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667179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A5F3C-D4DE-46D1-BE62-72C0716B7031}" type="datetime1">
              <a:rPr lang="en-IN" smtClean="0"/>
              <a:t>14-09-2024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50581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56AF4-DD6F-41B9-B039-92B6E431A972}" type="datetime1">
              <a:rPr lang="en-IN" smtClean="0"/>
              <a:t>14-09-2024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602667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2F623-D006-437A-B841-676DBA2DA517}" type="datetime1">
              <a:rPr lang="en-IN" smtClean="0"/>
              <a:t>14-09-2024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04201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32FAE-0571-4192-B281-A561D9B3CFC7}" type="datetime1">
              <a:rPr lang="en-IN" smtClean="0"/>
              <a:t>14-09-2024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18860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F0BD4-0D7F-49B1-8ADB-4F3A814DE9D3}" type="datetime1">
              <a:rPr lang="en-IN" smtClean="0"/>
              <a:t>14-09-2024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497416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EACB3-8559-4D35-B352-109AA6DB38F6}" type="datetime1">
              <a:rPr lang="en-IN" smtClean="0"/>
              <a:t>14-09-2024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101797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57932-979E-439C-82B9-D1977B6C1051}" type="datetime1">
              <a:rPr lang="en-IN" smtClean="0"/>
              <a:t>14-09-2024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85383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328D3-7FA4-42A0-8B22-CDE4AD8F9367}" type="datetime1">
              <a:rPr lang="en-IN" smtClean="0"/>
              <a:t>14-09-2024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958239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496D0-C636-4A5B-A1D4-081387D56FC2}" type="datetime1">
              <a:rPr lang="en-IN" smtClean="0"/>
              <a:t>14-09-2024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77871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F28DA-CB2B-4117-B3EF-6B5E3DBB9F34}" type="datetime1">
              <a:rPr lang="en-IN" smtClean="0"/>
              <a:t>14-09-2024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5218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2080C-2750-4EF2-9C71-FD5867DA5B73}" type="datetime1">
              <a:rPr lang="en-IN" smtClean="0"/>
              <a:t>14-09-2024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822398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856735-6BDE-4FAB-983C-BCEC3C34143D}" type="datetime1">
              <a:rPr lang="en-IN" smtClean="0"/>
              <a:t>14-09-2024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IN" smtClean="0"/>
              <a:t>RDP</a:t>
            </a:r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  <p:pic>
        <p:nvPicPr>
          <p:cNvPr id="8" name="Picture 2" descr="https://dranimeshdas.com/wp-content/uploads/2024/08/drugs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 userDrawn="1"/>
        </p:nvSpPr>
        <p:spPr>
          <a:xfrm rot="20006977">
            <a:off x="1146736" y="2929365"/>
            <a:ext cx="9855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 </a:t>
            </a:r>
            <a:endParaRPr lang="en-US" sz="48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0727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211016" y="6542088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598079" y="6557962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D8957920-506D-4F31-9CB9-011BD525C6C5}"/>
              </a:ext>
            </a:extLst>
          </p:cNvPr>
          <p:cNvSpPr txBox="1"/>
          <p:nvPr/>
        </p:nvSpPr>
        <p:spPr>
          <a:xfrm>
            <a:off x="1082791" y="699666"/>
            <a:ext cx="100168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BIOPHARMACEUTICS AND PHARMACOKINETICS</a:t>
            </a:r>
            <a:endParaRPr lang="en-I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E5D32C6D-EED6-45D3-B2F4-4A294908127E}"/>
              </a:ext>
            </a:extLst>
          </p:cNvPr>
          <p:cNvSpPr txBox="1"/>
          <p:nvPr/>
        </p:nvSpPr>
        <p:spPr>
          <a:xfrm>
            <a:off x="2166934" y="3636266"/>
            <a:ext cx="7848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1: DISTRIBUTION OF DRUGS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496831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10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53589" y="156753"/>
            <a:ext cx="10881360" cy="6230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Distribution determines the transport of drugs to their site of action, to other sites, and to the organs of metabolism and excretion is NOT UNIFORM; because the rate of delivery and potential amount of drug distributed into tissues depends on following,</a:t>
            </a:r>
            <a:endParaRPr lang="en-US" sz="2000" dirty="0"/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/>
              <a:t> 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Lipid solubility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 Penetrate - capillary endothelium.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Diffuse across the cell membrane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Ionization at physiological PH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Binding to plasma proteins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Cardiac output,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Regional blood flow,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Difference in perfusion rates due to Capillary permeability and tissue volume.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Well-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perfused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organs (liver, kidney, brain) : initially receive most of the drug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Lesser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perfused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organs (muscle, skin, and fat) : delivery is slower.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10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11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DISTRIBUTION OF DRUG IS NOT UNIFORM THROUGH OUT THE &#10;BODY----WHY ? &#10;Because tissue receive the drug from plasma at differe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88275" y="169817"/>
            <a:ext cx="11303726" cy="6217920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12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Significance :- &#10;Pharmacological action of drug depends upon its concentration &#10;at the site of action &#10;Thus distribution p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2777" y="169818"/>
            <a:ext cx="10920549" cy="6178732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13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FACTORS AFFECTING DISTRIBUTION OF DRUGS &#10;1. Tissue Permeability of Drugs &#10; Physicochemical Properties of drug like &#10;Mol.s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154" y="235131"/>
            <a:ext cx="11120846" cy="6178732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14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TISSUE PERMEABILITY OF DRUGS &#10;Physicochemical Properties of drugs of the drug &#10; Molecular size, &#10; pKa &#10; o/w Partition C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40527" y="391887"/>
            <a:ext cx="11251474" cy="5995850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362" name="Picture 2" descr="DRUG DISTRIBUTION &#10;Once a drug enter in to the blood stream, &#10;the drug is subjected to a number of processes &#10;called as Di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5840" y="169817"/>
            <a:ext cx="10763794" cy="6217920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3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 descr="Distribution&#10; Reversible transfer of drugs&#10;between one compartment and&#10;another ( between blood &amp;&#10;extravascular fluids &amp; t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88274" y="182881"/>
            <a:ext cx="11116491" cy="6230982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4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3794" name="Picture 2" descr="Drugs distribution in different&#10;compartments of body.&#10;Transcellular fluid(2.5%)– CSF, intraocular,&#10;peritoneal, pleural, sy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75211" y="169818"/>
            <a:ext cx="11316789" cy="6244046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5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4818" name="Picture 2" descr="Body compartment Types of drugs&#10;Total body water Small, water soluble&#10;alcohol and antipyrine.&#10;Extracellular space Large, w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235132"/>
            <a:ext cx="10998926" cy="6165668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6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123405" y="404948"/>
            <a:ext cx="10633165" cy="627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Distribution is predominantly a passive process :</a:t>
            </a:r>
          </a:p>
          <a:p>
            <a:endParaRPr lang="en-US" b="1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200000"/>
              </a:lnSpc>
              <a:buFont typeface="Arial" pitchFamily="34" charset="0"/>
              <a:buChar char="•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The driving force is the concentration gradient between the blood and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extravascular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tissues </a:t>
            </a:r>
          </a:p>
          <a:p>
            <a:pPr>
              <a:lnSpc>
                <a:spcPct val="200000"/>
              </a:lnSpc>
              <a:buFont typeface="Arial" pitchFamily="34" charset="0"/>
              <a:buChar char="•"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200000"/>
              </a:lnSpc>
              <a:buFont typeface="Arial" pitchFamily="34" charset="0"/>
              <a:buChar char="•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Process occurs by the diffusion of free drug until equilibrium is established </a:t>
            </a:r>
          </a:p>
          <a:p>
            <a:pPr>
              <a:lnSpc>
                <a:spcPct val="200000"/>
              </a:lnSpc>
              <a:buFont typeface="Arial" pitchFamily="34" charset="0"/>
              <a:buChar char="•"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200000"/>
              </a:lnSpc>
              <a:buFont typeface="Arial" pitchFamily="34" charset="0"/>
              <a:buChar char="•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As the pharmacological action of a drug depends upon its concentration at the site of action distribution plays a significant role in the onset, intensity, and duration of action. </a:t>
            </a:r>
          </a:p>
          <a:p>
            <a:pPr>
              <a:lnSpc>
                <a:spcPct val="200000"/>
              </a:lnSpc>
              <a:buFont typeface="Arial" pitchFamily="34" charset="0"/>
              <a:buChar char="•"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200000"/>
              </a:lnSpc>
              <a:buFont typeface="Arial" pitchFamily="34" charset="0"/>
              <a:buChar char="•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Distribution of a drug is not uniform throughout the body because different tissues receive the drug from plasma at different rates and to different extents. </a:t>
            </a:r>
          </a:p>
          <a:p>
            <a:endParaRPr lang="en-IN" dirty="0"/>
          </a:p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7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4" name="Picture 6" descr="STEPS IN DRUG DISTRIBUTION &#10; Permeation of Free Drug through capillary wall &amp; entry in to ECF. &#10; Permeation of drugs fro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5840" y="195943"/>
            <a:ext cx="10476411" cy="6061166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8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22" name="Picture 2" descr="DISTRIBUTION PROCESS &#10;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62149" y="182880"/>
            <a:ext cx="11329851" cy="6204857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9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4" descr="Factors Affecting Drug Distribution&#10;&#10;Distribution of drugs throughout the body fluid is not equal.&#10;The reasons for unequal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1337" y="352698"/>
            <a:ext cx="10750732" cy="6074228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9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0432652D8BF75408E2A29D99D363D9E" ma:contentTypeVersion="6" ma:contentTypeDescription="Create a new document." ma:contentTypeScope="" ma:versionID="faa036d22f56a16cde9b7aa97ce92539">
  <xsd:schema xmlns:xsd="http://www.w3.org/2001/XMLSchema" xmlns:xs="http://www.w3.org/2001/XMLSchema" xmlns:p="http://schemas.microsoft.com/office/2006/metadata/properties" xmlns:ns2="1e863c3e-37bc-489c-8a97-a2b2e8e58ff9" targetNamespace="http://schemas.microsoft.com/office/2006/metadata/properties" ma:root="true" ma:fieldsID="17ae55b51d5adf974f409f68725140ce" ns2:_="">
    <xsd:import namespace="1e863c3e-37bc-489c-8a97-a2b2e8e58ff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863c3e-37bc-489c-8a97-a2b2e8e58ff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C0A0D65-DB84-4478-88CF-43ECED53D9D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e863c3e-37bc-489c-8a97-a2b2e8e58ff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32580E3-7D5E-4E61-927F-6BB98E352D7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47D47A4-6763-44A5-99CB-3D87F8E25E4C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220</TotalTime>
  <Words>281</Words>
  <Application>Microsoft Office PowerPoint</Application>
  <PresentationFormat>Widescreen</PresentationFormat>
  <Paragraphs>78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Siddharth B</dc:creator>
  <cp:lastModifiedBy>User</cp:lastModifiedBy>
  <cp:revision>24</cp:revision>
  <dcterms:created xsi:type="dcterms:W3CDTF">2020-07-13T05:58:17Z</dcterms:created>
  <dcterms:modified xsi:type="dcterms:W3CDTF">2024-09-14T03:52:27Z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0x010100A0432652D8BF75408E2A29D99D363D9E</vt:lpwstr>
  </property>
</Properties>
</file>