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256" r:id="rId5"/>
    <p:sldId id="280" r:id="rId6"/>
    <p:sldId id="279" r:id="rId7"/>
    <p:sldId id="257" r:id="rId8"/>
    <p:sldId id="277" r:id="rId9"/>
    <p:sldId id="278" r:id="rId10"/>
    <p:sldId id="287" r:id="rId11"/>
    <p:sldId id="288" r:id="rId12"/>
    <p:sldId id="258" r:id="rId13"/>
    <p:sldId id="259" r:id="rId14"/>
    <p:sldId id="260" r:id="rId15"/>
    <p:sldId id="261" r:id="rId16"/>
    <p:sldId id="262" r:id="rId17"/>
    <p:sldId id="263" r:id="rId18"/>
    <p:sldId id="281" r:id="rId19"/>
    <p:sldId id="283" r:id="rId20"/>
    <p:sldId id="285" r:id="rId21"/>
    <p:sldId id="286" r:id="rId22"/>
    <p:sldId id="264" r:id="rId23"/>
    <p:sldId id="275" r:id="rId24"/>
    <p:sldId id="276" r:id="rId25"/>
    <p:sldId id="265" r:id="rId26"/>
    <p:sldId id="266" r:id="rId27"/>
    <p:sldId id="267" r:id="rId28"/>
    <p:sldId id="268" r:id="rId29"/>
    <p:sldId id="269" r:id="rId30"/>
    <p:sldId id="270" r:id="rId31"/>
    <p:sldId id="27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3F3F9-981A-4A0B-97AF-EAAE90F17505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E858B-CC03-43B8-B205-0A654415B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113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E858B-CC03-43B8-B205-0A654415BC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88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E858B-CC03-43B8-B205-0A654415BC8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238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A895-0B61-40B0-94C7-81D182700E11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74B34-47EF-4C1F-BF98-0967D2831906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BF4D4-C50E-427D-A67A-F87659654C85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9C55-2836-49F2-B93F-BEBB33A6A281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B209-BA91-427B-A115-9149688E28DD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6733-A400-488C-9752-F0EA73DF5D52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46AEB-F71B-402A-BBD6-D485C0359C17}" type="datetime1">
              <a:rPr lang="en-US" smtClean="0"/>
              <a:t>9/15/2024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1B47-2CFB-43E1-A2E6-D132AB149AE0}" type="datetime1">
              <a:rPr lang="en-US" smtClean="0"/>
              <a:t>9/15/2024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1698-D035-4F11-A467-BBCFA39D589B}" type="datetime1">
              <a:rPr lang="en-US" smtClean="0"/>
              <a:t>9/15/2024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5DC35-098A-491D-9FF4-881EECF6ACFF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C3E8-62AE-4A1F-9D9C-D6735BEBAD33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62828-585B-4283-9D9E-54F22EAEDD63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320BF-C369-45AC-930D-2FD71C033C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1676400"/>
            <a:ext cx="7620000" cy="3276600"/>
          </a:xfrm>
        </p:spPr>
        <p:txBody>
          <a:bodyPr>
            <a:normAutofit/>
          </a:bodyPr>
          <a:lstStyle/>
          <a:p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CLINICAL PHARMACY</a:t>
            </a:r>
          </a:p>
          <a:p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 USE EVALUATION (DUE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lanning&#10;Data&#10;collection&#10;Evaluation&#10;Feed back&#10;of resultsIntervention&#10;Re-&#10;evaluation&#10;Feedback&#10;of results&#10; "/>
          <p:cNvPicPr>
            <a:picLocks noChangeAspect="1" noChangeArrowheads="1"/>
          </p:cNvPicPr>
          <p:nvPr/>
        </p:nvPicPr>
        <p:blipFill rotWithShape="1">
          <a:blip r:embed="rId2"/>
          <a:srcRect l="13208" r="12264"/>
          <a:stretch/>
        </p:blipFill>
        <p:spPr bwMode="auto">
          <a:xfrm>
            <a:off x="2133600" y="187995"/>
            <a:ext cx="7696200" cy="642973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 STEP 1:Identify drugs or therapeutic areas of&#10;practice for possible inclusion in the program&#10; STEP 2:Design of study&#10; ..."/>
          <p:cNvPicPr>
            <a:picLocks noChangeAspect="1" noChangeArrowheads="1"/>
          </p:cNvPicPr>
          <p:nvPr/>
        </p:nvPicPr>
        <p:blipFill rotWithShape="1">
          <a:blip r:embed="rId2"/>
          <a:srcRect r="5714"/>
          <a:stretch/>
        </p:blipFill>
        <p:spPr bwMode="auto">
          <a:xfrm>
            <a:off x="609600" y="412435"/>
            <a:ext cx="10591800" cy="620529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 STEP 6:Evaluate results&#10; STEP 7:Provide feedback of results&#10; STEP 8:Develop and implement interventions&#10; STEP 9:Reeva..."/>
          <p:cNvPicPr>
            <a:picLocks noChangeAspect="1" noChangeArrowheads="1"/>
          </p:cNvPicPr>
          <p:nvPr/>
        </p:nvPicPr>
        <p:blipFill rotWithShape="1">
          <a:blip r:embed="rId2"/>
          <a:srcRect r="4854"/>
          <a:stretch/>
        </p:blipFill>
        <p:spPr bwMode="auto">
          <a:xfrm>
            <a:off x="685800" y="563000"/>
            <a:ext cx="10591800" cy="605245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ommon targets for DUE includes:&#10; Commonly prescribed drugs&#10; Drugs associated with potentially significant drug&#10;interact..."/>
          <p:cNvPicPr>
            <a:picLocks noChangeAspect="1" noChangeArrowheads="1"/>
          </p:cNvPicPr>
          <p:nvPr/>
        </p:nvPicPr>
        <p:blipFill rotWithShape="1">
          <a:blip r:embed="rId2"/>
          <a:srcRect l="2831" r="4717"/>
          <a:stretch/>
        </p:blipFill>
        <p:spPr bwMode="auto">
          <a:xfrm>
            <a:off x="685800" y="332787"/>
            <a:ext cx="10439400" cy="628494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13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 DUE studies may also be described as&#10;1. prospective,&#10;2. concurrent or retrospective&#10; ADVANTAGE: The prescribers and oth..."/>
          <p:cNvPicPr>
            <a:picLocks noChangeAspect="1" noChangeArrowheads="1"/>
          </p:cNvPicPr>
          <p:nvPr/>
        </p:nvPicPr>
        <p:blipFill rotWithShape="1">
          <a:blip r:embed="rId2"/>
          <a:srcRect r="5714" b="20339"/>
          <a:stretch/>
        </p:blipFill>
        <p:spPr bwMode="auto">
          <a:xfrm>
            <a:off x="533400" y="762000"/>
            <a:ext cx="10914434" cy="51816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• DURs are classified into three categories:&#10; Prospective - Evaluation of a patient's&#10;therapy before medication is dispen..."/>
          <p:cNvPicPr>
            <a:picLocks noChangeAspect="1" noChangeArrowheads="1"/>
          </p:cNvPicPr>
          <p:nvPr/>
        </p:nvPicPr>
        <p:blipFill rotWithShape="1">
          <a:blip r:embed="rId2"/>
          <a:srcRect t="18751" b="18749"/>
          <a:stretch/>
        </p:blipFill>
        <p:spPr bwMode="auto">
          <a:xfrm>
            <a:off x="533400" y="685800"/>
            <a:ext cx="11184255" cy="5410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Issues Commonly Addressed by&#10;Prospective DUR&#10; Drug-disease contraindications&#10; Inappropriate duration of drug treatment&#10;..."/>
          <p:cNvPicPr>
            <a:picLocks noChangeAspect="1" noChangeArrowheads="1"/>
          </p:cNvPicPr>
          <p:nvPr/>
        </p:nvPicPr>
        <p:blipFill rotWithShape="1">
          <a:blip r:embed="rId2"/>
          <a:srcRect b="22034"/>
          <a:stretch/>
        </p:blipFill>
        <p:spPr bwMode="auto">
          <a:xfrm>
            <a:off x="381000" y="304800"/>
            <a:ext cx="11353800" cy="55626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Issues Commonly Addressed by&#10;Concurrent DUR:&#10;Over and underutilization&#10; Drug-drug interactions&#10; Drug-age precautions&#10; ..."/>
          <p:cNvPicPr>
            <a:picLocks noChangeAspect="1" noChangeArrowheads="1"/>
          </p:cNvPicPr>
          <p:nvPr/>
        </p:nvPicPr>
        <p:blipFill rotWithShape="1">
          <a:blip r:embed="rId2"/>
          <a:srcRect r="9434" b="12698"/>
          <a:stretch/>
        </p:blipFill>
        <p:spPr bwMode="auto">
          <a:xfrm>
            <a:off x="381000" y="379437"/>
            <a:ext cx="10896600" cy="624284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17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Issues Commonly Addressed by&#10;Retrospective DUR:&#10; Therapeutic appropriateness&#10; Over and underutilization&#10; Appropriate ge..."/>
          <p:cNvPicPr>
            <a:picLocks noChangeAspect="1" noChangeArrowheads="1"/>
          </p:cNvPicPr>
          <p:nvPr/>
        </p:nvPicPr>
        <p:blipFill rotWithShape="1">
          <a:blip r:embed="rId2"/>
          <a:srcRect r="11111" b="13333"/>
          <a:stretch/>
        </p:blipFill>
        <p:spPr bwMode="auto">
          <a:xfrm>
            <a:off x="304800" y="518320"/>
            <a:ext cx="11254154" cy="6096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18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 After the DUE target has been selected ,it is&#10;important to conduct a comprehensive&#10;literature review.&#10; Criteria&#10; Stand..."/>
          <p:cNvPicPr>
            <a:picLocks noChangeAspect="1" noChangeArrowheads="1"/>
          </p:cNvPicPr>
          <p:nvPr/>
        </p:nvPicPr>
        <p:blipFill rotWithShape="1">
          <a:blip r:embed="rId2"/>
          <a:srcRect b="36065"/>
          <a:stretch/>
        </p:blipFill>
        <p:spPr bwMode="auto">
          <a:xfrm>
            <a:off x="609600" y="1143000"/>
            <a:ext cx="11176000" cy="4191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Medication Use&#10;Evaluation (MUE)&#10;Drug Use Evaluation&#10;(DUE)OR&#10;Patient out&#10;comes &amp;&#10;Individual&#10;Patient quality&#10;of life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47950"/>
            <a:ext cx="9525000" cy="626978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riteria&#10;• Are statements of the activity to be measured&#10;• Should be based on the best practice&#10;• Appropriate for the targ..."/>
          <p:cNvPicPr>
            <a:picLocks noChangeAspect="1" noChangeArrowheads="1"/>
          </p:cNvPicPr>
          <p:nvPr/>
        </p:nvPicPr>
        <p:blipFill rotWithShape="1">
          <a:blip r:embed="rId2"/>
          <a:srcRect t="6780" b="37288"/>
          <a:stretch/>
        </p:blipFill>
        <p:spPr bwMode="auto">
          <a:xfrm>
            <a:off x="838200" y="685800"/>
            <a:ext cx="11014364" cy="48768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The Report&#10;• Should contain the rationale for the topic selection&#10;• Team members involved in the evaluation&#10;• Description ..."/>
          <p:cNvPicPr>
            <a:picLocks noChangeAspect="1" noChangeArrowheads="1"/>
          </p:cNvPicPr>
          <p:nvPr/>
        </p:nvPicPr>
        <p:blipFill rotWithShape="1">
          <a:blip r:embed="rId2"/>
          <a:srcRect t="8333" r="14679" b="16667"/>
          <a:stretch/>
        </p:blipFill>
        <p:spPr bwMode="auto">
          <a:xfrm>
            <a:off x="304800" y="457200"/>
            <a:ext cx="11496040" cy="600429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 COMMON ASPECTS OF DRUG USE STUDIED IN DUEs&#10; Patient demographics&#10; Prescriber details&#10; Disease severity&#10; Indication f..."/>
          <p:cNvPicPr>
            <a:picLocks noChangeAspect="1" noChangeArrowheads="1"/>
          </p:cNvPicPr>
          <p:nvPr/>
        </p:nvPicPr>
        <p:blipFill rotWithShape="1">
          <a:blip r:embed="rId2"/>
          <a:srcRect r="6666"/>
          <a:stretch/>
        </p:blipFill>
        <p:spPr bwMode="auto">
          <a:xfrm>
            <a:off x="533399" y="533400"/>
            <a:ext cx="10896601" cy="608433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22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 SOURCES OF DATA FOR DUEs IN HOSPITALS&#10; Clinical data&#10; Patient treatment charts&#10; Patient admission records&#10; Departmen..."/>
          <p:cNvPicPr>
            <a:picLocks noChangeAspect="1" noChangeArrowheads="1"/>
          </p:cNvPicPr>
          <p:nvPr/>
        </p:nvPicPr>
        <p:blipFill rotWithShape="1">
          <a:blip r:embed="rId2"/>
          <a:srcRect l="4782" r="6185" b="19048"/>
          <a:stretch/>
        </p:blipFill>
        <p:spPr bwMode="auto">
          <a:xfrm>
            <a:off x="304800" y="266131"/>
            <a:ext cx="11349736" cy="60198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23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OSPITAL NAME&#10;Drug Use Evaluation of renal function monitoring during aminoglycoside therepy&#10;Patient Data Collection Form&#10;..."/>
          <p:cNvPicPr>
            <a:picLocks noChangeAspect="1" noChangeArrowheads="1"/>
          </p:cNvPicPr>
          <p:nvPr/>
        </p:nvPicPr>
        <p:blipFill rotWithShape="1">
          <a:blip r:embed="rId2"/>
          <a:srcRect l="3809" t="3174" r="3809" b="11112"/>
          <a:stretch/>
        </p:blipFill>
        <p:spPr bwMode="auto">
          <a:xfrm>
            <a:off x="609599" y="457200"/>
            <a:ext cx="11066141" cy="616053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24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 Data collectors should be chosen carefully,&#10;and should be familiar with how information&#10;is arranged in the patient’s cas..."/>
          <p:cNvPicPr>
            <a:picLocks noChangeAspect="1" noChangeArrowheads="1"/>
          </p:cNvPicPr>
          <p:nvPr/>
        </p:nvPicPr>
        <p:blipFill rotWithShape="1">
          <a:blip r:embed="rId2"/>
          <a:srcRect r="5714" b="22413"/>
          <a:stretch/>
        </p:blipFill>
        <p:spPr bwMode="auto">
          <a:xfrm>
            <a:off x="533400" y="533400"/>
            <a:ext cx="10896600" cy="4953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25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 The reports should be a well –presented and&#10;well –reasoned document ,with no&#10;grammatical or typographical errors&#10; Educa..."/>
          <p:cNvPicPr>
            <a:picLocks noChangeAspect="1" noChangeArrowheads="1"/>
          </p:cNvPicPr>
          <p:nvPr/>
        </p:nvPicPr>
        <p:blipFill rotWithShape="1">
          <a:blip r:embed="rId2"/>
          <a:srcRect b="27586"/>
          <a:stretch/>
        </p:blipFill>
        <p:spPr bwMode="auto">
          <a:xfrm>
            <a:off x="533399" y="228600"/>
            <a:ext cx="11154229" cy="5410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 The reevaluation is done three to twelve&#10;months after the introduction of the&#10;intervention.&#10;The questions addressed shou..."/>
          <p:cNvPicPr>
            <a:picLocks noChangeAspect="1" noChangeArrowheads="1"/>
          </p:cNvPicPr>
          <p:nvPr/>
        </p:nvPicPr>
        <p:blipFill rotWithShape="1">
          <a:blip r:embed="rId2"/>
          <a:srcRect r="8521"/>
          <a:stretch/>
        </p:blipFill>
        <p:spPr bwMode="auto">
          <a:xfrm>
            <a:off x="533400" y="129619"/>
            <a:ext cx="10744200" cy="651313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 Program development,&#10;supervision and&#10;coordination&#10; Education of hospital&#10;staff&#10; Promotion of the goals&#10;and objectives&#10;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"/>
            <a:ext cx="11566532" cy="638913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28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Inventory&#10;management&#10;Prescribing&#10;Preparing&#10;Dispensing&#10;Administration&#10;Monitoring&#10;Patient out&#10;comes&#10;Formulary&#10;management&#10;Id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23078"/>
            <a:ext cx="10668000" cy="63242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 Drug use evaluation is an ongoing,&#10;authorized and systematic quality&#10;improvement process, which is designed to:&#10; Review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37782"/>
            <a:ext cx="11210896" cy="631293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MUE Objectives&#10;• Enhancing opportunities, through standardization, to assess the&#10;value of innovative medication-use practi..."/>
          <p:cNvPicPr>
            <a:picLocks noChangeAspect="1" noChangeArrowheads="1"/>
          </p:cNvPicPr>
          <p:nvPr/>
        </p:nvPicPr>
        <p:blipFill rotWithShape="1">
          <a:blip r:embed="rId2"/>
          <a:srcRect b="28184"/>
          <a:stretch/>
        </p:blipFill>
        <p:spPr bwMode="auto">
          <a:xfrm>
            <a:off x="609600" y="762000"/>
            <a:ext cx="11341395" cy="48768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MUE Objectives&#10;• Promoting optimal medication therapy.&#10;• Preventing medication-related problems.&#10;• Evaluating the effectiv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328851"/>
            <a:ext cx="10591800" cy="628888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Significance&#10;DUR programs play a key role in helping managed&#10;health care systems understand, interpret, and&#10;improve the p..."/>
          <p:cNvPicPr>
            <a:picLocks noChangeAspect="1" noChangeArrowheads="1"/>
          </p:cNvPicPr>
          <p:nvPr/>
        </p:nvPicPr>
        <p:blipFill rotWithShape="1">
          <a:blip r:embed="rId2"/>
          <a:srcRect b="10526"/>
          <a:stretch/>
        </p:blipFill>
        <p:spPr bwMode="auto">
          <a:xfrm>
            <a:off x="304800" y="355979"/>
            <a:ext cx="11504706" cy="58674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• DURs afford the managed care pharmacist the&#10;opportunity to identify trends in prescribing within&#10;groups of patients such..."/>
          <p:cNvPicPr>
            <a:picLocks noChangeAspect="1" noChangeArrowheads="1"/>
          </p:cNvPicPr>
          <p:nvPr/>
        </p:nvPicPr>
        <p:blipFill rotWithShape="1">
          <a:blip r:embed="rId2"/>
          <a:srcRect t="16394" r="3846" b="11474"/>
          <a:stretch/>
        </p:blipFill>
        <p:spPr bwMode="auto">
          <a:xfrm>
            <a:off x="152400" y="914400"/>
            <a:ext cx="11603182" cy="51054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 1. Quantitative DUE&#10;studies&#10; 2. Qualitative DUE&#10;studies&#10; "/>
          <p:cNvPicPr>
            <a:picLocks noChangeAspect="1" noChangeArrowheads="1"/>
          </p:cNvPicPr>
          <p:nvPr/>
        </p:nvPicPr>
        <p:blipFill rotWithShape="1">
          <a:blip r:embed="rId2"/>
          <a:srcRect b="19833"/>
          <a:stretch/>
        </p:blipFill>
        <p:spPr bwMode="auto">
          <a:xfrm>
            <a:off x="762000" y="685800"/>
            <a:ext cx="11158538" cy="5410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906000" y="6248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20BF-C369-45AC-930D-2FD71C033C43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C34D9C-BD0F-4E1B-95FE-7EAE78C196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D25A41-7E2F-4B69-A885-943EF4B560E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D6A46FE-50B7-40B5-99D3-7D898743D9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94</Words>
  <Application>Microsoft Office PowerPoint</Application>
  <PresentationFormat>Widescreen</PresentationFormat>
  <Paragraphs>90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72</cp:revision>
  <dcterms:created xsi:type="dcterms:W3CDTF">2020-07-27T03:20:12Z</dcterms:created>
  <dcterms:modified xsi:type="dcterms:W3CDTF">2024-09-15T14:13:30Z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