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37"/>
  </p:notesMasterIdLst>
  <p:handoutMasterIdLst>
    <p:handoutMasterId r:id="rId38"/>
  </p:handoutMasterIdLst>
  <p:sldIdLst>
    <p:sldId id="263" r:id="rId5"/>
    <p:sldId id="317" r:id="rId6"/>
    <p:sldId id="318" r:id="rId7"/>
    <p:sldId id="319" r:id="rId8"/>
    <p:sldId id="380" r:id="rId9"/>
    <p:sldId id="320" r:id="rId10"/>
    <p:sldId id="321" r:id="rId11"/>
    <p:sldId id="322" r:id="rId12"/>
    <p:sldId id="323" r:id="rId13"/>
    <p:sldId id="324" r:id="rId14"/>
    <p:sldId id="350" r:id="rId15"/>
    <p:sldId id="364" r:id="rId16"/>
    <p:sldId id="365" r:id="rId17"/>
    <p:sldId id="385" r:id="rId18"/>
    <p:sldId id="384" r:id="rId19"/>
    <p:sldId id="383" r:id="rId20"/>
    <p:sldId id="382" r:id="rId21"/>
    <p:sldId id="381" r:id="rId22"/>
    <p:sldId id="387" r:id="rId23"/>
    <p:sldId id="386" r:id="rId24"/>
    <p:sldId id="390" r:id="rId25"/>
    <p:sldId id="389" r:id="rId26"/>
    <p:sldId id="388" r:id="rId27"/>
    <p:sldId id="392" r:id="rId28"/>
    <p:sldId id="391" r:id="rId29"/>
    <p:sldId id="394" r:id="rId30"/>
    <p:sldId id="393" r:id="rId31"/>
    <p:sldId id="401" r:id="rId32"/>
    <p:sldId id="400" r:id="rId33"/>
    <p:sldId id="411" r:id="rId34"/>
    <p:sldId id="398" r:id="rId35"/>
    <p:sldId id="412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9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2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pPr/>
              <a:t>16-09-2024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pPr/>
              <a:t>16-09-2024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4484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83FB0-93A0-47E6-82EA-A8BD909522FB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0919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07585-A575-4334-8855-A3CF0A8C2C93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9298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F39E-1ACB-4B57-A364-14045BD4B63D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2051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5BD9-9676-4D8B-9269-DF2C2E9E0227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5045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E8503-F7A8-476E-879D-73A9EFA2FCAE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0566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C6B65-FF95-4B22-9E97-AA13FDE4921B}" type="datetime1">
              <a:rPr lang="en-IN" smtClean="0"/>
              <a:t>16-09-2024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5919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495B4-A139-4473-A126-E0F12744467D}" type="datetime1">
              <a:rPr lang="en-IN" smtClean="0"/>
              <a:t>16-09-2024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5326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34CD-2BF0-4FF8-AB5C-1952D1DEEA6D}" type="datetime1">
              <a:rPr lang="en-IN" smtClean="0"/>
              <a:t>16-09-2024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9195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8FF12-FCC4-4E8F-9FD8-D2A78A5D61F3}" type="datetime1">
              <a:rPr lang="en-IN" smtClean="0"/>
              <a:t>16-09-2024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3023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D5491-0669-448D-80E3-1E4A25E665A9}" type="datetime1">
              <a:rPr lang="en-IN" smtClean="0"/>
              <a:t>16-09-2024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1328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4545-FB4E-46E7-B615-60A478C8D2BE}" type="datetime1">
              <a:rPr lang="en-IN" smtClean="0"/>
              <a:t>16-09-2024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314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0BB80-C1E9-40EB-9DC7-6B2FDF9C7FDF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934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063904" y="411081"/>
            <a:ext cx="7848600" cy="823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N" sz="3600" b="1" dirty="0">
                <a:latin typeface="Times New Roman" pitchFamily="18" charset="0"/>
                <a:cs typeface="Times New Roman" pitchFamily="18" charset="0"/>
              </a:rPr>
              <a:t>HOSPITAL  PHARMACY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75CA0F4-51BB-4438-A3C3-8CC33628181E}"/>
              </a:ext>
            </a:extLst>
          </p:cNvPr>
          <p:cNvSpPr txBox="1"/>
          <p:nvPr/>
        </p:nvSpPr>
        <p:spPr>
          <a:xfrm>
            <a:off x="2159923" y="3104007"/>
            <a:ext cx="78626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en-IN" sz="4000" b="1" dirty="0">
                <a:latin typeface="Times New Roman" pitchFamily="18" charset="0"/>
                <a:cs typeface="Times New Roman" pitchFamily="18" charset="0"/>
              </a:rPr>
              <a:t> DRUG DISTRIBUTION SYSTEMS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48" name="Picture 4" descr="Mobile dispensary: &#10;It is specially constructed stainless steel . &#10;60 inches high. &#10;48 inches wide and 25 inches deep.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6847" y="199505"/>
            <a:ext cx="10867101" cy="6184669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2" name="Picture 2" descr="Label for non charge floor stock drug: &#10;Ward- &#10;Ward- &#10;Ferrous sulphate tablets &#10;Ferrous sulphate tablets &#10;Each tablet con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3474" y="224701"/>
            <a:ext cx="10750722" cy="619272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8" name="Picture 2" descr="3) COMBINATIONS OF INDIVIDUAL DRUG&#10;ORDER AND FLOOR STOCK SYSTEM&#10;It is a type of drug distribution system that uses individ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0345" y="307830"/>
            <a:ext cx="10950229" cy="615947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4" name="Picture 2" descr="3.Combination of individual and floor &#10;stock system: &#10;This system is fallowed in the government and also in &#10;private hosp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0099" y="257953"/>
            <a:ext cx="10783974" cy="617609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3794" name="Picture 2" descr="4.Unit dose dispensing: &#10;Those medications which are ordered ,packed &#10;,handled administered and charged in multiples of s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3348" y="199505"/>
            <a:ext cx="10783975" cy="623454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4818" name="Picture 2" descr="Advantages : &#10;Better financial control. &#10;It prevents the loss of partially used medications. &#10;It does not require stor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0346" y="216131"/>
            <a:ext cx="11016729" cy="618466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5842" name="Picture 2" descr=" Two methods of dispensing unit doses are: 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0222" y="224703"/>
            <a:ext cx="10867101" cy="620934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868" name="Picture 4" descr="DISADVANTAGES:&#10;• It requires more space since packaging material increases&#10;the bulk of the dosage forms.&#10;• It requires inc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3472" y="241329"/>
            <a:ext cx="10883727" cy="617609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7890" name="Picture 2" descr="METHODS OF&#10;DISPENSING UNIT&#10;DOSES&#10;DUDDCUDD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71" y="224702"/>
            <a:ext cx="10850476" cy="624259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8914" name="Picture 2" descr="B.Decentralized unit dose dispensing: &#10;This operates through small satellite pharmacies located on each floor &#10;of the hosp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9975" y="324456"/>
            <a:ext cx="10617720" cy="612622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396538" y="281354"/>
            <a:ext cx="81712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b="1" dirty="0">
                <a:latin typeface="Times New Roman" pitchFamily="18" charset="0"/>
                <a:cs typeface="Times New Roman" pitchFamily="18" charset="0"/>
              </a:rPr>
              <a:t>Drug distribution in hospital pharmacy</a:t>
            </a:r>
          </a:p>
        </p:txBody>
      </p:sp>
      <p:pic>
        <p:nvPicPr>
          <p:cNvPr id="17410" name="Picture 2" descr="Drug distribution is one of the basic service provided&#10;by the hospital pharmacy&#10;Drug distribution system falls in to 3 ca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7775" y="798022"/>
            <a:ext cx="10889671" cy="561940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9938" name="Picture 2" descr="Advantages: &#10; Easy for the administration staff. &#10; accounting becomes easier in certain cases. &#10; better stability of th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0098" y="241329"/>
            <a:ext cx="10817225" cy="619272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62" name="Picture 2" descr="Disadvantages: &#10; High cost. &#10; consumes more time and doubtful. &#10; will occupy more space for storing. &#10; ledger posting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0223" y="208077"/>
            <a:ext cx="10950228" cy="622597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986" name="Picture 2" descr="Pharmacy Prescription copied by &#10;nurse &#10;Rx written by &#10;Doctor &#10;Inpatient discharge &#10;medications Returns &#10;to credit &#10;Inpat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9481" y="216132"/>
            <a:ext cx="10418214" cy="618466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010" name="Picture 2" descr="Out-patient: &#10;out patient refers to patients not occupying beds in a &#10;hospital or in clinics, health centers and other pl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0099" y="257952"/>
            <a:ext cx="10601094" cy="620934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4034" name="Picture 2" descr="Emergency: &#10; A person given emergency or accidental care for &#10;conditions which require immediate medical attention. &#10; su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216131"/>
            <a:ext cx="10972800" cy="620129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5060" name="Picture 4" descr="Primary care. &#10;• primary care is majority care . &#10;• It describe a range of services adequate for meeting &#10;• Most primary c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0346" y="216131"/>
            <a:ext cx="10916978" cy="616804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6084" name="Picture 4" descr="Location of out-patient dispensing: &#10;It should be located on the ground floor of the &#10;building . &#10; The out patient disp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6847" y="315882"/>
            <a:ext cx="10800599" cy="613479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7108" name="Picture 4" descr="Layout of out-patient department(OPD) &#10;Racks of storing drugs &#10;Refrigeration Dispensary &#10;Office &#10;Windows for dispensary &#10;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3595" y="274578"/>
            <a:ext cx="10966855" cy="617609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8130" name="Picture 2" descr="Out-patient activity chart &#10;Rcvd by &#10;pharmacist &#10;Filling of &#10;prescription &#10;Dispensing of patient &#10;Prescription Prescripti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6847" y="291205"/>
            <a:ext cx="10684221" cy="612622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9154" name="Picture 2" descr="Drug distribution to out-patient: &#10; No medicaments should be issued without the &#10;prescription . &#10; After the issue has b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0098" y="208077"/>
            <a:ext cx="10684221" cy="617609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386" name="Picture 2" descr="IN-PATIENT&#10;SERVICES&#10;DRUG&#10;DISTRIBUTION&#10;SYSTEM&#10;OUT-PATIENT&#10;SERVICES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3350" y="249382"/>
            <a:ext cx="10584468" cy="618466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2226" name="Picture 2" descr="Responsibility for controlled substances: &#10;The administrative head of the hospital is &#10;responsible for the proper safegua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3597" y="241327"/>
            <a:ext cx="10783974" cy="619272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04" name="Picture 4" descr="Dispensing of control drugs: &#10;Hospital control procedures: &#10;1.Responsibility for controlled substance in the &#10;hospital. &#10;2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1" y="291203"/>
            <a:ext cx="11055926" cy="612622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0178" name="Picture 2" descr="OUT-PATIENT ACTIVITY CHART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0222" y="274580"/>
            <a:ext cx="10966853" cy="612622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362" name="Picture 2" descr="2.Complete floor stock system: &#10;Under this system ,the drugs are given to the patient through &#10;the nursing station and th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72" y="232756"/>
            <a:ext cx="10950228" cy="620129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66" name="Picture 2" descr="a . Charge floor stock system: &#10;Medicines which are stocked on the nursing station at all times &#10;and charged to the patie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4276" y="199505"/>
            <a:ext cx="10972800" cy="5303519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1014153" y="5503024"/>
            <a:ext cx="106735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DISADVANTAGES: </a:t>
            </a:r>
          </a:p>
          <a:p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 There may be possible delay in obtaining the required medications for administration to the patient </a:t>
            </a:r>
          </a:p>
          <a:p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 Increase in the cost to the patient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44" name="Picture 4" descr="DISADVANTAGES:&#10;Increase in chance of medication errors&#10;Increase in drug inventory&#10;Increase chances of drug deteriorati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6847" y="216131"/>
            <a:ext cx="10883728" cy="626779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220" name="Picture 4" descr="Drugs on the nursing station are known as Floor Stock Drugs&#10;NON-CHARGE&#10;FLOOR STOCK&#10;DRUGS&#10;FLOOR STOCK&#10;DRUGS&#10;CHARGE FLOOR&#10;S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3720" y="257953"/>
            <a:ext cx="10916978" cy="617609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4" name="Picture 2" descr="A) DISPENSING OF CHARGE FLOOR STOCK&#10;DRUGS&#10;• These are drugs for which patient is charged for every&#10;single dose administer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9974" y="291204"/>
            <a:ext cx="10684221" cy="610959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AutoShape 2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https://inc-powerpoint.officeapps.live.com/pods/GetClipboardImage.ashx?Id=88d4c3c8-8732-4281-9404-e39fc9cd4b18&amp;DC=IN3&amp;wdoverrides=GetClipboardImageEnabled:true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0" name="Picture 2" descr="B) DISPENSING OF NON-CHARGE FLOOR STOCK&#10;DRUGS&#10;• These are medicaments placed at the nursing station for the&#10;use of all pa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0222" y="257953"/>
            <a:ext cx="10850475" cy="617609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54E50E-9842-4F32-894D-B2F8E5E7F5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88ECB51-D00E-4054-8008-33CDF4F12F6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6669DC2-E692-4AAC-B793-4ADAA46EDD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617</TotalTime>
  <Words>166</Words>
  <Application>Microsoft Office PowerPoint</Application>
  <PresentationFormat>Widescreen</PresentationFormat>
  <Paragraphs>135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86</cp:revision>
  <dcterms:created xsi:type="dcterms:W3CDTF">2020-07-13T05:58:17Z</dcterms:created>
  <dcterms:modified xsi:type="dcterms:W3CDTF">2024-09-16T04:22:14Z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