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0" r:id="rId1"/>
  </p:sldMasterIdLst>
  <p:notesMasterIdLst>
    <p:notesMasterId r:id="rId49"/>
  </p:notesMasterIdLst>
  <p:sldIdLst>
    <p:sldId id="257" r:id="rId2"/>
    <p:sldId id="256" r:id="rId3"/>
    <p:sldId id="294" r:id="rId4"/>
    <p:sldId id="295" r:id="rId5"/>
    <p:sldId id="278" r:id="rId6"/>
    <p:sldId id="304" r:id="rId7"/>
    <p:sldId id="290" r:id="rId8"/>
    <p:sldId id="297" r:id="rId9"/>
    <p:sldId id="298" r:id="rId10"/>
    <p:sldId id="268" r:id="rId11"/>
    <p:sldId id="299" r:id="rId12"/>
    <p:sldId id="300" r:id="rId13"/>
    <p:sldId id="301" r:id="rId14"/>
    <p:sldId id="264" r:id="rId15"/>
    <p:sldId id="330" r:id="rId16"/>
    <p:sldId id="317" r:id="rId17"/>
    <p:sldId id="285" r:id="rId18"/>
    <p:sldId id="318" r:id="rId19"/>
    <p:sldId id="319" r:id="rId20"/>
    <p:sldId id="321" r:id="rId21"/>
    <p:sldId id="322" r:id="rId22"/>
    <p:sldId id="323" r:id="rId23"/>
    <p:sldId id="324" r:id="rId24"/>
    <p:sldId id="325" r:id="rId25"/>
    <p:sldId id="274" r:id="rId26"/>
    <p:sldId id="276" r:id="rId27"/>
    <p:sldId id="288" r:id="rId28"/>
    <p:sldId id="289" r:id="rId29"/>
    <p:sldId id="309" r:id="rId30"/>
    <p:sldId id="305" r:id="rId31"/>
    <p:sldId id="307" r:id="rId32"/>
    <p:sldId id="310" r:id="rId33"/>
    <p:sldId id="312" r:id="rId34"/>
    <p:sldId id="327" r:id="rId35"/>
    <p:sldId id="287" r:id="rId36"/>
    <p:sldId id="311" r:id="rId37"/>
    <p:sldId id="291" r:id="rId38"/>
    <p:sldId id="293" r:id="rId39"/>
    <p:sldId id="328" r:id="rId40"/>
    <p:sldId id="329" r:id="rId41"/>
    <p:sldId id="306" r:id="rId42"/>
    <p:sldId id="331" r:id="rId43"/>
    <p:sldId id="308" r:id="rId44"/>
    <p:sldId id="258" r:id="rId45"/>
    <p:sldId id="263" r:id="rId46"/>
    <p:sldId id="314" r:id="rId47"/>
    <p:sldId id="315" r:id="rId4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81"/>
  </p:normalViewPr>
  <p:slideViewPr>
    <p:cSldViewPr>
      <p:cViewPr varScale="1">
        <p:scale>
          <a:sx n="70" d="100"/>
          <a:sy n="70" d="100"/>
        </p:scale>
        <p:origin x="714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33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88BFCD-E3D8-43D5-BF08-D9F785FB68DC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66CD1E6-027B-4673-BA84-B2CDDD7F0FD8}">
      <dgm:prSet phldrT="[Text]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 dirty="0"/>
        </a:p>
      </dgm:t>
    </dgm:pt>
    <dgm:pt modelId="{D3FB5D72-B039-4FE0-B4A6-8C7A4ADA3A23}" type="parTrans" cxnId="{8DCBD1A3-C8C5-4085-BDBC-2958DE869219}">
      <dgm:prSet/>
      <dgm:spPr/>
      <dgm:t>
        <a:bodyPr/>
        <a:lstStyle/>
        <a:p>
          <a:endParaRPr lang="en-US"/>
        </a:p>
      </dgm:t>
    </dgm:pt>
    <dgm:pt modelId="{23214389-0795-4A74-8563-0F0A2481CC81}" type="sibTrans" cxnId="{8DCBD1A3-C8C5-4085-BDBC-2958DE869219}">
      <dgm:prSet/>
      <dgm:spPr/>
      <dgm:t>
        <a:bodyPr/>
        <a:lstStyle/>
        <a:p>
          <a:endParaRPr lang="en-US"/>
        </a:p>
      </dgm:t>
    </dgm:pt>
    <dgm:pt modelId="{244F4F76-321A-400B-A509-4AD64E4BFE7D}">
      <dgm:prSet phldrT="[Text]"/>
      <dgm:spPr/>
      <dgm:t>
        <a:bodyPr/>
        <a:lstStyle/>
        <a:p>
          <a:r>
            <a:rPr lang="en-US" dirty="0"/>
            <a:t>Immune mediated</a:t>
          </a:r>
        </a:p>
      </dgm:t>
    </dgm:pt>
    <dgm:pt modelId="{25DD0C62-97C2-438F-B8E3-428F86484A07}" type="parTrans" cxnId="{85CB3C6E-925D-4C97-8C06-F792D9505146}">
      <dgm:prSet/>
      <dgm:spPr/>
      <dgm:t>
        <a:bodyPr/>
        <a:lstStyle/>
        <a:p>
          <a:endParaRPr lang="en-US"/>
        </a:p>
      </dgm:t>
    </dgm:pt>
    <dgm:pt modelId="{29B3CD65-4C34-48D6-B33D-C38F5AD396BF}" type="sibTrans" cxnId="{85CB3C6E-925D-4C97-8C06-F792D9505146}">
      <dgm:prSet/>
      <dgm:spPr/>
      <dgm:t>
        <a:bodyPr/>
        <a:lstStyle/>
        <a:p>
          <a:endParaRPr lang="en-US"/>
        </a:p>
      </dgm:t>
    </dgm:pt>
    <dgm:pt modelId="{72CF5D34-3AA2-46F4-8064-E652B2F85B70}">
      <dgm:prSet phldrT="[Text]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 dirty="0"/>
        </a:p>
      </dgm:t>
    </dgm:pt>
    <dgm:pt modelId="{23EEA7C2-2600-46D9-B49C-3D95D48C8CC3}" type="parTrans" cxnId="{9C5D45D3-6A5F-41D6-BCAB-B52E0D0AB071}">
      <dgm:prSet/>
      <dgm:spPr/>
      <dgm:t>
        <a:bodyPr/>
        <a:lstStyle/>
        <a:p>
          <a:endParaRPr lang="en-US"/>
        </a:p>
      </dgm:t>
    </dgm:pt>
    <dgm:pt modelId="{C8C5BD64-B7B1-4100-B16A-445BD314AB28}" type="sibTrans" cxnId="{9C5D45D3-6A5F-41D6-BCAB-B52E0D0AB071}">
      <dgm:prSet/>
      <dgm:spPr/>
      <dgm:t>
        <a:bodyPr/>
        <a:lstStyle/>
        <a:p>
          <a:endParaRPr lang="en-US"/>
        </a:p>
      </dgm:t>
    </dgm:pt>
    <dgm:pt modelId="{2E79E7A1-4CC5-4FD0-86C8-9E3B1D7BEAEB}">
      <dgm:prSet phldrT="[Text]"/>
      <dgm:spPr/>
      <dgm:t>
        <a:bodyPr/>
        <a:lstStyle/>
        <a:p>
          <a:r>
            <a:rPr lang="en-US" dirty="0"/>
            <a:t>Non-immune mediated </a:t>
          </a:r>
        </a:p>
      </dgm:t>
    </dgm:pt>
    <dgm:pt modelId="{D56138BC-5D2F-4B81-B3C8-B24CFACD261C}" type="parTrans" cxnId="{07D36FD9-EF19-4516-8F05-65E255735B4C}">
      <dgm:prSet/>
      <dgm:spPr/>
      <dgm:t>
        <a:bodyPr/>
        <a:lstStyle/>
        <a:p>
          <a:endParaRPr lang="en-US"/>
        </a:p>
      </dgm:t>
    </dgm:pt>
    <dgm:pt modelId="{F98E4682-4895-4B76-B2A6-34A5CDE236D2}" type="sibTrans" cxnId="{07D36FD9-EF19-4516-8F05-65E255735B4C}">
      <dgm:prSet/>
      <dgm:spPr/>
      <dgm:t>
        <a:bodyPr/>
        <a:lstStyle/>
        <a:p>
          <a:endParaRPr lang="en-US"/>
        </a:p>
      </dgm:t>
    </dgm:pt>
    <dgm:pt modelId="{2CFEC397-17BE-401E-86BF-FD515020824B}" type="pres">
      <dgm:prSet presAssocID="{5988BFCD-E3D8-43D5-BF08-D9F785FB68D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34C8A20-B61E-4193-B30B-7ABE90371DD2}" type="pres">
      <dgm:prSet presAssocID="{D66CD1E6-027B-4673-BA84-B2CDDD7F0FD8}" presName="parentText" presStyleLbl="node1" presStyleIdx="0" presStyleCnt="2" custScaleY="130104" custLinFactY="30511" custLinFactNeighborX="169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F193F3-06D8-4FC2-B3DF-10144C53EADE}" type="pres">
      <dgm:prSet presAssocID="{D66CD1E6-027B-4673-BA84-B2CDDD7F0FD8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27DB60-D963-4EAC-AE9E-AD367BC7B883}" type="pres">
      <dgm:prSet presAssocID="{72CF5D34-3AA2-46F4-8064-E652B2F85B70}" presName="parentText" presStyleLbl="node1" presStyleIdx="1" presStyleCnt="2" custScaleY="108350" custLinFactNeighborX="-1863" custLinFactNeighborY="6439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B1DFF1-F372-47AA-A4C3-DC6AE57EDBFA}" type="pres">
      <dgm:prSet presAssocID="{72CF5D34-3AA2-46F4-8064-E652B2F85B70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3898581-AB1A-4AE8-A4BD-F9CE82C33C9E}" type="presOf" srcId="{D66CD1E6-027B-4673-BA84-B2CDDD7F0FD8}" destId="{234C8A20-B61E-4193-B30B-7ABE90371DD2}" srcOrd="0" destOrd="0" presId="urn:microsoft.com/office/officeart/2005/8/layout/vList2"/>
    <dgm:cxn modelId="{07D36FD9-EF19-4516-8F05-65E255735B4C}" srcId="{72CF5D34-3AA2-46F4-8064-E652B2F85B70}" destId="{2E79E7A1-4CC5-4FD0-86C8-9E3B1D7BEAEB}" srcOrd="0" destOrd="0" parTransId="{D56138BC-5D2F-4B81-B3C8-B24CFACD261C}" sibTransId="{F98E4682-4895-4B76-B2A6-34A5CDE236D2}"/>
    <dgm:cxn modelId="{9C5D45D3-6A5F-41D6-BCAB-B52E0D0AB071}" srcId="{5988BFCD-E3D8-43D5-BF08-D9F785FB68DC}" destId="{72CF5D34-3AA2-46F4-8064-E652B2F85B70}" srcOrd="1" destOrd="0" parTransId="{23EEA7C2-2600-46D9-B49C-3D95D48C8CC3}" sibTransId="{C8C5BD64-B7B1-4100-B16A-445BD314AB28}"/>
    <dgm:cxn modelId="{85CB3C6E-925D-4C97-8C06-F792D9505146}" srcId="{D66CD1E6-027B-4673-BA84-B2CDDD7F0FD8}" destId="{244F4F76-321A-400B-A509-4AD64E4BFE7D}" srcOrd="0" destOrd="0" parTransId="{25DD0C62-97C2-438F-B8E3-428F86484A07}" sibTransId="{29B3CD65-4C34-48D6-B33D-C38F5AD396BF}"/>
    <dgm:cxn modelId="{379E343B-319A-432C-A417-65A9BFD1C1FC}" type="presOf" srcId="{2E79E7A1-4CC5-4FD0-86C8-9E3B1D7BEAEB}" destId="{80B1DFF1-F372-47AA-A4C3-DC6AE57EDBFA}" srcOrd="0" destOrd="0" presId="urn:microsoft.com/office/officeart/2005/8/layout/vList2"/>
    <dgm:cxn modelId="{76FFE6E5-4012-4A98-A888-D158E6DC1E51}" type="presOf" srcId="{72CF5D34-3AA2-46F4-8064-E652B2F85B70}" destId="{7227DB60-D963-4EAC-AE9E-AD367BC7B883}" srcOrd="0" destOrd="0" presId="urn:microsoft.com/office/officeart/2005/8/layout/vList2"/>
    <dgm:cxn modelId="{A677C3B1-B79B-48EA-9848-37A25B0B4097}" type="presOf" srcId="{5988BFCD-E3D8-43D5-BF08-D9F785FB68DC}" destId="{2CFEC397-17BE-401E-86BF-FD515020824B}" srcOrd="0" destOrd="0" presId="urn:microsoft.com/office/officeart/2005/8/layout/vList2"/>
    <dgm:cxn modelId="{173650AE-D900-41AB-9BEB-E26D32F82E9B}" type="presOf" srcId="{244F4F76-321A-400B-A509-4AD64E4BFE7D}" destId="{24F193F3-06D8-4FC2-B3DF-10144C53EADE}" srcOrd="0" destOrd="0" presId="urn:microsoft.com/office/officeart/2005/8/layout/vList2"/>
    <dgm:cxn modelId="{8DCBD1A3-C8C5-4085-BDBC-2958DE869219}" srcId="{5988BFCD-E3D8-43D5-BF08-D9F785FB68DC}" destId="{D66CD1E6-027B-4673-BA84-B2CDDD7F0FD8}" srcOrd="0" destOrd="0" parTransId="{D3FB5D72-B039-4FE0-B4A6-8C7A4ADA3A23}" sibTransId="{23214389-0795-4A74-8563-0F0A2481CC81}"/>
    <dgm:cxn modelId="{6A39125B-50BC-4457-818B-5253DED30036}" type="presParOf" srcId="{2CFEC397-17BE-401E-86BF-FD515020824B}" destId="{234C8A20-B61E-4193-B30B-7ABE90371DD2}" srcOrd="0" destOrd="0" presId="urn:microsoft.com/office/officeart/2005/8/layout/vList2"/>
    <dgm:cxn modelId="{4D13E312-273B-4CEB-A7DB-2539B06FCC5B}" type="presParOf" srcId="{2CFEC397-17BE-401E-86BF-FD515020824B}" destId="{24F193F3-06D8-4FC2-B3DF-10144C53EADE}" srcOrd="1" destOrd="0" presId="urn:microsoft.com/office/officeart/2005/8/layout/vList2"/>
    <dgm:cxn modelId="{0DDF9C59-BB71-46E6-8E1F-5FBAC1B486BF}" type="presParOf" srcId="{2CFEC397-17BE-401E-86BF-FD515020824B}" destId="{7227DB60-D963-4EAC-AE9E-AD367BC7B883}" srcOrd="2" destOrd="0" presId="urn:microsoft.com/office/officeart/2005/8/layout/vList2"/>
    <dgm:cxn modelId="{5E1DF83E-5115-4355-8196-62AAA7774248}" type="presParOf" srcId="{2CFEC397-17BE-401E-86BF-FD515020824B}" destId="{80B1DFF1-F372-47AA-A4C3-DC6AE57EDBFA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29E095E-4772-455A-B827-84F97C1CFA46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D65108A-BFBB-46E7-83C3-2A94C3D8BECD}">
      <dgm:prSet phldrT="[Text]" custT="1"/>
      <dgm:spPr/>
      <dgm:t>
        <a:bodyPr/>
        <a:lstStyle/>
        <a:p>
          <a:r>
            <a:rPr lang="en-US" sz="2800" dirty="0"/>
            <a:t>Acute allergic interstitial nephritis</a:t>
          </a:r>
        </a:p>
      </dgm:t>
    </dgm:pt>
    <dgm:pt modelId="{D185F79A-8082-4FFB-BDCA-262BC5C7EE37}" type="parTrans" cxnId="{F1427EB4-8E3D-4F08-A0BC-F5FBB2265884}">
      <dgm:prSet/>
      <dgm:spPr/>
      <dgm:t>
        <a:bodyPr/>
        <a:lstStyle/>
        <a:p>
          <a:endParaRPr lang="en-US"/>
        </a:p>
      </dgm:t>
    </dgm:pt>
    <dgm:pt modelId="{9144C02A-0B98-4440-9050-69E78B62B5B1}" type="sibTrans" cxnId="{F1427EB4-8E3D-4F08-A0BC-F5FBB2265884}">
      <dgm:prSet/>
      <dgm:spPr/>
      <dgm:t>
        <a:bodyPr/>
        <a:lstStyle/>
        <a:p>
          <a:endParaRPr lang="en-US"/>
        </a:p>
      </dgm:t>
    </dgm:pt>
    <dgm:pt modelId="{0C6B00DF-6829-45DF-BF27-DDCA7E09C569}">
      <dgm:prSet phldrT="[Text]"/>
      <dgm:spPr/>
      <dgm:t>
        <a:bodyPr/>
        <a:lstStyle/>
        <a:p>
          <a:r>
            <a:rPr lang="en-US" dirty="0"/>
            <a:t>Penicillin, Ciprofloxacin       </a:t>
          </a:r>
        </a:p>
      </dgm:t>
    </dgm:pt>
    <dgm:pt modelId="{FD157338-1E4E-4B3A-882D-356F33BA5609}" type="parTrans" cxnId="{B158C49A-0578-46AF-AC05-67EEC2B95E29}">
      <dgm:prSet/>
      <dgm:spPr/>
      <dgm:t>
        <a:bodyPr/>
        <a:lstStyle/>
        <a:p>
          <a:endParaRPr lang="en-US"/>
        </a:p>
      </dgm:t>
    </dgm:pt>
    <dgm:pt modelId="{4B8E01F6-7CF4-4F02-9F31-DB72B485AC94}" type="sibTrans" cxnId="{B158C49A-0578-46AF-AC05-67EEC2B95E29}">
      <dgm:prSet/>
      <dgm:spPr/>
      <dgm:t>
        <a:bodyPr/>
        <a:lstStyle/>
        <a:p>
          <a:endParaRPr lang="en-US"/>
        </a:p>
      </dgm:t>
    </dgm:pt>
    <dgm:pt modelId="{7CFBCA32-6C5B-43DE-B55B-3B669A94A4A5}">
      <dgm:prSet phldrT="[Text]"/>
      <dgm:spPr/>
      <dgm:t>
        <a:bodyPr/>
        <a:lstStyle/>
        <a:p>
          <a:r>
            <a:rPr lang="en-US" dirty="0" err="1"/>
            <a:t>Furosemide</a:t>
          </a:r>
          <a:r>
            <a:rPr lang="en-US" dirty="0"/>
            <a:t> ,NSAIDs    </a:t>
          </a:r>
        </a:p>
      </dgm:t>
    </dgm:pt>
    <dgm:pt modelId="{D03F0311-35BA-45BB-94DA-5BDDF201848A}" type="parTrans" cxnId="{707EA0C5-A8D9-47DA-BE4B-F8F69772FF36}">
      <dgm:prSet/>
      <dgm:spPr/>
      <dgm:t>
        <a:bodyPr/>
        <a:lstStyle/>
        <a:p>
          <a:endParaRPr lang="en-US"/>
        </a:p>
      </dgm:t>
    </dgm:pt>
    <dgm:pt modelId="{BF5FBC20-8708-44DE-91E9-306131E73047}" type="sibTrans" cxnId="{707EA0C5-A8D9-47DA-BE4B-F8F69772FF36}">
      <dgm:prSet/>
      <dgm:spPr/>
      <dgm:t>
        <a:bodyPr/>
        <a:lstStyle/>
        <a:p>
          <a:endParaRPr lang="en-US"/>
        </a:p>
      </dgm:t>
    </dgm:pt>
    <dgm:pt modelId="{C698B815-71D8-49D0-A754-367B1B555819}">
      <dgm:prSet phldrT="[Text]" custT="1"/>
      <dgm:spPr/>
      <dgm:t>
        <a:bodyPr/>
        <a:lstStyle/>
        <a:p>
          <a:r>
            <a:rPr lang="en-US" sz="2800" dirty="0"/>
            <a:t>Chronic interstitial nephritis</a:t>
          </a:r>
        </a:p>
      </dgm:t>
    </dgm:pt>
    <dgm:pt modelId="{FFD9133E-FA9A-4FEB-B00C-41DE2A09A753}" type="parTrans" cxnId="{82BB96C5-2B13-4AFD-B218-C265B9759566}">
      <dgm:prSet/>
      <dgm:spPr/>
      <dgm:t>
        <a:bodyPr/>
        <a:lstStyle/>
        <a:p>
          <a:endParaRPr lang="en-US"/>
        </a:p>
      </dgm:t>
    </dgm:pt>
    <dgm:pt modelId="{BE1C8933-4E94-4177-AD67-0A74E0E530CB}" type="sibTrans" cxnId="{82BB96C5-2B13-4AFD-B218-C265B9759566}">
      <dgm:prSet/>
      <dgm:spPr/>
      <dgm:t>
        <a:bodyPr/>
        <a:lstStyle/>
        <a:p>
          <a:endParaRPr lang="en-US"/>
        </a:p>
      </dgm:t>
    </dgm:pt>
    <dgm:pt modelId="{DCC48BF0-79C0-4E02-A409-1F736674A7B3}">
      <dgm:prSet phldrT="[Text]"/>
      <dgm:spPr/>
      <dgm:t>
        <a:bodyPr/>
        <a:lstStyle/>
        <a:p>
          <a:r>
            <a:rPr lang="en-US" dirty="0" err="1"/>
            <a:t>Cyclosporine,Lithium</a:t>
          </a:r>
          <a:r>
            <a:rPr lang="en-US" dirty="0"/>
            <a:t>,</a:t>
          </a:r>
        </a:p>
      </dgm:t>
    </dgm:pt>
    <dgm:pt modelId="{19C27687-BAFE-425B-AE86-4CFFB00E95B4}" type="parTrans" cxnId="{D10D780D-B8EE-4F98-80C8-7159D5C1D4A1}">
      <dgm:prSet/>
      <dgm:spPr/>
      <dgm:t>
        <a:bodyPr/>
        <a:lstStyle/>
        <a:p>
          <a:endParaRPr lang="en-US"/>
        </a:p>
      </dgm:t>
    </dgm:pt>
    <dgm:pt modelId="{52BF9219-8D8A-4F1A-B9F2-CCAB794FBE28}" type="sibTrans" cxnId="{D10D780D-B8EE-4F98-80C8-7159D5C1D4A1}">
      <dgm:prSet/>
      <dgm:spPr/>
      <dgm:t>
        <a:bodyPr/>
        <a:lstStyle/>
        <a:p>
          <a:endParaRPr lang="en-US"/>
        </a:p>
      </dgm:t>
    </dgm:pt>
    <dgm:pt modelId="{B02E6AB7-8708-4CC1-BC55-D4647197B224}">
      <dgm:prSet phldrT="[Text]" custT="1"/>
      <dgm:spPr/>
      <dgm:t>
        <a:bodyPr/>
        <a:lstStyle/>
        <a:p>
          <a:r>
            <a:rPr lang="en-US" sz="2800" dirty="0"/>
            <a:t>Papillary necrosis</a:t>
          </a:r>
        </a:p>
      </dgm:t>
    </dgm:pt>
    <dgm:pt modelId="{81EB5092-BDEC-48EA-BC16-3CD6E833821E}" type="parTrans" cxnId="{DC03D627-F0A0-451B-87ED-70B99085434C}">
      <dgm:prSet/>
      <dgm:spPr/>
      <dgm:t>
        <a:bodyPr/>
        <a:lstStyle/>
        <a:p>
          <a:endParaRPr lang="en-US"/>
        </a:p>
      </dgm:t>
    </dgm:pt>
    <dgm:pt modelId="{359DB4C3-CF6D-4159-99B1-A2A1E5B81254}" type="sibTrans" cxnId="{DC03D627-F0A0-451B-87ED-70B99085434C}">
      <dgm:prSet/>
      <dgm:spPr/>
      <dgm:t>
        <a:bodyPr/>
        <a:lstStyle/>
        <a:p>
          <a:endParaRPr lang="en-US"/>
        </a:p>
      </dgm:t>
    </dgm:pt>
    <dgm:pt modelId="{82273359-116F-46BC-A495-7104BBFA37EA}">
      <dgm:prSet phldrT="[Text]" custT="1"/>
      <dgm:spPr/>
      <dgm:t>
        <a:bodyPr/>
        <a:lstStyle/>
        <a:p>
          <a:r>
            <a:rPr lang="en-US" sz="2800" dirty="0" err="1"/>
            <a:t>Phenacetin,Aspirin,and</a:t>
          </a:r>
          <a:r>
            <a:rPr lang="en-US" sz="2800" dirty="0"/>
            <a:t> Caffeine analgesic</a:t>
          </a:r>
        </a:p>
      </dgm:t>
    </dgm:pt>
    <dgm:pt modelId="{7C25A42B-ED8B-4656-AC37-29CA9AE0B6B9}" type="parTrans" cxnId="{47ABB585-8C47-4535-AEAD-441F935FD998}">
      <dgm:prSet/>
      <dgm:spPr/>
      <dgm:t>
        <a:bodyPr/>
        <a:lstStyle/>
        <a:p>
          <a:endParaRPr lang="en-US"/>
        </a:p>
      </dgm:t>
    </dgm:pt>
    <dgm:pt modelId="{F496D955-E541-4AD7-AA9E-94933640AED0}" type="sibTrans" cxnId="{47ABB585-8C47-4535-AEAD-441F935FD998}">
      <dgm:prSet/>
      <dgm:spPr/>
      <dgm:t>
        <a:bodyPr/>
        <a:lstStyle/>
        <a:p>
          <a:endParaRPr lang="en-US"/>
        </a:p>
      </dgm:t>
    </dgm:pt>
    <dgm:pt modelId="{6BF1779E-6885-45E7-8671-758C1530A7F5}">
      <dgm:prSet phldrT="[Text]"/>
      <dgm:spPr/>
      <dgm:t>
        <a:bodyPr/>
        <a:lstStyle/>
        <a:p>
          <a:endParaRPr lang="en-US" sz="3400" dirty="0"/>
        </a:p>
      </dgm:t>
    </dgm:pt>
    <dgm:pt modelId="{CF05B7EB-B365-4132-BC35-088D1D158FA4}" type="parTrans" cxnId="{A23AC082-DA87-4F71-A7E8-82375367EAA3}">
      <dgm:prSet/>
      <dgm:spPr/>
      <dgm:t>
        <a:bodyPr/>
        <a:lstStyle/>
        <a:p>
          <a:endParaRPr lang="en-US"/>
        </a:p>
      </dgm:t>
    </dgm:pt>
    <dgm:pt modelId="{699F2ACC-AE64-422F-91D4-D48766639C57}" type="sibTrans" cxnId="{A23AC082-DA87-4F71-A7E8-82375367EAA3}">
      <dgm:prSet/>
      <dgm:spPr/>
      <dgm:t>
        <a:bodyPr/>
        <a:lstStyle/>
        <a:p>
          <a:endParaRPr lang="en-US"/>
        </a:p>
      </dgm:t>
    </dgm:pt>
    <dgm:pt modelId="{75352057-1163-4030-B342-E110E2BDF915}">
      <dgm:prSet phldrT="[Text]" custT="1"/>
      <dgm:spPr/>
      <dgm:t>
        <a:bodyPr/>
        <a:lstStyle/>
        <a:p>
          <a:endParaRPr lang="en-US" sz="2800" dirty="0"/>
        </a:p>
      </dgm:t>
    </dgm:pt>
    <dgm:pt modelId="{A89147C8-DEB2-49BC-8462-4038B279A9FA}" type="parTrans" cxnId="{5A54D412-2976-4ABE-8A0C-F6315A782E58}">
      <dgm:prSet/>
      <dgm:spPr/>
      <dgm:t>
        <a:bodyPr/>
        <a:lstStyle/>
        <a:p>
          <a:endParaRPr lang="en-US"/>
        </a:p>
      </dgm:t>
    </dgm:pt>
    <dgm:pt modelId="{A22D3658-3D6B-445D-8125-AC38E8D776DA}" type="sibTrans" cxnId="{5A54D412-2976-4ABE-8A0C-F6315A782E58}">
      <dgm:prSet/>
      <dgm:spPr/>
      <dgm:t>
        <a:bodyPr/>
        <a:lstStyle/>
        <a:p>
          <a:endParaRPr lang="en-US"/>
        </a:p>
      </dgm:t>
    </dgm:pt>
    <dgm:pt modelId="{492008B6-AE5E-4155-BDEC-E62C32849E22}" type="pres">
      <dgm:prSet presAssocID="{B29E095E-4772-455A-B827-84F97C1CFA4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A4AEA1-3A74-4745-B62B-45C3F2052683}" type="pres">
      <dgm:prSet presAssocID="{FD65108A-BFBB-46E7-83C3-2A94C3D8BECD}" presName="linNode" presStyleCnt="0"/>
      <dgm:spPr/>
    </dgm:pt>
    <dgm:pt modelId="{5FAC4AA9-DD8B-4EBD-987F-5D8FC43D5D40}" type="pres">
      <dgm:prSet presAssocID="{FD65108A-BFBB-46E7-83C3-2A94C3D8BECD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A0B8B8-B793-4B11-BCD2-DA09383DA81E}" type="pres">
      <dgm:prSet presAssocID="{FD65108A-BFBB-46E7-83C3-2A94C3D8BECD}" presName="descendantText" presStyleLbl="alignAccFollowNode1" presStyleIdx="0" presStyleCnt="3" custLinFactNeighborX="-743" custLinFactNeighborY="-37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B7FE55-5853-4794-A1F6-989D9CDABB1A}" type="pres">
      <dgm:prSet presAssocID="{9144C02A-0B98-4440-9050-69E78B62B5B1}" presName="sp" presStyleCnt="0"/>
      <dgm:spPr/>
    </dgm:pt>
    <dgm:pt modelId="{59210BCD-8B10-44AC-9DC4-470E50D2403F}" type="pres">
      <dgm:prSet presAssocID="{C698B815-71D8-49D0-A754-367B1B555819}" presName="linNode" presStyleCnt="0"/>
      <dgm:spPr/>
    </dgm:pt>
    <dgm:pt modelId="{94A13A9D-1B5F-4D58-BD13-5E94D2F8651F}" type="pres">
      <dgm:prSet presAssocID="{C698B815-71D8-49D0-A754-367B1B555819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21AB80-C151-4DDE-A2EB-40377A80E310}" type="pres">
      <dgm:prSet presAssocID="{C698B815-71D8-49D0-A754-367B1B555819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A78609-3122-4DEC-8E92-17998F807E58}" type="pres">
      <dgm:prSet presAssocID="{BE1C8933-4E94-4177-AD67-0A74E0E530CB}" presName="sp" presStyleCnt="0"/>
      <dgm:spPr/>
    </dgm:pt>
    <dgm:pt modelId="{9EAF3FFD-18EA-401E-90A1-114AAFED5524}" type="pres">
      <dgm:prSet presAssocID="{B02E6AB7-8708-4CC1-BC55-D4647197B224}" presName="linNode" presStyleCnt="0"/>
      <dgm:spPr/>
    </dgm:pt>
    <dgm:pt modelId="{7203AB8F-8D00-4402-A33A-E4AA43F95341}" type="pres">
      <dgm:prSet presAssocID="{B02E6AB7-8708-4CC1-BC55-D4647197B224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0924E7-8F7E-4669-A222-8C831E709221}" type="pres">
      <dgm:prSet presAssocID="{B02E6AB7-8708-4CC1-BC55-D4647197B224}" presName="descendantText" presStyleLbl="alignAccFollowNode1" presStyleIdx="2" presStyleCnt="3" custScaleY="161003" custLinFactNeighborX="7762" custLinFactNeighborY="26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10D780D-B8EE-4F98-80C8-7159D5C1D4A1}" srcId="{C698B815-71D8-49D0-A754-367B1B555819}" destId="{DCC48BF0-79C0-4E02-A409-1F736674A7B3}" srcOrd="0" destOrd="0" parTransId="{19C27687-BAFE-425B-AE86-4CFFB00E95B4}" sibTransId="{52BF9219-8D8A-4F1A-B9F2-CCAB794FBE28}"/>
    <dgm:cxn modelId="{E227FA1B-2BCE-4236-80BA-07AD43303415}" type="presOf" srcId="{C698B815-71D8-49D0-A754-367B1B555819}" destId="{94A13A9D-1B5F-4D58-BD13-5E94D2F8651F}" srcOrd="0" destOrd="0" presId="urn:microsoft.com/office/officeart/2005/8/layout/vList5"/>
    <dgm:cxn modelId="{27DE3E5E-91D6-4E5B-8C95-24D4AF6E9C29}" type="presOf" srcId="{B29E095E-4772-455A-B827-84F97C1CFA46}" destId="{492008B6-AE5E-4155-BDEC-E62C32849E22}" srcOrd="0" destOrd="0" presId="urn:microsoft.com/office/officeart/2005/8/layout/vList5"/>
    <dgm:cxn modelId="{D4471013-95BF-4B2A-B75F-CC3ADCB024CF}" type="presOf" srcId="{0C6B00DF-6829-45DF-BF27-DDCA7E09C569}" destId="{46A0B8B8-B793-4B11-BCD2-DA09383DA81E}" srcOrd="0" destOrd="0" presId="urn:microsoft.com/office/officeart/2005/8/layout/vList5"/>
    <dgm:cxn modelId="{6CAF90F9-341F-4C6D-8F38-88495835381F}" type="presOf" srcId="{75352057-1163-4030-B342-E110E2BDF915}" destId="{230924E7-8F7E-4669-A222-8C831E709221}" srcOrd="0" destOrd="0" presId="urn:microsoft.com/office/officeart/2005/8/layout/vList5"/>
    <dgm:cxn modelId="{A23AC082-DA87-4F71-A7E8-82375367EAA3}" srcId="{B02E6AB7-8708-4CC1-BC55-D4647197B224}" destId="{6BF1779E-6885-45E7-8671-758C1530A7F5}" srcOrd="2" destOrd="0" parTransId="{CF05B7EB-B365-4132-BC35-088D1D158FA4}" sibTransId="{699F2ACC-AE64-422F-91D4-D48766639C57}"/>
    <dgm:cxn modelId="{410F8CE6-706F-4A60-8C77-7109516F79FA}" type="presOf" srcId="{7CFBCA32-6C5B-43DE-B55B-3B669A94A4A5}" destId="{46A0B8B8-B793-4B11-BCD2-DA09383DA81E}" srcOrd="0" destOrd="1" presId="urn:microsoft.com/office/officeart/2005/8/layout/vList5"/>
    <dgm:cxn modelId="{B158C49A-0578-46AF-AC05-67EEC2B95E29}" srcId="{FD65108A-BFBB-46E7-83C3-2A94C3D8BECD}" destId="{0C6B00DF-6829-45DF-BF27-DDCA7E09C569}" srcOrd="0" destOrd="0" parTransId="{FD157338-1E4E-4B3A-882D-356F33BA5609}" sibTransId="{4B8E01F6-7CF4-4F02-9F31-DB72B485AC94}"/>
    <dgm:cxn modelId="{47ABB585-8C47-4535-AEAD-441F935FD998}" srcId="{B02E6AB7-8708-4CC1-BC55-D4647197B224}" destId="{82273359-116F-46BC-A495-7104BBFA37EA}" srcOrd="1" destOrd="0" parTransId="{7C25A42B-ED8B-4656-AC37-29CA9AE0B6B9}" sibTransId="{F496D955-E541-4AD7-AA9E-94933640AED0}"/>
    <dgm:cxn modelId="{707EA0C5-A8D9-47DA-BE4B-F8F69772FF36}" srcId="{FD65108A-BFBB-46E7-83C3-2A94C3D8BECD}" destId="{7CFBCA32-6C5B-43DE-B55B-3B669A94A4A5}" srcOrd="1" destOrd="0" parTransId="{D03F0311-35BA-45BB-94DA-5BDDF201848A}" sibTransId="{BF5FBC20-8708-44DE-91E9-306131E73047}"/>
    <dgm:cxn modelId="{AAFA8FDC-9900-437E-8D77-D4B8B05B32D2}" type="presOf" srcId="{DCC48BF0-79C0-4E02-A409-1F736674A7B3}" destId="{1B21AB80-C151-4DDE-A2EB-40377A80E310}" srcOrd="0" destOrd="0" presId="urn:microsoft.com/office/officeart/2005/8/layout/vList5"/>
    <dgm:cxn modelId="{893FB732-3EB5-41AA-B765-4A03EEFA44BE}" type="presOf" srcId="{82273359-116F-46BC-A495-7104BBFA37EA}" destId="{230924E7-8F7E-4669-A222-8C831E709221}" srcOrd="0" destOrd="1" presId="urn:microsoft.com/office/officeart/2005/8/layout/vList5"/>
    <dgm:cxn modelId="{5A54D412-2976-4ABE-8A0C-F6315A782E58}" srcId="{B02E6AB7-8708-4CC1-BC55-D4647197B224}" destId="{75352057-1163-4030-B342-E110E2BDF915}" srcOrd="0" destOrd="0" parTransId="{A89147C8-DEB2-49BC-8462-4038B279A9FA}" sibTransId="{A22D3658-3D6B-445D-8125-AC38E8D776DA}"/>
    <dgm:cxn modelId="{E0E73D75-69CE-40B4-9537-F1E380D586E9}" type="presOf" srcId="{6BF1779E-6885-45E7-8671-758C1530A7F5}" destId="{230924E7-8F7E-4669-A222-8C831E709221}" srcOrd="0" destOrd="2" presId="urn:microsoft.com/office/officeart/2005/8/layout/vList5"/>
    <dgm:cxn modelId="{11973B66-7A70-487B-8983-5C3D58EC594D}" type="presOf" srcId="{FD65108A-BFBB-46E7-83C3-2A94C3D8BECD}" destId="{5FAC4AA9-DD8B-4EBD-987F-5D8FC43D5D40}" srcOrd="0" destOrd="0" presId="urn:microsoft.com/office/officeart/2005/8/layout/vList5"/>
    <dgm:cxn modelId="{7B45FDE0-F55D-4149-BCC1-AA3459EF2E16}" type="presOf" srcId="{B02E6AB7-8708-4CC1-BC55-D4647197B224}" destId="{7203AB8F-8D00-4402-A33A-E4AA43F95341}" srcOrd="0" destOrd="0" presId="urn:microsoft.com/office/officeart/2005/8/layout/vList5"/>
    <dgm:cxn modelId="{82BB96C5-2B13-4AFD-B218-C265B9759566}" srcId="{B29E095E-4772-455A-B827-84F97C1CFA46}" destId="{C698B815-71D8-49D0-A754-367B1B555819}" srcOrd="1" destOrd="0" parTransId="{FFD9133E-FA9A-4FEB-B00C-41DE2A09A753}" sibTransId="{BE1C8933-4E94-4177-AD67-0A74E0E530CB}"/>
    <dgm:cxn modelId="{DC03D627-F0A0-451B-87ED-70B99085434C}" srcId="{B29E095E-4772-455A-B827-84F97C1CFA46}" destId="{B02E6AB7-8708-4CC1-BC55-D4647197B224}" srcOrd="2" destOrd="0" parTransId="{81EB5092-BDEC-48EA-BC16-3CD6E833821E}" sibTransId="{359DB4C3-CF6D-4159-99B1-A2A1E5B81254}"/>
    <dgm:cxn modelId="{F1427EB4-8E3D-4F08-A0BC-F5FBB2265884}" srcId="{B29E095E-4772-455A-B827-84F97C1CFA46}" destId="{FD65108A-BFBB-46E7-83C3-2A94C3D8BECD}" srcOrd="0" destOrd="0" parTransId="{D185F79A-8082-4FFB-BDCA-262BC5C7EE37}" sibTransId="{9144C02A-0B98-4440-9050-69E78B62B5B1}"/>
    <dgm:cxn modelId="{A490D585-4B4B-46C1-A8B1-72C50B77E785}" type="presParOf" srcId="{492008B6-AE5E-4155-BDEC-E62C32849E22}" destId="{F1A4AEA1-3A74-4745-B62B-45C3F2052683}" srcOrd="0" destOrd="0" presId="urn:microsoft.com/office/officeart/2005/8/layout/vList5"/>
    <dgm:cxn modelId="{BB98F8EE-D35C-4DCB-8241-EF15B66B2372}" type="presParOf" srcId="{F1A4AEA1-3A74-4745-B62B-45C3F2052683}" destId="{5FAC4AA9-DD8B-4EBD-987F-5D8FC43D5D40}" srcOrd="0" destOrd="0" presId="urn:microsoft.com/office/officeart/2005/8/layout/vList5"/>
    <dgm:cxn modelId="{59223E28-9632-4453-AA28-D1D3C8E4C95E}" type="presParOf" srcId="{F1A4AEA1-3A74-4745-B62B-45C3F2052683}" destId="{46A0B8B8-B793-4B11-BCD2-DA09383DA81E}" srcOrd="1" destOrd="0" presId="urn:microsoft.com/office/officeart/2005/8/layout/vList5"/>
    <dgm:cxn modelId="{CD29F1C8-F237-48F7-A171-6ECB4D706253}" type="presParOf" srcId="{492008B6-AE5E-4155-BDEC-E62C32849E22}" destId="{1AB7FE55-5853-4794-A1F6-989D9CDABB1A}" srcOrd="1" destOrd="0" presId="urn:microsoft.com/office/officeart/2005/8/layout/vList5"/>
    <dgm:cxn modelId="{F5FEC863-4045-4E54-99AC-57D9ABF7ABDC}" type="presParOf" srcId="{492008B6-AE5E-4155-BDEC-E62C32849E22}" destId="{59210BCD-8B10-44AC-9DC4-470E50D2403F}" srcOrd="2" destOrd="0" presId="urn:microsoft.com/office/officeart/2005/8/layout/vList5"/>
    <dgm:cxn modelId="{A123DEF6-C56E-4479-A183-4957D2813198}" type="presParOf" srcId="{59210BCD-8B10-44AC-9DC4-470E50D2403F}" destId="{94A13A9D-1B5F-4D58-BD13-5E94D2F8651F}" srcOrd="0" destOrd="0" presId="urn:microsoft.com/office/officeart/2005/8/layout/vList5"/>
    <dgm:cxn modelId="{56B1119B-B9E9-4E4C-AEF9-4516BB206104}" type="presParOf" srcId="{59210BCD-8B10-44AC-9DC4-470E50D2403F}" destId="{1B21AB80-C151-4DDE-A2EB-40377A80E310}" srcOrd="1" destOrd="0" presId="urn:microsoft.com/office/officeart/2005/8/layout/vList5"/>
    <dgm:cxn modelId="{B488F1F4-AFE9-4B2E-B6CA-BBA36A48C5FB}" type="presParOf" srcId="{492008B6-AE5E-4155-BDEC-E62C32849E22}" destId="{3DA78609-3122-4DEC-8E92-17998F807E58}" srcOrd="3" destOrd="0" presId="urn:microsoft.com/office/officeart/2005/8/layout/vList5"/>
    <dgm:cxn modelId="{8A8B6072-F9FB-4DB0-886F-4E61706AF73E}" type="presParOf" srcId="{492008B6-AE5E-4155-BDEC-E62C32849E22}" destId="{9EAF3FFD-18EA-401E-90A1-114AAFED5524}" srcOrd="4" destOrd="0" presId="urn:microsoft.com/office/officeart/2005/8/layout/vList5"/>
    <dgm:cxn modelId="{AC847BF1-5931-482C-9192-D76501AF9001}" type="presParOf" srcId="{9EAF3FFD-18EA-401E-90A1-114AAFED5524}" destId="{7203AB8F-8D00-4402-A33A-E4AA43F95341}" srcOrd="0" destOrd="0" presId="urn:microsoft.com/office/officeart/2005/8/layout/vList5"/>
    <dgm:cxn modelId="{4DE1259C-70F8-4678-B7B4-E38AE2772F65}" type="presParOf" srcId="{9EAF3FFD-18EA-401E-90A1-114AAFED5524}" destId="{230924E7-8F7E-4669-A222-8C831E70922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59CAF99-5CD1-4B23-95F7-1800FEA09584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2172337-E347-4C3A-ABF9-E33817D9F494}">
      <dgm:prSet phldrT="[Text]"/>
      <dgm:spPr/>
      <dgm:t>
        <a:bodyPr/>
        <a:lstStyle/>
        <a:p>
          <a:r>
            <a:rPr lang="en-US" dirty="0"/>
            <a:t>Intra tubular obstruction</a:t>
          </a:r>
        </a:p>
      </dgm:t>
    </dgm:pt>
    <dgm:pt modelId="{4361E12B-B142-4A61-877E-27FEC3824FB1}" type="parTrans" cxnId="{EE3EA0F5-8B8A-4510-B9E9-50420ADDBEF9}">
      <dgm:prSet/>
      <dgm:spPr/>
      <dgm:t>
        <a:bodyPr/>
        <a:lstStyle/>
        <a:p>
          <a:endParaRPr lang="en-US"/>
        </a:p>
      </dgm:t>
    </dgm:pt>
    <dgm:pt modelId="{DF23A862-CCF2-4410-9942-BC10873742A1}" type="sibTrans" cxnId="{EE3EA0F5-8B8A-4510-B9E9-50420ADDBEF9}">
      <dgm:prSet/>
      <dgm:spPr/>
      <dgm:t>
        <a:bodyPr/>
        <a:lstStyle/>
        <a:p>
          <a:endParaRPr lang="en-US"/>
        </a:p>
      </dgm:t>
    </dgm:pt>
    <dgm:pt modelId="{9D89EDD9-039F-4551-BB27-DACC7EE05A44}">
      <dgm:prSet phldrT="[Text]"/>
      <dgm:spPr/>
      <dgm:t>
        <a:bodyPr/>
        <a:lstStyle/>
        <a:p>
          <a:r>
            <a:rPr lang="en-US" dirty="0"/>
            <a:t>Acyclovir</a:t>
          </a:r>
        </a:p>
      </dgm:t>
    </dgm:pt>
    <dgm:pt modelId="{2A05722D-60C6-45D1-9110-EFC157B1A341}" type="parTrans" cxnId="{8A5E9043-1C06-41C2-BF2A-EB6E1DC66D59}">
      <dgm:prSet/>
      <dgm:spPr/>
      <dgm:t>
        <a:bodyPr/>
        <a:lstStyle/>
        <a:p>
          <a:endParaRPr lang="en-US"/>
        </a:p>
      </dgm:t>
    </dgm:pt>
    <dgm:pt modelId="{1641BB76-5B2E-45A0-9E16-59042DD93BCD}" type="sibTrans" cxnId="{8A5E9043-1C06-41C2-BF2A-EB6E1DC66D59}">
      <dgm:prSet/>
      <dgm:spPr/>
      <dgm:t>
        <a:bodyPr/>
        <a:lstStyle/>
        <a:p>
          <a:endParaRPr lang="en-US"/>
        </a:p>
      </dgm:t>
    </dgm:pt>
    <dgm:pt modelId="{C9160B46-3826-4381-AC97-015B9C6DB6F1}">
      <dgm:prSet phldrT="[Text]"/>
      <dgm:spPr/>
      <dgm:t>
        <a:bodyPr/>
        <a:lstStyle/>
        <a:p>
          <a:r>
            <a:rPr lang="en-US" dirty="0"/>
            <a:t>Sulfadiazine</a:t>
          </a:r>
        </a:p>
      </dgm:t>
    </dgm:pt>
    <dgm:pt modelId="{CD7848B2-E96F-41D7-94EC-2BAE38D5D121}" type="parTrans" cxnId="{B522ED92-3AD2-43F9-A1FE-BB80CE611BC6}">
      <dgm:prSet/>
      <dgm:spPr/>
      <dgm:t>
        <a:bodyPr/>
        <a:lstStyle/>
        <a:p>
          <a:endParaRPr lang="en-US"/>
        </a:p>
      </dgm:t>
    </dgm:pt>
    <dgm:pt modelId="{8AC604AC-595D-446A-9916-00350C6E1B98}" type="sibTrans" cxnId="{B522ED92-3AD2-43F9-A1FE-BB80CE611BC6}">
      <dgm:prSet/>
      <dgm:spPr/>
      <dgm:t>
        <a:bodyPr/>
        <a:lstStyle/>
        <a:p>
          <a:endParaRPr lang="en-US"/>
        </a:p>
      </dgm:t>
    </dgm:pt>
    <dgm:pt modelId="{26AF6E64-574E-478B-ADD8-99F450BB14D6}">
      <dgm:prSet phldrT="[Text]"/>
      <dgm:spPr/>
      <dgm:t>
        <a:bodyPr/>
        <a:lstStyle/>
        <a:p>
          <a:r>
            <a:rPr lang="en-US" dirty="0"/>
            <a:t>Extra-renal obstruction</a:t>
          </a:r>
        </a:p>
      </dgm:t>
    </dgm:pt>
    <dgm:pt modelId="{2D2F74DF-7466-4C62-9FF1-ABD6D7BE3B63}" type="parTrans" cxnId="{9D1949CF-314C-4DD5-B318-42A4352238F3}">
      <dgm:prSet/>
      <dgm:spPr/>
      <dgm:t>
        <a:bodyPr/>
        <a:lstStyle/>
        <a:p>
          <a:endParaRPr lang="en-US"/>
        </a:p>
      </dgm:t>
    </dgm:pt>
    <dgm:pt modelId="{CC87D801-DB62-4F77-8227-5C713C598C95}" type="sibTrans" cxnId="{9D1949CF-314C-4DD5-B318-42A4352238F3}">
      <dgm:prSet/>
      <dgm:spPr/>
      <dgm:t>
        <a:bodyPr/>
        <a:lstStyle/>
        <a:p>
          <a:endParaRPr lang="en-US"/>
        </a:p>
      </dgm:t>
    </dgm:pt>
    <dgm:pt modelId="{5899DAFD-F728-4ECA-98C9-FCE369751C41}">
      <dgm:prSet phldrT="[Text]"/>
      <dgm:spPr/>
      <dgm:t>
        <a:bodyPr/>
        <a:lstStyle/>
        <a:p>
          <a:r>
            <a:rPr lang="en-US" dirty="0" err="1"/>
            <a:t>Tricyclic</a:t>
          </a:r>
          <a:r>
            <a:rPr lang="en-US" dirty="0"/>
            <a:t> antidepressants</a:t>
          </a:r>
        </a:p>
      </dgm:t>
    </dgm:pt>
    <dgm:pt modelId="{3D443722-79C2-4170-B235-C4DDA7775C99}" type="parTrans" cxnId="{30D949EB-70FD-47F1-9BE8-71B3D666A588}">
      <dgm:prSet/>
      <dgm:spPr/>
      <dgm:t>
        <a:bodyPr/>
        <a:lstStyle/>
        <a:p>
          <a:endParaRPr lang="en-US"/>
        </a:p>
      </dgm:t>
    </dgm:pt>
    <dgm:pt modelId="{CC8CFF61-6F4D-4063-AF71-3496B442FB03}" type="sibTrans" cxnId="{30D949EB-70FD-47F1-9BE8-71B3D666A588}">
      <dgm:prSet/>
      <dgm:spPr/>
      <dgm:t>
        <a:bodyPr/>
        <a:lstStyle/>
        <a:p>
          <a:endParaRPr lang="en-US"/>
        </a:p>
      </dgm:t>
    </dgm:pt>
    <dgm:pt modelId="{F97AA4E4-D0EA-4AE6-B94D-D2CCFCB36CFD}">
      <dgm:prSet phldrT="[Text]"/>
      <dgm:spPr/>
      <dgm:t>
        <a:bodyPr/>
        <a:lstStyle/>
        <a:p>
          <a:r>
            <a:rPr lang="en-US" dirty="0" err="1"/>
            <a:t>Indinavir</a:t>
          </a:r>
          <a:endParaRPr lang="en-US" dirty="0"/>
        </a:p>
      </dgm:t>
    </dgm:pt>
    <dgm:pt modelId="{27DEDFDC-9B46-469D-97A6-94C3939CCEEA}" type="parTrans" cxnId="{5DCB08EC-9BD1-49F3-B137-43ABCB077F8F}">
      <dgm:prSet/>
      <dgm:spPr/>
      <dgm:t>
        <a:bodyPr/>
        <a:lstStyle/>
        <a:p>
          <a:endParaRPr lang="en-US"/>
        </a:p>
      </dgm:t>
    </dgm:pt>
    <dgm:pt modelId="{8BE13534-8726-488E-9894-DF4636436AFE}" type="sibTrans" cxnId="{5DCB08EC-9BD1-49F3-B137-43ABCB077F8F}">
      <dgm:prSet/>
      <dgm:spPr/>
      <dgm:t>
        <a:bodyPr/>
        <a:lstStyle/>
        <a:p>
          <a:endParaRPr lang="en-US"/>
        </a:p>
      </dgm:t>
    </dgm:pt>
    <dgm:pt modelId="{943E001A-51A4-42DF-B85E-ACEABCC4DCAC}">
      <dgm:prSet phldrT="[Text]"/>
      <dgm:spPr/>
      <dgm:t>
        <a:bodyPr/>
        <a:lstStyle/>
        <a:p>
          <a:r>
            <a:rPr lang="en-US" dirty="0" err="1"/>
            <a:t>Nephrolithiasis</a:t>
          </a:r>
          <a:endParaRPr lang="en-US" dirty="0"/>
        </a:p>
      </dgm:t>
    </dgm:pt>
    <dgm:pt modelId="{1B7DDEEF-D0F3-457A-A961-B253582F9E5A}" type="parTrans" cxnId="{202A48B3-A543-4699-A6E5-857EC0CE564F}">
      <dgm:prSet/>
      <dgm:spPr/>
      <dgm:t>
        <a:bodyPr/>
        <a:lstStyle/>
        <a:p>
          <a:endParaRPr lang="en-US"/>
        </a:p>
      </dgm:t>
    </dgm:pt>
    <dgm:pt modelId="{38F2290E-2332-4EE5-B637-8D91EA838D9D}" type="sibTrans" cxnId="{202A48B3-A543-4699-A6E5-857EC0CE564F}">
      <dgm:prSet/>
      <dgm:spPr/>
      <dgm:t>
        <a:bodyPr/>
        <a:lstStyle/>
        <a:p>
          <a:endParaRPr lang="en-US"/>
        </a:p>
      </dgm:t>
    </dgm:pt>
    <dgm:pt modelId="{AE7BE12D-B1EA-409C-9F1F-4AB01314D9C0}">
      <dgm:prSet phldrT="[Text]"/>
      <dgm:spPr/>
      <dgm:t>
        <a:bodyPr/>
        <a:lstStyle/>
        <a:p>
          <a:r>
            <a:rPr lang="en-US" dirty="0" err="1"/>
            <a:t>Triamterene</a:t>
          </a:r>
          <a:endParaRPr lang="en-US" dirty="0"/>
        </a:p>
      </dgm:t>
    </dgm:pt>
    <dgm:pt modelId="{F686706B-7E5F-4142-BD0F-4670D3BAF54E}" type="parTrans" cxnId="{364BBC82-AEBB-4C09-A98C-927358699A01}">
      <dgm:prSet/>
      <dgm:spPr/>
      <dgm:t>
        <a:bodyPr/>
        <a:lstStyle/>
        <a:p>
          <a:endParaRPr lang="en-US"/>
        </a:p>
      </dgm:t>
    </dgm:pt>
    <dgm:pt modelId="{6C25511F-04F6-47D7-90B8-D45C8525A2DE}" type="sibTrans" cxnId="{364BBC82-AEBB-4C09-A98C-927358699A01}">
      <dgm:prSet/>
      <dgm:spPr/>
      <dgm:t>
        <a:bodyPr/>
        <a:lstStyle/>
        <a:p>
          <a:endParaRPr lang="en-US"/>
        </a:p>
      </dgm:t>
    </dgm:pt>
    <dgm:pt modelId="{579635C6-EBB3-4F94-BE07-E5FB6A361B9F}">
      <dgm:prSet phldrT="[Text]"/>
      <dgm:spPr/>
      <dgm:t>
        <a:bodyPr/>
        <a:lstStyle/>
        <a:p>
          <a:r>
            <a:rPr lang="en-US" dirty="0" err="1"/>
            <a:t>Indinavir</a:t>
          </a:r>
          <a:endParaRPr lang="en-US" dirty="0"/>
        </a:p>
      </dgm:t>
    </dgm:pt>
    <dgm:pt modelId="{83B1F695-5642-48B4-810E-D608D7271FD1}" type="parTrans" cxnId="{2C60A7BC-22C6-4EBA-B0FB-13920C009C92}">
      <dgm:prSet/>
      <dgm:spPr/>
      <dgm:t>
        <a:bodyPr/>
        <a:lstStyle/>
        <a:p>
          <a:endParaRPr lang="en-US"/>
        </a:p>
      </dgm:t>
    </dgm:pt>
    <dgm:pt modelId="{847DA8E1-C32C-4DF9-BB01-80B4257105EC}" type="sibTrans" cxnId="{2C60A7BC-22C6-4EBA-B0FB-13920C009C92}">
      <dgm:prSet/>
      <dgm:spPr/>
      <dgm:t>
        <a:bodyPr/>
        <a:lstStyle/>
        <a:p>
          <a:endParaRPr lang="en-US"/>
        </a:p>
      </dgm:t>
    </dgm:pt>
    <dgm:pt modelId="{D310CCD5-4E6C-49A4-93E9-87DB90023C0A}" type="pres">
      <dgm:prSet presAssocID="{159CAF99-5CD1-4B23-95F7-1800FEA0958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DC4A6AF-966F-41CE-AEB7-BFCEA2C93B63}" type="pres">
      <dgm:prSet presAssocID="{D2172337-E347-4C3A-ABF9-E33817D9F494}" presName="composite" presStyleCnt="0"/>
      <dgm:spPr/>
    </dgm:pt>
    <dgm:pt modelId="{786FCB25-B85F-46D5-8D52-196C516EE939}" type="pres">
      <dgm:prSet presAssocID="{D2172337-E347-4C3A-ABF9-E33817D9F494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8BE3C1-83B2-4BF1-B038-6DEE3CF7581C}" type="pres">
      <dgm:prSet presAssocID="{D2172337-E347-4C3A-ABF9-E33817D9F494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54ACBC-A92E-4DEF-A99A-CA1282F3E17A}" type="pres">
      <dgm:prSet presAssocID="{DF23A862-CCF2-4410-9942-BC10873742A1}" presName="space" presStyleCnt="0"/>
      <dgm:spPr/>
    </dgm:pt>
    <dgm:pt modelId="{208B1722-BA36-4B00-8F36-791413619A11}" type="pres">
      <dgm:prSet presAssocID="{26AF6E64-574E-478B-ADD8-99F450BB14D6}" presName="composite" presStyleCnt="0"/>
      <dgm:spPr/>
    </dgm:pt>
    <dgm:pt modelId="{0C69791C-DB10-47D9-8CC3-DB71982B40CE}" type="pres">
      <dgm:prSet presAssocID="{26AF6E64-574E-478B-ADD8-99F450BB14D6}" presName="parTx" presStyleLbl="alignNode1" presStyleIdx="1" presStyleCnt="3" custLinFactNeighborX="3173" custLinFactNeighborY="50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DE107F-F472-426F-8D88-4D162BDA9D28}" type="pres">
      <dgm:prSet presAssocID="{26AF6E64-574E-478B-ADD8-99F450BB14D6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E21D01-48B9-4DBF-A0F0-0F11BA0B0D39}" type="pres">
      <dgm:prSet presAssocID="{CC87D801-DB62-4F77-8227-5C713C598C95}" presName="space" presStyleCnt="0"/>
      <dgm:spPr/>
    </dgm:pt>
    <dgm:pt modelId="{FD00D672-DD9A-4F83-AA7E-1B1E3488C4D8}" type="pres">
      <dgm:prSet presAssocID="{943E001A-51A4-42DF-B85E-ACEABCC4DCAC}" presName="composite" presStyleCnt="0"/>
      <dgm:spPr/>
    </dgm:pt>
    <dgm:pt modelId="{ADF8067C-3836-4AD3-A261-0FD92CB92486}" type="pres">
      <dgm:prSet presAssocID="{943E001A-51A4-42DF-B85E-ACEABCC4DCAC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76D939-636A-4414-84C3-C552DFDACCB2}" type="pres">
      <dgm:prSet presAssocID="{943E001A-51A4-42DF-B85E-ACEABCC4DCAC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215797F-7067-4F3C-BE08-5DDCE64BA00F}" type="presOf" srcId="{943E001A-51A4-42DF-B85E-ACEABCC4DCAC}" destId="{ADF8067C-3836-4AD3-A261-0FD92CB92486}" srcOrd="0" destOrd="0" presId="urn:microsoft.com/office/officeart/2005/8/layout/hList1"/>
    <dgm:cxn modelId="{ED08B726-B34A-4FFD-8670-65A52E80B105}" type="presOf" srcId="{F97AA4E4-D0EA-4AE6-B94D-D2CCFCB36CFD}" destId="{2CDE107F-F472-426F-8D88-4D162BDA9D28}" srcOrd="0" destOrd="1" presId="urn:microsoft.com/office/officeart/2005/8/layout/hList1"/>
    <dgm:cxn modelId="{74FAF905-1A4F-4CB7-A002-7214C43EF73F}" type="presOf" srcId="{26AF6E64-574E-478B-ADD8-99F450BB14D6}" destId="{0C69791C-DB10-47D9-8CC3-DB71982B40CE}" srcOrd="0" destOrd="0" presId="urn:microsoft.com/office/officeart/2005/8/layout/hList1"/>
    <dgm:cxn modelId="{364BBC82-AEBB-4C09-A98C-927358699A01}" srcId="{943E001A-51A4-42DF-B85E-ACEABCC4DCAC}" destId="{AE7BE12D-B1EA-409C-9F1F-4AB01314D9C0}" srcOrd="0" destOrd="0" parTransId="{F686706B-7E5F-4142-BD0F-4670D3BAF54E}" sibTransId="{6C25511F-04F6-47D7-90B8-D45C8525A2DE}"/>
    <dgm:cxn modelId="{9F620FC1-A237-4CAA-92B5-F86BAEA17689}" type="presOf" srcId="{159CAF99-5CD1-4B23-95F7-1800FEA09584}" destId="{D310CCD5-4E6C-49A4-93E9-87DB90023C0A}" srcOrd="0" destOrd="0" presId="urn:microsoft.com/office/officeart/2005/8/layout/hList1"/>
    <dgm:cxn modelId="{C494F339-8F26-4FA0-BC11-07D2BA3548B5}" type="presOf" srcId="{9D89EDD9-039F-4551-BB27-DACC7EE05A44}" destId="{288BE3C1-83B2-4BF1-B038-6DEE3CF7581C}" srcOrd="0" destOrd="0" presId="urn:microsoft.com/office/officeart/2005/8/layout/hList1"/>
    <dgm:cxn modelId="{30D949EB-70FD-47F1-9BE8-71B3D666A588}" srcId="{26AF6E64-574E-478B-ADD8-99F450BB14D6}" destId="{5899DAFD-F728-4ECA-98C9-FCE369751C41}" srcOrd="0" destOrd="0" parTransId="{3D443722-79C2-4170-B235-C4DDA7775C99}" sibTransId="{CC8CFF61-6F4D-4063-AF71-3496B442FB03}"/>
    <dgm:cxn modelId="{2C60A7BC-22C6-4EBA-B0FB-13920C009C92}" srcId="{943E001A-51A4-42DF-B85E-ACEABCC4DCAC}" destId="{579635C6-EBB3-4F94-BE07-E5FB6A361B9F}" srcOrd="1" destOrd="0" parTransId="{83B1F695-5642-48B4-810E-D608D7271FD1}" sibTransId="{847DA8E1-C32C-4DF9-BB01-80B4257105EC}"/>
    <dgm:cxn modelId="{7F138AA3-A02C-4A55-9FCB-05B3551AFFC1}" type="presOf" srcId="{579635C6-EBB3-4F94-BE07-E5FB6A361B9F}" destId="{0276D939-636A-4414-84C3-C552DFDACCB2}" srcOrd="0" destOrd="1" presId="urn:microsoft.com/office/officeart/2005/8/layout/hList1"/>
    <dgm:cxn modelId="{9D1949CF-314C-4DD5-B318-42A4352238F3}" srcId="{159CAF99-5CD1-4B23-95F7-1800FEA09584}" destId="{26AF6E64-574E-478B-ADD8-99F450BB14D6}" srcOrd="1" destOrd="0" parTransId="{2D2F74DF-7466-4C62-9FF1-ABD6D7BE3B63}" sibTransId="{CC87D801-DB62-4F77-8227-5C713C598C95}"/>
    <dgm:cxn modelId="{321E63F5-C636-4238-A39F-E258D88B3F10}" type="presOf" srcId="{5899DAFD-F728-4ECA-98C9-FCE369751C41}" destId="{2CDE107F-F472-426F-8D88-4D162BDA9D28}" srcOrd="0" destOrd="0" presId="urn:microsoft.com/office/officeart/2005/8/layout/hList1"/>
    <dgm:cxn modelId="{8782C44B-AF77-4900-8A2F-5A0403138A58}" type="presOf" srcId="{D2172337-E347-4C3A-ABF9-E33817D9F494}" destId="{786FCB25-B85F-46D5-8D52-196C516EE939}" srcOrd="0" destOrd="0" presId="urn:microsoft.com/office/officeart/2005/8/layout/hList1"/>
    <dgm:cxn modelId="{FE15A49B-C539-4F83-A93B-8AD351DB9DBA}" type="presOf" srcId="{C9160B46-3826-4381-AC97-015B9C6DB6F1}" destId="{288BE3C1-83B2-4BF1-B038-6DEE3CF7581C}" srcOrd="0" destOrd="1" presId="urn:microsoft.com/office/officeart/2005/8/layout/hList1"/>
    <dgm:cxn modelId="{5DCB08EC-9BD1-49F3-B137-43ABCB077F8F}" srcId="{26AF6E64-574E-478B-ADD8-99F450BB14D6}" destId="{F97AA4E4-D0EA-4AE6-B94D-D2CCFCB36CFD}" srcOrd="1" destOrd="0" parTransId="{27DEDFDC-9B46-469D-97A6-94C3939CCEEA}" sibTransId="{8BE13534-8726-488E-9894-DF4636436AFE}"/>
    <dgm:cxn modelId="{EE3EA0F5-8B8A-4510-B9E9-50420ADDBEF9}" srcId="{159CAF99-5CD1-4B23-95F7-1800FEA09584}" destId="{D2172337-E347-4C3A-ABF9-E33817D9F494}" srcOrd="0" destOrd="0" parTransId="{4361E12B-B142-4A61-877E-27FEC3824FB1}" sibTransId="{DF23A862-CCF2-4410-9942-BC10873742A1}"/>
    <dgm:cxn modelId="{202A48B3-A543-4699-A6E5-857EC0CE564F}" srcId="{159CAF99-5CD1-4B23-95F7-1800FEA09584}" destId="{943E001A-51A4-42DF-B85E-ACEABCC4DCAC}" srcOrd="2" destOrd="0" parTransId="{1B7DDEEF-D0F3-457A-A961-B253582F9E5A}" sibTransId="{38F2290E-2332-4EE5-B637-8D91EA838D9D}"/>
    <dgm:cxn modelId="{7B72EE5D-68D2-4AE3-BD32-79300B91AA89}" type="presOf" srcId="{AE7BE12D-B1EA-409C-9F1F-4AB01314D9C0}" destId="{0276D939-636A-4414-84C3-C552DFDACCB2}" srcOrd="0" destOrd="0" presId="urn:microsoft.com/office/officeart/2005/8/layout/hList1"/>
    <dgm:cxn modelId="{B522ED92-3AD2-43F9-A1FE-BB80CE611BC6}" srcId="{D2172337-E347-4C3A-ABF9-E33817D9F494}" destId="{C9160B46-3826-4381-AC97-015B9C6DB6F1}" srcOrd="1" destOrd="0" parTransId="{CD7848B2-E96F-41D7-94EC-2BAE38D5D121}" sibTransId="{8AC604AC-595D-446A-9916-00350C6E1B98}"/>
    <dgm:cxn modelId="{8A5E9043-1C06-41C2-BF2A-EB6E1DC66D59}" srcId="{D2172337-E347-4C3A-ABF9-E33817D9F494}" destId="{9D89EDD9-039F-4551-BB27-DACC7EE05A44}" srcOrd="0" destOrd="0" parTransId="{2A05722D-60C6-45D1-9110-EFC157B1A341}" sibTransId="{1641BB76-5B2E-45A0-9E16-59042DD93BCD}"/>
    <dgm:cxn modelId="{45AB780A-3E19-4442-95A7-E8CCF62D1511}" type="presParOf" srcId="{D310CCD5-4E6C-49A4-93E9-87DB90023C0A}" destId="{DDC4A6AF-966F-41CE-AEB7-BFCEA2C93B63}" srcOrd="0" destOrd="0" presId="urn:microsoft.com/office/officeart/2005/8/layout/hList1"/>
    <dgm:cxn modelId="{104AFAE0-C701-44CE-A01B-5CEBE1ACAC5C}" type="presParOf" srcId="{DDC4A6AF-966F-41CE-AEB7-BFCEA2C93B63}" destId="{786FCB25-B85F-46D5-8D52-196C516EE939}" srcOrd="0" destOrd="0" presId="urn:microsoft.com/office/officeart/2005/8/layout/hList1"/>
    <dgm:cxn modelId="{C1E7FCEE-FBD3-43AC-AFB3-ABFCEE4E2D77}" type="presParOf" srcId="{DDC4A6AF-966F-41CE-AEB7-BFCEA2C93B63}" destId="{288BE3C1-83B2-4BF1-B038-6DEE3CF7581C}" srcOrd="1" destOrd="0" presId="urn:microsoft.com/office/officeart/2005/8/layout/hList1"/>
    <dgm:cxn modelId="{F162533D-1AC2-4D01-B56C-79CAF9765FD1}" type="presParOf" srcId="{D310CCD5-4E6C-49A4-93E9-87DB90023C0A}" destId="{A954ACBC-A92E-4DEF-A99A-CA1282F3E17A}" srcOrd="1" destOrd="0" presId="urn:microsoft.com/office/officeart/2005/8/layout/hList1"/>
    <dgm:cxn modelId="{D03F26CF-B62D-43BB-9B6A-5948E9AB15E6}" type="presParOf" srcId="{D310CCD5-4E6C-49A4-93E9-87DB90023C0A}" destId="{208B1722-BA36-4B00-8F36-791413619A11}" srcOrd="2" destOrd="0" presId="urn:microsoft.com/office/officeart/2005/8/layout/hList1"/>
    <dgm:cxn modelId="{C707E7E2-94F8-47C7-928E-0D3DB360D623}" type="presParOf" srcId="{208B1722-BA36-4B00-8F36-791413619A11}" destId="{0C69791C-DB10-47D9-8CC3-DB71982B40CE}" srcOrd="0" destOrd="0" presId="urn:microsoft.com/office/officeart/2005/8/layout/hList1"/>
    <dgm:cxn modelId="{CCEAFD7A-E4FC-4EDA-BD54-4F28251548E6}" type="presParOf" srcId="{208B1722-BA36-4B00-8F36-791413619A11}" destId="{2CDE107F-F472-426F-8D88-4D162BDA9D28}" srcOrd="1" destOrd="0" presId="urn:microsoft.com/office/officeart/2005/8/layout/hList1"/>
    <dgm:cxn modelId="{543AD485-5E51-454D-AB87-5B361E32CCEE}" type="presParOf" srcId="{D310CCD5-4E6C-49A4-93E9-87DB90023C0A}" destId="{B0E21D01-48B9-4DBF-A0F0-0F11BA0B0D39}" srcOrd="3" destOrd="0" presId="urn:microsoft.com/office/officeart/2005/8/layout/hList1"/>
    <dgm:cxn modelId="{38A61D79-20FD-4948-B1F6-63F07F330928}" type="presParOf" srcId="{D310CCD5-4E6C-49A4-93E9-87DB90023C0A}" destId="{FD00D672-DD9A-4F83-AA7E-1B1E3488C4D8}" srcOrd="4" destOrd="0" presId="urn:microsoft.com/office/officeart/2005/8/layout/hList1"/>
    <dgm:cxn modelId="{69F6F3A1-5368-46C9-9EB2-809A9E474F90}" type="presParOf" srcId="{FD00D672-DD9A-4F83-AA7E-1B1E3488C4D8}" destId="{ADF8067C-3836-4AD3-A261-0FD92CB92486}" srcOrd="0" destOrd="0" presId="urn:microsoft.com/office/officeart/2005/8/layout/hList1"/>
    <dgm:cxn modelId="{D3BDF3F2-5B1E-4056-BDF7-174988D81603}" type="presParOf" srcId="{FD00D672-DD9A-4F83-AA7E-1B1E3488C4D8}" destId="{0276D939-636A-4414-84C3-C552DFDACCB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4C8A20-B61E-4193-B30B-7ABE90371DD2}">
      <dsp:nvSpPr>
        <dsp:cNvPr id="0" name=""/>
        <dsp:cNvSpPr/>
      </dsp:nvSpPr>
      <dsp:spPr>
        <a:xfrm>
          <a:off x="0" y="1473203"/>
          <a:ext cx="7499350" cy="1583105"/>
        </a:xfrm>
        <a:prstGeom prst="roundRect">
          <a:avLst/>
        </a:prstGeom>
        <a:solidFill>
          <a:schemeClr val="accent2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 dirty="0"/>
        </a:p>
      </dsp:txBody>
      <dsp:txXfrm>
        <a:off x="77281" y="1550484"/>
        <a:ext cx="7344788" cy="1428543"/>
      </dsp:txXfrm>
    </dsp:sp>
    <dsp:sp modelId="{24F193F3-06D8-4FC2-B3DF-10144C53EADE}">
      <dsp:nvSpPr>
        <dsp:cNvPr id="0" name=""/>
        <dsp:cNvSpPr/>
      </dsp:nvSpPr>
      <dsp:spPr>
        <a:xfrm>
          <a:off x="0" y="1608651"/>
          <a:ext cx="7499350" cy="1076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8104" tIns="82550" rIns="462280" bIns="82550" numCol="1" spcCol="1270" anchor="t" anchorCtr="0">
          <a:noAutofit/>
        </a:bodyPr>
        <a:lstStyle/>
        <a:p>
          <a:pPr marL="285750" lvl="1" indent="-285750" algn="l" defTabSz="2266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5100" kern="1200" dirty="0"/>
            <a:t>Immune mediated</a:t>
          </a:r>
        </a:p>
      </dsp:txBody>
      <dsp:txXfrm>
        <a:off x="0" y="1608651"/>
        <a:ext cx="7499350" cy="1076400"/>
      </dsp:txXfrm>
    </dsp:sp>
    <dsp:sp modelId="{7227DB60-D963-4EAC-AE9E-AD367BC7B883}">
      <dsp:nvSpPr>
        <dsp:cNvPr id="0" name=""/>
        <dsp:cNvSpPr/>
      </dsp:nvSpPr>
      <dsp:spPr>
        <a:xfrm>
          <a:off x="0" y="3378199"/>
          <a:ext cx="7499350" cy="1318402"/>
        </a:xfrm>
        <a:prstGeom prst="roundRect">
          <a:avLst/>
        </a:prstGeom>
        <a:solidFill>
          <a:schemeClr val="accent2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 dirty="0"/>
        </a:p>
      </dsp:txBody>
      <dsp:txXfrm>
        <a:off x="64359" y="3442558"/>
        <a:ext cx="7370632" cy="1189684"/>
      </dsp:txXfrm>
    </dsp:sp>
    <dsp:sp modelId="{80B1DFF1-F372-47AA-A4C3-DC6AE57EDBFA}">
      <dsp:nvSpPr>
        <dsp:cNvPr id="0" name=""/>
        <dsp:cNvSpPr/>
      </dsp:nvSpPr>
      <dsp:spPr>
        <a:xfrm>
          <a:off x="0" y="4003454"/>
          <a:ext cx="7499350" cy="1076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8104" tIns="82550" rIns="462280" bIns="82550" numCol="1" spcCol="1270" anchor="t" anchorCtr="0">
          <a:noAutofit/>
        </a:bodyPr>
        <a:lstStyle/>
        <a:p>
          <a:pPr marL="285750" lvl="1" indent="-285750" algn="l" defTabSz="2266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5100" kern="1200" dirty="0"/>
            <a:t>Non-immune mediated </a:t>
          </a:r>
        </a:p>
      </dsp:txBody>
      <dsp:txXfrm>
        <a:off x="0" y="4003454"/>
        <a:ext cx="7499350" cy="10764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A0B8B8-B793-4B11-BCD2-DA09383DA81E}">
      <dsp:nvSpPr>
        <dsp:cNvPr id="0" name=""/>
        <dsp:cNvSpPr/>
      </dsp:nvSpPr>
      <dsp:spPr>
        <a:xfrm rot="5400000">
          <a:off x="4459242" y="-1627039"/>
          <a:ext cx="1240512" cy="47995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kern="1200" dirty="0"/>
            <a:t>Penicillin, Ciprofloxacin       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kern="1200" dirty="0" err="1"/>
            <a:t>Furosemide</a:t>
          </a:r>
          <a:r>
            <a:rPr lang="en-US" sz="3200" kern="1200" dirty="0"/>
            <a:t> ,NSAIDs    </a:t>
          </a:r>
        </a:p>
      </dsp:txBody>
      <dsp:txXfrm rot="-5400000">
        <a:off x="2679707" y="213053"/>
        <a:ext cx="4739027" cy="1119398"/>
      </dsp:txXfrm>
    </dsp:sp>
    <dsp:sp modelId="{5FAC4AA9-DD8B-4EBD-987F-5D8FC43D5D40}">
      <dsp:nvSpPr>
        <dsp:cNvPr id="0" name=""/>
        <dsp:cNvSpPr/>
      </dsp:nvSpPr>
      <dsp:spPr>
        <a:xfrm>
          <a:off x="0" y="2096"/>
          <a:ext cx="2699766" cy="1550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/>
            <a:t>Acute allergic interstitial nephritis</a:t>
          </a:r>
        </a:p>
      </dsp:txBody>
      <dsp:txXfrm>
        <a:off x="75696" y="77792"/>
        <a:ext cx="2548374" cy="1399248"/>
      </dsp:txXfrm>
    </dsp:sp>
    <dsp:sp modelId="{1B21AB80-C151-4DDE-A2EB-40377A80E310}">
      <dsp:nvSpPr>
        <dsp:cNvPr id="0" name=""/>
        <dsp:cNvSpPr/>
      </dsp:nvSpPr>
      <dsp:spPr>
        <a:xfrm rot="5400000">
          <a:off x="4479301" y="5797"/>
          <a:ext cx="1240512" cy="47995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kern="1200" dirty="0" err="1"/>
            <a:t>Cyclosporine,Lithium</a:t>
          </a:r>
          <a:r>
            <a:rPr lang="en-US" sz="3200" kern="1200" dirty="0"/>
            <a:t>,</a:t>
          </a:r>
        </a:p>
      </dsp:txBody>
      <dsp:txXfrm rot="-5400000">
        <a:off x="2699766" y="1845890"/>
        <a:ext cx="4739027" cy="1119398"/>
      </dsp:txXfrm>
    </dsp:sp>
    <dsp:sp modelId="{94A13A9D-1B5F-4D58-BD13-5E94D2F8651F}">
      <dsp:nvSpPr>
        <dsp:cNvPr id="0" name=""/>
        <dsp:cNvSpPr/>
      </dsp:nvSpPr>
      <dsp:spPr>
        <a:xfrm>
          <a:off x="0" y="1630269"/>
          <a:ext cx="2699766" cy="1550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/>
            <a:t>Chronic interstitial nephritis</a:t>
          </a:r>
        </a:p>
      </dsp:txBody>
      <dsp:txXfrm>
        <a:off x="75696" y="1705965"/>
        <a:ext cx="2548374" cy="1399248"/>
      </dsp:txXfrm>
    </dsp:sp>
    <dsp:sp modelId="{230924E7-8F7E-4669-A222-8C831E709221}">
      <dsp:nvSpPr>
        <dsp:cNvPr id="0" name=""/>
        <dsp:cNvSpPr/>
      </dsp:nvSpPr>
      <dsp:spPr>
        <a:xfrm rot="5400000">
          <a:off x="4103270" y="1861720"/>
          <a:ext cx="1997261" cy="479489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err="1"/>
            <a:t>Phenacetin,Aspirin,and</a:t>
          </a:r>
          <a:r>
            <a:rPr lang="en-US" sz="2800" kern="1200" dirty="0"/>
            <a:t> Caffeine analgesic</a:t>
          </a:r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3400" kern="1200" dirty="0"/>
        </a:p>
      </dsp:txBody>
      <dsp:txXfrm rot="-5400000">
        <a:off x="2704453" y="3358035"/>
        <a:ext cx="4697398" cy="1802265"/>
      </dsp:txXfrm>
    </dsp:sp>
    <dsp:sp modelId="{7203AB8F-8D00-4402-A33A-E4AA43F95341}">
      <dsp:nvSpPr>
        <dsp:cNvPr id="0" name=""/>
        <dsp:cNvSpPr/>
      </dsp:nvSpPr>
      <dsp:spPr>
        <a:xfrm>
          <a:off x="0" y="3481752"/>
          <a:ext cx="2697129" cy="1550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/>
            <a:t>Papillary necrosis</a:t>
          </a:r>
        </a:p>
      </dsp:txBody>
      <dsp:txXfrm>
        <a:off x="75696" y="3557448"/>
        <a:ext cx="2545737" cy="139924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6FCB25-B85F-46D5-8D52-196C516EE939}">
      <dsp:nvSpPr>
        <dsp:cNvPr id="0" name=""/>
        <dsp:cNvSpPr/>
      </dsp:nvSpPr>
      <dsp:spPr>
        <a:xfrm>
          <a:off x="2343" y="1415331"/>
          <a:ext cx="2284958" cy="7593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/>
            <a:t>Intra tubular obstruction</a:t>
          </a:r>
        </a:p>
      </dsp:txBody>
      <dsp:txXfrm>
        <a:off x="2343" y="1415331"/>
        <a:ext cx="2284958" cy="759391"/>
      </dsp:txXfrm>
    </dsp:sp>
    <dsp:sp modelId="{288BE3C1-83B2-4BF1-B038-6DEE3CF7581C}">
      <dsp:nvSpPr>
        <dsp:cNvPr id="0" name=""/>
        <dsp:cNvSpPr/>
      </dsp:nvSpPr>
      <dsp:spPr>
        <a:xfrm>
          <a:off x="2343" y="2174723"/>
          <a:ext cx="2284958" cy="121054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/>
            <a:t>Acyclovir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/>
            <a:t>Sulfadiazine</a:t>
          </a:r>
        </a:p>
      </dsp:txBody>
      <dsp:txXfrm>
        <a:off x="2343" y="2174723"/>
        <a:ext cx="2284958" cy="1210545"/>
      </dsp:txXfrm>
    </dsp:sp>
    <dsp:sp modelId="{0C69791C-DB10-47D9-8CC3-DB71982B40CE}">
      <dsp:nvSpPr>
        <dsp:cNvPr id="0" name=""/>
        <dsp:cNvSpPr/>
      </dsp:nvSpPr>
      <dsp:spPr>
        <a:xfrm>
          <a:off x="2679697" y="1453392"/>
          <a:ext cx="2284958" cy="7593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/>
            <a:t>Extra-renal obstruction</a:t>
          </a:r>
        </a:p>
      </dsp:txBody>
      <dsp:txXfrm>
        <a:off x="2679697" y="1453392"/>
        <a:ext cx="2284958" cy="759391"/>
      </dsp:txXfrm>
    </dsp:sp>
    <dsp:sp modelId="{2CDE107F-F472-426F-8D88-4D162BDA9D28}">
      <dsp:nvSpPr>
        <dsp:cNvPr id="0" name=""/>
        <dsp:cNvSpPr/>
      </dsp:nvSpPr>
      <dsp:spPr>
        <a:xfrm>
          <a:off x="2607195" y="2174723"/>
          <a:ext cx="2284958" cy="121054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err="1"/>
            <a:t>Tricyclic</a:t>
          </a:r>
          <a:r>
            <a:rPr lang="en-US" sz="2100" kern="1200" dirty="0"/>
            <a:t> antidepressants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err="1"/>
            <a:t>Indinavir</a:t>
          </a:r>
          <a:endParaRPr lang="en-US" sz="2100" kern="1200" dirty="0"/>
        </a:p>
      </dsp:txBody>
      <dsp:txXfrm>
        <a:off x="2607195" y="2174723"/>
        <a:ext cx="2284958" cy="1210545"/>
      </dsp:txXfrm>
    </dsp:sp>
    <dsp:sp modelId="{ADF8067C-3836-4AD3-A261-0FD92CB92486}">
      <dsp:nvSpPr>
        <dsp:cNvPr id="0" name=""/>
        <dsp:cNvSpPr/>
      </dsp:nvSpPr>
      <dsp:spPr>
        <a:xfrm>
          <a:off x="5212048" y="1415331"/>
          <a:ext cx="2284958" cy="7593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err="1"/>
            <a:t>Nephrolithiasis</a:t>
          </a:r>
          <a:endParaRPr lang="en-US" sz="2100" kern="1200" dirty="0"/>
        </a:p>
      </dsp:txBody>
      <dsp:txXfrm>
        <a:off x="5212048" y="1415331"/>
        <a:ext cx="2284958" cy="759391"/>
      </dsp:txXfrm>
    </dsp:sp>
    <dsp:sp modelId="{0276D939-636A-4414-84C3-C552DFDACCB2}">
      <dsp:nvSpPr>
        <dsp:cNvPr id="0" name=""/>
        <dsp:cNvSpPr/>
      </dsp:nvSpPr>
      <dsp:spPr>
        <a:xfrm>
          <a:off x="5212048" y="2174723"/>
          <a:ext cx="2284958" cy="121054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err="1"/>
            <a:t>Triamterene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err="1"/>
            <a:t>Indinavir</a:t>
          </a:r>
          <a:endParaRPr lang="en-US" sz="2100" kern="1200" dirty="0"/>
        </a:p>
      </dsp:txBody>
      <dsp:txXfrm>
        <a:off x="5212048" y="2174723"/>
        <a:ext cx="2284958" cy="12105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4E028E-6BBA-4AD9-93D6-05F24B3E7B53}" type="datetimeFigureOut">
              <a:rPr lang="en-US" smtClean="0"/>
              <a:pPr/>
              <a:t>9/13/2024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E82200-7FAB-4BF5-9E20-10A82E632A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3484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1C78DA-1F19-448A-89FB-E6DED409DA97}" type="slidenum">
              <a:rPr lang="en-US"/>
              <a:pPr/>
              <a:t>1</a:t>
            </a:fld>
            <a:endParaRPr lang="en-US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83253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>
              <a:cs typeface="Arial" pitchFamily="34" charset="0"/>
            </a:endParaRPr>
          </a:p>
        </p:txBody>
      </p:sp>
      <p:sp>
        <p:nvSpPr>
          <p:cNvPr id="809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CA10D38-2C64-466B-AB62-D9FD1E023319}" type="slidenum">
              <a:rPr lang="ar-SA" smtClean="0"/>
              <a:pPr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644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dirty="0">
              <a:cs typeface="Arial" pitchFamily="34" charset="0"/>
            </a:endParaRPr>
          </a:p>
        </p:txBody>
      </p:sp>
      <p:sp>
        <p:nvSpPr>
          <p:cNvPr id="819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C8A7AB3-6BB4-46DE-86DE-630D6F6B0F3E}" type="slidenum">
              <a:rPr lang="ar-SA" smtClean="0"/>
              <a:pPr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37457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2D0F614-A9EB-4FBC-A12E-DBA8C67CBDAD}" type="slidenum">
              <a:rPr lang="en-US"/>
              <a:pPr>
                <a:defRPr/>
              </a:pPr>
              <a:t>45</a:t>
            </a:fld>
            <a:endParaRPr lang="en-US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ar-SA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5895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05515-9420-4B43-A160-CE844E0AFE1D}" type="datetime1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FE6D-BB9A-46C7-8E11-3A63B50540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277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370B9-80B5-46BB-9D94-5FE3A240358C}" type="datetime1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FE6D-BB9A-46C7-8E11-3A63B50540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67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0254E-EC78-43DA-BF6F-4BC5688E858A}" type="datetime1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FE6D-BB9A-46C7-8E11-3A63B50540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13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3817" y="228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24984" y="18288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184" y="18288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11091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914400" y="609600"/>
            <a:ext cx="10363200" cy="5486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29FEEC-577A-4388-821F-43EE6D888E83}" type="datetime1">
              <a:rPr lang="en-US" smtClean="0"/>
              <a:t>9/13/2024</a:t>
            </a:fld>
            <a:endParaRPr lang="en-GB"/>
          </a:p>
        </p:txBody>
      </p:sp>
      <p:sp>
        <p:nvSpPr>
          <p:cNvPr id="4" name="Rectangle 103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RDP</a:t>
            </a:r>
            <a:endParaRPr lang="en-GB"/>
          </a:p>
        </p:txBody>
      </p:sp>
      <p:sp>
        <p:nvSpPr>
          <p:cNvPr id="5" name="Rectangle 103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70C51B-94A7-45D2-9454-FD3CBAF82482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71310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6217C-9A16-43F9-B5B2-269F9B395471}" type="datetime1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FE6D-BB9A-46C7-8E11-3A63B50540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83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E45EA-CE50-435D-8CFF-60C58997D3C4}" type="datetime1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FE6D-BB9A-46C7-8E11-3A63B50540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603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75524-2A82-4672-A52F-178A2C90AC70}" type="datetime1">
              <a:rPr lang="en-US" smtClean="0"/>
              <a:t>9/13/2024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FE6D-BB9A-46C7-8E11-3A63B50540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764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93B2F-7F07-4390-94F3-4E7FD6956C8A}" type="datetime1">
              <a:rPr lang="en-US" smtClean="0"/>
              <a:t>9/13/2024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FE6D-BB9A-46C7-8E11-3A63B50540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462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5CAE3-761D-4533-BBF1-CB1A77CEC070}" type="datetime1">
              <a:rPr lang="en-US" smtClean="0"/>
              <a:t>9/13/2024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FE6D-BB9A-46C7-8E11-3A63B50540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295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C7069-7334-4E84-9D12-5924E4D8387C}" type="datetime1">
              <a:rPr lang="en-US" smtClean="0"/>
              <a:t>9/13/2024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FE6D-BB9A-46C7-8E11-3A63B50540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404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29964-BE0E-42F8-A195-9887FA16F03A}" type="datetime1">
              <a:rPr lang="en-US" smtClean="0"/>
              <a:t>9/13/2024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FE6D-BB9A-46C7-8E11-3A63B50540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755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BBD96-53A4-4B68-B880-76E4AC227F22}" type="datetime1">
              <a:rPr lang="en-US" smtClean="0"/>
              <a:t>9/13/2024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FE6D-BB9A-46C7-8E11-3A63B50540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3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08081-B270-4814-AD1B-11FF0F361E36}" type="datetime1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82FE6D-BB9A-46C7-8E11-3A63B50540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 rot="20309081">
            <a:off x="1771650" y="3083148"/>
            <a:ext cx="86487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</a:t>
            </a:r>
            <a:endParaRPr lang="en-US" sz="44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4271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2" r:id="rId12"/>
    <p:sldLayoutId id="2147483773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google.ae/url?sa=i&amp;source=images&amp;cd=&amp;cad=rja&amp;docid=q_NgXDRRNHjKhM&amp;tbnid=fnr8nfto3MWkSM:&amp;ved=0CAUQjRw&amp;url=http://www.nature.com/nrneph/journal/v7/n4/fig_tab/nrneph.2011.16_F2.html&amp;ei=BY8wUaPhCM2ZlQWl5oCoDQ&amp;psig=AFQjCNEKIdEJGGdjTZOKsQFWsWgybfkA_w&amp;ust=1362223023476478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Drug-induced nephrotoxicity</a:t>
            </a:r>
            <a:endParaRPr lang="ar-SA" dirty="0"/>
          </a:p>
        </p:txBody>
      </p:sp>
      <p:sp>
        <p:nvSpPr>
          <p:cNvPr id="921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9AF99A7-B579-4E14-A6ED-D9824988BD13}" type="slidenum">
              <a:rPr lang="en-US"/>
              <a:pPr/>
              <a:t>1</a:t>
            </a:fld>
            <a:endParaRPr lang="en-US" dirty="0"/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1676401" y="1752601"/>
            <a:ext cx="8453729" cy="4343189"/>
            <a:chOff x="845" y="408"/>
            <a:chExt cx="4149" cy="3720"/>
          </a:xfrm>
        </p:grpSpPr>
        <p:sp>
          <p:nvSpPr>
            <p:cNvPr id="9228" name="Arc 12"/>
            <p:cNvSpPr>
              <a:spLocks/>
            </p:cNvSpPr>
            <p:nvPr/>
          </p:nvSpPr>
          <p:spPr bwMode="auto">
            <a:xfrm rot="-2550416">
              <a:off x="2181" y="514"/>
              <a:ext cx="1432" cy="2524"/>
            </a:xfrm>
            <a:custGeom>
              <a:avLst/>
              <a:gdLst>
                <a:gd name="T0" fmla="*/ 202 w 26451"/>
                <a:gd name="T1" fmla="*/ 2 h 43200"/>
                <a:gd name="T2" fmla="*/ 0 w 26451"/>
                <a:gd name="T3" fmla="*/ 2492 h 43200"/>
                <a:gd name="T4" fmla="*/ 263 w 26451"/>
                <a:gd name="T5" fmla="*/ 1262 h 43200"/>
                <a:gd name="T6" fmla="*/ 0 60000 65536"/>
                <a:gd name="T7" fmla="*/ 0 60000 65536"/>
                <a:gd name="T8" fmla="*/ 0 60000 65536"/>
                <a:gd name="T9" fmla="*/ 0 w 26451"/>
                <a:gd name="T10" fmla="*/ 0 h 43200"/>
                <a:gd name="T11" fmla="*/ 26451 w 26451"/>
                <a:gd name="T12" fmla="*/ 43200 h 43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451" h="43200" fill="none" extrusionOk="0">
                  <a:moveTo>
                    <a:pt x="3733" y="28"/>
                  </a:moveTo>
                  <a:cubicBezTo>
                    <a:pt x="4106" y="9"/>
                    <a:pt x="4478" y="-1"/>
                    <a:pt x="4851" y="0"/>
                  </a:cubicBezTo>
                  <a:cubicBezTo>
                    <a:pt x="16780" y="0"/>
                    <a:pt x="26451" y="9670"/>
                    <a:pt x="26451" y="21600"/>
                  </a:cubicBezTo>
                  <a:cubicBezTo>
                    <a:pt x="26451" y="33529"/>
                    <a:pt x="16780" y="43200"/>
                    <a:pt x="4851" y="43200"/>
                  </a:cubicBezTo>
                  <a:cubicBezTo>
                    <a:pt x="3218" y="43200"/>
                    <a:pt x="1590" y="43014"/>
                    <a:pt x="-1" y="42648"/>
                  </a:cubicBezTo>
                </a:path>
                <a:path w="26451" h="43200" stroke="0" extrusionOk="0">
                  <a:moveTo>
                    <a:pt x="3733" y="28"/>
                  </a:moveTo>
                  <a:cubicBezTo>
                    <a:pt x="4106" y="9"/>
                    <a:pt x="4478" y="-1"/>
                    <a:pt x="4851" y="0"/>
                  </a:cubicBezTo>
                  <a:cubicBezTo>
                    <a:pt x="16780" y="0"/>
                    <a:pt x="26451" y="9670"/>
                    <a:pt x="26451" y="21600"/>
                  </a:cubicBezTo>
                  <a:cubicBezTo>
                    <a:pt x="26451" y="33529"/>
                    <a:pt x="16780" y="43200"/>
                    <a:pt x="4851" y="43200"/>
                  </a:cubicBezTo>
                  <a:cubicBezTo>
                    <a:pt x="3218" y="43200"/>
                    <a:pt x="1590" y="43014"/>
                    <a:pt x="-1" y="42648"/>
                  </a:cubicBezTo>
                  <a:lnTo>
                    <a:pt x="4851" y="21600"/>
                  </a:lnTo>
                  <a:close/>
                </a:path>
              </a:pathLst>
            </a:custGeom>
            <a:noFill/>
            <a:ln w="42926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9229" name="Rectangle 14"/>
            <p:cNvSpPr>
              <a:spLocks noChangeArrowheads="1"/>
            </p:cNvSpPr>
            <p:nvPr/>
          </p:nvSpPr>
          <p:spPr bwMode="auto">
            <a:xfrm>
              <a:off x="2419" y="1045"/>
              <a:ext cx="2575" cy="10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latin typeface="Segoe Print" pitchFamily="2" charset="0"/>
                </a:rPr>
                <a:t>“All drugs known to humans are poisons,  only the amount or dose determine the effects.”</a:t>
              </a:r>
            </a:p>
          </p:txBody>
        </p:sp>
        <p:pic>
          <p:nvPicPr>
            <p:cNvPr id="1811472" name="Picture 16" descr="paracelsus"/>
            <p:cNvPicPr>
              <a:picLocks noChangeAspect="1" noChangeArrowheads="1"/>
            </p:cNvPicPr>
            <p:nvPr/>
          </p:nvPicPr>
          <p:blipFill>
            <a:blip r:embed="rId3" cstate="print">
              <a:lum bright="-10000" contrast="14000"/>
            </a:blip>
            <a:srcRect b="3159"/>
            <a:stretch>
              <a:fillRect/>
            </a:stretch>
          </p:blipFill>
          <p:spPr bwMode="auto">
            <a:xfrm>
              <a:off x="845" y="408"/>
              <a:ext cx="1573" cy="3720"/>
            </a:xfrm>
            <a:prstGeom prst="rect">
              <a:avLst/>
            </a:prstGeom>
            <a:noFill/>
            <a:effectLst>
              <a:outerShdw dist="35921" dir="2700000" algn="ctr" rotWithShape="0">
                <a:srgbClr val="808080"/>
              </a:outerShdw>
            </a:effectLst>
          </p:spPr>
        </p:pic>
      </p:grp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www.nature.com/ki/journal/v74/n1/images/ki2008128f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52400"/>
            <a:ext cx="8991600" cy="6705600"/>
          </a:xfrm>
          <a:prstGeom prst="rect">
            <a:avLst/>
          </a:prstGeom>
          <a:noFill/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FE6D-BB9A-46C7-8E11-3A63B505403B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NON-IMMUNE MEDIATED </a:t>
            </a:r>
            <a:r>
              <a:rPr lang="en-US" sz="4400" dirty="0"/>
              <a:t>DIN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dirty="0"/>
              <a:t>Alteration in the renal blood flow.</a:t>
            </a:r>
          </a:p>
          <a:p>
            <a:pPr>
              <a:buFont typeface="Wingdings" pitchFamily="2" charset="2"/>
              <a:buChar char="§"/>
            </a:pPr>
            <a:r>
              <a:rPr lang="en-US" dirty="0"/>
              <a:t>Alteration in the tubular transport process,</a:t>
            </a:r>
          </a:p>
          <a:p>
            <a:pPr>
              <a:buFont typeface="Wingdings" pitchFamily="2" charset="2"/>
              <a:buChar char="§"/>
            </a:pPr>
            <a:r>
              <a:rPr lang="en-US" dirty="0"/>
              <a:t>Alteration in the intra renal drug metabolism.</a:t>
            </a:r>
          </a:p>
          <a:p>
            <a:pPr>
              <a:buFont typeface="Wingdings" pitchFamily="2" charset="2"/>
              <a:buChar char="§"/>
            </a:pPr>
            <a:r>
              <a:rPr lang="en-US" dirty="0"/>
              <a:t>Alteration in the urine concentraton and acidification abilities,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FE6D-BB9A-46C7-8E11-3A63B505403B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u="sng" dirty="0"/>
              <a:t>TYPES OF DRUD INDUCED                          NEPHROTOXICITY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96646" indent="-514350">
              <a:buFont typeface="+mj-lt"/>
              <a:buAutoNum type="arabicParenR"/>
            </a:pPr>
            <a:r>
              <a:rPr lang="en-US" dirty="0"/>
              <a:t>Tubular epithelial cell damage.</a:t>
            </a:r>
          </a:p>
          <a:p>
            <a:pPr marL="596646" indent="-514350">
              <a:buFont typeface="+mj-lt"/>
              <a:buAutoNum type="arabicParenR"/>
            </a:pPr>
            <a:r>
              <a:rPr lang="en-US" dirty="0"/>
              <a:t>Tubulointerstitial disease.</a:t>
            </a:r>
          </a:p>
          <a:p>
            <a:pPr marL="596646" indent="-514350">
              <a:buFont typeface="+mj-lt"/>
              <a:buAutoNum type="arabicParenR"/>
            </a:pPr>
            <a:r>
              <a:rPr lang="en-US" dirty="0"/>
              <a:t>Hemodynamically mediated renal-failure.</a:t>
            </a:r>
          </a:p>
          <a:p>
            <a:pPr marL="596646" indent="-514350">
              <a:buFont typeface="+mj-lt"/>
              <a:buAutoNum type="arabicParenR"/>
            </a:pPr>
            <a:r>
              <a:rPr lang="en-US" dirty="0"/>
              <a:t>Renal </a:t>
            </a:r>
            <a:r>
              <a:rPr lang="en-US" dirty="0" err="1"/>
              <a:t>vasculitis</a:t>
            </a:r>
            <a:r>
              <a:rPr lang="en-US" dirty="0"/>
              <a:t> , thrombosis and cholesterol emboli.</a:t>
            </a:r>
          </a:p>
          <a:p>
            <a:pPr marL="596646" indent="-514350">
              <a:buFont typeface="+mj-lt"/>
              <a:buAutoNum type="arabicParenR"/>
            </a:pPr>
            <a:r>
              <a:rPr lang="en-US" dirty="0"/>
              <a:t>Obstructive nephropathy.</a:t>
            </a:r>
          </a:p>
          <a:p>
            <a:pPr marL="596646" indent="-514350">
              <a:buFont typeface="+mj-lt"/>
              <a:buAutoNum type="arabicParenR"/>
            </a:pPr>
            <a:r>
              <a:rPr lang="en-US" dirty="0"/>
              <a:t>Glomerular disease.</a:t>
            </a:r>
          </a:p>
          <a:p>
            <a:pPr marL="596646" indent="-514350">
              <a:buFont typeface="+mj-lt"/>
              <a:buAutoNum type="arabicParenR"/>
            </a:pPr>
            <a:r>
              <a:rPr lang="en-US" dirty="0"/>
              <a:t>Pseudo-renal failure.</a:t>
            </a:r>
          </a:p>
          <a:p>
            <a:pPr marL="596646" indent="-514350">
              <a:buFont typeface="+mj-lt"/>
              <a:buAutoNum type="arabicParenR"/>
            </a:pPr>
            <a:endParaRPr lang="en-US" dirty="0"/>
          </a:p>
          <a:p>
            <a:pPr marL="596646" indent="-514350">
              <a:buFont typeface="+mj-lt"/>
              <a:buAutoNum type="arabicParenR"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FE6D-BB9A-46C7-8E11-3A63B505403B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/>
              <a:t>TUBULAR EPITHELIAL CELL DAMAGE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1"/>
          </p:nvPr>
        </p:nvSpPr>
        <p:spPr>
          <a:xfrm>
            <a:off x="2590800" y="1828800"/>
            <a:ext cx="3048000" cy="4114800"/>
          </a:xfrm>
        </p:spPr>
        <p:txBody>
          <a:bodyPr>
            <a:normAutofit/>
          </a:bodyPr>
          <a:lstStyle/>
          <a:p>
            <a:r>
              <a:rPr lang="en-US" b="1" u="sng" dirty="0"/>
              <a:t>Acute tubular necrosis</a:t>
            </a:r>
          </a:p>
          <a:p>
            <a:pPr marL="596646" indent="-514350">
              <a:buFont typeface="+mj-lt"/>
              <a:buAutoNum type="arabicPeriod"/>
            </a:pPr>
            <a:r>
              <a:rPr lang="en-US" dirty="0"/>
              <a:t>Aminoglycoides</a:t>
            </a:r>
          </a:p>
          <a:p>
            <a:pPr marL="596646" indent="-514350">
              <a:buFont typeface="+mj-lt"/>
              <a:buAutoNum type="arabicPeriod"/>
            </a:pPr>
            <a:r>
              <a:rPr lang="en-US" dirty="0"/>
              <a:t>Radiographic contrast media</a:t>
            </a:r>
          </a:p>
          <a:p>
            <a:pPr marL="596646" indent="-514350">
              <a:buFont typeface="+mj-lt"/>
              <a:buAutoNum type="arabicPeriod"/>
            </a:pPr>
            <a:r>
              <a:rPr lang="en-US" dirty="0" err="1"/>
              <a:t>Cisplatin</a:t>
            </a:r>
            <a:endParaRPr lang="en-US" dirty="0"/>
          </a:p>
          <a:p>
            <a:pPr marL="596646" indent="-514350">
              <a:buFont typeface="+mj-lt"/>
              <a:buAutoNum type="arabicPeriod"/>
            </a:pPr>
            <a:r>
              <a:rPr lang="en-US" dirty="0" err="1"/>
              <a:t>Amphotericin</a:t>
            </a:r>
            <a:r>
              <a:rPr lang="en-US" dirty="0"/>
              <a:t> B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6705600" y="1828800"/>
            <a:ext cx="3733800" cy="4114800"/>
          </a:xfrm>
        </p:spPr>
        <p:txBody>
          <a:bodyPr/>
          <a:lstStyle/>
          <a:p>
            <a:pPr marL="596646" indent="-514350">
              <a:buNone/>
            </a:pPr>
            <a:r>
              <a:rPr lang="en-US" u="sng" dirty="0"/>
              <a:t> </a:t>
            </a:r>
            <a:r>
              <a:rPr lang="en-US" b="1" u="sng" dirty="0"/>
              <a:t>Osmotic </a:t>
            </a:r>
            <a:r>
              <a:rPr lang="en-US" b="1" u="sng" dirty="0" err="1"/>
              <a:t>nephrosis</a:t>
            </a:r>
            <a:endParaRPr lang="en-US" b="1" u="sng" dirty="0"/>
          </a:p>
          <a:p>
            <a:pPr marL="596646" indent="-514350">
              <a:buNone/>
            </a:pPr>
            <a:endParaRPr lang="en-US" b="1" u="sng" dirty="0"/>
          </a:p>
          <a:p>
            <a:pPr marL="596646" indent="-514350">
              <a:buFont typeface="+mj-lt"/>
              <a:buAutoNum type="arabicPeriod"/>
            </a:pPr>
            <a:r>
              <a:rPr lang="en-US" dirty="0" err="1"/>
              <a:t>Mannitol</a:t>
            </a:r>
            <a:endParaRPr lang="en-US" dirty="0"/>
          </a:p>
          <a:p>
            <a:pPr marL="596646" indent="-514350">
              <a:buFont typeface="+mj-lt"/>
              <a:buAutoNum type="arabicPeriod"/>
            </a:pPr>
            <a:r>
              <a:rPr lang="en-US" dirty="0" err="1"/>
              <a:t>Dextran</a:t>
            </a:r>
            <a:endParaRPr lang="en-US" dirty="0"/>
          </a:p>
          <a:p>
            <a:pPr marL="596646" indent="-514350">
              <a:buFont typeface="+mj-lt"/>
              <a:buAutoNum type="arabicPeriod"/>
            </a:pPr>
            <a:r>
              <a:rPr lang="en-US" dirty="0"/>
              <a:t>I.V immunoglobulin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2677552" y="1659988"/>
          <a:ext cx="3066757" cy="4473526"/>
        </p:xfrm>
        <a:graphic>
          <a:graphicData uri="http://schemas.openxmlformats.org/drawingml/2006/table">
            <a:tbl>
              <a:tblPr/>
              <a:tblGrid>
                <a:gridCol w="306675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47352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6574302" y="1702191"/>
          <a:ext cx="3788898" cy="4543864"/>
        </p:xfrm>
        <a:graphic>
          <a:graphicData uri="http://schemas.openxmlformats.org/drawingml/2006/table">
            <a:tbl>
              <a:tblPr/>
              <a:tblGrid>
                <a:gridCol w="378889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543864">
                <a:tc>
                  <a:txBody>
                    <a:bodyPr/>
                    <a:lstStyle/>
                    <a:p>
                      <a:r>
                        <a:rPr lang="en-US" dirty="0"/>
                        <a:t>         </a:t>
                      </a:r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r>
                        <a:rPr lang="en-US" dirty="0"/>
                        <a:t>          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02" name="Picture 2" descr="http://www.nature.com/nrneph/journal/v7/n4/images/nrneph.2011.16-f2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71800" y="762000"/>
            <a:ext cx="7162800" cy="5410200"/>
          </a:xfrm>
          <a:prstGeom prst="rect">
            <a:avLst/>
          </a:prstGeom>
          <a:noFill/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130731" y="156754"/>
          <a:ext cx="6675120" cy="518160"/>
        </p:xfrm>
        <a:graphic>
          <a:graphicData uri="http://schemas.openxmlformats.org/drawingml/2006/table">
            <a:tbl>
              <a:tblPr/>
              <a:tblGrid>
                <a:gridCol w="66751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96389">
                <a:tc>
                  <a:txBody>
                    <a:bodyPr/>
                    <a:lstStyle/>
                    <a:p>
                      <a:r>
                        <a:rPr lang="en-US" sz="2800" dirty="0"/>
                        <a:t>PATHOGENESIS OF ATN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FE6D-BB9A-46C7-8E11-3A63B505403B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spcBef>
                <a:spcPct val="20000"/>
              </a:spcBef>
              <a:buClrTx/>
              <a:buSzTx/>
              <a:buNone/>
              <a:defRPr/>
            </a:pPr>
            <a:r>
              <a:rPr lang="en-US" dirty="0">
                <a:solidFill>
                  <a:schemeClr val="dk1"/>
                </a:solidFill>
              </a:rPr>
              <a:t>1.   </a:t>
            </a:r>
            <a:r>
              <a:rPr lang="en-US" u="sng" dirty="0">
                <a:solidFill>
                  <a:schemeClr val="dk1"/>
                </a:solidFill>
              </a:rPr>
              <a:t>Tubular cells injury/necrosis : </a:t>
            </a:r>
          </a:p>
        </p:txBody>
      </p:sp>
      <p:sp>
        <p:nvSpPr>
          <p:cNvPr id="5" name="Rectangle 4"/>
          <p:cNvSpPr/>
          <p:nvPr/>
        </p:nvSpPr>
        <p:spPr>
          <a:xfrm>
            <a:off x="3810000" y="2025539"/>
            <a:ext cx="6019800" cy="4450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en-US" sz="2400" dirty="0"/>
              <a:t>Proximal tubular cells  and distal tubules are involved.</a:t>
            </a:r>
            <a:endParaRPr lang="en-US" sz="2400" dirty="0">
              <a:solidFill>
                <a:schemeClr val="dk1"/>
              </a:solidFill>
            </a:endParaRP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en-US" sz="2400" dirty="0">
                <a:solidFill>
                  <a:schemeClr val="dk1"/>
                </a:solidFill>
              </a:rPr>
              <a:t>Concentrating  urine and reabsorbing the ions.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en-US" sz="2400" dirty="0">
                <a:solidFill>
                  <a:schemeClr val="dk1"/>
                </a:solidFill>
              </a:rPr>
              <a:t>Expose to high concentration of toxins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en-US" sz="2400" dirty="0">
                <a:solidFill>
                  <a:schemeClr val="dk1"/>
                </a:solidFill>
              </a:rPr>
              <a:t>Toxins cause impairing mitochondrial function and increasing the oxidative stress, interfering with tubular transports, , or free radical formation. 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en-US" sz="2400" dirty="0"/>
              <a:t>Swollen cells are filled with abundant </a:t>
            </a:r>
            <a:r>
              <a:rPr lang="en-US" sz="2400" dirty="0" err="1"/>
              <a:t>lysosomal</a:t>
            </a:r>
            <a:r>
              <a:rPr lang="en-US" sz="2400" dirty="0"/>
              <a:t> </a:t>
            </a:r>
            <a:r>
              <a:rPr lang="en-US" sz="2400" dirty="0" err="1"/>
              <a:t>vacoules</a:t>
            </a:r>
            <a:r>
              <a:rPr lang="en-US" dirty="0"/>
              <a:t>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FE6D-BB9A-46C7-8E11-3A63B505403B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ACUTE TUBULAR NECROSIS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u="sng" dirty="0"/>
              <a:t>DRUGS                                                                              </a:t>
            </a:r>
          </a:p>
          <a:p>
            <a:r>
              <a:rPr lang="en-US" dirty="0"/>
              <a:t>Aminoglycoside antibiotics</a:t>
            </a:r>
          </a:p>
          <a:p>
            <a:r>
              <a:rPr lang="en-US" dirty="0"/>
              <a:t>Amphotericin B</a:t>
            </a:r>
          </a:p>
          <a:p>
            <a:r>
              <a:rPr lang="en-US" dirty="0"/>
              <a:t>Cisplatin</a:t>
            </a:r>
          </a:p>
          <a:p>
            <a:r>
              <a:rPr lang="en-US" dirty="0"/>
              <a:t>Anaesthetic drugs</a:t>
            </a:r>
          </a:p>
          <a:p>
            <a:r>
              <a:rPr lang="en-US" dirty="0" err="1"/>
              <a:t>Calcineurin</a:t>
            </a:r>
            <a:r>
              <a:rPr lang="en-US" dirty="0"/>
              <a:t> inhibitors</a:t>
            </a:r>
          </a:p>
          <a:p>
            <a:r>
              <a:rPr lang="en-US" dirty="0" err="1"/>
              <a:t>Mannitol</a:t>
            </a:r>
            <a:endParaRPr lang="en-US" dirty="0"/>
          </a:p>
          <a:p>
            <a:r>
              <a:rPr lang="en-US" dirty="0"/>
              <a:t>Radio-contrast media</a:t>
            </a:r>
          </a:p>
          <a:p>
            <a:pPr>
              <a:buNone/>
            </a:pPr>
            <a:r>
              <a:rPr lang="en-US" dirty="0"/>
              <a:t>    </a:t>
            </a:r>
            <a:r>
              <a:rPr lang="en-US" b="1" u="sng" dirty="0"/>
              <a:t>        </a:t>
            </a:r>
          </a:p>
          <a:p>
            <a:endParaRPr lang="en-US" b="1" u="sn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FE6D-BB9A-46C7-8E11-3A63B505403B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Acute Tubular Necrosis</a:t>
            </a:r>
          </a:p>
        </p:txBody>
      </p:sp>
      <p:pic>
        <p:nvPicPr>
          <p:cNvPr id="46085" name="Picture 1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629000" y="2796532"/>
            <a:ext cx="3600000" cy="2409524"/>
          </a:xfrm>
          <a:noFill/>
        </p:spPr>
      </p:pic>
      <p:sp>
        <p:nvSpPr>
          <p:cNvPr id="46083" name="Rectangle 15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r>
              <a:rPr lang="en-US"/>
              <a:t>Acute tubular necrosis showing focal loss of tubular epithelial cells (arrows) and partial occlusion of tubular lumens by cellular debris (D) (H&amp;E stain).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FE6D-BB9A-46C7-8E11-3A63B505403B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9608" y="274638"/>
            <a:ext cx="7498080" cy="944562"/>
          </a:xfrm>
        </p:spPr>
        <p:txBody>
          <a:bodyPr/>
          <a:lstStyle/>
          <a:p>
            <a:r>
              <a:rPr lang="en-US" dirty="0"/>
              <a:t> DESCRIPTION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143000"/>
            <a:ext cx="8229600" cy="54864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dirty="0"/>
              <a:t>Patient with toxic acute tubular necrosis present with acute renal failure that be </a:t>
            </a:r>
            <a:r>
              <a:rPr lang="en-US" dirty="0" err="1"/>
              <a:t>oliguric</a:t>
            </a:r>
            <a:r>
              <a:rPr lang="en-US" dirty="0"/>
              <a:t> and require dialysis.</a:t>
            </a:r>
          </a:p>
          <a:p>
            <a:pPr>
              <a:buFont typeface="Wingdings" pitchFamily="2" charset="2"/>
              <a:buChar char="q"/>
            </a:pPr>
            <a:r>
              <a:rPr lang="en-US" dirty="0"/>
              <a:t>Tubular injury is often accompanied by increased fractional excretion of Na.</a:t>
            </a:r>
          </a:p>
          <a:p>
            <a:pPr>
              <a:buFont typeface="Wingdings" pitchFamily="2" charset="2"/>
              <a:buChar char="q"/>
            </a:pPr>
            <a:r>
              <a:rPr lang="en-US" dirty="0"/>
              <a:t>Majority of the cases of acute tubular necrosis will recover following discontinuation of the drug and institution of the supportive measure.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FE6D-BB9A-46C7-8E11-3A63B505403B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AMINOGLYCOSIDE</a:t>
            </a:r>
            <a:r>
              <a:rPr lang="en-US" dirty="0"/>
              <a:t> </a:t>
            </a:r>
            <a:r>
              <a:rPr lang="en-US" sz="3200" dirty="0"/>
              <a:t>INDUCED</a:t>
            </a:r>
            <a:r>
              <a:rPr lang="en-US" sz="3600" dirty="0"/>
              <a:t> </a:t>
            </a:r>
            <a:r>
              <a:rPr lang="en-US" sz="4000" dirty="0"/>
              <a:t>ATN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dirty="0"/>
              <a:t>Aminoglycoside </a:t>
            </a:r>
            <a:r>
              <a:rPr lang="en-US" dirty="0" err="1"/>
              <a:t>nephrotoxicity</a:t>
            </a:r>
            <a:r>
              <a:rPr lang="en-US" dirty="0"/>
              <a:t> involves disruption of membrane structure and function and alteration of the membrane permeability; which leads to the inhibition of the </a:t>
            </a:r>
            <a:r>
              <a:rPr lang="en-US" dirty="0" err="1"/>
              <a:t>lysosomal</a:t>
            </a:r>
            <a:r>
              <a:rPr lang="en-US" dirty="0"/>
              <a:t> </a:t>
            </a:r>
            <a:r>
              <a:rPr lang="en-US" dirty="0" err="1"/>
              <a:t>phospholipase</a:t>
            </a:r>
            <a:r>
              <a:rPr lang="en-US" dirty="0"/>
              <a:t> ; </a:t>
            </a:r>
            <a:r>
              <a:rPr lang="en-US" dirty="0" err="1"/>
              <a:t>lysosomal</a:t>
            </a:r>
            <a:r>
              <a:rPr lang="en-US" dirty="0"/>
              <a:t> rupture and </a:t>
            </a:r>
            <a:r>
              <a:rPr lang="en-US" dirty="0" err="1"/>
              <a:t>cytoplasmic</a:t>
            </a:r>
            <a:r>
              <a:rPr lang="en-US" dirty="0"/>
              <a:t> release of </a:t>
            </a:r>
            <a:r>
              <a:rPr lang="en-US" dirty="0" err="1"/>
              <a:t>lysosomal</a:t>
            </a:r>
            <a:r>
              <a:rPr lang="en-US" dirty="0"/>
              <a:t> acid </a:t>
            </a:r>
            <a:r>
              <a:rPr lang="en-US" dirty="0" err="1"/>
              <a:t>hydrolase</a:t>
            </a:r>
            <a:r>
              <a:rPr lang="en-US" dirty="0"/>
              <a:t>.</a:t>
            </a:r>
          </a:p>
          <a:p>
            <a:pPr>
              <a:buFont typeface="Wingdings" pitchFamily="2" charset="2"/>
              <a:buChar char="q"/>
            </a:pPr>
            <a:r>
              <a:rPr lang="en-US" dirty="0" err="1"/>
              <a:t>Cisplatin</a:t>
            </a:r>
            <a:r>
              <a:rPr lang="en-US" dirty="0"/>
              <a:t> </a:t>
            </a:r>
            <a:r>
              <a:rPr lang="en-US" dirty="0" err="1"/>
              <a:t>indused</a:t>
            </a:r>
            <a:r>
              <a:rPr lang="en-US" dirty="0"/>
              <a:t> ATN is thought to involve oxygen free radical formation ; reduction in renal perfusion and disruption of DNA and RNA synthesize.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FE6D-BB9A-46C7-8E11-3A63B505403B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05000" y="-174625"/>
            <a:ext cx="8458200" cy="1162050"/>
          </a:xfrm>
        </p:spPr>
        <p:txBody>
          <a:bodyPr>
            <a:normAutofit/>
          </a:bodyPr>
          <a:lstStyle/>
          <a:p>
            <a:r>
              <a:rPr lang="en-US" sz="3600" dirty="0"/>
              <a:t>DRUG INDUCED RENAL FAILURE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en-US" dirty="0"/>
              <a:t>Drug induced kidney disease is a relatively common complication of several diagnostic and therapeutic agents.</a:t>
            </a:r>
          </a:p>
          <a:p>
            <a:pPr>
              <a:buFont typeface="Wingdings" pitchFamily="2" charset="2"/>
              <a:buChar char="v"/>
            </a:pPr>
            <a:r>
              <a:rPr lang="en-US" dirty="0"/>
              <a:t>Clinical manifestations include</a:t>
            </a:r>
          </a:p>
          <a:p>
            <a:r>
              <a:rPr lang="en-US" dirty="0"/>
              <a:t> Acid-base abnormalities</a:t>
            </a:r>
          </a:p>
          <a:p>
            <a:r>
              <a:rPr lang="en-US" dirty="0"/>
              <a:t>Electrolyte imbalance</a:t>
            </a:r>
          </a:p>
          <a:p>
            <a:r>
              <a:rPr lang="en-US" dirty="0" err="1"/>
              <a:t>Proteinuria</a:t>
            </a:r>
            <a:endParaRPr lang="en-US" dirty="0"/>
          </a:p>
          <a:p>
            <a:r>
              <a:rPr lang="en-US" dirty="0" err="1"/>
              <a:t>Pyuria</a:t>
            </a:r>
            <a:endParaRPr lang="en-US" dirty="0"/>
          </a:p>
          <a:p>
            <a:r>
              <a:rPr lang="en-US" dirty="0" err="1"/>
              <a:t>Hematuria</a:t>
            </a:r>
            <a:endParaRPr lang="en-US" dirty="0"/>
          </a:p>
          <a:p>
            <a:pPr>
              <a:buFont typeface="Wingdings" pitchFamily="2" charset="2"/>
              <a:buChar char="v"/>
            </a:pP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INTRODUCTION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FE6D-BB9A-46C7-8E11-3A63B505403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AMINOGLYCOSIDE(CONTINEUS…)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/>
              <a:t>RISK FACTORS </a:t>
            </a:r>
            <a:r>
              <a:rPr lang="en-US" dirty="0"/>
              <a:t>: </a:t>
            </a:r>
          </a:p>
          <a:p>
            <a:pPr>
              <a:buFont typeface="Wingdings" pitchFamily="2" charset="2"/>
              <a:buChar char="q"/>
            </a:pPr>
            <a:r>
              <a:rPr lang="en-US" dirty="0"/>
              <a:t>Combination therapy with other </a:t>
            </a:r>
            <a:r>
              <a:rPr lang="en-US" dirty="0" err="1"/>
              <a:t>nephrotoxic</a:t>
            </a:r>
            <a:r>
              <a:rPr lang="en-US" dirty="0"/>
              <a:t> drug.</a:t>
            </a:r>
          </a:p>
          <a:p>
            <a:pPr>
              <a:buFont typeface="Wingdings" pitchFamily="2" charset="2"/>
              <a:buChar char="q"/>
            </a:pPr>
            <a:r>
              <a:rPr lang="en-US" dirty="0"/>
              <a:t>Total cumulative dose through levels&gt;2mg/ L</a:t>
            </a:r>
          </a:p>
          <a:p>
            <a:pPr>
              <a:buFont typeface="Wingdings" pitchFamily="2" charset="2"/>
              <a:buChar char="q"/>
            </a:pPr>
            <a:r>
              <a:rPr lang="en-US" dirty="0"/>
              <a:t>Repeated course of antibiotic therapy or prolonged therapy&gt;10 days.</a:t>
            </a:r>
          </a:p>
          <a:p>
            <a:pPr>
              <a:buFont typeface="Wingdings" pitchFamily="2" charset="2"/>
              <a:buChar char="q"/>
            </a:pPr>
            <a:r>
              <a:rPr lang="en-US" dirty="0"/>
              <a:t>Dehydration.</a:t>
            </a:r>
          </a:p>
          <a:p>
            <a:pPr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FE6D-BB9A-46C7-8E11-3A63B505403B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/>
              <a:t>MANAGEMEN</a:t>
            </a:r>
            <a:r>
              <a:rPr lang="en-US" dirty="0"/>
              <a:t>T:</a:t>
            </a:r>
          </a:p>
          <a:p>
            <a:pPr>
              <a:buFont typeface="Wingdings" pitchFamily="2" charset="2"/>
              <a:buChar char="q"/>
            </a:pPr>
            <a:r>
              <a:rPr lang="en-US" dirty="0"/>
              <a:t>Reversible if discontinuing the drug.</a:t>
            </a:r>
          </a:p>
          <a:p>
            <a:pPr>
              <a:buFont typeface="Wingdings" pitchFamily="2" charset="2"/>
              <a:buChar char="q"/>
            </a:pPr>
            <a:r>
              <a:rPr lang="en-US" dirty="0"/>
              <a:t>Adequate hydration</a:t>
            </a:r>
          </a:p>
          <a:p>
            <a:pPr>
              <a:buFont typeface="Wingdings" pitchFamily="2" charset="2"/>
              <a:buChar char="q"/>
            </a:pPr>
            <a:r>
              <a:rPr lang="en-US" dirty="0"/>
              <a:t>Monitor the levels of the drug.</a:t>
            </a:r>
          </a:p>
          <a:p>
            <a:pPr>
              <a:buFont typeface="Wingdings" pitchFamily="2" charset="2"/>
              <a:buChar char="q"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FE6D-BB9A-46C7-8E11-3A63B505403B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100" dirty="0"/>
              <a:t>AMPHOTERICIN B INDUCED </a:t>
            </a:r>
            <a:r>
              <a:rPr lang="en-US" dirty="0"/>
              <a:t>ATN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/>
              <a:t> </a:t>
            </a:r>
            <a:r>
              <a:rPr lang="en-US" b="1" u="sng" dirty="0"/>
              <a:t>MECHANISM</a:t>
            </a:r>
            <a:r>
              <a:rPr lang="en-US" dirty="0"/>
              <a:t> : Mechanism of </a:t>
            </a:r>
            <a:r>
              <a:rPr lang="en-US" dirty="0" err="1"/>
              <a:t>Amphotericin</a:t>
            </a:r>
            <a:r>
              <a:rPr lang="en-US" dirty="0"/>
              <a:t> induced ATN are vasoconstriction and modification of cell membrane integrity and permeability. </a:t>
            </a:r>
          </a:p>
          <a:p>
            <a:pPr>
              <a:buFont typeface="Wingdings" pitchFamily="2" charset="2"/>
              <a:buChar char="Ø"/>
            </a:pPr>
            <a:r>
              <a:rPr lang="en-US" b="1" u="sng" dirty="0"/>
              <a:t>INCIDENCE</a:t>
            </a:r>
            <a:r>
              <a:rPr lang="en-US" dirty="0"/>
              <a:t> : ~80% when cumulative dose reaches 2g.</a:t>
            </a:r>
          </a:p>
          <a:p>
            <a:pPr>
              <a:buFont typeface="Wingdings" pitchFamily="2" charset="2"/>
              <a:buChar char="Ø"/>
            </a:pPr>
            <a:r>
              <a:rPr lang="en-US" b="1" u="sng" dirty="0"/>
              <a:t>PATHOGENESIS</a:t>
            </a:r>
            <a:r>
              <a:rPr lang="en-US" dirty="0"/>
              <a:t>: Direct tubular epithelial cell damage ; it binds to cell wall resulting in increased tubular permeability and necrosis.</a:t>
            </a:r>
          </a:p>
          <a:p>
            <a:pPr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FE6D-BB9A-46C7-8E11-3A63B505403B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AMPHOTERICIN INDUCED </a:t>
            </a:r>
            <a:r>
              <a:rPr lang="en-US" sz="4000" dirty="0"/>
              <a:t>ATN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447800"/>
            <a:ext cx="8229600" cy="510540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n-US" sz="3500" b="1" u="sng" dirty="0"/>
              <a:t>CLINICAL PRESENTATION</a:t>
            </a:r>
          </a:p>
          <a:p>
            <a:pPr>
              <a:buFont typeface="Wingdings" pitchFamily="2" charset="2"/>
              <a:buChar char="q"/>
            </a:pPr>
            <a:r>
              <a:rPr lang="en-US" dirty="0"/>
              <a:t>Increases serum </a:t>
            </a:r>
            <a:r>
              <a:rPr lang="en-US" dirty="0" err="1"/>
              <a:t>creatinine</a:t>
            </a:r>
            <a:r>
              <a:rPr lang="en-US" dirty="0"/>
              <a:t> level</a:t>
            </a:r>
          </a:p>
          <a:p>
            <a:pPr>
              <a:buFont typeface="Wingdings" pitchFamily="2" charset="2"/>
              <a:buChar char="q"/>
            </a:pPr>
            <a:r>
              <a:rPr lang="en-US" dirty="0"/>
              <a:t>Increased BUN</a:t>
            </a:r>
          </a:p>
          <a:p>
            <a:pPr>
              <a:buFont typeface="Wingdings" pitchFamily="2" charset="2"/>
              <a:buChar char="q"/>
            </a:pPr>
            <a:r>
              <a:rPr lang="en-US" dirty="0"/>
              <a:t>Decreased Mg and K(Urinary wasting).</a:t>
            </a:r>
          </a:p>
          <a:p>
            <a:pPr>
              <a:buFont typeface="Wingdings" pitchFamily="2" charset="2"/>
              <a:buChar char="q"/>
            </a:pPr>
            <a:r>
              <a:rPr lang="en-US" dirty="0" err="1"/>
              <a:t>Polyuria</a:t>
            </a:r>
            <a:endParaRPr lang="en-US" dirty="0"/>
          </a:p>
          <a:p>
            <a:pPr>
              <a:buNone/>
            </a:pPr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n-US" sz="3500" b="1" u="sng" dirty="0"/>
              <a:t>RISK FACTORS</a:t>
            </a:r>
          </a:p>
          <a:p>
            <a:pPr>
              <a:buFont typeface="Wingdings" pitchFamily="2" charset="2"/>
              <a:buChar char="q"/>
            </a:pPr>
            <a:r>
              <a:rPr lang="en-US" dirty="0"/>
              <a:t>Combination therapy with other </a:t>
            </a:r>
            <a:r>
              <a:rPr lang="en-US" dirty="0" err="1"/>
              <a:t>nephrotoxic</a:t>
            </a:r>
            <a:r>
              <a:rPr lang="en-US" dirty="0"/>
              <a:t> drugs.  </a:t>
            </a:r>
          </a:p>
          <a:p>
            <a:pPr>
              <a:buFont typeface="Wingdings" pitchFamily="2" charset="2"/>
              <a:buChar char="q"/>
            </a:pPr>
            <a:r>
              <a:rPr lang="en-US" dirty="0"/>
              <a:t>Total cumulative dose : total dose&gt;0.5mg/kg/day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FE6D-BB9A-46C7-8E11-3A63B505403B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/>
              <a:t>Dehydration</a:t>
            </a:r>
          </a:p>
          <a:p>
            <a:pPr>
              <a:buFont typeface="Wingdings" pitchFamily="2" charset="2"/>
              <a:buChar char="Ø"/>
            </a:pPr>
            <a:r>
              <a:rPr lang="en-US" b="1" u="sng" dirty="0"/>
              <a:t>MANAGEMENT</a:t>
            </a:r>
          </a:p>
          <a:p>
            <a:pPr>
              <a:buFont typeface="Wingdings" pitchFamily="2" charset="2"/>
              <a:buChar char="q"/>
            </a:pPr>
            <a:r>
              <a:rPr lang="en-US" dirty="0"/>
              <a:t>Reversible if discontinuing the drug.</a:t>
            </a:r>
          </a:p>
          <a:p>
            <a:pPr>
              <a:buFont typeface="Wingdings" pitchFamily="2" charset="2"/>
              <a:buChar char="q"/>
            </a:pPr>
            <a:r>
              <a:rPr lang="en-US" dirty="0"/>
              <a:t>Hydration with 1L NS daily</a:t>
            </a:r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FE6D-BB9A-46C7-8E11-3A63B505403B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/>
          </p:nvPr>
        </p:nvSpPr>
        <p:spPr>
          <a:xfrm>
            <a:off x="2667000" y="609600"/>
            <a:ext cx="7315200" cy="5486400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 rtl="0" eaLnBrk="1" hangingPunct="1"/>
            <a:r>
              <a:rPr lang="en-US" sz="3600" b="1" u="sng" dirty="0">
                <a:solidFill>
                  <a:srgbClr val="FF3300"/>
                </a:solidFill>
                <a:cs typeface="Times New Roman" pitchFamily="18" charset="0"/>
              </a:rPr>
              <a:t>Radio-contrast nephropathy</a:t>
            </a:r>
          </a:p>
          <a:p>
            <a:pPr algn="l" rtl="0" eaLnBrk="1" hangingPunct="1">
              <a:buFont typeface="Wingdings" pitchFamily="2" charset="2"/>
              <a:buNone/>
            </a:pPr>
            <a:r>
              <a:rPr lang="en-US" b="1" i="1" dirty="0">
                <a:solidFill>
                  <a:srgbClr val="FFFF00"/>
                </a:solidFill>
                <a:cs typeface="Times New Roman" pitchFamily="18" charset="0"/>
              </a:rPr>
              <a:t>Mild renal dysfunction may complicate up to 10% of angiographic procedures . Radio-contrast nephropathy is manifested by non </a:t>
            </a:r>
            <a:r>
              <a:rPr lang="en-US" b="1" i="1" dirty="0" err="1">
                <a:solidFill>
                  <a:srgbClr val="FFFF00"/>
                </a:solidFill>
                <a:cs typeface="Times New Roman" pitchFamily="18" charset="0"/>
              </a:rPr>
              <a:t>oliguric</a:t>
            </a:r>
            <a:r>
              <a:rPr lang="en-US" b="1" i="1" dirty="0">
                <a:solidFill>
                  <a:srgbClr val="FFFF00"/>
                </a:solidFill>
                <a:cs typeface="Times New Roman" pitchFamily="18" charset="0"/>
              </a:rPr>
              <a:t> ARF, typically occurring 1-5 days after the procedure. Intra- renal vasoconstriction, mediated largely by endothelial and tubular cell toxicity (with ATN) are important in the pathogenesis . The ARF is fully reversible. 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RDP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70C51B-94A7-45D2-9454-FD3CBAF82482}" type="slidenum">
              <a:rPr lang="ar-SA" smtClean="0"/>
              <a:pPr>
                <a:defRPr/>
              </a:pPr>
              <a:t>25</a:t>
            </a:fld>
            <a:endParaRPr lang="en-US"/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 rtl="0" eaLnBrk="1" hangingPunct="1">
              <a:buFont typeface="Wingdings" pitchFamily="2" charset="2"/>
              <a:buChar char="Ø"/>
            </a:pPr>
            <a:r>
              <a:rPr lang="en-US" b="1" i="1" u="sng" dirty="0">
                <a:solidFill>
                  <a:srgbClr val="FFFF00"/>
                </a:solidFill>
                <a:cs typeface="Times New Roman" pitchFamily="18" charset="0"/>
              </a:rPr>
              <a:t>RISK FACTORS FOR RADIO-CONTRAST NEPHROPATHY</a:t>
            </a:r>
          </a:p>
          <a:p>
            <a:pPr algn="just" rtl="0" eaLnBrk="1" hangingPunct="1"/>
            <a:r>
              <a:rPr lang="en-US" b="1" i="1" dirty="0">
                <a:solidFill>
                  <a:srgbClr val="FF3300"/>
                </a:solidFill>
                <a:cs typeface="Times New Roman" pitchFamily="18" charset="0"/>
              </a:rPr>
              <a:t>High contrast load</a:t>
            </a:r>
          </a:p>
          <a:p>
            <a:pPr algn="just" rtl="0" eaLnBrk="1" hangingPunct="1"/>
            <a:r>
              <a:rPr lang="en-US" b="1" i="1" dirty="0" err="1">
                <a:solidFill>
                  <a:srgbClr val="FF3300"/>
                </a:solidFill>
                <a:cs typeface="Times New Roman" pitchFamily="18" charset="0"/>
              </a:rPr>
              <a:t>Hypovolaemia</a:t>
            </a:r>
            <a:r>
              <a:rPr lang="en-US" b="1" i="1" dirty="0">
                <a:solidFill>
                  <a:srgbClr val="FF3300"/>
                </a:solidFill>
                <a:cs typeface="Times New Roman" pitchFamily="18" charset="0"/>
              </a:rPr>
              <a:t> </a:t>
            </a:r>
          </a:p>
          <a:p>
            <a:pPr algn="just" rtl="0" eaLnBrk="1" hangingPunct="1"/>
            <a:r>
              <a:rPr lang="en-US" b="1" i="1" dirty="0">
                <a:solidFill>
                  <a:srgbClr val="FF3300"/>
                </a:solidFill>
                <a:cs typeface="Times New Roman" pitchFamily="18" charset="0"/>
              </a:rPr>
              <a:t>Myeloma , </a:t>
            </a:r>
            <a:r>
              <a:rPr lang="en-US" b="1" i="1" dirty="0" err="1">
                <a:solidFill>
                  <a:srgbClr val="FF3300"/>
                </a:solidFill>
                <a:cs typeface="Times New Roman" pitchFamily="18" charset="0"/>
              </a:rPr>
              <a:t>Hyperuricaemia</a:t>
            </a:r>
            <a:endParaRPr lang="en-US" b="1" i="1" dirty="0">
              <a:solidFill>
                <a:srgbClr val="FF3300"/>
              </a:solidFill>
              <a:cs typeface="Times New Roman" pitchFamily="18" charset="0"/>
            </a:endParaRPr>
          </a:p>
          <a:p>
            <a:pPr algn="just" rtl="0" eaLnBrk="1" hangingPunct="1"/>
            <a:r>
              <a:rPr lang="en-US" b="1" i="1" dirty="0">
                <a:solidFill>
                  <a:srgbClr val="FF3300"/>
                </a:solidFill>
                <a:cs typeface="Times New Roman" pitchFamily="18" charset="0"/>
              </a:rPr>
              <a:t>Age</a:t>
            </a:r>
          </a:p>
          <a:p>
            <a:pPr algn="just" rtl="0" eaLnBrk="1" hangingPunct="1"/>
            <a:r>
              <a:rPr lang="en-US" b="1" i="1" dirty="0">
                <a:solidFill>
                  <a:srgbClr val="FF3300"/>
                </a:solidFill>
                <a:cs typeface="Times New Roman" pitchFamily="18" charset="0"/>
              </a:rPr>
              <a:t>High iodine content of contrast</a:t>
            </a:r>
          </a:p>
          <a:p>
            <a:pPr algn="just" rtl="0" eaLnBrk="1" hangingPunct="1"/>
            <a:r>
              <a:rPr lang="en-US" b="1" i="1" dirty="0">
                <a:solidFill>
                  <a:srgbClr val="FF3300"/>
                </a:solidFill>
                <a:cs typeface="Times New Roman" pitchFamily="18" charset="0"/>
              </a:rPr>
              <a:t>Diabetes</a:t>
            </a:r>
          </a:p>
          <a:p>
            <a:pPr algn="just" rtl="0" eaLnBrk="1" hangingPunct="1"/>
            <a:r>
              <a:rPr lang="en-US" b="1" i="1" dirty="0" err="1">
                <a:solidFill>
                  <a:srgbClr val="FF3300"/>
                </a:solidFill>
                <a:cs typeface="Times New Roman" pitchFamily="18" charset="0"/>
              </a:rPr>
              <a:t>Hypercalcaemia</a:t>
            </a:r>
            <a:endParaRPr lang="en-US" b="1" i="1" dirty="0">
              <a:solidFill>
                <a:srgbClr val="FF3300"/>
              </a:solidFill>
              <a:cs typeface="Times New Roman" pitchFamily="18" charset="0"/>
            </a:endParaRPr>
          </a:p>
          <a:p>
            <a:pPr algn="just" rtl="0" eaLnBrk="1" hangingPunct="1"/>
            <a:r>
              <a:rPr lang="en-US" b="1" i="1" dirty="0">
                <a:solidFill>
                  <a:srgbClr val="FF3300"/>
                </a:solidFill>
                <a:cs typeface="Times New Roman" pitchFamily="18" charset="0"/>
              </a:rPr>
              <a:t>Pre-existing CRF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RDP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70C51B-94A7-45D2-9454-FD3CBAF82482}" type="slidenum">
              <a:rPr lang="ar-SA" smtClean="0"/>
              <a:pPr>
                <a:defRPr/>
              </a:pPr>
              <a:t>26</a:t>
            </a:fld>
            <a:endParaRPr lang="en-US"/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2959608" y="274638"/>
            <a:ext cx="7498080" cy="792162"/>
          </a:xfrm>
        </p:spPr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>Contrast-induced ARF</a:t>
            </a:r>
            <a:br>
              <a:rPr lang="en-US" dirty="0"/>
            </a:br>
            <a:endParaRPr lang="en-US" sz="4000" dirty="0"/>
          </a:p>
        </p:txBody>
      </p:sp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b="1" u="sng" dirty="0"/>
              <a:t>CLINICAL FEATURES</a:t>
            </a:r>
          </a:p>
          <a:p>
            <a:r>
              <a:rPr lang="en-US" dirty="0"/>
              <a:t>Onset - 24 to 48 hrs after exposure</a:t>
            </a:r>
          </a:p>
          <a:p>
            <a:r>
              <a:rPr lang="en-US" dirty="0"/>
              <a:t>Duration - 5 to 7 days</a:t>
            </a:r>
          </a:p>
          <a:p>
            <a:r>
              <a:rPr lang="en-US" dirty="0"/>
              <a:t>Non-</a:t>
            </a:r>
            <a:r>
              <a:rPr lang="en-US" dirty="0" err="1"/>
              <a:t>oliguric</a:t>
            </a:r>
            <a:r>
              <a:rPr lang="en-US" dirty="0"/>
              <a:t> (majority)</a:t>
            </a:r>
          </a:p>
          <a:p>
            <a:r>
              <a:rPr lang="en-US" dirty="0"/>
              <a:t>Dialysis - rarely needed</a:t>
            </a:r>
          </a:p>
          <a:p>
            <a:r>
              <a:rPr lang="en-US" dirty="0"/>
              <a:t>Urinary sediment - variable </a:t>
            </a:r>
          </a:p>
          <a:p>
            <a:r>
              <a:rPr lang="en-US" dirty="0"/>
              <a:t>Low fractional excretion of Na</a:t>
            </a:r>
          </a:p>
          <a:p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FE6D-BB9A-46C7-8E11-3A63B505403B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2971800" y="304800"/>
            <a:ext cx="7498080" cy="762000"/>
          </a:xfrm>
        </p:spPr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>Contrast-induced ARF</a:t>
            </a:r>
            <a:br>
              <a:rPr lang="en-US" dirty="0"/>
            </a:br>
            <a:endParaRPr lang="en-US" sz="4000" dirty="0"/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b="1" u="sng" dirty="0"/>
              <a:t>PROPHYLACTIC STRATEGIES</a:t>
            </a:r>
          </a:p>
          <a:p>
            <a:r>
              <a:rPr lang="en-US" dirty="0"/>
              <a:t>Use I.V. contrast only when necessary</a:t>
            </a:r>
          </a:p>
          <a:p>
            <a:r>
              <a:rPr lang="en-US" dirty="0"/>
              <a:t>Hydration	</a:t>
            </a:r>
          </a:p>
          <a:p>
            <a:r>
              <a:rPr lang="en-US" dirty="0"/>
              <a:t>Minimize contrast volume</a:t>
            </a:r>
          </a:p>
          <a:p>
            <a:r>
              <a:rPr lang="en-US" dirty="0"/>
              <a:t>Low-</a:t>
            </a:r>
            <a:r>
              <a:rPr lang="en-US" dirty="0" err="1"/>
              <a:t>osmolar</a:t>
            </a:r>
            <a:r>
              <a:rPr lang="en-US" dirty="0"/>
              <a:t> (nonionic) contrast media</a:t>
            </a:r>
          </a:p>
          <a:p>
            <a:r>
              <a:rPr lang="en-US" dirty="0"/>
              <a:t>N-</a:t>
            </a:r>
            <a:r>
              <a:rPr lang="en-US" dirty="0" err="1"/>
              <a:t>acetylcysteine</a:t>
            </a:r>
            <a:r>
              <a:rPr lang="en-US" dirty="0"/>
              <a:t>, </a:t>
            </a:r>
            <a:r>
              <a:rPr lang="en-US" dirty="0" err="1"/>
              <a:t>fenoldopam</a:t>
            </a:r>
            <a:endParaRPr lang="en-US" dirty="0"/>
          </a:p>
          <a:p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FE6D-BB9A-46C7-8E11-3A63B505403B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IN" u="sng" dirty="0"/>
              <a:t>INTERVENTION TO PREVENT CONTRAST NEPHROPATHY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514600" y="1524000"/>
            <a:ext cx="7943088" cy="4800600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en-IN" dirty="0"/>
              <a:t>   </a:t>
            </a:r>
          </a:p>
          <a:p>
            <a:pPr>
              <a:buNone/>
            </a:pPr>
            <a:endParaRPr lang="en-IN" dirty="0"/>
          </a:p>
          <a:p>
            <a:pPr>
              <a:buNone/>
            </a:pPr>
            <a:r>
              <a:rPr lang="en-IN" sz="5100" dirty="0"/>
              <a:t>Which is the most proven preventive </a:t>
            </a:r>
            <a:r>
              <a:rPr lang="en-IN" sz="5100" dirty="0" err="1"/>
              <a:t>strategy?s</a:t>
            </a:r>
            <a:endParaRPr lang="en-IN" sz="5100" dirty="0"/>
          </a:p>
          <a:p>
            <a:pPr>
              <a:buNone/>
            </a:pPr>
            <a:endParaRPr lang="en-IN" sz="5100" dirty="0"/>
          </a:p>
          <a:p>
            <a:pPr>
              <a:buFont typeface="Wingdings" pitchFamily="2" charset="2"/>
              <a:buChar char="Ø"/>
            </a:pPr>
            <a:r>
              <a:rPr lang="en-IN" sz="5100" dirty="0"/>
              <a:t>NS --1-2 ml/kg/hr ; starting 12 hours pre and continued 12 hours post procedure.</a:t>
            </a:r>
          </a:p>
          <a:p>
            <a:pPr>
              <a:buFont typeface="Wingdings" pitchFamily="2" charset="2"/>
              <a:buChar char="Ø"/>
            </a:pPr>
            <a:r>
              <a:rPr lang="en-IN" sz="5100" dirty="0"/>
              <a:t>NaHCO3—150 mEq/L ; infused at 3mL/kg/hr pre and then 1mL/kg/hour for 6 hours post procedure.</a:t>
            </a:r>
          </a:p>
          <a:p>
            <a:pPr>
              <a:buNone/>
            </a:pPr>
            <a:endParaRPr lang="en-IN" sz="5100" dirty="0"/>
          </a:p>
          <a:p>
            <a:pPr>
              <a:buFont typeface="Wingdings" pitchFamily="2" charset="2"/>
              <a:buChar char="Ø"/>
            </a:pPr>
            <a:r>
              <a:rPr lang="en-IN" sz="5100" dirty="0"/>
              <a:t>N-acetyl cysteine 600mg PO- B.I.D-four doses on day prior to and on day after administration of contrast.</a:t>
            </a:r>
          </a:p>
          <a:p>
            <a:pPr>
              <a:buFont typeface="Wingdings" pitchFamily="2" charset="2"/>
              <a:buChar char="Ø"/>
            </a:pPr>
            <a:endParaRPr lang="en-IN" dirty="0"/>
          </a:p>
          <a:p>
            <a:pPr>
              <a:buNone/>
            </a:pPr>
            <a:endParaRPr lang="en-IN" dirty="0"/>
          </a:p>
          <a:p>
            <a:pPr>
              <a:buNone/>
            </a:pPr>
            <a:r>
              <a:rPr lang="en-IN" dirty="0"/>
              <a:t>    </a:t>
            </a:r>
          </a:p>
          <a:p>
            <a:pPr>
              <a:buNone/>
            </a:pPr>
            <a:r>
              <a:rPr lang="en-IN" dirty="0"/>
              <a:t>            </a:t>
            </a:r>
          </a:p>
        </p:txBody>
      </p:sp>
      <p:cxnSp>
        <p:nvCxnSpPr>
          <p:cNvPr id="8" name="Elbow Connector 7"/>
          <p:cNvCxnSpPr/>
          <p:nvPr/>
        </p:nvCxnSpPr>
        <p:spPr>
          <a:xfrm rot="16200000" flipH="1">
            <a:off x="2438400" y="1219200"/>
            <a:ext cx="914400" cy="4572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FE6D-BB9A-46C7-8E11-3A63B505403B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4294967295"/>
          </p:nvPr>
        </p:nvSpPr>
        <p:spPr>
          <a:xfrm>
            <a:off x="2057400" y="762000"/>
            <a:ext cx="8153400" cy="5821363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endParaRPr lang="en-US" dirty="0"/>
          </a:p>
          <a:p>
            <a:pPr>
              <a:buFont typeface="Wingdings" pitchFamily="2" charset="2"/>
              <a:buChar char="v"/>
            </a:pPr>
            <a:endParaRPr lang="en-US" dirty="0"/>
          </a:p>
          <a:p>
            <a:pPr>
              <a:buFont typeface="Wingdings" pitchFamily="2" charset="2"/>
              <a:buChar char="v"/>
            </a:pPr>
            <a:r>
              <a:rPr lang="en-US" dirty="0"/>
              <a:t>DIN is often reversible on discontinuation of the causative agent ; but may also lead to acute or end-stage renal failure.             </a:t>
            </a:r>
          </a:p>
          <a:p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FE6D-BB9A-46C7-8E11-3A63B505403B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230189"/>
            <a:ext cx="8382000" cy="664797"/>
          </a:xfrm>
        </p:spPr>
        <p:txBody>
          <a:bodyPr>
            <a:normAutofit fontScale="90000"/>
          </a:bodyPr>
          <a:lstStyle/>
          <a:p>
            <a:pPr defTabSz="914363">
              <a:defRPr/>
            </a:pPr>
            <a:r>
              <a:rPr lang="en-IN" dirty="0"/>
              <a:t>            OSMOTIC NEPHROSIS</a:t>
            </a:r>
            <a:endParaRPr dirty="0"/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1905000" y="1412876"/>
            <a:ext cx="8382000" cy="4481513"/>
          </a:xfrm>
        </p:spPr>
        <p:txBody>
          <a:bodyPr/>
          <a:lstStyle/>
          <a:p>
            <a:pPr eaLnBrk="1" hangingPunct="1"/>
            <a:r>
              <a:rPr lang="en-US" dirty="0"/>
              <a:t>high doses of </a:t>
            </a:r>
            <a:r>
              <a:rPr lang="en-US" dirty="0" err="1"/>
              <a:t>mannitol</a:t>
            </a:r>
            <a:r>
              <a:rPr lang="en-US" dirty="0"/>
              <a:t>, </a:t>
            </a:r>
            <a:r>
              <a:rPr lang="en-US" dirty="0" err="1"/>
              <a:t>immunoglobulins</a:t>
            </a:r>
            <a:r>
              <a:rPr lang="en-US" dirty="0"/>
              <a:t>, </a:t>
            </a:r>
            <a:r>
              <a:rPr lang="en-US" dirty="0" err="1"/>
              <a:t>dextrans</a:t>
            </a:r>
            <a:r>
              <a:rPr lang="en-US" dirty="0"/>
              <a:t> and starches are </a:t>
            </a:r>
            <a:r>
              <a:rPr lang="en-US" dirty="0" err="1"/>
              <a:t>nephrotoxic</a:t>
            </a:r>
            <a:endParaRPr lang="en-US" dirty="0"/>
          </a:p>
          <a:p>
            <a:pPr eaLnBrk="1" hangingPunct="1"/>
            <a:r>
              <a:rPr lang="en-US" dirty="0"/>
              <a:t>Direct effect on </a:t>
            </a:r>
            <a:r>
              <a:rPr lang="en-US" dirty="0" err="1"/>
              <a:t>glomerular</a:t>
            </a:r>
            <a:r>
              <a:rPr lang="en-US" dirty="0"/>
              <a:t> filtration</a:t>
            </a:r>
          </a:p>
          <a:p>
            <a:pPr eaLnBrk="1" hangingPunct="1"/>
            <a:r>
              <a:rPr lang="en-US" dirty="0"/>
              <a:t>or the uptake of these large molecules by </a:t>
            </a:r>
            <a:r>
              <a:rPr lang="en-US" dirty="0" err="1"/>
              <a:t>pinocytosis</a:t>
            </a:r>
            <a:r>
              <a:rPr lang="en-US" dirty="0"/>
              <a:t> into the proximal tubule</a:t>
            </a:r>
          </a:p>
          <a:p>
            <a:pPr eaLnBrk="1" hangingPunct="1"/>
            <a:r>
              <a:rPr lang="en-US" dirty="0"/>
              <a:t>: The renal failure began from 1 to 10 days after therapy</a:t>
            </a:r>
          </a:p>
          <a:p>
            <a:pPr eaLnBrk="1" hangingPunct="1"/>
            <a:endParaRPr lang="en-US" dirty="0"/>
          </a:p>
          <a:p>
            <a:pPr eaLnBrk="1" hangingPunct="1"/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FE6D-BB9A-46C7-8E11-3A63B505403B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TUBULO INTERSTITIAL DISEASE</a:t>
            </a:r>
          </a:p>
        </p:txBody>
      </p:sp>
      <p:graphicFrame>
        <p:nvGraphicFramePr>
          <p:cNvPr id="17" name="Content Placeholder 1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535762"/>
              </p:ext>
            </p:extLst>
          </p:nvPr>
        </p:nvGraphicFramePr>
        <p:xfrm>
          <a:off x="2959100" y="1600200"/>
          <a:ext cx="749935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FE6D-BB9A-46C7-8E11-3A63B505403B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/>
              <a:t>DRUG INDUCED ACUTE INTERSTITIAL NEPHRITIS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IN" u="sng" dirty="0"/>
              <a:t>DRUGS</a:t>
            </a:r>
          </a:p>
          <a:p>
            <a:r>
              <a:rPr lang="en-IN" sz="2800" dirty="0"/>
              <a:t>B-</a:t>
            </a:r>
            <a:r>
              <a:rPr lang="en-IN" sz="2800" dirty="0" err="1"/>
              <a:t>lactams</a:t>
            </a:r>
            <a:r>
              <a:rPr lang="en-IN" sz="2800" dirty="0"/>
              <a:t>                   </a:t>
            </a:r>
          </a:p>
          <a:p>
            <a:r>
              <a:rPr lang="en-IN" sz="2800" dirty="0"/>
              <a:t>Sulpha drugs</a:t>
            </a:r>
          </a:p>
          <a:p>
            <a:r>
              <a:rPr lang="en-IN" sz="2800" dirty="0" err="1"/>
              <a:t>Quinolones</a:t>
            </a:r>
            <a:endParaRPr lang="en-IN" sz="2800" dirty="0"/>
          </a:p>
          <a:p>
            <a:r>
              <a:rPr lang="en-IN" sz="2800" dirty="0"/>
              <a:t>Anticonvulsants</a:t>
            </a:r>
          </a:p>
          <a:p>
            <a:r>
              <a:rPr lang="en-IN" sz="2800" dirty="0"/>
              <a:t>H2  blockers</a:t>
            </a:r>
          </a:p>
          <a:p>
            <a:r>
              <a:rPr lang="en-IN" sz="2800" dirty="0"/>
              <a:t>NSAID</a:t>
            </a:r>
          </a:p>
          <a:p>
            <a:r>
              <a:rPr lang="en-IN" sz="2800" dirty="0" err="1"/>
              <a:t>Allopurinol</a:t>
            </a:r>
            <a:endParaRPr lang="en-IN" sz="2800" dirty="0"/>
          </a:p>
          <a:p>
            <a:r>
              <a:rPr lang="en-IN" sz="2800" dirty="0" err="1"/>
              <a:t>Rifampin</a:t>
            </a:r>
            <a:endParaRPr lang="en-IN" sz="2800" dirty="0"/>
          </a:p>
          <a:p>
            <a:r>
              <a:rPr lang="en-IN" sz="2800" dirty="0"/>
              <a:t>Diuretics</a:t>
            </a:r>
          </a:p>
          <a:p>
            <a:pPr>
              <a:buNone/>
            </a:pPr>
            <a:endParaRPr lang="en-IN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FE6D-BB9A-46C7-8E11-3A63B505403B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304800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en-IN" dirty="0"/>
              <a:t> ACUTE INTERSTITIAL NEPHRITIS</a:t>
            </a:r>
            <a:br>
              <a:rPr lang="en-IN" dirty="0"/>
            </a:br>
            <a:r>
              <a:rPr lang="en-IN" sz="3600" b="1" u="sng" dirty="0"/>
              <a:t>PATHOGENESIS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1143000"/>
            <a:ext cx="7485888" cy="5105400"/>
          </a:xfrm>
        </p:spPr>
        <p:txBody>
          <a:bodyPr>
            <a:normAutofit/>
          </a:bodyPr>
          <a:lstStyle/>
          <a:p>
            <a:endParaRPr lang="en-IN" dirty="0"/>
          </a:p>
          <a:p>
            <a:r>
              <a:rPr lang="en-IN" dirty="0"/>
              <a:t>AIN is caused by beta-</a:t>
            </a:r>
            <a:r>
              <a:rPr lang="en-IN" dirty="0" err="1"/>
              <a:t>lactem</a:t>
            </a:r>
            <a:r>
              <a:rPr lang="en-IN" dirty="0"/>
              <a:t> and sulpha based antibiotics is mediated by cell mediated immunity except in case of </a:t>
            </a:r>
            <a:r>
              <a:rPr lang="en-IN" dirty="0" err="1"/>
              <a:t>methicillin</a:t>
            </a:r>
            <a:r>
              <a:rPr lang="en-IN" dirty="0"/>
              <a:t> induced AIN; where </a:t>
            </a:r>
            <a:r>
              <a:rPr lang="en-IN" dirty="0" err="1"/>
              <a:t>humoral</a:t>
            </a:r>
            <a:r>
              <a:rPr lang="en-IN" dirty="0"/>
              <a:t> immunity plays the role.</a:t>
            </a:r>
          </a:p>
          <a:p>
            <a:r>
              <a:rPr lang="en-IN" dirty="0"/>
              <a:t>AIN caused by beta-</a:t>
            </a:r>
            <a:r>
              <a:rPr lang="en-IN" dirty="0" err="1"/>
              <a:t>lactem</a:t>
            </a:r>
            <a:r>
              <a:rPr lang="en-IN" dirty="0"/>
              <a:t> and sulpha drugs is usually begins 2 weeks after drug exposure but may occur sooner if patient has been previously sensitized to the same agent.</a:t>
            </a:r>
          </a:p>
          <a:p>
            <a:r>
              <a:rPr lang="en-IN" dirty="0"/>
              <a:t>But NSAID causes AIN only after 1 year treatment. 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FE6D-BB9A-46C7-8E11-3A63B505403B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PATHOGENESIS OF ACUTE INTERSTITIAL NEPHRITIS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/>
              <a:t>Interstitial inflammation</a:t>
            </a:r>
          </a:p>
          <a:p>
            <a:pPr>
              <a:buFont typeface="Wingdings" pitchFamily="2" charset="2"/>
              <a:buChar char="q"/>
            </a:pPr>
            <a:r>
              <a:rPr lang="en-US" dirty="0"/>
              <a:t>Edema</a:t>
            </a:r>
          </a:p>
          <a:p>
            <a:pPr>
              <a:buFont typeface="Wingdings" pitchFamily="2" charset="2"/>
              <a:buChar char="q"/>
            </a:pPr>
            <a:r>
              <a:rPr lang="en-US" dirty="0" err="1"/>
              <a:t>Tubulitis</a:t>
            </a:r>
            <a:endParaRPr lang="en-US" dirty="0"/>
          </a:p>
          <a:p>
            <a:pPr>
              <a:buFont typeface="Wingdings" pitchFamily="2" charset="2"/>
              <a:buChar char="q"/>
            </a:pPr>
            <a:r>
              <a:rPr lang="en-US" dirty="0"/>
              <a:t>Interstitial </a:t>
            </a:r>
            <a:r>
              <a:rPr lang="en-US" dirty="0" err="1"/>
              <a:t>granulomas</a:t>
            </a:r>
            <a:r>
              <a:rPr lang="en-US" dirty="0"/>
              <a:t> are commonly seen in AIN &amp; may represent the predominant injury (known as </a:t>
            </a:r>
            <a:r>
              <a:rPr lang="en-US" dirty="0" err="1"/>
              <a:t>granulomatous</a:t>
            </a:r>
            <a:r>
              <a:rPr lang="en-US" dirty="0"/>
              <a:t> interstitial nephritis)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FE6D-BB9A-46C7-8E11-3A63B505403B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Acute Interstitial Nephritis</a:t>
            </a:r>
          </a:p>
        </p:txBody>
      </p:sp>
      <p:sp>
        <p:nvSpPr>
          <p:cNvPr id="51203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r>
              <a:rPr lang="en-US" sz="2800"/>
              <a:t>Drug-induced allergic interstitial nephritis (H&amp;E stain). Note the diffuse interstitial infiltrate, many red-staining eosinophils, and sparing of the glomerulus (on the left).</a:t>
            </a:r>
          </a:p>
        </p:txBody>
      </p:sp>
      <p:pic>
        <p:nvPicPr>
          <p:cNvPr id="51204" name="Picture 6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867400" y="2133600"/>
            <a:ext cx="4572000" cy="2933700"/>
          </a:xfr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/>
              <a:t>ACUTE INTERSTITIAL NEPHRITIS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IN" b="1" u="sng" dirty="0"/>
              <a:t>CLINICAL FEATURES</a:t>
            </a:r>
          </a:p>
          <a:p>
            <a:r>
              <a:rPr lang="en-IN" dirty="0"/>
              <a:t>AIN caused by beta-</a:t>
            </a:r>
            <a:r>
              <a:rPr lang="en-IN" dirty="0" err="1"/>
              <a:t>lactams</a:t>
            </a:r>
            <a:r>
              <a:rPr lang="en-IN" dirty="0"/>
              <a:t> and sulpha based antibiotics is characterized by systemic signs of hypersensitivity reaction.</a:t>
            </a:r>
          </a:p>
          <a:p>
            <a:pPr>
              <a:buFont typeface="Wingdings" pitchFamily="2" charset="2"/>
              <a:buChar char="Ø"/>
            </a:pPr>
            <a:r>
              <a:rPr lang="en-IN" dirty="0"/>
              <a:t>Fever</a:t>
            </a:r>
          </a:p>
          <a:p>
            <a:pPr>
              <a:buFont typeface="Wingdings" pitchFamily="2" charset="2"/>
              <a:buChar char="Ø"/>
            </a:pPr>
            <a:r>
              <a:rPr lang="en-IN" dirty="0" err="1"/>
              <a:t>Esinophilia</a:t>
            </a:r>
            <a:endParaRPr lang="en-IN" dirty="0"/>
          </a:p>
          <a:p>
            <a:pPr>
              <a:buFont typeface="Wingdings" pitchFamily="2" charset="2"/>
              <a:buChar char="Ø"/>
            </a:pPr>
            <a:r>
              <a:rPr lang="en-IN" dirty="0"/>
              <a:t>Skin rash</a:t>
            </a:r>
          </a:p>
          <a:p>
            <a:r>
              <a:rPr lang="en-IN" dirty="0"/>
              <a:t>Where as NSAID induced AIN does not manifest these systemic signs of hypersensitivity.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FE6D-BB9A-46C7-8E11-3A63B505403B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230189"/>
            <a:ext cx="8382000" cy="664797"/>
          </a:xfrm>
        </p:spPr>
        <p:txBody>
          <a:bodyPr>
            <a:normAutofit fontScale="90000"/>
          </a:bodyPr>
          <a:lstStyle/>
          <a:p>
            <a:pPr defTabSz="914363">
              <a:defRPr/>
            </a:pPr>
            <a:r>
              <a:rPr lang="en-US" dirty="0"/>
              <a:t>       </a:t>
            </a:r>
            <a:r>
              <a:t>NSAIDs</a:t>
            </a:r>
            <a:r>
              <a:rPr lang="en-US" dirty="0"/>
              <a:t> INDUCED </a:t>
            </a:r>
            <a:r>
              <a:rPr lang="en-US" sz="6000" dirty="0"/>
              <a:t>AIN</a:t>
            </a:r>
            <a:endParaRPr sz="6000" dirty="0"/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>
          <a:xfrm>
            <a:off x="1905000" y="1412876"/>
            <a:ext cx="8382000" cy="52927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Selective </a:t>
            </a:r>
            <a:r>
              <a:rPr lang="en-US" dirty="0" err="1"/>
              <a:t>cyclooxygenase</a:t>
            </a:r>
            <a:r>
              <a:rPr lang="en-US" dirty="0"/>
              <a:t> (COX-2) inhibitors cause similar renal dysfunction.</a:t>
            </a:r>
          </a:p>
          <a:p>
            <a:pPr eaLnBrk="1" hangingPunct="1"/>
            <a:r>
              <a:rPr lang="en-US" dirty="0"/>
              <a:t>COX-2 exists as a constitutive enzyme in the thick part of the ascending limb of loop of </a:t>
            </a:r>
            <a:r>
              <a:rPr lang="en-US" dirty="0" err="1"/>
              <a:t>Henle</a:t>
            </a:r>
            <a:r>
              <a:rPr lang="en-US" dirty="0"/>
              <a:t> and in the renal medulla.</a:t>
            </a:r>
          </a:p>
          <a:p>
            <a:pPr eaLnBrk="1" hangingPunct="1"/>
            <a:r>
              <a:rPr lang="en-US" dirty="0"/>
              <a:t>COX-2 causes </a:t>
            </a:r>
            <a:r>
              <a:rPr lang="en-US" dirty="0" err="1"/>
              <a:t>natriuresis</a:t>
            </a:r>
            <a:r>
              <a:rPr lang="en-US" dirty="0"/>
              <a:t> and </a:t>
            </a:r>
            <a:r>
              <a:rPr lang="en-US" dirty="0" err="1"/>
              <a:t>diuresis</a:t>
            </a:r>
            <a:endParaRPr lang="en-US" dirty="0"/>
          </a:p>
          <a:p>
            <a:pPr eaLnBrk="1" hangingPunct="1"/>
            <a:r>
              <a:rPr lang="en-US" dirty="0"/>
              <a:t>Inhibition of COX-2 by selective COX-2 inhibitors, such as </a:t>
            </a:r>
            <a:r>
              <a:rPr lang="en-US" dirty="0" err="1"/>
              <a:t>celecoxib</a:t>
            </a:r>
            <a:r>
              <a:rPr lang="en-US" dirty="0"/>
              <a:t> and </a:t>
            </a:r>
            <a:r>
              <a:rPr lang="en-US" dirty="0" err="1"/>
              <a:t>rofecoxib</a:t>
            </a:r>
            <a:r>
              <a:rPr lang="en-US" dirty="0"/>
              <a:t> causes renal dysfunction.</a:t>
            </a:r>
          </a:p>
          <a:p>
            <a:pPr eaLnBrk="1" hangingPunct="1"/>
            <a:r>
              <a:rPr lang="en-US" dirty="0"/>
              <a:t>particularly in patients who are volume-depleted or </a:t>
            </a:r>
            <a:r>
              <a:rPr lang="en-US" dirty="0" err="1"/>
              <a:t>haemodynamically</a:t>
            </a:r>
            <a:r>
              <a:rPr lang="en-US" dirty="0"/>
              <a:t> unstable.</a:t>
            </a:r>
          </a:p>
          <a:p>
            <a:pPr eaLnBrk="1" hangingPunct="1"/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FE6D-BB9A-46C7-8E11-3A63B505403B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5394326" y="76200"/>
            <a:ext cx="960519" cy="369332"/>
          </a:xfrm>
          <a:prstGeom prst="rect">
            <a:avLst/>
          </a:prstGeom>
          <a:solidFill>
            <a:schemeClr val="bg2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tx2"/>
                </a:solidFill>
              </a:rPr>
              <a:t>NSAID</a:t>
            </a:r>
          </a:p>
        </p:txBody>
      </p:sp>
      <p:sp>
        <p:nvSpPr>
          <p:cNvPr id="25603" name="Line 3"/>
          <p:cNvSpPr>
            <a:spLocks noChangeShapeType="1"/>
          </p:cNvSpPr>
          <p:nvPr/>
        </p:nvSpPr>
        <p:spPr bwMode="auto">
          <a:xfrm>
            <a:off x="5943600" y="644525"/>
            <a:ext cx="0" cy="83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4595968" y="1676401"/>
            <a:ext cx="2771464" cy="64633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b="1"/>
              <a:t>↑ Leukocyte-Endothelial</a:t>
            </a:r>
          </a:p>
          <a:p>
            <a:pPr algn="ctr"/>
            <a:r>
              <a:rPr lang="en-US" b="1"/>
              <a:t>Interactions</a:t>
            </a:r>
          </a:p>
        </p:txBody>
      </p:sp>
      <p:sp>
        <p:nvSpPr>
          <p:cNvPr id="25605" name="Line 6"/>
          <p:cNvSpPr>
            <a:spLocks noChangeShapeType="1"/>
          </p:cNvSpPr>
          <p:nvPr/>
        </p:nvSpPr>
        <p:spPr bwMode="auto">
          <a:xfrm rot="4500000">
            <a:off x="5081588" y="2147888"/>
            <a:ext cx="0" cy="18923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606" name="Line 7"/>
          <p:cNvSpPr>
            <a:spLocks noChangeShapeType="1"/>
          </p:cNvSpPr>
          <p:nvPr/>
        </p:nvSpPr>
        <p:spPr bwMode="auto">
          <a:xfrm rot="-4500000">
            <a:off x="6880225" y="2149475"/>
            <a:ext cx="0" cy="18923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607" name="Text Box 8"/>
          <p:cNvSpPr txBox="1">
            <a:spLocks noChangeArrowheads="1"/>
          </p:cNvSpPr>
          <p:nvPr/>
        </p:nvSpPr>
        <p:spPr bwMode="auto">
          <a:xfrm>
            <a:off x="2667000" y="3392489"/>
            <a:ext cx="149432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Capillary </a:t>
            </a:r>
          </a:p>
          <a:p>
            <a:r>
              <a:rPr lang="en-US" b="1"/>
              <a:t>Obstruction</a:t>
            </a:r>
          </a:p>
        </p:txBody>
      </p:sp>
      <p:sp>
        <p:nvSpPr>
          <p:cNvPr id="25608" name="Line 9"/>
          <p:cNvSpPr>
            <a:spLocks noChangeShapeType="1"/>
          </p:cNvSpPr>
          <p:nvPr/>
        </p:nvSpPr>
        <p:spPr bwMode="auto">
          <a:xfrm>
            <a:off x="3505200" y="4191000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609" name="Text Box 10"/>
          <p:cNvSpPr txBox="1">
            <a:spLocks noChangeArrowheads="1"/>
          </p:cNvSpPr>
          <p:nvPr/>
        </p:nvSpPr>
        <p:spPr bwMode="auto">
          <a:xfrm>
            <a:off x="2727325" y="4572001"/>
            <a:ext cx="131523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Ischemic</a:t>
            </a:r>
          </a:p>
          <a:p>
            <a:r>
              <a:rPr lang="en-US" b="1"/>
              <a:t>Cell Injury</a:t>
            </a:r>
          </a:p>
        </p:txBody>
      </p:sp>
      <p:sp>
        <p:nvSpPr>
          <p:cNvPr id="25610" name="Line 11"/>
          <p:cNvSpPr>
            <a:spLocks noChangeShapeType="1"/>
          </p:cNvSpPr>
          <p:nvPr/>
        </p:nvSpPr>
        <p:spPr bwMode="auto">
          <a:xfrm rot="-4500000">
            <a:off x="4984750" y="4768850"/>
            <a:ext cx="0" cy="18923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611" name="Text Box 13"/>
          <p:cNvSpPr txBox="1">
            <a:spLocks noChangeArrowheads="1"/>
          </p:cNvSpPr>
          <p:nvPr/>
        </p:nvSpPr>
        <p:spPr bwMode="auto">
          <a:xfrm>
            <a:off x="7772400" y="3429001"/>
            <a:ext cx="194931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Proteases +</a:t>
            </a:r>
          </a:p>
          <a:p>
            <a:r>
              <a:rPr lang="en-US" b="1"/>
              <a:t>Oxygen Radicals</a:t>
            </a:r>
          </a:p>
        </p:txBody>
      </p:sp>
      <p:sp>
        <p:nvSpPr>
          <p:cNvPr id="25612" name="Line 14"/>
          <p:cNvSpPr>
            <a:spLocks noChangeShapeType="1"/>
          </p:cNvSpPr>
          <p:nvPr/>
        </p:nvSpPr>
        <p:spPr bwMode="auto">
          <a:xfrm>
            <a:off x="8991600" y="4191000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613" name="Text Box 15"/>
          <p:cNvSpPr txBox="1">
            <a:spLocks noChangeArrowheads="1"/>
          </p:cNvSpPr>
          <p:nvPr/>
        </p:nvSpPr>
        <p:spPr bwMode="auto">
          <a:xfrm>
            <a:off x="8121650" y="4572001"/>
            <a:ext cx="180850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Endo/Epithelial</a:t>
            </a:r>
          </a:p>
          <a:p>
            <a:r>
              <a:rPr lang="en-US" b="1"/>
              <a:t>Cell Injury</a:t>
            </a:r>
          </a:p>
        </p:txBody>
      </p:sp>
      <p:sp>
        <p:nvSpPr>
          <p:cNvPr id="25614" name="Line 16"/>
          <p:cNvSpPr>
            <a:spLocks noChangeShapeType="1"/>
          </p:cNvSpPr>
          <p:nvPr/>
        </p:nvSpPr>
        <p:spPr bwMode="auto">
          <a:xfrm rot="4500000">
            <a:off x="7131050" y="4768850"/>
            <a:ext cx="0" cy="18923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615" name="Text Box 17"/>
          <p:cNvSpPr txBox="1">
            <a:spLocks noChangeArrowheads="1"/>
          </p:cNvSpPr>
          <p:nvPr/>
        </p:nvSpPr>
        <p:spPr bwMode="auto">
          <a:xfrm>
            <a:off x="4724400" y="6137275"/>
            <a:ext cx="2271776" cy="369332"/>
          </a:xfrm>
          <a:prstGeom prst="rect">
            <a:avLst/>
          </a:prstGeom>
          <a:solidFill>
            <a:schemeClr val="bg2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tx2"/>
                </a:solidFill>
              </a:rPr>
              <a:t>Mucosal Ulceration</a:t>
            </a:r>
          </a:p>
        </p:txBody>
      </p:sp>
      <p:sp>
        <p:nvSpPr>
          <p:cNvPr id="25616" name="Line 20"/>
          <p:cNvSpPr>
            <a:spLocks noChangeShapeType="1"/>
          </p:cNvSpPr>
          <p:nvPr/>
        </p:nvSpPr>
        <p:spPr bwMode="auto">
          <a:xfrm flipH="1">
            <a:off x="1828800" y="381000"/>
            <a:ext cx="3276600" cy="3429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17" name="Line 21"/>
          <p:cNvSpPr>
            <a:spLocks noChangeShapeType="1"/>
          </p:cNvSpPr>
          <p:nvPr/>
        </p:nvSpPr>
        <p:spPr bwMode="auto">
          <a:xfrm>
            <a:off x="1828800" y="3810000"/>
            <a:ext cx="0" cy="2590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18" name="Line 22"/>
          <p:cNvSpPr>
            <a:spLocks noChangeShapeType="1"/>
          </p:cNvSpPr>
          <p:nvPr/>
        </p:nvSpPr>
        <p:spPr bwMode="auto">
          <a:xfrm>
            <a:off x="1828800" y="6400800"/>
            <a:ext cx="266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619" name="Text Box 23"/>
          <p:cNvSpPr txBox="1">
            <a:spLocks noChangeArrowheads="1"/>
          </p:cNvSpPr>
          <p:nvPr/>
        </p:nvSpPr>
        <p:spPr bwMode="auto">
          <a:xfrm rot="-2760000">
            <a:off x="1078190" y="1520538"/>
            <a:ext cx="4269823" cy="584775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b="1">
                <a:solidFill>
                  <a:srgbClr val="FF0000"/>
                </a:solidFill>
              </a:rPr>
              <a:t>Loss of PGE</a:t>
            </a:r>
            <a:r>
              <a:rPr lang="en-US" sz="1600" b="1" baseline="-25000">
                <a:solidFill>
                  <a:srgbClr val="FF0000"/>
                </a:solidFill>
              </a:rPr>
              <a:t>2</a:t>
            </a:r>
            <a:r>
              <a:rPr lang="en-US" sz="1600" b="1">
                <a:solidFill>
                  <a:srgbClr val="FF0000"/>
                </a:solidFill>
              </a:rPr>
              <a:t> and PGI</a:t>
            </a:r>
            <a:r>
              <a:rPr lang="en-US" sz="1600" b="1" baseline="-25000">
                <a:solidFill>
                  <a:srgbClr val="FF0000"/>
                </a:solidFill>
              </a:rPr>
              <a:t>2</a:t>
            </a:r>
            <a:r>
              <a:rPr lang="en-US" sz="1600" b="1">
                <a:solidFill>
                  <a:srgbClr val="FF0000"/>
                </a:solidFill>
              </a:rPr>
              <a:t> mediated inhibition</a:t>
            </a:r>
          </a:p>
          <a:p>
            <a:r>
              <a:rPr lang="en-US" sz="1600" b="1">
                <a:solidFill>
                  <a:srgbClr val="FF0000"/>
                </a:solidFill>
              </a:rPr>
              <a:t>of acid secretion and cytoprotective effect </a:t>
            </a:r>
          </a:p>
        </p:txBody>
      </p:sp>
      <p:sp>
        <p:nvSpPr>
          <p:cNvPr id="25620" name="Text Box 24"/>
          <p:cNvSpPr txBox="1">
            <a:spLocks noChangeArrowheads="1"/>
          </p:cNvSpPr>
          <p:nvPr/>
        </p:nvSpPr>
        <p:spPr bwMode="auto">
          <a:xfrm>
            <a:off x="6019800" y="714376"/>
            <a:ext cx="4876800" cy="830997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Loss of PGI</a:t>
            </a:r>
            <a:r>
              <a:rPr lang="en-US" sz="1600" b="1" baseline="-25000" dirty="0">
                <a:solidFill>
                  <a:srgbClr val="FF0000"/>
                </a:solidFill>
              </a:rPr>
              <a:t>2</a:t>
            </a:r>
            <a:r>
              <a:rPr lang="en-US" sz="1600" b="1" dirty="0">
                <a:solidFill>
                  <a:srgbClr val="FF0000"/>
                </a:solidFill>
              </a:rPr>
              <a:t> induced inhibition of LTB</a:t>
            </a:r>
            <a:r>
              <a:rPr lang="en-US" sz="1600" b="1" baseline="-25000" dirty="0">
                <a:solidFill>
                  <a:srgbClr val="FF0000"/>
                </a:solidFill>
              </a:rPr>
              <a:t>4</a:t>
            </a:r>
            <a:r>
              <a:rPr lang="en-US" sz="1600" b="1" dirty="0">
                <a:solidFill>
                  <a:srgbClr val="FF0000"/>
                </a:solidFill>
              </a:rPr>
              <a:t> mediated </a:t>
            </a:r>
          </a:p>
          <a:p>
            <a:r>
              <a:rPr lang="en-US" sz="1600" b="1" dirty="0">
                <a:solidFill>
                  <a:srgbClr val="FF0000"/>
                </a:solidFill>
              </a:rPr>
              <a:t>endothelial adhesion and activation  of </a:t>
            </a:r>
            <a:r>
              <a:rPr lang="en-US" sz="1600" b="1" dirty="0" err="1">
                <a:solidFill>
                  <a:srgbClr val="FF0000"/>
                </a:solidFill>
              </a:rPr>
              <a:t>neutrophils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FE6D-BB9A-46C7-8E11-3A63B505403B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168648" y="1219200"/>
          <a:ext cx="7499352" cy="509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9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53365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32609">
                <a:tc>
                  <a:txBody>
                    <a:bodyPr/>
                    <a:lstStyle/>
                    <a:p>
                      <a:r>
                        <a:rPr lang="en-US" dirty="0" err="1"/>
                        <a:t>slno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        AIN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    </a:t>
                      </a:r>
                      <a:r>
                        <a:rPr lang="en-US" sz="3200" baseline="0" dirty="0"/>
                        <a:t> </a:t>
                      </a:r>
                      <a:r>
                        <a:rPr lang="en-US" sz="3200" dirty="0"/>
                        <a:t>ATN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32609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Onset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2800" dirty="0"/>
                        <a:t>1</a:t>
                      </a:r>
                      <a:r>
                        <a:rPr lang="en-US" sz="2800" spc="0" baseline="30000" dirty="0"/>
                        <a:t>st</a:t>
                      </a:r>
                      <a:r>
                        <a:rPr lang="en-US" sz="2800" spc="0" baseline="0" dirty="0"/>
                        <a:t> exposure&gt;10-14 days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2800" spc="0" baseline="0" dirty="0"/>
                        <a:t>2</a:t>
                      </a:r>
                      <a:r>
                        <a:rPr lang="en-US" sz="2800" spc="0" baseline="30000" dirty="0"/>
                        <a:t>nd  </a:t>
                      </a:r>
                      <a:r>
                        <a:rPr lang="en-US" sz="2800" spc="0" baseline="0" dirty="0" err="1"/>
                        <a:t>exposture</a:t>
                      </a:r>
                      <a:r>
                        <a:rPr lang="en-US" sz="2800" spc="0" baseline="0" dirty="0"/>
                        <a:t>&gt;3-5 days.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en-US" sz="2800" spc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dirty="0"/>
                        <a:t> earky:7-10 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32609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Clinical</a:t>
                      </a:r>
                      <a:r>
                        <a:rPr lang="en-US" sz="2800" baseline="0" dirty="0"/>
                        <a:t> features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2800" dirty="0"/>
                        <a:t>Fever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2800" dirty="0"/>
                        <a:t>Rash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2800" dirty="0" err="1"/>
                        <a:t>Esinophilia</a:t>
                      </a:r>
                      <a:r>
                        <a:rPr lang="en-US" sz="2800" dirty="0"/>
                        <a:t>&gt;75%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2800" dirty="0" err="1"/>
                        <a:t>Uraemic</a:t>
                      </a:r>
                      <a:r>
                        <a:rPr lang="en-US" sz="2800" baseline="0" dirty="0"/>
                        <a:t> syndrome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FE6D-BB9A-46C7-8E11-3A63B505403B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9608" y="274638"/>
            <a:ext cx="7498080" cy="944562"/>
          </a:xfrm>
        </p:spPr>
        <p:txBody>
          <a:bodyPr/>
          <a:lstStyle/>
          <a:p>
            <a:r>
              <a:rPr lang="en-US" dirty="0"/>
              <a:t>EPIDEMIOLOGY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0" y="1295400"/>
            <a:ext cx="8382000" cy="54102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/>
              <a:t>DIN accounts for nearly 7%of all drug toxicity.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It forms 18% to 27% of all cases of acute renal failure (ARF).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The -in-hospital drug use contributes to 35% of all cases of acute tubular necrosis (ATN).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NSAID nephrotoxiciy is common and well defined.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1-5% NSAID users are developing nephrotoxicity.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In U.S; 5 lakhs people out of the 25 lakhs developing DIN.</a:t>
            </a:r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FE6D-BB9A-46C7-8E11-3A63B505403B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181348" y="1524000"/>
          <a:ext cx="7486652" cy="463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213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7483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7483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87483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2192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        </a:t>
                      </a:r>
                      <a:r>
                        <a:rPr lang="en-US" sz="2800" dirty="0"/>
                        <a:t>3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Urin</a:t>
                      </a:r>
                      <a:r>
                        <a:rPr lang="en-US" sz="2800" baseline="0" dirty="0"/>
                        <a:t>e</a:t>
                      </a:r>
                    </a:p>
                    <a:p>
                      <a:r>
                        <a:rPr lang="en-US" sz="2800" baseline="0" dirty="0"/>
                        <a:t>analysis</a:t>
                      </a:r>
                      <a:endParaRPr lang="en-US" sz="2800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2800" dirty="0"/>
                        <a:t>WBC cast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2800" dirty="0" err="1"/>
                        <a:t>Eosinophilia</a:t>
                      </a:r>
                      <a:endParaRPr lang="en-US" sz="2800" dirty="0"/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2800" dirty="0" err="1"/>
                        <a:t>Haematuria</a:t>
                      </a:r>
                      <a:endParaRPr lang="en-US" sz="2800" dirty="0"/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2800" dirty="0"/>
                        <a:t>Mild </a:t>
                      </a:r>
                      <a:r>
                        <a:rPr lang="en-US" sz="2800" dirty="0" err="1"/>
                        <a:t>proteinuria</a:t>
                      </a:r>
                      <a:endParaRPr lang="en-US" sz="2800" dirty="0"/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2800" dirty="0" err="1"/>
                        <a:t>oliguria</a:t>
                      </a:r>
                      <a:endParaRPr lang="en-US" sz="2800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FE6D-BB9A-46C7-8E11-3A63B505403B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OBSTRUCTIVE NEPHROPATHY 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2959100" y="1447800"/>
          <a:ext cx="749935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FE6D-BB9A-46C7-8E11-3A63B505403B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/>
              <a:t>OBSTRUCTIVE NEPHROPATHY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IN" sz="2800" b="1" u="sng" dirty="0"/>
              <a:t>RHABDOMYOLYSIS</a:t>
            </a:r>
          </a:p>
          <a:p>
            <a:pPr>
              <a:buFont typeface="Wingdings" pitchFamily="2" charset="2"/>
              <a:buChar char="Ø"/>
            </a:pPr>
            <a:r>
              <a:rPr lang="en-IN" sz="2800" dirty="0"/>
              <a:t>Intravascular precipitation of </a:t>
            </a:r>
            <a:r>
              <a:rPr lang="en-IN" sz="2800" dirty="0" err="1"/>
              <a:t>myoglobulin</a:t>
            </a:r>
            <a:r>
              <a:rPr lang="en-IN" sz="2800" dirty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IN" sz="2800" dirty="0"/>
              <a:t>Reddish brown urine.</a:t>
            </a:r>
          </a:p>
          <a:p>
            <a:pPr>
              <a:buFont typeface="Wingdings" pitchFamily="2" charset="2"/>
              <a:buChar char="Ø"/>
            </a:pPr>
            <a:r>
              <a:rPr lang="en-IN" sz="2800" dirty="0" err="1"/>
              <a:t>Statin</a:t>
            </a:r>
            <a:r>
              <a:rPr lang="en-IN" sz="2800" dirty="0"/>
              <a:t> :  </a:t>
            </a:r>
            <a:r>
              <a:rPr lang="en-IN" sz="2800" dirty="0" err="1"/>
              <a:t>Simvastatin</a:t>
            </a:r>
            <a:r>
              <a:rPr lang="en-IN" sz="2800" dirty="0"/>
              <a:t> ,  </a:t>
            </a:r>
            <a:r>
              <a:rPr lang="en-IN" sz="2800" dirty="0" err="1"/>
              <a:t>Atorvastatin</a:t>
            </a:r>
            <a:r>
              <a:rPr lang="en-IN" sz="2800" dirty="0"/>
              <a:t> – risk increased with Cyp-3A4 inhibitors.</a:t>
            </a:r>
          </a:p>
          <a:p>
            <a:r>
              <a:rPr lang="en-IN" sz="2800" b="1" u="sng" dirty="0"/>
              <a:t>PREVENTIOIN</a:t>
            </a:r>
          </a:p>
          <a:p>
            <a:pPr>
              <a:buFont typeface="Wingdings" pitchFamily="2" charset="2"/>
              <a:buChar char="Ø"/>
            </a:pPr>
            <a:r>
              <a:rPr lang="en-IN" sz="2800" dirty="0"/>
              <a:t>Hold statin while on Clarithromycin or Erythromycin</a:t>
            </a:r>
          </a:p>
          <a:p>
            <a:pPr>
              <a:buNone/>
            </a:pPr>
            <a:r>
              <a:rPr lang="en-IN" sz="2800" dirty="0"/>
              <a:t>    therapy.</a:t>
            </a:r>
          </a:p>
          <a:p>
            <a:pPr>
              <a:buFont typeface="Wingdings" pitchFamily="2" charset="2"/>
              <a:buChar char="Ø"/>
            </a:pPr>
            <a:r>
              <a:rPr lang="en-IN" sz="2800" dirty="0"/>
              <a:t>Use Pravastatin, Rosuvastatin ; which is not metabolized by Cyp-3A4.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FE6D-BB9A-46C7-8E11-3A63B505403B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OBSTRUCTIVE  NEPHROPATHY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u="sng" dirty="0"/>
              <a:t>CLINICAL FEATURES</a:t>
            </a:r>
          </a:p>
          <a:p>
            <a:r>
              <a:rPr lang="en-US" dirty="0"/>
              <a:t>Pain</a:t>
            </a:r>
          </a:p>
          <a:p>
            <a:r>
              <a:rPr lang="en-US" dirty="0" err="1"/>
              <a:t>Haematuria</a:t>
            </a:r>
            <a:endParaRPr lang="en-US" dirty="0"/>
          </a:p>
          <a:p>
            <a:r>
              <a:rPr lang="en-US" dirty="0"/>
              <a:t>Urinary tract infection</a:t>
            </a:r>
          </a:p>
          <a:p>
            <a:r>
              <a:rPr lang="en-US" dirty="0"/>
              <a:t>Significant rise in the serum creatinine</a:t>
            </a:r>
          </a:p>
          <a:p>
            <a:r>
              <a:rPr lang="en-US" dirty="0"/>
              <a:t>Oliguria or anuria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FE6D-BB9A-46C7-8E11-3A63B505403B}" type="slidenum">
              <a:rPr lang="en-US" smtClean="0"/>
              <a:pPr/>
              <a:t>43</a:t>
            </a:fld>
            <a:endParaRPr lang="en-US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RENAL VASCULITIS,THROMBOSIS AND CHOLESTEROL EMBOLI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u="sng" dirty="0"/>
              <a:t>Vasculitis and thrombosis</a:t>
            </a:r>
          </a:p>
          <a:p>
            <a:pPr marL="653796" indent="-571500">
              <a:buFont typeface="+mj-lt"/>
              <a:buAutoNum type="romanLcPeriod"/>
            </a:pPr>
            <a:r>
              <a:rPr lang="en-US" dirty="0"/>
              <a:t>Hydralazine</a:t>
            </a:r>
          </a:p>
          <a:p>
            <a:pPr marL="653796" indent="-571500">
              <a:buFont typeface="+mj-lt"/>
              <a:buAutoNum type="romanLcPeriod"/>
            </a:pPr>
            <a:r>
              <a:rPr lang="en-US" dirty="0"/>
              <a:t>Allopurinol</a:t>
            </a:r>
          </a:p>
          <a:p>
            <a:pPr marL="653796" indent="-571500">
              <a:buFont typeface="+mj-lt"/>
              <a:buAutoNum type="romanLcPeriod"/>
            </a:pPr>
            <a:r>
              <a:rPr lang="en-US" dirty="0"/>
              <a:t>Gemcitabine</a:t>
            </a:r>
          </a:p>
          <a:p>
            <a:pPr marL="653796" indent="-571500">
              <a:buFont typeface="+mj-lt"/>
              <a:buAutoNum type="romanLcPeriod"/>
            </a:pPr>
            <a:r>
              <a:rPr lang="en-US" dirty="0"/>
              <a:t>Mytomycin C</a:t>
            </a:r>
          </a:p>
          <a:p>
            <a:pPr marL="653796" indent="-571500">
              <a:buFont typeface="+mj-lt"/>
              <a:buAutoNum type="romanLcPeriod"/>
            </a:pPr>
            <a:endParaRPr lang="en-US" dirty="0"/>
          </a:p>
          <a:p>
            <a:pPr marL="653796" indent="-571500">
              <a:buFont typeface="+mj-lt"/>
              <a:buAutoNum type="romanLcPeriod"/>
            </a:pPr>
            <a:endParaRPr lang="en-US" dirty="0"/>
          </a:p>
          <a:p>
            <a:pPr marL="653796" indent="-571500">
              <a:buFont typeface="+mj-lt"/>
              <a:buAutoNum type="romanLcPeriod"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b="1" u="sng" dirty="0"/>
              <a:t>Cholesterol emboli</a:t>
            </a:r>
          </a:p>
          <a:p>
            <a:pPr marL="653796" indent="-571500">
              <a:buFont typeface="+mj-lt"/>
              <a:buAutoNum type="romanLcPeriod"/>
            </a:pPr>
            <a:r>
              <a:rPr lang="en-US" dirty="0"/>
              <a:t>Warfarin</a:t>
            </a:r>
          </a:p>
          <a:p>
            <a:pPr marL="653796" indent="-571500">
              <a:buFont typeface="+mj-lt"/>
              <a:buAutoNum type="romanLcPeriod"/>
            </a:pPr>
            <a:r>
              <a:rPr lang="en-US" dirty="0"/>
              <a:t>Thrombolytic agents</a:t>
            </a:r>
          </a:p>
          <a:p>
            <a:pPr marL="653796" indent="-571500">
              <a:buFont typeface="+mj-lt"/>
              <a:buAutoNum type="romanLcPeriod"/>
            </a:pPr>
            <a:endParaRPr lang="en-US" b="1" u="sng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FE6D-BB9A-46C7-8E11-3A63B505403B}" type="slidenum">
              <a:rPr lang="en-US" smtClean="0"/>
              <a:pPr/>
              <a:t>44</a:t>
            </a:fld>
            <a:endParaRPr lang="en-US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89" name="Text Box 25"/>
          <p:cNvSpPr txBox="1">
            <a:spLocks noChangeArrowheads="1"/>
          </p:cNvSpPr>
          <p:nvPr/>
        </p:nvSpPr>
        <p:spPr bwMode="auto">
          <a:xfrm>
            <a:off x="1676400" y="3810000"/>
            <a:ext cx="1981200" cy="1815882"/>
          </a:xfrm>
          <a:prstGeom prst="rect">
            <a:avLst/>
          </a:prstGeom>
          <a:noFill/>
          <a:ln w="9525">
            <a:solidFill>
              <a:srgbClr val="00FF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 b="1" u="sng" dirty="0"/>
              <a:t>ACUTE PRE-RENAL FAILURE </a:t>
            </a:r>
            <a:r>
              <a:rPr lang="en-US" sz="1400" b="1" dirty="0"/>
              <a:t>   AMPHOTERICIN, ANTIHYPERTENSIVES, DIURETICS, DOXORUBICIN, NSAIDS, CYCLOSPORIN-A</a:t>
            </a:r>
          </a:p>
        </p:txBody>
      </p:sp>
      <p:sp>
        <p:nvSpPr>
          <p:cNvPr id="241691" name="Text Box 27"/>
          <p:cNvSpPr txBox="1">
            <a:spLocks noChangeArrowheads="1"/>
          </p:cNvSpPr>
          <p:nvPr/>
        </p:nvSpPr>
        <p:spPr bwMode="auto">
          <a:xfrm>
            <a:off x="6477000" y="5756276"/>
            <a:ext cx="3962400" cy="954107"/>
          </a:xfrm>
          <a:prstGeom prst="rect">
            <a:avLst/>
          </a:prstGeom>
          <a:noFill/>
          <a:ln w="9525">
            <a:solidFill>
              <a:srgbClr val="00FF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 b="1" u="sng" dirty="0"/>
              <a:t>CHRONIC INTERSTITIAL NEPHRITIS</a:t>
            </a:r>
            <a:r>
              <a:rPr lang="en-US" sz="1400" b="1" dirty="0"/>
              <a:t> ANALGESIC COMBINATIONS, CHINESE HERBS, CYCLOSPORINE, METALS (PB, </a:t>
            </a:r>
            <a:r>
              <a:rPr lang="en-US" sz="1400" b="1" dirty="0" err="1"/>
              <a:t>Cd</a:t>
            </a:r>
            <a:r>
              <a:rPr lang="en-US" sz="1400" b="1" dirty="0"/>
              <a:t>, Li, </a:t>
            </a:r>
            <a:r>
              <a:rPr lang="en-US" sz="1400" b="1" dirty="0" err="1"/>
              <a:t>Ge</a:t>
            </a:r>
            <a:r>
              <a:rPr lang="en-US" sz="1400" b="1" dirty="0"/>
              <a:t>), METHYL-CCNU</a:t>
            </a:r>
          </a:p>
        </p:txBody>
      </p:sp>
      <p:pic>
        <p:nvPicPr>
          <p:cNvPr id="241697" name="Picture 33"/>
          <p:cNvPicPr>
            <a:picLocks noChangeAspect="1" noChangeArrowheads="1"/>
          </p:cNvPicPr>
          <p:nvPr/>
        </p:nvPicPr>
        <p:blipFill>
          <a:blip r:embed="rId3" cstate="print">
            <a:lum bright="-36000" contrast="30000"/>
          </a:blip>
          <a:srcRect r="3094"/>
          <a:stretch>
            <a:fillRect/>
          </a:stretch>
        </p:blipFill>
        <p:spPr bwMode="auto">
          <a:xfrm>
            <a:off x="3886200" y="838200"/>
            <a:ext cx="5638800" cy="4800600"/>
          </a:xfrm>
          <a:prstGeom prst="rect">
            <a:avLst/>
          </a:prstGeom>
          <a:noFill/>
          <a:ln w="9525">
            <a:solidFill>
              <a:srgbClr val="00FFFF"/>
            </a:solidFill>
            <a:miter lim="800000"/>
            <a:headEnd/>
            <a:tailEnd/>
          </a:ln>
        </p:spPr>
      </p:pic>
      <p:sp>
        <p:nvSpPr>
          <p:cNvPr id="241699" name="Text Box 35"/>
          <p:cNvSpPr txBox="1">
            <a:spLocks noChangeArrowheads="1"/>
          </p:cNvSpPr>
          <p:nvPr/>
        </p:nvSpPr>
        <p:spPr bwMode="auto">
          <a:xfrm>
            <a:off x="4343400" y="4419600"/>
            <a:ext cx="4800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>
                <a:solidFill>
                  <a:srgbClr val="FF9933"/>
                </a:solidFill>
              </a:rPr>
              <a:t>------------------------------------------------------------</a:t>
            </a:r>
          </a:p>
        </p:txBody>
      </p:sp>
      <p:sp>
        <p:nvSpPr>
          <p:cNvPr id="241700" name="Text Box 36"/>
          <p:cNvSpPr txBox="1">
            <a:spLocks noChangeArrowheads="1"/>
          </p:cNvSpPr>
          <p:nvPr/>
        </p:nvSpPr>
        <p:spPr bwMode="auto">
          <a:xfrm>
            <a:off x="5105400" y="2971800"/>
            <a:ext cx="4648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>
                <a:solidFill>
                  <a:srgbClr val="FF9933"/>
                </a:solidFill>
              </a:rPr>
              <a:t>-----------------------------------------------------------</a:t>
            </a:r>
          </a:p>
        </p:txBody>
      </p:sp>
      <p:sp>
        <p:nvSpPr>
          <p:cNvPr id="241701" name="Text Box 37"/>
          <p:cNvSpPr txBox="1">
            <a:spLocks noChangeArrowheads="1"/>
          </p:cNvSpPr>
          <p:nvPr/>
        </p:nvSpPr>
        <p:spPr bwMode="auto">
          <a:xfrm>
            <a:off x="7196138" y="4633914"/>
            <a:ext cx="3429000" cy="1277273"/>
          </a:xfrm>
          <a:prstGeom prst="rect">
            <a:avLst/>
          </a:prstGeom>
          <a:noFill/>
          <a:ln w="9525">
            <a:solidFill>
              <a:srgbClr val="00FF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 b="1" u="sng" dirty="0"/>
              <a:t>OBSTRUCTION </a:t>
            </a:r>
          </a:p>
          <a:p>
            <a:pPr algn="ctr">
              <a:spcBef>
                <a:spcPct val="50000"/>
              </a:spcBef>
            </a:pPr>
            <a:r>
              <a:rPr lang="en-US" sz="1400" b="1" dirty="0"/>
              <a:t>ACYCLOVIR, ANTICHOLINERGICS, BROMOCRIPTINE, ERGOT ALKALOIDS, FLUOROQUINOLONE, MTX </a:t>
            </a:r>
          </a:p>
        </p:txBody>
      </p:sp>
      <p:sp>
        <p:nvSpPr>
          <p:cNvPr id="241702" name="Text Box 38"/>
          <p:cNvSpPr txBox="1">
            <a:spLocks noChangeArrowheads="1"/>
          </p:cNvSpPr>
          <p:nvPr/>
        </p:nvSpPr>
        <p:spPr bwMode="auto">
          <a:xfrm>
            <a:off x="3962400" y="4648201"/>
            <a:ext cx="1905000" cy="584775"/>
          </a:xfrm>
          <a:prstGeom prst="rect">
            <a:avLst/>
          </a:prstGeom>
          <a:solidFill>
            <a:srgbClr val="0066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>
                <a:solidFill>
                  <a:srgbClr val="FF9933"/>
                </a:solidFill>
              </a:rPr>
              <a:t>OUTER MEDULLA</a:t>
            </a:r>
          </a:p>
        </p:txBody>
      </p:sp>
      <p:sp>
        <p:nvSpPr>
          <p:cNvPr id="241703" name="Text Box 39"/>
          <p:cNvSpPr txBox="1">
            <a:spLocks noChangeArrowheads="1"/>
          </p:cNvSpPr>
          <p:nvPr/>
        </p:nvSpPr>
        <p:spPr bwMode="auto">
          <a:xfrm>
            <a:off x="8763000" y="3733801"/>
            <a:ext cx="1752600" cy="584775"/>
          </a:xfrm>
          <a:prstGeom prst="rect">
            <a:avLst/>
          </a:prstGeom>
          <a:solidFill>
            <a:srgbClr val="0066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>
                <a:solidFill>
                  <a:srgbClr val="FF9933"/>
                </a:solidFill>
              </a:rPr>
              <a:t>INNER MEDULLA</a:t>
            </a:r>
          </a:p>
        </p:txBody>
      </p:sp>
      <p:sp>
        <p:nvSpPr>
          <p:cNvPr id="241705" name="Text Box 41"/>
          <p:cNvSpPr txBox="1">
            <a:spLocks noChangeArrowheads="1"/>
          </p:cNvSpPr>
          <p:nvPr/>
        </p:nvSpPr>
        <p:spPr bwMode="auto">
          <a:xfrm>
            <a:off x="1600200" y="2689226"/>
            <a:ext cx="2514600" cy="954107"/>
          </a:xfrm>
          <a:prstGeom prst="rect">
            <a:avLst/>
          </a:prstGeom>
          <a:solidFill>
            <a:srgbClr val="006600"/>
          </a:solidFill>
          <a:ln w="9525">
            <a:solidFill>
              <a:srgbClr val="00FF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 b="1" u="sng" dirty="0">
                <a:solidFill>
                  <a:schemeClr val="bg1"/>
                </a:solidFill>
              </a:rPr>
              <a:t>VASCULITIS</a:t>
            </a:r>
            <a:r>
              <a:rPr lang="en-US" sz="1400" b="1" dirty="0">
                <a:solidFill>
                  <a:schemeClr val="bg1"/>
                </a:solidFill>
              </a:rPr>
              <a:t>  AMPHETAMINES, NSAIDS, PENICILLINS,SULFONAMIDES</a:t>
            </a:r>
          </a:p>
        </p:txBody>
      </p:sp>
      <p:sp>
        <p:nvSpPr>
          <p:cNvPr id="241706" name="Text Box 42"/>
          <p:cNvSpPr txBox="1">
            <a:spLocks noChangeArrowheads="1"/>
          </p:cNvSpPr>
          <p:nvPr/>
        </p:nvSpPr>
        <p:spPr bwMode="auto">
          <a:xfrm>
            <a:off x="1676400" y="152400"/>
            <a:ext cx="1981200" cy="1708160"/>
          </a:xfrm>
          <a:prstGeom prst="rect">
            <a:avLst/>
          </a:prstGeom>
          <a:noFill/>
          <a:ln w="9525">
            <a:solidFill>
              <a:srgbClr val="00FF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 b="1" u="sng" dirty="0"/>
              <a:t>NEPHROTIC SYNDROME </a:t>
            </a:r>
          </a:p>
          <a:p>
            <a:pPr algn="ctr">
              <a:spcBef>
                <a:spcPct val="50000"/>
              </a:spcBef>
            </a:pPr>
            <a:r>
              <a:rPr lang="en-US" sz="1400" b="1" dirty="0"/>
              <a:t>NSAIDS, PENICILLAMINE</a:t>
            </a:r>
          </a:p>
          <a:p>
            <a:pPr algn="ctr"/>
            <a:r>
              <a:rPr lang="en-US" sz="1400" b="1" dirty="0"/>
              <a:t>CAPTOPRIL</a:t>
            </a:r>
          </a:p>
          <a:p>
            <a:pPr algn="ctr"/>
            <a:r>
              <a:rPr lang="en-US" sz="1400" b="1" dirty="0"/>
              <a:t>HEROIN/COCAINE</a:t>
            </a:r>
          </a:p>
          <a:p>
            <a:pPr algn="ctr"/>
            <a:r>
              <a:rPr lang="en-US" sz="1400" b="1" dirty="0"/>
              <a:t>METALS (Au, Hg)</a:t>
            </a:r>
          </a:p>
        </p:txBody>
      </p:sp>
      <p:sp>
        <p:nvSpPr>
          <p:cNvPr id="241708" name="Text Box 44"/>
          <p:cNvSpPr txBox="1">
            <a:spLocks noChangeArrowheads="1"/>
          </p:cNvSpPr>
          <p:nvPr/>
        </p:nvSpPr>
        <p:spPr bwMode="auto">
          <a:xfrm>
            <a:off x="4038600" y="152400"/>
            <a:ext cx="3276600" cy="892552"/>
          </a:xfrm>
          <a:prstGeom prst="rect">
            <a:avLst/>
          </a:prstGeom>
          <a:solidFill>
            <a:srgbClr val="006600"/>
          </a:solidFill>
          <a:ln w="9525">
            <a:solidFill>
              <a:srgbClr val="00FF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300" b="1" u="sng">
                <a:solidFill>
                  <a:schemeClr val="bg1"/>
                </a:solidFill>
              </a:rPr>
              <a:t>ATN(P): ACUTE TUBULAR NECROSIS</a:t>
            </a:r>
            <a:r>
              <a:rPr lang="en-US" sz="1300" b="1">
                <a:solidFill>
                  <a:schemeClr val="bg1"/>
                </a:solidFill>
              </a:rPr>
              <a:t>   AMINOGLYCOSIDES, ANTINEOPLASTICS, GLYCOLS, RADIOCONTRAST AGENTS</a:t>
            </a:r>
          </a:p>
        </p:txBody>
      </p:sp>
      <p:sp>
        <p:nvSpPr>
          <p:cNvPr id="241709" name="Text Box 45"/>
          <p:cNvSpPr txBox="1">
            <a:spLocks noChangeArrowheads="1"/>
          </p:cNvSpPr>
          <p:nvPr/>
        </p:nvSpPr>
        <p:spPr bwMode="auto">
          <a:xfrm>
            <a:off x="7924800" y="152400"/>
            <a:ext cx="2438400" cy="892552"/>
          </a:xfrm>
          <a:prstGeom prst="rect">
            <a:avLst/>
          </a:prstGeom>
          <a:solidFill>
            <a:srgbClr val="006600"/>
          </a:solidFill>
          <a:ln w="9525">
            <a:solidFill>
              <a:srgbClr val="00FF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300" b="1" u="sng">
                <a:solidFill>
                  <a:schemeClr val="bg1"/>
                </a:solidFill>
              </a:rPr>
              <a:t>ATN(D): ACUTE TUBULAR NECROSIS</a:t>
            </a:r>
            <a:r>
              <a:rPr lang="en-US" sz="1300" b="1">
                <a:solidFill>
                  <a:schemeClr val="bg1"/>
                </a:solidFill>
              </a:rPr>
              <a:t>   AMPHOTERICIN, CISPLATIN, GLYCOLS</a:t>
            </a:r>
          </a:p>
        </p:txBody>
      </p:sp>
      <p:sp>
        <p:nvSpPr>
          <p:cNvPr id="241710" name="Text Box 46"/>
          <p:cNvSpPr txBox="1">
            <a:spLocks noChangeArrowheads="1"/>
          </p:cNvSpPr>
          <p:nvPr/>
        </p:nvSpPr>
        <p:spPr bwMode="auto">
          <a:xfrm>
            <a:off x="3352800" y="5794376"/>
            <a:ext cx="2971800" cy="1061829"/>
          </a:xfrm>
          <a:prstGeom prst="rect">
            <a:avLst/>
          </a:prstGeom>
          <a:noFill/>
          <a:ln w="9525">
            <a:solidFill>
              <a:srgbClr val="00FF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 b="1" u="sng" dirty="0"/>
              <a:t>ACUTE  INTERSTITIAL NEPHRITIS</a:t>
            </a:r>
            <a:endParaRPr lang="en-US" sz="1400" b="1" dirty="0"/>
          </a:p>
          <a:p>
            <a:pPr algn="ctr">
              <a:spcBef>
                <a:spcPct val="50000"/>
              </a:spcBef>
            </a:pPr>
            <a:r>
              <a:rPr lang="en-US" sz="1400" b="1" dirty="0"/>
              <a:t>ALLOPURINOL, RIFAMPIN, VANCOMYCIN, NSAIDS</a:t>
            </a:r>
          </a:p>
        </p:txBody>
      </p:sp>
      <p:sp>
        <p:nvSpPr>
          <p:cNvPr id="241711" name="AutoShape 47"/>
          <p:cNvSpPr>
            <a:spLocks noChangeArrowheads="1"/>
          </p:cNvSpPr>
          <p:nvPr/>
        </p:nvSpPr>
        <p:spPr bwMode="auto">
          <a:xfrm rot="1597264">
            <a:off x="3657600" y="1752600"/>
            <a:ext cx="1143000" cy="152400"/>
          </a:xfrm>
          <a:prstGeom prst="rightArrow">
            <a:avLst>
              <a:gd name="adj1" fmla="val 50000"/>
              <a:gd name="adj2" fmla="val 187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SA" sz="2000"/>
          </a:p>
        </p:txBody>
      </p:sp>
      <p:sp>
        <p:nvSpPr>
          <p:cNvPr id="241712" name="Text Box 48"/>
          <p:cNvSpPr txBox="1">
            <a:spLocks noChangeArrowheads="1"/>
          </p:cNvSpPr>
          <p:nvPr/>
        </p:nvSpPr>
        <p:spPr bwMode="auto">
          <a:xfrm>
            <a:off x="8534400" y="2286001"/>
            <a:ext cx="990600" cy="584775"/>
          </a:xfrm>
          <a:prstGeom prst="rect">
            <a:avLst/>
          </a:prstGeom>
          <a:solidFill>
            <a:srgbClr val="006600"/>
          </a:solidFill>
          <a:ln w="9525">
            <a:solidFill>
              <a:srgbClr val="00FF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 dirty="0">
                <a:solidFill>
                  <a:srgbClr val="FF9933"/>
                </a:solidFill>
              </a:rPr>
              <a:t>CORTEX</a:t>
            </a:r>
          </a:p>
        </p:txBody>
      </p:sp>
      <p:sp>
        <p:nvSpPr>
          <p:cNvPr id="241713" name="AutoShape 49"/>
          <p:cNvSpPr>
            <a:spLocks noChangeArrowheads="1"/>
          </p:cNvSpPr>
          <p:nvPr/>
        </p:nvSpPr>
        <p:spPr bwMode="auto">
          <a:xfrm rot="-1125007">
            <a:off x="3848100" y="2400300"/>
            <a:ext cx="838200" cy="152400"/>
          </a:xfrm>
          <a:prstGeom prst="rightArrow">
            <a:avLst>
              <a:gd name="adj1" fmla="val 50000"/>
              <a:gd name="adj2" fmla="val 137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SA" sz="2000"/>
          </a:p>
        </p:txBody>
      </p:sp>
      <p:sp>
        <p:nvSpPr>
          <p:cNvPr id="241714" name="AutoShape 50"/>
          <p:cNvSpPr>
            <a:spLocks noChangeArrowheads="1"/>
          </p:cNvSpPr>
          <p:nvPr/>
        </p:nvSpPr>
        <p:spPr bwMode="auto">
          <a:xfrm rot="2649859">
            <a:off x="3997325" y="869950"/>
            <a:ext cx="609600" cy="203200"/>
          </a:xfrm>
          <a:prstGeom prst="rightArrow">
            <a:avLst>
              <a:gd name="adj1" fmla="val 50000"/>
              <a:gd name="adj2" fmla="val 75000"/>
            </a:avLst>
          </a:prstGeom>
          <a:solidFill>
            <a:srgbClr val="C00000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SA" sz="2000"/>
          </a:p>
        </p:txBody>
      </p:sp>
      <p:sp>
        <p:nvSpPr>
          <p:cNvPr id="241715" name="AutoShape 51"/>
          <p:cNvSpPr>
            <a:spLocks noChangeArrowheads="1"/>
          </p:cNvSpPr>
          <p:nvPr/>
        </p:nvSpPr>
        <p:spPr bwMode="auto">
          <a:xfrm rot="9529538">
            <a:off x="7712075" y="788988"/>
            <a:ext cx="609600" cy="203200"/>
          </a:xfrm>
          <a:prstGeom prst="rightArrow">
            <a:avLst>
              <a:gd name="adj1" fmla="val 50000"/>
              <a:gd name="adj2" fmla="val 75000"/>
            </a:avLst>
          </a:prstGeom>
          <a:solidFill>
            <a:srgbClr val="C00000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SA" sz="2000"/>
          </a:p>
        </p:txBody>
      </p:sp>
      <p:sp>
        <p:nvSpPr>
          <p:cNvPr id="241716" name="AutoShape 52"/>
          <p:cNvSpPr>
            <a:spLocks noChangeArrowheads="1"/>
          </p:cNvSpPr>
          <p:nvPr/>
        </p:nvSpPr>
        <p:spPr bwMode="auto">
          <a:xfrm rot="-3343525">
            <a:off x="5816600" y="5461000"/>
            <a:ext cx="609600" cy="203200"/>
          </a:xfrm>
          <a:prstGeom prst="rightArrow">
            <a:avLst>
              <a:gd name="adj1" fmla="val 50000"/>
              <a:gd name="adj2" fmla="val 75000"/>
            </a:avLst>
          </a:prstGeom>
          <a:solidFill>
            <a:srgbClr val="FF0000"/>
          </a:solidFill>
          <a:ln w="9525">
            <a:solidFill>
              <a:srgbClr val="00FF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SA" sz="2000">
              <a:solidFill>
                <a:srgbClr val="FF0000"/>
              </a:solidFill>
            </a:endParaRPr>
          </a:p>
        </p:txBody>
      </p:sp>
      <p:sp>
        <p:nvSpPr>
          <p:cNvPr id="241717" name="AutoShape 53"/>
          <p:cNvSpPr>
            <a:spLocks noChangeArrowheads="1"/>
          </p:cNvSpPr>
          <p:nvPr/>
        </p:nvSpPr>
        <p:spPr bwMode="auto">
          <a:xfrm rot="-7245758">
            <a:off x="6299994" y="5307806"/>
            <a:ext cx="762000" cy="198438"/>
          </a:xfrm>
          <a:prstGeom prst="rightArrow">
            <a:avLst>
              <a:gd name="adj1" fmla="val 50000"/>
              <a:gd name="adj2" fmla="val 96000"/>
            </a:avLst>
          </a:prstGeom>
          <a:solidFill>
            <a:srgbClr val="FF0000"/>
          </a:solidFill>
          <a:ln w="9525">
            <a:solidFill>
              <a:srgbClr val="00FF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SA" sz="2000">
              <a:solidFill>
                <a:srgbClr val="FF0000"/>
              </a:solidFill>
            </a:endParaRPr>
          </a:p>
        </p:txBody>
      </p:sp>
      <p:sp>
        <p:nvSpPr>
          <p:cNvPr id="241718" name="AutoShape 54"/>
          <p:cNvSpPr>
            <a:spLocks noChangeArrowheads="1"/>
          </p:cNvSpPr>
          <p:nvPr/>
        </p:nvSpPr>
        <p:spPr bwMode="auto">
          <a:xfrm>
            <a:off x="3581400" y="4419600"/>
            <a:ext cx="609600" cy="203200"/>
          </a:xfrm>
          <a:prstGeom prst="rightArrow">
            <a:avLst>
              <a:gd name="adj1" fmla="val 50000"/>
              <a:gd name="adj2" fmla="val 75000"/>
            </a:avLst>
          </a:prstGeom>
          <a:solidFill>
            <a:srgbClr val="FF3300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SA" sz="2000"/>
          </a:p>
        </p:txBody>
      </p:sp>
      <p:sp>
        <p:nvSpPr>
          <p:cNvPr id="21527" name="Text Box 55"/>
          <p:cNvSpPr txBox="1">
            <a:spLocks noChangeArrowheads="1"/>
          </p:cNvSpPr>
          <p:nvPr/>
        </p:nvSpPr>
        <p:spPr bwMode="auto">
          <a:xfrm>
            <a:off x="9525000" y="1447801"/>
            <a:ext cx="7620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ar-SA" sz="800"/>
          </a:p>
        </p:txBody>
      </p:sp>
      <p:sp>
        <p:nvSpPr>
          <p:cNvPr id="2" name="AutoShape 54"/>
          <p:cNvSpPr>
            <a:spLocks noChangeArrowheads="1"/>
          </p:cNvSpPr>
          <p:nvPr/>
        </p:nvSpPr>
        <p:spPr bwMode="auto">
          <a:xfrm rot="-9109285">
            <a:off x="7620000" y="4343400"/>
            <a:ext cx="609600" cy="203200"/>
          </a:xfrm>
          <a:prstGeom prst="rightArrow">
            <a:avLst>
              <a:gd name="adj1" fmla="val 50000"/>
              <a:gd name="adj2" fmla="val 75000"/>
            </a:avLst>
          </a:prstGeom>
          <a:solidFill>
            <a:srgbClr val="FF3300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ar-SA" sz="200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FE6D-BB9A-46C7-8E11-3A63B505403B}" type="slidenum">
              <a:rPr lang="en-US" smtClean="0"/>
              <a:pPr/>
              <a:t>45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41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41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41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241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241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241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170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170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17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1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171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171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17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1" dur="2000"/>
                                        <p:tgtEl>
                                          <p:spTgt spid="241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2000"/>
                                        <p:tgtEl>
                                          <p:spTgt spid="241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170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170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17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3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171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171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17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170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170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17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7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171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7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171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17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168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7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168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16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1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8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171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171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17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1" dur="2000"/>
                                        <p:tgtEl>
                                          <p:spTgt spid="241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4" dur="2000"/>
                                        <p:tgtEl>
                                          <p:spTgt spid="241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9" dur="2000"/>
                                        <p:tgtEl>
                                          <p:spTgt spid="241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2" dur="2000"/>
                                        <p:tgtEl>
                                          <p:spTgt spid="241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0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0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170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0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170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17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1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1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1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1689" grpId="0" animBg="1"/>
      <p:bldP spid="241691" grpId="0" animBg="1"/>
      <p:bldP spid="241699" grpId="0"/>
      <p:bldP spid="241700" grpId="0"/>
      <p:bldP spid="241701" grpId="0" animBg="1"/>
      <p:bldP spid="241702" grpId="0" animBg="1"/>
      <p:bldP spid="241703" grpId="0" animBg="1"/>
      <p:bldP spid="241705" grpId="0" animBg="1"/>
      <p:bldP spid="241706" grpId="0" animBg="1"/>
      <p:bldP spid="241708" grpId="0" animBg="1"/>
      <p:bldP spid="241709" grpId="0" animBg="1"/>
      <p:bldP spid="241710" grpId="0" animBg="1"/>
      <p:bldP spid="241711" grpId="0" animBg="1"/>
      <p:bldP spid="241712" grpId="0" animBg="1"/>
      <p:bldP spid="241713" grpId="0" animBg="1"/>
      <p:bldP spid="241714" grpId="0" animBg="1"/>
      <p:bldP spid="241715" grpId="0" animBg="1"/>
      <p:bldP spid="241716" grpId="0" animBg="1"/>
      <p:bldP spid="241717" grpId="0" animBg="1"/>
      <p:bldP spid="241718" grpId="0" animBg="1"/>
      <p:bldP spid="2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-76200"/>
            <a:ext cx="8305800" cy="762000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          Example of specific renal protective strategies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93703792"/>
              </p:ext>
            </p:extLst>
          </p:nvPr>
        </p:nvGraphicFramePr>
        <p:xfrm>
          <a:off x="2743199" y="761999"/>
          <a:ext cx="7543800" cy="591714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99799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54581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12656">
                <a:tc>
                  <a:txBody>
                    <a:bodyPr/>
                    <a:lstStyle/>
                    <a:p>
                      <a:r>
                        <a:rPr lang="en-US" dirty="0"/>
                        <a:t>Exposure</a:t>
                      </a:r>
                      <a:r>
                        <a:rPr lang="en-US" baseline="0" dirty="0"/>
                        <a:t> 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Strategy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22759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en-US" dirty="0" err="1"/>
                        <a:t>Aminoglycoside</a:t>
                      </a:r>
                      <a:r>
                        <a:rPr lang="en-US" dirty="0"/>
                        <a:t> antibiotics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dirty="0"/>
                        <a:t>Once – daily dosing 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dirty="0"/>
                        <a:t>Monitoring of drug levels </a:t>
                      </a:r>
                    </a:p>
                    <a:p>
                      <a:pPr algn="l" rtl="0">
                        <a:buFont typeface="Arial" pitchFamily="34" charset="0"/>
                        <a:buChar char="•"/>
                      </a:pPr>
                      <a:r>
                        <a:rPr lang="en-US" sz="1800" dirty="0"/>
                        <a:t>Avoiding in</a:t>
                      </a:r>
                      <a:r>
                        <a:rPr lang="en-US" sz="1800" baseline="0" dirty="0"/>
                        <a:t> CKD and pts at  risks. </a:t>
                      </a:r>
                    </a:p>
                    <a:p>
                      <a:pPr algn="l" rtl="0">
                        <a:buFont typeface="Arial" pitchFamily="34" charset="0"/>
                        <a:buChar char="•"/>
                      </a:pPr>
                      <a:r>
                        <a:rPr lang="en-US" sz="1800" baseline="0" dirty="0"/>
                        <a:t>Maintain trough levels &lt; 1mcg /ml.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12256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en-US" dirty="0"/>
                        <a:t>Tumor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lysis</a:t>
                      </a:r>
                      <a:r>
                        <a:rPr lang="en-US" baseline="0" dirty="0"/>
                        <a:t> (uric acid)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dirty="0" err="1"/>
                        <a:t>Allopurinol</a:t>
                      </a:r>
                      <a:endParaRPr lang="en-US" dirty="0"/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dirty="0" err="1"/>
                        <a:t>Rasburicase</a:t>
                      </a:r>
                      <a:r>
                        <a:rPr lang="en-US" baseline="0" dirty="0"/>
                        <a:t> 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baseline="0" dirty="0"/>
                        <a:t>IV hydration/urine </a:t>
                      </a:r>
                      <a:r>
                        <a:rPr lang="en-US" baseline="0" dirty="0" err="1"/>
                        <a:t>alkalisation</a:t>
                      </a:r>
                      <a:r>
                        <a:rPr lang="en-US" baseline="0" dirty="0"/>
                        <a:t>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17507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en-US" dirty="0" err="1"/>
                        <a:t>Amphotericin</a:t>
                      </a:r>
                      <a:r>
                        <a:rPr lang="en-US" dirty="0"/>
                        <a:t> B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dirty="0"/>
                        <a:t>Use lipid formulation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dirty="0"/>
                        <a:t>Saline hydration pre and post  administration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dirty="0"/>
                        <a:t>Avoid high or rapid dose or prolonged duration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12256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en-US" dirty="0"/>
                        <a:t>Ethylene glycol</a:t>
                      </a:r>
                      <a:r>
                        <a:rPr lang="en-US" baseline="0" dirty="0"/>
                        <a:t> ingestion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dirty="0"/>
                        <a:t>Ethanol/</a:t>
                      </a:r>
                      <a:r>
                        <a:rPr lang="en-US" dirty="0" err="1"/>
                        <a:t>fomepizole</a:t>
                      </a:r>
                      <a:r>
                        <a:rPr lang="en-US" baseline="0" dirty="0"/>
                        <a:t> 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baseline="0" dirty="0" err="1"/>
                        <a:t>hemodialysis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12256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en-US" dirty="0" err="1"/>
                        <a:t>Rhabdomyolysis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dirty="0"/>
                        <a:t>IV hydration/urine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alkalinization</a:t>
                      </a:r>
                      <a:r>
                        <a:rPr lang="en-US" baseline="0" dirty="0"/>
                        <a:t> </a:t>
                      </a:r>
                    </a:p>
                    <a:p>
                      <a:r>
                        <a:rPr lang="en-US" baseline="0" dirty="0"/>
                        <a:t>± </a:t>
                      </a:r>
                      <a:r>
                        <a:rPr lang="en-US" baseline="0" dirty="0" err="1"/>
                        <a:t>mannitol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12656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en-US" dirty="0" err="1"/>
                        <a:t>Methotrexate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dirty="0"/>
                        <a:t>IV hydration/urine </a:t>
                      </a:r>
                      <a:r>
                        <a:rPr lang="en-US" dirty="0" err="1"/>
                        <a:t>alkalinization</a:t>
                      </a:r>
                      <a:r>
                        <a:rPr lang="en-US" baseline="0" dirty="0"/>
                        <a:t>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12656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en-US" dirty="0"/>
                        <a:t>Acyclovir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dirty="0"/>
                        <a:t>IV hydration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FE6D-BB9A-46C7-8E11-3A63B505403B}" type="slidenum">
              <a:rPr lang="en-US" smtClean="0"/>
              <a:pPr/>
              <a:t>46</a:t>
            </a:fld>
            <a:endParaRPr lang="en-US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2895600" y="152401"/>
          <a:ext cx="7543800" cy="6689069"/>
        </p:xfrm>
        <a:graphic>
          <a:graphicData uri="http://schemas.openxmlformats.org/drawingml/2006/table">
            <a:tbl>
              <a:tblPr rtl="1" firstRow="1" bandRow="1">
                <a:tableStyleId>{7DF18680-E054-41AD-8BC1-D1AEF772440D}</a:tableStyleId>
              </a:tblPr>
              <a:tblGrid>
                <a:gridCol w="55563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8740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162433">
                <a:tc>
                  <a:txBody>
                    <a:bodyPr/>
                    <a:lstStyle/>
                    <a:p>
                      <a:pPr algn="l" rtl="0"/>
                      <a:r>
                        <a:rPr lang="en-US" dirty="0"/>
                        <a:t>Strategy</a:t>
                      </a:r>
                      <a:r>
                        <a:rPr lang="en-US" baseline="0" dirty="0"/>
                        <a:t> </a:t>
                      </a:r>
                      <a:r>
                        <a:rPr lang="en-US" dirty="0"/>
                        <a:t>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dirty="0"/>
                        <a:t>Exposure</a:t>
                      </a:r>
                      <a:r>
                        <a:rPr lang="en-US" baseline="0" dirty="0"/>
                        <a:t> 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89354">
                <a:tc>
                  <a:txBody>
                    <a:bodyPr/>
                    <a:lstStyle/>
                    <a:p>
                      <a:pPr algn="l" rtl="0">
                        <a:buFont typeface="Arial" pitchFamily="34" charset="0"/>
                        <a:buChar char="•"/>
                      </a:pPr>
                      <a:r>
                        <a:rPr lang="en-US" sz="1800" dirty="0"/>
                        <a:t>Avoid</a:t>
                      </a:r>
                      <a:r>
                        <a:rPr lang="en-US" sz="1800" baseline="0" dirty="0"/>
                        <a:t> long-term use, </a:t>
                      </a:r>
                    </a:p>
                    <a:p>
                      <a:pPr algn="l" rtl="0">
                        <a:buFont typeface="Arial" pitchFamily="34" charset="0"/>
                        <a:buChar char="•"/>
                      </a:pPr>
                      <a:r>
                        <a:rPr lang="en-US" sz="1800" baseline="0" dirty="0"/>
                        <a:t>More than one drug </a:t>
                      </a:r>
                    </a:p>
                    <a:p>
                      <a:pPr algn="l" rtl="0">
                        <a:buFont typeface="Arial" pitchFamily="34" charset="0"/>
                        <a:buChar char="•"/>
                      </a:pPr>
                      <a:r>
                        <a:rPr lang="en-US" sz="1800" baseline="0" dirty="0"/>
                        <a:t>Avoid in old age</a:t>
                      </a:r>
                    </a:p>
                    <a:p>
                      <a:pPr algn="l" rtl="0">
                        <a:buFont typeface="Arial" pitchFamily="34" charset="0"/>
                        <a:buChar char="•"/>
                      </a:pPr>
                      <a:r>
                        <a:rPr lang="en-US" sz="1800" baseline="0" dirty="0"/>
                        <a:t>Monitor cumulative consumptions and avoid it </a:t>
                      </a:r>
                    </a:p>
                    <a:p>
                      <a:pPr algn="l" rtl="0">
                        <a:buFont typeface="Arial" pitchFamily="34" charset="0"/>
                        <a:buChar char="•"/>
                      </a:pPr>
                      <a:r>
                        <a:rPr lang="en-US" sz="1800" baseline="0" dirty="0"/>
                        <a:t>Avoid combination wit RAS blockers  </a:t>
                      </a:r>
                      <a:endParaRPr lang="ar-SA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>
                        <a:buFont typeface="Wingdings" pitchFamily="2" charset="2"/>
                        <a:buChar char="Ø"/>
                      </a:pPr>
                      <a:r>
                        <a:rPr lang="en-US" sz="1600" dirty="0"/>
                        <a:t>Acetaminophen</a:t>
                      </a:r>
                      <a:endParaRPr lang="en-US" sz="1600" baseline="0" dirty="0"/>
                    </a:p>
                    <a:p>
                      <a:pPr algn="l" rtl="0">
                        <a:buFont typeface="Wingdings" pitchFamily="2" charset="2"/>
                        <a:buChar char="Ø"/>
                      </a:pPr>
                      <a:r>
                        <a:rPr lang="en-US" sz="1600" baseline="0" dirty="0"/>
                        <a:t>    Aspirin, </a:t>
                      </a:r>
                    </a:p>
                    <a:p>
                      <a:pPr algn="l" rtl="0">
                        <a:buFont typeface="Wingdings" pitchFamily="2" charset="2"/>
                        <a:buChar char="Ø"/>
                      </a:pPr>
                      <a:r>
                        <a:rPr lang="en-US" sz="1600" baseline="0" dirty="0"/>
                        <a:t>NSAIDs</a:t>
                      </a:r>
                      <a:endParaRPr lang="ar-SA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34413">
                <a:tc>
                  <a:txBody>
                    <a:bodyPr/>
                    <a:lstStyle/>
                    <a:p>
                      <a:pPr algn="l" rtl="0">
                        <a:buFont typeface="Arial" pitchFamily="34" charset="0"/>
                        <a:buChar char="•"/>
                      </a:pPr>
                      <a:r>
                        <a:rPr lang="en-US" baseline="0" dirty="0"/>
                        <a:t>Fluid correction before drugs initiation </a:t>
                      </a:r>
                    </a:p>
                    <a:p>
                      <a:pPr algn="l" rtl="0">
                        <a:buFont typeface="Arial" pitchFamily="34" charset="0"/>
                        <a:buChar char="•"/>
                      </a:pPr>
                      <a:r>
                        <a:rPr lang="en-US" baseline="0" dirty="0"/>
                        <a:t>Monitoring </a:t>
                      </a:r>
                      <a:r>
                        <a:rPr lang="en-US" baseline="0" dirty="0" err="1"/>
                        <a:t>S.creatinine</a:t>
                      </a:r>
                      <a:r>
                        <a:rPr lang="en-US" baseline="0" dirty="0"/>
                        <a:t> </a:t>
                      </a:r>
                    </a:p>
                    <a:p>
                      <a:pPr algn="l" rtl="0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>
                        <a:buFont typeface="Wingdings" pitchFamily="2" charset="2"/>
                        <a:buChar char="Ø"/>
                      </a:pPr>
                      <a:r>
                        <a:rPr lang="en-US" dirty="0"/>
                        <a:t>RAS</a:t>
                      </a:r>
                      <a:r>
                        <a:rPr lang="en-US" baseline="0" dirty="0"/>
                        <a:t> inhibitors 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11441">
                <a:tc>
                  <a:txBody>
                    <a:bodyPr/>
                    <a:lstStyle/>
                    <a:p>
                      <a:pPr algn="l" rtl="0">
                        <a:buFont typeface="Arial" pitchFamily="34" charset="0"/>
                        <a:buChar char="•"/>
                      </a:pPr>
                      <a:r>
                        <a:rPr lang="en-US" sz="1800" dirty="0"/>
                        <a:t>Discontinue</a:t>
                      </a:r>
                      <a:r>
                        <a:rPr lang="en-US" sz="1800" baseline="0" dirty="0"/>
                        <a:t> or reduce dose </a:t>
                      </a:r>
                    </a:p>
                    <a:p>
                      <a:pPr algn="l" rtl="0">
                        <a:buFont typeface="Arial" pitchFamily="34" charset="0"/>
                        <a:buChar char="•"/>
                      </a:pPr>
                      <a:r>
                        <a:rPr lang="en-US" sz="1800" baseline="0" dirty="0"/>
                        <a:t>Hydration </a:t>
                      </a:r>
                    </a:p>
                    <a:p>
                      <a:pPr algn="l" rtl="0">
                        <a:buFont typeface="Arial" pitchFamily="34" charset="0"/>
                        <a:buChar char="•"/>
                      </a:pPr>
                      <a:r>
                        <a:rPr lang="en-US" sz="1800" baseline="0" dirty="0"/>
                        <a:t>Oral route </a:t>
                      </a:r>
                    </a:p>
                    <a:p>
                      <a:pPr algn="l" rtl="0">
                        <a:buFont typeface="Arial" pitchFamily="34" charset="0"/>
                        <a:buChar char="•"/>
                      </a:pPr>
                      <a:r>
                        <a:rPr lang="en-US" sz="1800" baseline="0" dirty="0"/>
                        <a:t>Establish high urine flow</a:t>
                      </a:r>
                      <a:endParaRPr lang="ar-SA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>
                        <a:buFont typeface="Wingdings" pitchFamily="2" charset="2"/>
                        <a:buChar char="Ø"/>
                      </a:pPr>
                      <a:r>
                        <a:rPr lang="en-US" sz="1800" dirty="0"/>
                        <a:t>Acyclovir</a:t>
                      </a:r>
                      <a:r>
                        <a:rPr lang="en-US" sz="1800" baseline="0" dirty="0"/>
                        <a:t> </a:t>
                      </a:r>
                    </a:p>
                    <a:p>
                      <a:pPr algn="l" rtl="0">
                        <a:buFont typeface="Wingdings" pitchFamily="2" charset="2"/>
                        <a:buChar char="Ø"/>
                      </a:pPr>
                      <a:r>
                        <a:rPr lang="en-US" sz="1800" baseline="0" dirty="0" err="1"/>
                        <a:t>Methotrexate</a:t>
                      </a:r>
                      <a:endParaRPr lang="en-US" sz="1800" baseline="0" dirty="0"/>
                    </a:p>
                    <a:p>
                      <a:pPr algn="l" rtl="0">
                        <a:buFont typeface="Wingdings" pitchFamily="2" charset="2"/>
                        <a:buChar char="Ø"/>
                      </a:pPr>
                      <a:r>
                        <a:rPr lang="en-US" sz="1800" baseline="0" dirty="0"/>
                        <a:t>Sulfa  ATB</a:t>
                      </a:r>
                    </a:p>
                    <a:p>
                      <a:pPr algn="l" rtl="0">
                        <a:buFont typeface="Wingdings" pitchFamily="2" charset="2"/>
                        <a:buChar char="Ø"/>
                      </a:pPr>
                      <a:r>
                        <a:rPr lang="en-US" sz="1800" baseline="0" dirty="0" err="1"/>
                        <a:t>Triamterene</a:t>
                      </a:r>
                      <a:r>
                        <a:rPr lang="en-US" sz="1800" baseline="0" dirty="0"/>
                        <a:t> </a:t>
                      </a:r>
                      <a:endParaRPr lang="ar-SA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311441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dirty="0"/>
                        <a:t>Monitoring drug levels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dirty="0"/>
                        <a:t>Lowering the doses </a:t>
                      </a:r>
                    </a:p>
                    <a:p>
                      <a:r>
                        <a:rPr lang="en-US" dirty="0"/>
                        <a:t>      ± CCB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n-US" dirty="0" err="1"/>
                        <a:t>Calcineurin</a:t>
                      </a:r>
                      <a:r>
                        <a:rPr lang="en-US" dirty="0"/>
                        <a:t>        inhibitors </a:t>
                      </a:r>
                    </a:p>
                    <a:p>
                      <a:pPr algn="l" rtl="0"/>
                      <a:endParaRPr lang="ar-SA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FE6D-BB9A-46C7-8E11-3A63B505403B}" type="slidenum">
              <a:rPr lang="en-US" smtClean="0"/>
              <a:pPr/>
              <a:t>47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590800" y="228600"/>
            <a:ext cx="7383463" cy="838200"/>
          </a:xfrm>
        </p:spPr>
        <p:txBody>
          <a:bodyPr/>
          <a:lstStyle/>
          <a:p>
            <a:r>
              <a:rPr lang="en-US" altLang="en-US" dirty="0">
                <a:solidFill>
                  <a:schemeClr val="accent2"/>
                </a:solidFill>
              </a:rPr>
              <a:t>    Basic Renal Physiology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5123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2209800" y="1828800"/>
            <a:ext cx="3429000" cy="41910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sz="2400">
                <a:solidFill>
                  <a:srgbClr val="FF3399"/>
                </a:solidFill>
              </a:rPr>
              <a:t>nephron</a:t>
            </a:r>
            <a:endParaRPr lang="en-US" sz="2400"/>
          </a:p>
          <a:p>
            <a:pPr>
              <a:lnSpc>
                <a:spcPct val="80000"/>
              </a:lnSpc>
              <a:buFontTx/>
              <a:buNone/>
            </a:pPr>
            <a:r>
              <a:rPr lang="en-US" sz="2400">
                <a:solidFill>
                  <a:schemeClr val="accent2"/>
                </a:solidFill>
              </a:rPr>
              <a:t>     the functional unit of the kidney</a:t>
            </a:r>
            <a:endParaRPr lang="en-US" sz="2400"/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2400"/>
              <a:t>    capable of forming urine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2400"/>
              <a:t>    has two major components:</a:t>
            </a:r>
          </a:p>
          <a:p>
            <a:pPr lvl="1">
              <a:lnSpc>
                <a:spcPct val="80000"/>
              </a:lnSpc>
            </a:pPr>
            <a:r>
              <a:rPr lang="en-US" altLang="en-US" sz="2000"/>
              <a:t>glomerulus</a:t>
            </a:r>
          </a:p>
          <a:p>
            <a:pPr lvl="1">
              <a:lnSpc>
                <a:spcPct val="80000"/>
              </a:lnSpc>
            </a:pPr>
            <a:r>
              <a:rPr lang="en-US" altLang="en-US" sz="2000"/>
              <a:t>tubule:</a:t>
            </a:r>
          </a:p>
          <a:p>
            <a:pPr lvl="2">
              <a:lnSpc>
                <a:spcPct val="80000"/>
              </a:lnSpc>
            </a:pPr>
            <a:r>
              <a:rPr lang="en-US" altLang="en-US" sz="1800"/>
              <a:t>proximal</a:t>
            </a:r>
          </a:p>
          <a:p>
            <a:pPr lvl="2">
              <a:lnSpc>
                <a:spcPct val="80000"/>
              </a:lnSpc>
            </a:pPr>
            <a:r>
              <a:rPr lang="en-US" altLang="en-US" sz="1800"/>
              <a:t>loop of Henle</a:t>
            </a:r>
          </a:p>
          <a:p>
            <a:pPr lvl="2">
              <a:lnSpc>
                <a:spcPct val="80000"/>
              </a:lnSpc>
            </a:pPr>
            <a:r>
              <a:rPr lang="en-US" altLang="en-US" sz="1800"/>
              <a:t>distal</a:t>
            </a:r>
          </a:p>
          <a:p>
            <a:pPr lvl="2">
              <a:lnSpc>
                <a:spcPct val="80000"/>
              </a:lnSpc>
            </a:pPr>
            <a:r>
              <a:rPr lang="en-US" altLang="en-US" sz="1800"/>
              <a:t>collecting </a:t>
            </a:r>
          </a:p>
          <a:p>
            <a:pPr>
              <a:lnSpc>
                <a:spcPct val="80000"/>
              </a:lnSpc>
            </a:pPr>
            <a:endParaRPr lang="en-US" sz="2400"/>
          </a:p>
        </p:txBody>
      </p:sp>
      <p:pic>
        <p:nvPicPr>
          <p:cNvPr id="5124" name="Picture 6" descr="~AUT0000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clrChange>
              <a:clrFrom>
                <a:srgbClr val="4C4F4C"/>
              </a:clrFrom>
              <a:clrTo>
                <a:srgbClr val="4C4F4C">
                  <a:alpha val="0"/>
                </a:srgbClr>
              </a:clrTo>
            </a:clrChange>
            <a:lum bright="-18000" contrast="24000"/>
          </a:blip>
          <a:srcRect l="5142" t="2415" r="-1167" b="-241"/>
          <a:stretch>
            <a:fillRect/>
          </a:stretch>
        </p:blipFill>
        <p:spPr>
          <a:xfrm>
            <a:off x="5638800" y="1143000"/>
            <a:ext cx="4648200" cy="5334000"/>
          </a:xfrm>
          <a:noFill/>
          <a:ln w="9525">
            <a:solidFill>
              <a:schemeClr val="tx1"/>
            </a:solidFill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defTabSz="914363">
              <a:defRPr/>
            </a:pPr>
            <a:r>
              <a:rPr lang="en-US" dirty="0"/>
              <a:t>DRUGS CAUSING </a:t>
            </a:r>
            <a:r>
              <a:rPr lang="en-US" sz="4800" dirty="0"/>
              <a:t>DIN</a:t>
            </a:r>
            <a:endParaRPr/>
          </a:p>
        </p:txBody>
      </p:sp>
      <p:pic>
        <p:nvPicPr>
          <p:cNvPr id="1126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895600" y="1447800"/>
            <a:ext cx="4419600" cy="4876800"/>
          </a:xfr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FE6D-BB9A-46C7-8E11-3A63B505403B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ransition>
    <p:comb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914363">
              <a:defRPr/>
            </a:pPr>
            <a:endParaRPr/>
          </a:p>
        </p:txBody>
      </p:sp>
      <p:pic>
        <p:nvPicPr>
          <p:cNvPr id="1024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209800" y="0"/>
            <a:ext cx="8153400" cy="6858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FE6D-BB9A-46C7-8E11-3A63B505403B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ransition>
    <p:plus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9608" y="274638"/>
            <a:ext cx="7498080" cy="2392362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u="sng" dirty="0"/>
              <a:t/>
            </a:r>
            <a:br>
              <a:rPr lang="en-US" u="sng" dirty="0"/>
            </a:br>
            <a:r>
              <a:rPr lang="en-US" u="sng" dirty="0"/>
              <a:t/>
            </a:r>
            <a:br>
              <a:rPr lang="en-US" u="sng" dirty="0"/>
            </a:br>
            <a:r>
              <a:rPr lang="en-US" u="sng" dirty="0"/>
              <a:t>PATHOPHYSIOLOGY</a:t>
            </a:r>
            <a:br>
              <a:rPr lang="en-US" u="sng" dirty="0"/>
            </a:br>
            <a:r>
              <a:rPr lang="en-US" sz="4000" dirty="0"/>
              <a:t>DIN  have two main pathophysiological mechanisms.</a:t>
            </a:r>
            <a:r>
              <a:rPr lang="en-US" dirty="0"/>
              <a:t> </a:t>
            </a:r>
            <a:r>
              <a:rPr lang="en-US" u="sng" dirty="0"/>
              <a:t>                                             </a:t>
            </a:r>
            <a:br>
              <a:rPr lang="en-US" u="sng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959100" y="1143000"/>
          <a:ext cx="7499350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FE6D-BB9A-46C7-8E11-3A63B505403B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</a:t>
            </a:r>
            <a:r>
              <a:rPr lang="en-US" sz="3200" dirty="0"/>
              <a:t>MMUNE MEDIATED </a:t>
            </a:r>
            <a:r>
              <a:rPr lang="en-US" sz="4400" dirty="0"/>
              <a:t>DIN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dirty="0"/>
              <a:t>Kidney is highly susceptible because of its large vascular surface area for exposure to circulating immune mediators.</a:t>
            </a:r>
          </a:p>
          <a:p>
            <a:pPr>
              <a:buNone/>
            </a:pPr>
            <a:r>
              <a:rPr lang="en-US" dirty="0"/>
              <a:t>Immune mediated DIN occurs due to :</a:t>
            </a:r>
          </a:p>
          <a:p>
            <a:pPr>
              <a:buFont typeface="Wingdings" pitchFamily="2" charset="2"/>
              <a:buChar char="§"/>
            </a:pPr>
            <a:r>
              <a:rPr lang="en-US" dirty="0"/>
              <a:t>Alteration in the intrinsic immune function of the glomerular mesangial cells.</a:t>
            </a:r>
          </a:p>
          <a:p>
            <a:pPr>
              <a:buFont typeface="Wingdings" pitchFamily="2" charset="2"/>
              <a:buChar char="§"/>
            </a:pPr>
            <a:r>
              <a:rPr lang="en-US" dirty="0"/>
              <a:t>Alteration in the renal cytokine activation.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FE6D-BB9A-46C7-8E11-3A63B505403B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1221</TotalTime>
  <Words>1753</Words>
  <Application>Microsoft Office PowerPoint</Application>
  <PresentationFormat>Widescreen</PresentationFormat>
  <Paragraphs>459</Paragraphs>
  <Slides>47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4" baseType="lpstr">
      <vt:lpstr>Arial</vt:lpstr>
      <vt:lpstr>Calibri</vt:lpstr>
      <vt:lpstr>Calibri Light</vt:lpstr>
      <vt:lpstr>Segoe Print</vt:lpstr>
      <vt:lpstr>Times New Roman</vt:lpstr>
      <vt:lpstr>Wingdings</vt:lpstr>
      <vt:lpstr>Office Theme</vt:lpstr>
      <vt:lpstr>Drug-induced nephrotoxicity</vt:lpstr>
      <vt:lpstr>DRUG INDUCED RENAL FAILURE</vt:lpstr>
      <vt:lpstr>PowerPoint Presentation</vt:lpstr>
      <vt:lpstr>EPIDEMIOLOGY</vt:lpstr>
      <vt:lpstr>    Basic Renal Physiology</vt:lpstr>
      <vt:lpstr>DRUGS CAUSING DIN</vt:lpstr>
      <vt:lpstr>PowerPoint Presentation</vt:lpstr>
      <vt:lpstr>  PATHOPHYSIOLOGY DIN  have two main pathophysiological mechanisms.                                                </vt:lpstr>
      <vt:lpstr>IMMUNE MEDIATED DIN</vt:lpstr>
      <vt:lpstr>PowerPoint Presentation</vt:lpstr>
      <vt:lpstr>NON-IMMUNE MEDIATED DIN</vt:lpstr>
      <vt:lpstr>TYPES OF DRUD INDUCED                          NEPHROTOXICITY</vt:lpstr>
      <vt:lpstr>TUBULAR EPITHELIAL CELL DAMAGE</vt:lpstr>
      <vt:lpstr>PowerPoint Presentation</vt:lpstr>
      <vt:lpstr>PowerPoint Presentation</vt:lpstr>
      <vt:lpstr>ACUTE TUBULAR NECROSIS</vt:lpstr>
      <vt:lpstr>Acute Tubular Necrosis</vt:lpstr>
      <vt:lpstr> DESCRIPTION</vt:lpstr>
      <vt:lpstr>AMINOGLYCOSIDE INDUCED ATN</vt:lpstr>
      <vt:lpstr>AMINOGLYCOSIDE(CONTINEUS…)</vt:lpstr>
      <vt:lpstr>PowerPoint Presentation</vt:lpstr>
      <vt:lpstr>AMPHOTERICIN B INDUCED ATN</vt:lpstr>
      <vt:lpstr>AMPHOTERICIN INDUCED ATN</vt:lpstr>
      <vt:lpstr>PowerPoint Presentation</vt:lpstr>
      <vt:lpstr>PowerPoint Presentation</vt:lpstr>
      <vt:lpstr>PowerPoint Presentation</vt:lpstr>
      <vt:lpstr> Contrast-induced ARF </vt:lpstr>
      <vt:lpstr> Contrast-induced ARF </vt:lpstr>
      <vt:lpstr>INTERVENTION TO PREVENT CONTRAST NEPHROPATHY</vt:lpstr>
      <vt:lpstr>            OSMOTIC NEPHROSIS</vt:lpstr>
      <vt:lpstr>TUBULO INTERSTITIAL DISEASE</vt:lpstr>
      <vt:lpstr>DRUG INDUCED ACUTE INTERSTITIAL NEPHRITIS</vt:lpstr>
      <vt:lpstr> ACUTE INTERSTITIAL NEPHRITIS PATHOGENESIS</vt:lpstr>
      <vt:lpstr>PATHOGENESIS OF ACUTE INTERSTITIAL NEPHRITIS</vt:lpstr>
      <vt:lpstr>Acute Interstitial Nephritis</vt:lpstr>
      <vt:lpstr>ACUTE INTERSTITIAL NEPHRITIS</vt:lpstr>
      <vt:lpstr>       NSAIDs INDUCED AIN</vt:lpstr>
      <vt:lpstr>PowerPoint Presentation</vt:lpstr>
      <vt:lpstr>PowerPoint Presentation</vt:lpstr>
      <vt:lpstr>PowerPoint Presentation</vt:lpstr>
      <vt:lpstr>OBSTRUCTIVE NEPHROPATHY </vt:lpstr>
      <vt:lpstr>OBSTRUCTIVE NEPHROPATHY</vt:lpstr>
      <vt:lpstr>OBSTRUCTIVE  NEPHROPATHY</vt:lpstr>
      <vt:lpstr>RENAL VASCULITIS,THROMBOSIS AND CHOLESTEROL EMBOLI</vt:lpstr>
      <vt:lpstr>PowerPoint Presentation</vt:lpstr>
      <vt:lpstr>          Example of specific renal protective strategies 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DELL</dc:creator>
  <cp:lastModifiedBy>User</cp:lastModifiedBy>
  <cp:revision>143</cp:revision>
  <dcterms:created xsi:type="dcterms:W3CDTF">2014-08-16T19:35:53Z</dcterms:created>
  <dcterms:modified xsi:type="dcterms:W3CDTF">2024-09-13T12:33:38Z</dcterms:modified>
</cp:coreProperties>
</file>