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40"/>
  </p:notesMasterIdLst>
  <p:handoutMasterIdLst>
    <p:handoutMasterId r:id="rId41"/>
  </p:handoutMasterIdLst>
  <p:sldIdLst>
    <p:sldId id="263" r:id="rId5"/>
    <p:sldId id="264" r:id="rId6"/>
    <p:sldId id="266" r:id="rId7"/>
    <p:sldId id="265" r:id="rId8"/>
    <p:sldId id="267" r:id="rId9"/>
    <p:sldId id="268" r:id="rId10"/>
    <p:sldId id="269" r:id="rId11"/>
    <p:sldId id="270" r:id="rId12"/>
    <p:sldId id="272" r:id="rId13"/>
    <p:sldId id="273" r:id="rId14"/>
    <p:sldId id="275" r:id="rId15"/>
    <p:sldId id="274" r:id="rId16"/>
    <p:sldId id="276" r:id="rId17"/>
    <p:sldId id="277" r:id="rId18"/>
    <p:sldId id="279" r:id="rId19"/>
    <p:sldId id="280" r:id="rId20"/>
    <p:sldId id="286" r:id="rId21"/>
    <p:sldId id="287" r:id="rId22"/>
    <p:sldId id="288" r:id="rId23"/>
    <p:sldId id="281" r:id="rId24"/>
    <p:sldId id="283" r:id="rId25"/>
    <p:sldId id="284" r:id="rId26"/>
    <p:sldId id="285" r:id="rId27"/>
    <p:sldId id="291" r:id="rId28"/>
    <p:sldId id="292" r:id="rId29"/>
    <p:sldId id="293" r:id="rId30"/>
    <p:sldId id="322" r:id="rId31"/>
    <p:sldId id="326" r:id="rId32"/>
    <p:sldId id="327" r:id="rId33"/>
    <p:sldId id="325" r:id="rId34"/>
    <p:sldId id="294" r:id="rId35"/>
    <p:sldId id="295" r:id="rId36"/>
    <p:sldId id="328" r:id="rId37"/>
    <p:sldId id="329" r:id="rId38"/>
    <p:sldId id="332"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434" autoAdjust="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28729E-874A-46B7-B112-949BA6B54420}" type="datetime1">
              <a:rPr lang="en-IN" smtClean="0"/>
              <a:pPr/>
              <a:t>15-09-2024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26-04-2021</a:t>
            </a:r>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pPr/>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176E5-CB34-4CE2-A14C-68460598CF9D}" type="datetime1">
              <a:rPr lang="en-IN" smtClean="0"/>
              <a:pPr/>
              <a:t>15-09-2024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IN"/>
              <a:t>26-04-2021</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pPr/>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IN" smtClean="0"/>
              <a:t>26-04-2021</a:t>
            </a:r>
            <a:endParaRPr lang="en-IN"/>
          </a:p>
        </p:txBody>
      </p:sp>
    </p:spTree>
    <p:extLst>
      <p:ext uri="{BB962C8B-B14F-4D97-AF65-F5344CB8AC3E}">
        <p14:creationId xmlns:p14="http://schemas.microsoft.com/office/powerpoint/2010/main" val="3484648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Footer Placeholder 4"/>
          <p:cNvSpPr>
            <a:spLocks noGrp="1"/>
          </p:cNvSpPr>
          <p:nvPr>
            <p:ph type="ftr" sz="quarter" idx="10"/>
          </p:nvPr>
        </p:nvSpPr>
        <p:spPr/>
        <p:txBody>
          <a:bodyPr/>
          <a:lstStyle/>
          <a:p>
            <a:r>
              <a:rPr lang="en-IN"/>
              <a:t>26-04-2021</a:t>
            </a:r>
          </a:p>
        </p:txBody>
      </p:sp>
    </p:spTree>
    <p:extLst>
      <p:ext uri="{BB962C8B-B14F-4D97-AF65-F5344CB8AC3E}">
        <p14:creationId xmlns:p14="http://schemas.microsoft.com/office/powerpoint/2010/main" val="3417069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r>
              <a:rPr lang="en-IN"/>
              <a:t>26-04-2021</a:t>
            </a:r>
          </a:p>
        </p:txBody>
      </p:sp>
    </p:spTree>
    <p:extLst>
      <p:ext uri="{BB962C8B-B14F-4D97-AF65-F5344CB8AC3E}">
        <p14:creationId xmlns:p14="http://schemas.microsoft.com/office/powerpoint/2010/main" val="47413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163A3C-E832-479F-B08A-F1A8D3745FF3}"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EC2E95-BD90-4F8A-A78F-8B9C6F720DFC}"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D9CACB-BB9F-4629-9C5C-1C711A33AA05}"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5B1081-A35B-4C0A-B72D-F36C374DB0E0}"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D7AE04-7015-4999-BF24-5585EFDF1BB3}"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EE6F15-8F10-4B7C-8459-07EF61E2EE58}"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BC4D8A-AFAB-49E0-B990-BFC80A44CAA2}" type="datetime1">
              <a:rPr lang="en-IN" smtClean="0"/>
              <a:t>15-09-2024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925D0A-98B6-4B25-841F-352092A951BB}" type="datetime1">
              <a:rPr lang="en-IN" smtClean="0"/>
              <a:t>15-09-2024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45D6CC-1328-42A2-9DCC-86ABA8F49E4A}" type="datetime1">
              <a:rPr lang="en-IN" smtClean="0"/>
              <a:t>15-09-2024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F89FB2-F9E4-417E-AD08-00D433C681FA}"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0F5747-C7CB-42ED-904D-F13E7A6548C6}"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C51BCF-25CB-409B-8D99-760B7638B8FE}" type="datetime1">
              <a:rPr lang="en-IN" smtClean="0"/>
              <a:t>15-09-2024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pPr/>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xmlns="" id="{D8957920-506D-4F31-9CB9-011BD525C6C5}"/>
              </a:ext>
            </a:extLst>
          </p:cNvPr>
          <p:cNvSpPr txBox="1"/>
          <p:nvPr/>
        </p:nvSpPr>
        <p:spPr>
          <a:xfrm>
            <a:off x="2166937" y="1149270"/>
            <a:ext cx="7848600" cy="646331"/>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Clinical Pharmacy</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2166937" y="2849621"/>
            <a:ext cx="8462284" cy="1754326"/>
          </a:xfrm>
          <a:prstGeom prst="rect">
            <a:avLst/>
          </a:prstGeom>
          <a:noFill/>
        </p:spPr>
        <p:txBody>
          <a:bodyPr wrap="square" rtlCol="0">
            <a:spAutoFit/>
          </a:bodyPr>
          <a:lstStyle/>
          <a:p>
            <a:pPr algn="ctr"/>
            <a:r>
              <a:rPr lang="en-US" sz="3600" b="1" dirty="0">
                <a:latin typeface="Bookman Old Style" pitchFamily="18" charset="0"/>
              </a:rPr>
              <a:t>Modified systemic approach for </a:t>
            </a:r>
          </a:p>
          <a:p>
            <a:pPr algn="ctr"/>
            <a:r>
              <a:rPr lang="en-US" sz="3600" b="1" dirty="0">
                <a:latin typeface="Bookman Old Style" pitchFamily="18" charset="0"/>
              </a:rPr>
              <a:t>answering a drug information query</a:t>
            </a: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5" name="Slide Number Placeholder 14"/>
          <p:cNvSpPr>
            <a:spLocks noGrp="1"/>
          </p:cNvSpPr>
          <p:nvPr>
            <p:ph type="sldNum" sz="quarter" idx="12"/>
          </p:nvPr>
        </p:nvSpPr>
        <p:spPr/>
        <p:txBody>
          <a:bodyPr/>
          <a:lstStyle/>
          <a:p>
            <a:fld id="{28B54A7E-2395-4D35-824E-25842394C6F0}" type="slidenum">
              <a:rPr lang="en-IN" smtClean="0"/>
              <a:pPr/>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9" name="Footer Placeholder 8"/>
          <p:cNvSpPr>
            <a:spLocks noGrp="1"/>
          </p:cNvSpPr>
          <p:nvPr>
            <p:ph type="ftr" sz="quarter" idx="11"/>
          </p:nvPr>
        </p:nvSpPr>
        <p:spPr/>
        <p:txBody>
          <a:bodyPr/>
          <a:lstStyle/>
          <a:p>
            <a:r>
              <a:rPr lang="en-IN" smtClean="0"/>
              <a:t>RDP</a:t>
            </a:r>
            <a:endParaRPr lang="en-IN"/>
          </a:p>
        </p:txBody>
      </p:sp>
      <p:sp>
        <p:nvSpPr>
          <p:cNvPr id="15" name="Rectangle 14"/>
          <p:cNvSpPr/>
          <p:nvPr/>
        </p:nvSpPr>
        <p:spPr>
          <a:xfrm>
            <a:off x="1449977" y="535577"/>
            <a:ext cx="9091749" cy="1569660"/>
          </a:xfrm>
          <a:prstGeom prst="rect">
            <a:avLst/>
          </a:prstGeom>
        </p:spPr>
        <p:txBody>
          <a:bodyPr wrap="square">
            <a:spAutoFit/>
          </a:bodyPr>
          <a:lstStyle/>
          <a:p>
            <a:r>
              <a:rPr lang="en-US" altLang="en-US" sz="2400" b="1" i="1" dirty="0">
                <a:latin typeface="Bookman Old Style" pitchFamily="18" charset="0"/>
              </a:rPr>
              <a:t>Step 4: Develop Strategy and Conduct Search</a:t>
            </a:r>
          </a:p>
          <a:p>
            <a:endParaRPr lang="en-US" altLang="en-US" sz="2400" i="1" dirty="0">
              <a:latin typeface="Bookman Old Style" pitchFamily="18" charset="0"/>
            </a:endParaRPr>
          </a:p>
          <a:p>
            <a:r>
              <a:rPr lang="en-US" altLang="en-US" sz="2400" i="1" dirty="0">
                <a:latin typeface="Bookman Old Style" pitchFamily="18" charset="0"/>
              </a:rPr>
              <a:t>• The pharmacist should select and prioritize resources based on the probability of locating the desired information.</a:t>
            </a:r>
          </a:p>
        </p:txBody>
      </p:sp>
      <p:graphicFrame>
        <p:nvGraphicFramePr>
          <p:cNvPr id="16" name="Table 15"/>
          <p:cNvGraphicFramePr/>
          <p:nvPr/>
        </p:nvGraphicFramePr>
        <p:xfrm>
          <a:off x="1371600" y="2495002"/>
          <a:ext cx="8843554" cy="3683728"/>
        </p:xfrm>
        <a:graphic>
          <a:graphicData uri="http://schemas.openxmlformats.org/drawingml/2006/table">
            <a:tbl>
              <a:tblPr firstRow="1" bandRow="1">
                <a:tableStyleId>{5C22544A-7EE6-4342-B048-85BDC9FD1C3A}</a:tableStyleId>
              </a:tblPr>
              <a:tblGrid>
                <a:gridCol w="4421777">
                  <a:extLst>
                    <a:ext uri="{9D8B030D-6E8A-4147-A177-3AD203B41FA5}">
                      <a16:colId xmlns:a16="http://schemas.microsoft.com/office/drawing/2014/main" xmlns="" val="20000"/>
                    </a:ext>
                  </a:extLst>
                </a:gridCol>
                <a:gridCol w="4421777">
                  <a:extLst>
                    <a:ext uri="{9D8B030D-6E8A-4147-A177-3AD203B41FA5}">
                      <a16:colId xmlns:a16="http://schemas.microsoft.com/office/drawing/2014/main" xmlns="" val="20001"/>
                    </a:ext>
                  </a:extLst>
                </a:gridCol>
              </a:tblGrid>
              <a:tr h="460466">
                <a:tc>
                  <a:txBody>
                    <a:bodyPr/>
                    <a:lstStyle/>
                    <a:p>
                      <a:pPr>
                        <a:buNone/>
                      </a:pPr>
                      <a:r>
                        <a:rPr lang="en-IN" altLang="en-US" dirty="0"/>
                        <a:t>Area</a:t>
                      </a:r>
                    </a:p>
                  </a:txBody>
                  <a:tcPr/>
                </a:tc>
                <a:tc>
                  <a:txBody>
                    <a:bodyPr/>
                    <a:lstStyle/>
                    <a:p>
                      <a:pPr>
                        <a:buNone/>
                      </a:pPr>
                      <a:r>
                        <a:rPr lang="en-IN" altLang="en-US"/>
                        <a:t>Resource</a:t>
                      </a:r>
                    </a:p>
                  </a:txBody>
                  <a:tcPr/>
                </a:tc>
                <a:extLst>
                  <a:ext uri="{0D108BD9-81ED-4DB2-BD59-A6C34878D82A}">
                    <a16:rowId xmlns:a16="http://schemas.microsoft.com/office/drawing/2014/main" xmlns="" val="10000"/>
                  </a:ext>
                </a:extLst>
              </a:tr>
              <a:tr h="460466">
                <a:tc>
                  <a:txBody>
                    <a:bodyPr/>
                    <a:lstStyle/>
                    <a:p>
                      <a:pPr>
                        <a:buNone/>
                      </a:pPr>
                      <a:r>
                        <a:rPr lang="en-US"/>
                        <a:t>ADR/CI  </a:t>
                      </a:r>
                    </a:p>
                  </a:txBody>
                  <a:tcPr/>
                </a:tc>
                <a:tc>
                  <a:txBody>
                    <a:bodyPr/>
                    <a:lstStyle/>
                    <a:p>
                      <a:pPr>
                        <a:buNone/>
                      </a:pPr>
                      <a:endParaRPr lang="en-US"/>
                    </a:p>
                  </a:txBody>
                  <a:tcPr/>
                </a:tc>
                <a:extLst>
                  <a:ext uri="{0D108BD9-81ED-4DB2-BD59-A6C34878D82A}">
                    <a16:rowId xmlns:a16="http://schemas.microsoft.com/office/drawing/2014/main" xmlns="" val="10001"/>
                  </a:ext>
                </a:extLst>
              </a:tr>
              <a:tr h="460466">
                <a:tc>
                  <a:txBody>
                    <a:bodyPr/>
                    <a:lstStyle/>
                    <a:p>
                      <a:pPr>
                        <a:buNone/>
                      </a:pPr>
                      <a:r>
                        <a:rPr lang="en-US" sz="1800">
                          <a:sym typeface="+mn-ea"/>
                        </a:rPr>
                        <a:t>Availability</a:t>
                      </a:r>
                      <a:endParaRPr lang="en-US"/>
                    </a:p>
                  </a:txBody>
                  <a:tcPr/>
                </a:tc>
                <a:tc>
                  <a:txBody>
                    <a:bodyPr/>
                    <a:lstStyle/>
                    <a:p>
                      <a:pPr>
                        <a:buNone/>
                      </a:pPr>
                      <a:endParaRPr lang="en-US"/>
                    </a:p>
                  </a:txBody>
                  <a:tcPr/>
                </a:tc>
                <a:extLst>
                  <a:ext uri="{0D108BD9-81ED-4DB2-BD59-A6C34878D82A}">
                    <a16:rowId xmlns:a16="http://schemas.microsoft.com/office/drawing/2014/main" xmlns="" val="10002"/>
                  </a:ext>
                </a:extLst>
              </a:tr>
              <a:tr h="460466">
                <a:tc>
                  <a:txBody>
                    <a:bodyPr/>
                    <a:lstStyle/>
                    <a:p>
                      <a:pPr>
                        <a:buNone/>
                      </a:pPr>
                      <a:r>
                        <a:rPr lang="en-US" sz="1800">
                          <a:sym typeface="+mn-ea"/>
                        </a:rPr>
                        <a:t> Dose </a:t>
                      </a:r>
                      <a:endParaRPr lang="en-US"/>
                    </a:p>
                  </a:txBody>
                  <a:tcPr/>
                </a:tc>
                <a:tc>
                  <a:txBody>
                    <a:bodyPr/>
                    <a:lstStyle/>
                    <a:p>
                      <a:pPr>
                        <a:buNone/>
                      </a:pPr>
                      <a:endParaRPr lang="en-US"/>
                    </a:p>
                  </a:txBody>
                  <a:tcPr/>
                </a:tc>
                <a:extLst>
                  <a:ext uri="{0D108BD9-81ED-4DB2-BD59-A6C34878D82A}">
                    <a16:rowId xmlns:a16="http://schemas.microsoft.com/office/drawing/2014/main" xmlns="" val="10003"/>
                  </a:ext>
                </a:extLst>
              </a:tr>
              <a:tr h="460466">
                <a:tc>
                  <a:txBody>
                    <a:bodyPr/>
                    <a:lstStyle/>
                    <a:p>
                      <a:pPr>
                        <a:buNone/>
                      </a:pPr>
                      <a:r>
                        <a:rPr lang="en-US" sz="1800" dirty="0">
                          <a:sym typeface="+mn-ea"/>
                        </a:rPr>
                        <a:t>Drug compatibility/stability </a:t>
                      </a:r>
                      <a:endParaRPr lang="en-US" dirty="0"/>
                    </a:p>
                  </a:txBody>
                  <a:tcPr/>
                </a:tc>
                <a:tc>
                  <a:txBody>
                    <a:bodyPr/>
                    <a:lstStyle/>
                    <a:p>
                      <a:pPr>
                        <a:buNone/>
                      </a:pPr>
                      <a:endParaRPr lang="en-US"/>
                    </a:p>
                  </a:txBody>
                  <a:tcPr/>
                </a:tc>
                <a:extLst>
                  <a:ext uri="{0D108BD9-81ED-4DB2-BD59-A6C34878D82A}">
                    <a16:rowId xmlns:a16="http://schemas.microsoft.com/office/drawing/2014/main" xmlns="" val="10004"/>
                  </a:ext>
                </a:extLst>
              </a:tr>
              <a:tr h="460466">
                <a:tc>
                  <a:txBody>
                    <a:bodyPr/>
                    <a:lstStyle/>
                    <a:p>
                      <a:pPr>
                        <a:buNone/>
                      </a:pPr>
                      <a:r>
                        <a:rPr lang="en-US" sz="1800">
                          <a:sym typeface="+mn-ea"/>
                        </a:rPr>
                        <a:t>Drug interaction </a:t>
                      </a:r>
                      <a:endParaRPr lang="en-US"/>
                    </a:p>
                  </a:txBody>
                  <a:tcPr/>
                </a:tc>
                <a:tc>
                  <a:txBody>
                    <a:bodyPr/>
                    <a:lstStyle/>
                    <a:p>
                      <a:pPr>
                        <a:buNone/>
                      </a:pPr>
                      <a:endParaRPr lang="en-US"/>
                    </a:p>
                  </a:txBody>
                  <a:tcPr/>
                </a:tc>
                <a:extLst>
                  <a:ext uri="{0D108BD9-81ED-4DB2-BD59-A6C34878D82A}">
                    <a16:rowId xmlns:a16="http://schemas.microsoft.com/office/drawing/2014/main" xmlns="" val="10005"/>
                  </a:ext>
                </a:extLst>
              </a:tr>
              <a:tr h="460466">
                <a:tc>
                  <a:txBody>
                    <a:bodyPr/>
                    <a:lstStyle/>
                    <a:p>
                      <a:pPr>
                        <a:buNone/>
                      </a:pPr>
                      <a:r>
                        <a:rPr lang="en-US" sz="1800">
                          <a:sym typeface="+mn-ea"/>
                        </a:rPr>
                        <a:t>Drug therapy (academic) </a:t>
                      </a:r>
                      <a:endParaRPr lang="en-US"/>
                    </a:p>
                  </a:txBody>
                  <a:tcPr/>
                </a:tc>
                <a:tc>
                  <a:txBody>
                    <a:bodyPr/>
                    <a:lstStyle/>
                    <a:p>
                      <a:pPr>
                        <a:buNone/>
                      </a:pPr>
                      <a:endParaRPr lang="en-US"/>
                    </a:p>
                  </a:txBody>
                  <a:tcPr/>
                </a:tc>
                <a:extLst>
                  <a:ext uri="{0D108BD9-81ED-4DB2-BD59-A6C34878D82A}">
                    <a16:rowId xmlns:a16="http://schemas.microsoft.com/office/drawing/2014/main" xmlns="" val="10006"/>
                  </a:ext>
                </a:extLst>
              </a:tr>
              <a:tr h="460466">
                <a:tc>
                  <a:txBody>
                    <a:bodyPr/>
                    <a:lstStyle/>
                    <a:p>
                      <a:pPr>
                        <a:buNone/>
                      </a:pPr>
                      <a:r>
                        <a:rPr lang="en-US" sz="1800">
                          <a:sym typeface="+mn-ea"/>
                        </a:rPr>
                        <a:t>Drug identification</a:t>
                      </a:r>
                      <a:endParaRPr lang="en-US"/>
                    </a:p>
                  </a:txBody>
                  <a:tcPr/>
                </a:tc>
                <a:tc>
                  <a:txBody>
                    <a:bodyPr/>
                    <a:lstStyle/>
                    <a:p>
                      <a:pPr>
                        <a:buNone/>
                      </a:pPr>
                      <a:endParaRPr lang="en-US" dirty="0"/>
                    </a:p>
                  </a:txBody>
                  <a:tcPr/>
                </a:tc>
                <a:extLst>
                  <a:ext uri="{0D108BD9-81ED-4DB2-BD59-A6C34878D82A}">
                    <a16:rowId xmlns:a16="http://schemas.microsoft.com/office/drawing/2014/main" xmlns="" val="10007"/>
                  </a:ext>
                </a:extLst>
              </a:tr>
            </a:tbl>
          </a:graphicData>
        </a:graphic>
      </p:graphicFrame>
      <p:sp>
        <p:nvSpPr>
          <p:cNvPr id="14" name="Slide Number Placeholder 13"/>
          <p:cNvSpPr>
            <a:spLocks noGrp="1"/>
          </p:cNvSpPr>
          <p:nvPr>
            <p:ph type="sldNum" sz="quarter" idx="12"/>
          </p:nvPr>
        </p:nvSpPr>
        <p:spPr/>
        <p:txBody>
          <a:bodyPr/>
          <a:lstStyle/>
          <a:p>
            <a:fld id="{28B54A7E-2395-4D35-824E-25842394C6F0}" type="slidenum">
              <a:rPr lang="en-IN" smtClean="0"/>
              <a:pPr/>
              <a:t>10</a:t>
            </a:fld>
            <a:endParaRPr lang="en-IN"/>
          </a:p>
        </p:txBody>
      </p:sp>
    </p:spTree>
    <p:extLst>
      <p:ext uri="{BB962C8B-B14F-4D97-AF65-F5344CB8AC3E}">
        <p14:creationId xmlns:p14="http://schemas.microsoft.com/office/powerpoint/2010/main" val="3797058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345474" y="483327"/>
            <a:ext cx="10241280" cy="523220"/>
          </a:xfrm>
          <a:prstGeom prst="rect">
            <a:avLst/>
          </a:prstGeom>
        </p:spPr>
        <p:txBody>
          <a:bodyPr wrap="square">
            <a:spAutoFit/>
          </a:bodyPr>
          <a:lstStyle/>
          <a:p>
            <a:pPr algn="just">
              <a:buFont typeface="Wingdings" pitchFamily="2" charset="2"/>
              <a:buChar char="Ø"/>
            </a:pPr>
            <a:endParaRPr lang="en-US" sz="2800" dirty="0"/>
          </a:p>
        </p:txBody>
      </p:sp>
      <p:sp>
        <p:nvSpPr>
          <p:cNvPr id="9" name="Rectangle 8"/>
          <p:cNvSpPr/>
          <p:nvPr/>
        </p:nvSpPr>
        <p:spPr>
          <a:xfrm>
            <a:off x="1410789" y="1802674"/>
            <a:ext cx="10084525" cy="523220"/>
          </a:xfrm>
          <a:prstGeom prst="rect">
            <a:avLst/>
          </a:prstGeom>
        </p:spPr>
        <p:txBody>
          <a:bodyPr wrap="square">
            <a:spAutoFit/>
          </a:bodyPr>
          <a:lstStyle/>
          <a:p>
            <a:pPr marL="457200" indent="-457200">
              <a:buFont typeface="Wingdings" pitchFamily="2" charset="2"/>
              <a:buChar char="Ø"/>
            </a:pPr>
            <a:endParaRPr lang="en-US" sz="2800" dirty="0">
              <a:latin typeface="Bookman Old Style" panose="02050604050505020204" pitchFamily="18" charset="0"/>
            </a:endParaRPr>
          </a:p>
        </p:txBody>
      </p:sp>
      <p:sp>
        <p:nvSpPr>
          <p:cNvPr id="13" name="Rectangle 12"/>
          <p:cNvSpPr/>
          <p:nvPr/>
        </p:nvSpPr>
        <p:spPr>
          <a:xfrm>
            <a:off x="1384663" y="3265714"/>
            <a:ext cx="9771017" cy="523220"/>
          </a:xfrm>
          <a:prstGeom prst="rect">
            <a:avLst/>
          </a:prstGeom>
        </p:spPr>
        <p:txBody>
          <a:bodyPr wrap="square">
            <a:spAutoFit/>
          </a:bodyPr>
          <a:lstStyle/>
          <a:p>
            <a:pPr>
              <a:buFont typeface="Wingdings" pitchFamily="2" charset="2"/>
              <a:buChar char="Ø"/>
            </a:pPr>
            <a:endParaRPr lang="en-US" sz="2800" dirty="0"/>
          </a:p>
        </p:txBody>
      </p:sp>
      <p:sp>
        <p:nvSpPr>
          <p:cNvPr id="16" name="Footer Placeholder 15"/>
          <p:cNvSpPr>
            <a:spLocks noGrp="1"/>
          </p:cNvSpPr>
          <p:nvPr>
            <p:ph type="ftr" sz="quarter" idx="11"/>
          </p:nvPr>
        </p:nvSpPr>
        <p:spPr/>
        <p:txBody>
          <a:bodyPr/>
          <a:lstStyle/>
          <a:p>
            <a:r>
              <a:rPr lang="en-IN" smtClean="0"/>
              <a:t>RDP</a:t>
            </a:r>
            <a:endParaRPr lang="en-IN"/>
          </a:p>
        </p:txBody>
      </p:sp>
      <p:sp>
        <p:nvSpPr>
          <p:cNvPr id="14" name="Rectangle 13"/>
          <p:cNvSpPr/>
          <p:nvPr/>
        </p:nvSpPr>
        <p:spPr>
          <a:xfrm>
            <a:off x="1345474" y="1162593"/>
            <a:ext cx="9104812" cy="3416320"/>
          </a:xfrm>
          <a:prstGeom prst="rect">
            <a:avLst/>
          </a:prstGeom>
        </p:spPr>
        <p:txBody>
          <a:bodyPr wrap="square">
            <a:spAutoFit/>
          </a:bodyPr>
          <a:lstStyle/>
          <a:p>
            <a:r>
              <a:rPr lang="en-US" altLang="en-US" sz="2400" b="1" i="1" dirty="0">
                <a:latin typeface="Bookman Old Style" pitchFamily="18" charset="0"/>
              </a:rPr>
              <a:t>Step 5: Perform Evaluation, Analysis, and Synthesis</a:t>
            </a:r>
          </a:p>
          <a:p>
            <a:endParaRPr lang="en-US" altLang="en-US" sz="2400" b="1" i="1" dirty="0">
              <a:latin typeface="Bookman Old Style" pitchFamily="18" charset="0"/>
            </a:endParaRPr>
          </a:p>
          <a:p>
            <a:r>
              <a:rPr lang="en-US" altLang="en-US" sz="2400" dirty="0">
                <a:latin typeface="Bookman Old Style" pitchFamily="18" charset="0"/>
              </a:rPr>
              <a:t>• The pharmacist should confirm information with other references to assure consistency between various resources.</a:t>
            </a:r>
          </a:p>
          <a:p>
            <a:r>
              <a:rPr lang="en-US" altLang="en-US" sz="2400" dirty="0">
                <a:latin typeface="Bookman Old Style" pitchFamily="18" charset="0"/>
              </a:rPr>
              <a:t> </a:t>
            </a:r>
          </a:p>
          <a:p>
            <a:r>
              <a:rPr lang="en-US" altLang="en-US" sz="2400" dirty="0">
                <a:latin typeface="Bookman Old Style" pitchFamily="18" charset="0"/>
              </a:rPr>
              <a:t>• The pharmacist should apply his or her techniques and skills for literature evaluation and clinical application for statistical analysis.</a:t>
            </a:r>
            <a:r>
              <a:rPr lang="en-US" altLang="en-US" sz="2400" i="1" dirty="0">
                <a:latin typeface="Bookman Old Style" pitchFamily="18" charset="0"/>
              </a:rPr>
              <a:t> </a:t>
            </a:r>
          </a:p>
        </p:txBody>
      </p:sp>
      <p:sp>
        <p:nvSpPr>
          <p:cNvPr id="17" name="Slide Number Placeholder 16"/>
          <p:cNvSpPr>
            <a:spLocks noGrp="1"/>
          </p:cNvSpPr>
          <p:nvPr>
            <p:ph type="sldNum" sz="quarter" idx="12"/>
          </p:nvPr>
        </p:nvSpPr>
        <p:spPr/>
        <p:txBody>
          <a:bodyPr/>
          <a:lstStyle/>
          <a:p>
            <a:fld id="{28B54A7E-2395-4D35-824E-25842394C6F0}" type="slidenum">
              <a:rPr lang="en-IN" smtClean="0"/>
              <a:pPr/>
              <a:t>11</a:t>
            </a:fld>
            <a:endParaRPr lang="en-IN"/>
          </a:p>
        </p:txBody>
      </p:sp>
    </p:spTree>
    <p:extLst>
      <p:ext uri="{BB962C8B-B14F-4D97-AF65-F5344CB8AC3E}">
        <p14:creationId xmlns:p14="http://schemas.microsoft.com/office/powerpoint/2010/main" val="3362244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449977" y="718457"/>
            <a:ext cx="9757954" cy="954107"/>
          </a:xfrm>
          <a:prstGeom prst="rect">
            <a:avLst/>
          </a:prstGeom>
        </p:spPr>
        <p:txBody>
          <a:bodyPr wrap="square">
            <a:spAutoFit/>
          </a:bodyPr>
          <a:lstStyle/>
          <a:p>
            <a:pPr marL="285750" indent="-285750">
              <a:buFont typeface="Wingdings" panose="05000000000000000000" pitchFamily="2" charset="2"/>
              <a:buChar char="Ø"/>
            </a:pPr>
            <a:endParaRPr lang="en-US" sz="2800" spc="-135" dirty="0">
              <a:latin typeface="Times New Roman" pitchFamily="18" charset="0"/>
              <a:cs typeface="Times New Roman" pitchFamily="18" charset="0"/>
            </a:endParaRPr>
          </a:p>
          <a:p>
            <a:pPr marL="285750" indent="-285750"/>
            <a:endParaRPr lang="en-US" sz="2800" dirty="0">
              <a:latin typeface="Times New Roman" pitchFamily="18" charset="0"/>
              <a:cs typeface="Times New Roman" pitchFamily="18" charset="0"/>
            </a:endParaRPr>
          </a:p>
        </p:txBody>
      </p:sp>
      <p:sp>
        <p:nvSpPr>
          <p:cNvPr id="17" name="Footer Placeholder 16"/>
          <p:cNvSpPr>
            <a:spLocks noGrp="1"/>
          </p:cNvSpPr>
          <p:nvPr>
            <p:ph type="ftr" sz="quarter" idx="11"/>
          </p:nvPr>
        </p:nvSpPr>
        <p:spPr/>
        <p:txBody>
          <a:bodyPr/>
          <a:lstStyle/>
          <a:p>
            <a:r>
              <a:rPr lang="en-IN" smtClean="0"/>
              <a:t>RDP</a:t>
            </a:r>
            <a:endParaRPr lang="en-IN"/>
          </a:p>
        </p:txBody>
      </p:sp>
      <p:sp>
        <p:nvSpPr>
          <p:cNvPr id="15" name="Rectangle 14"/>
          <p:cNvSpPr/>
          <p:nvPr/>
        </p:nvSpPr>
        <p:spPr>
          <a:xfrm>
            <a:off x="1097281" y="235132"/>
            <a:ext cx="10502536" cy="6001643"/>
          </a:xfrm>
          <a:prstGeom prst="rect">
            <a:avLst/>
          </a:prstGeom>
        </p:spPr>
        <p:txBody>
          <a:bodyPr wrap="square">
            <a:spAutoFit/>
          </a:bodyPr>
          <a:lstStyle/>
          <a:p>
            <a:r>
              <a:rPr lang="en-US" altLang="en-US" sz="2400" b="1" i="1" dirty="0">
                <a:latin typeface="Bookman Old Style" pitchFamily="18" charset="0"/>
              </a:rPr>
              <a:t>Step 6: Formulate and Provide Response</a:t>
            </a:r>
          </a:p>
          <a:p>
            <a:endParaRPr lang="en-US" altLang="en-US" sz="2400" b="1" i="1" dirty="0">
              <a:latin typeface="Bookman Old Style" pitchFamily="18" charset="0"/>
            </a:endParaRPr>
          </a:p>
          <a:p>
            <a:r>
              <a:rPr lang="en-US" altLang="en-US" sz="2400" dirty="0">
                <a:latin typeface="Bookman Old Style" pitchFamily="18" charset="0"/>
              </a:rPr>
              <a:t>• The pharmacist should: </a:t>
            </a:r>
          </a:p>
          <a:p>
            <a:endParaRPr lang="en-US" altLang="en-US" sz="2400" dirty="0">
              <a:latin typeface="Bookman Old Style" pitchFamily="18" charset="0"/>
            </a:endParaRPr>
          </a:p>
          <a:p>
            <a:r>
              <a:rPr lang="en-US" altLang="en-US" sz="2400" dirty="0">
                <a:latin typeface="Bookman Old Style" pitchFamily="18" charset="0"/>
              </a:rPr>
              <a:t>Present the competing viewpoints along with the references </a:t>
            </a:r>
          </a:p>
          <a:p>
            <a:endParaRPr lang="en-US" altLang="en-US" sz="2400" dirty="0">
              <a:latin typeface="Bookman Old Style" pitchFamily="18" charset="0"/>
            </a:endParaRPr>
          </a:p>
          <a:p>
            <a:r>
              <a:rPr lang="en-US" altLang="en-US" sz="2400" dirty="0">
                <a:latin typeface="Bookman Old Style" pitchFamily="18" charset="0"/>
              </a:rPr>
              <a:t>State the assessment of the literature and claim the superior viewpoint </a:t>
            </a:r>
          </a:p>
          <a:p>
            <a:endParaRPr lang="en-US" altLang="en-US" sz="2400" dirty="0">
              <a:latin typeface="Bookman Old Style" pitchFamily="18" charset="0"/>
            </a:endParaRPr>
          </a:p>
          <a:p>
            <a:r>
              <a:rPr lang="en-US" altLang="en-US" sz="2400" dirty="0">
                <a:latin typeface="Bookman Old Style" pitchFamily="18" charset="0"/>
              </a:rPr>
              <a:t>Succinctly refute the major strengths and present weaknesses of the inferior viewpoint</a:t>
            </a:r>
          </a:p>
          <a:p>
            <a:endParaRPr lang="en-US" altLang="en-US" sz="2400" dirty="0">
              <a:latin typeface="Bookman Old Style" pitchFamily="18" charset="0"/>
            </a:endParaRPr>
          </a:p>
          <a:p>
            <a:r>
              <a:rPr lang="en-US" altLang="en-US" sz="2400" dirty="0">
                <a:latin typeface="Bookman Old Style" pitchFamily="18" charset="0"/>
              </a:rPr>
              <a:t>Defend the major weaknesses and promote the strengths of the superior viewpoint </a:t>
            </a:r>
          </a:p>
          <a:p>
            <a:endParaRPr lang="en-US" altLang="en-US" sz="2400" dirty="0">
              <a:latin typeface="Bookman Old Style" pitchFamily="18" charset="0"/>
            </a:endParaRPr>
          </a:p>
          <a:p>
            <a:r>
              <a:rPr lang="en-US" altLang="en-US" sz="2400" dirty="0">
                <a:latin typeface="Bookman Old Style" pitchFamily="18" charset="0"/>
              </a:rPr>
              <a:t>Reiterate the final assessment in support of the superior viewpoint.</a:t>
            </a:r>
          </a:p>
        </p:txBody>
      </p:sp>
      <p:sp>
        <p:nvSpPr>
          <p:cNvPr id="14" name="Slide Number Placeholder 13"/>
          <p:cNvSpPr>
            <a:spLocks noGrp="1"/>
          </p:cNvSpPr>
          <p:nvPr>
            <p:ph type="sldNum" sz="quarter" idx="12"/>
          </p:nvPr>
        </p:nvSpPr>
        <p:spPr/>
        <p:txBody>
          <a:bodyPr/>
          <a:lstStyle/>
          <a:p>
            <a:fld id="{28B54A7E-2395-4D35-824E-25842394C6F0}" type="slidenum">
              <a:rPr lang="en-IN" smtClean="0"/>
              <a:pPr/>
              <a:t>12</a:t>
            </a:fld>
            <a:endParaRPr lang="en-IN"/>
          </a:p>
        </p:txBody>
      </p:sp>
    </p:spTree>
    <p:extLst>
      <p:ext uri="{BB962C8B-B14F-4D97-AF65-F5344CB8AC3E}">
        <p14:creationId xmlns:p14="http://schemas.microsoft.com/office/powerpoint/2010/main" val="4157524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645920" y="679269"/>
            <a:ext cx="9601200" cy="523220"/>
          </a:xfrm>
          <a:prstGeom prst="rect">
            <a:avLst/>
          </a:prstGeom>
        </p:spPr>
        <p:txBody>
          <a:bodyPr wrap="square">
            <a:spAutoFit/>
          </a:bodyPr>
          <a:lstStyle/>
          <a:p>
            <a:pPr marL="457200" indent="-457200"/>
            <a:endParaRPr lang="en-US" sz="2800" dirty="0">
              <a:latin typeface="Bookman Old Style" panose="02050604050505020204" pitchFamily="18" charset="0"/>
            </a:endParaRPr>
          </a:p>
        </p:txBody>
      </p:sp>
      <p:sp>
        <p:nvSpPr>
          <p:cNvPr id="14" name="Footer Placeholder 13"/>
          <p:cNvSpPr>
            <a:spLocks noGrp="1"/>
          </p:cNvSpPr>
          <p:nvPr>
            <p:ph type="ftr" sz="quarter" idx="11"/>
          </p:nvPr>
        </p:nvSpPr>
        <p:spPr/>
        <p:txBody>
          <a:bodyPr/>
          <a:lstStyle/>
          <a:p>
            <a:r>
              <a:rPr lang="en-IN" smtClean="0"/>
              <a:t>RDP</a:t>
            </a:r>
            <a:endParaRPr lang="en-IN"/>
          </a:p>
        </p:txBody>
      </p:sp>
      <p:sp>
        <p:nvSpPr>
          <p:cNvPr id="15" name="Rectangle 14"/>
          <p:cNvSpPr/>
          <p:nvPr/>
        </p:nvSpPr>
        <p:spPr>
          <a:xfrm>
            <a:off x="1280160" y="261257"/>
            <a:ext cx="10450286" cy="6540793"/>
          </a:xfrm>
          <a:prstGeom prst="rect">
            <a:avLst/>
          </a:prstGeom>
        </p:spPr>
        <p:txBody>
          <a:bodyPr wrap="square">
            <a:spAutoFit/>
          </a:bodyPr>
          <a:lstStyle/>
          <a:p>
            <a:r>
              <a:rPr lang="en-US" altLang="en-US" sz="2400" b="1" i="1" dirty="0">
                <a:latin typeface="Bookman Old Style" pitchFamily="18" charset="0"/>
              </a:rPr>
              <a:t>Step 7: Conduct Follow-Up and Documentation</a:t>
            </a:r>
          </a:p>
          <a:p>
            <a:endParaRPr lang="en-US" altLang="en-US" sz="2400" b="1" i="1" dirty="0">
              <a:latin typeface="Bookman Old Style" pitchFamily="18" charset="0"/>
            </a:endParaRPr>
          </a:p>
          <a:p>
            <a:r>
              <a:rPr lang="en-US" altLang="en-US" sz="2400" dirty="0">
                <a:latin typeface="Bookman Old Style" pitchFamily="18" charset="0"/>
              </a:rPr>
              <a:t>• Methods of documentation (examples) include: </a:t>
            </a:r>
          </a:p>
          <a:p>
            <a:endParaRPr lang="en-US" altLang="en-US" sz="2400" dirty="0">
              <a:latin typeface="Bookman Old Style" pitchFamily="18" charset="0"/>
            </a:endParaRPr>
          </a:p>
          <a:p>
            <a:r>
              <a:rPr lang="en-US" altLang="en-US" sz="2400" dirty="0">
                <a:latin typeface="Bookman Old Style" pitchFamily="18" charset="0"/>
              </a:rPr>
              <a:t>Paper form </a:t>
            </a:r>
          </a:p>
          <a:p>
            <a:endParaRPr lang="en-US" altLang="en-US" sz="2400" dirty="0">
              <a:latin typeface="Bookman Old Style" pitchFamily="18" charset="0"/>
            </a:endParaRPr>
          </a:p>
          <a:p>
            <a:r>
              <a:rPr lang="en-US" altLang="en-US" sz="2400" dirty="0">
                <a:latin typeface="Bookman Old Style" pitchFamily="18" charset="0"/>
              </a:rPr>
              <a:t>Logbook </a:t>
            </a:r>
          </a:p>
          <a:p>
            <a:endParaRPr lang="en-US" altLang="en-US" sz="2400" dirty="0">
              <a:latin typeface="Bookman Old Style" pitchFamily="18" charset="0"/>
            </a:endParaRPr>
          </a:p>
          <a:p>
            <a:r>
              <a:rPr lang="en-US" altLang="en-US" sz="2400" dirty="0">
                <a:latin typeface="Bookman Old Style" pitchFamily="18" charset="0"/>
              </a:rPr>
              <a:t>Computer database</a:t>
            </a:r>
          </a:p>
          <a:p>
            <a:endParaRPr lang="en-US" altLang="en-US" sz="2400" dirty="0">
              <a:latin typeface="Bookman Old Style" pitchFamily="18" charset="0"/>
            </a:endParaRPr>
          </a:p>
          <a:p>
            <a:r>
              <a:rPr lang="en-US" altLang="en-US" sz="2400" dirty="0">
                <a:latin typeface="Bookman Old Style" pitchFamily="18" charset="0"/>
              </a:rPr>
              <a:t> </a:t>
            </a:r>
            <a:r>
              <a:rPr lang="en-US" altLang="en-US" sz="2400" b="1" dirty="0">
                <a:latin typeface="Bookman Old Style" pitchFamily="18" charset="0"/>
              </a:rPr>
              <a:t>Reasons for documentations (examples) include: </a:t>
            </a:r>
          </a:p>
          <a:p>
            <a:endParaRPr lang="en-US" altLang="en-US" sz="2400" dirty="0">
              <a:latin typeface="Bookman Old Style" pitchFamily="18" charset="0"/>
            </a:endParaRPr>
          </a:p>
          <a:p>
            <a:r>
              <a:rPr lang="en-US" altLang="en-US" sz="2400" dirty="0">
                <a:latin typeface="Bookman Old Style" pitchFamily="18" charset="0"/>
              </a:rPr>
              <a:t>Justification of pharmacist's professional value to the institution </a:t>
            </a:r>
          </a:p>
          <a:p>
            <a:endParaRPr lang="en-US" altLang="en-US" sz="2400" dirty="0">
              <a:latin typeface="Bookman Old Style" pitchFamily="18" charset="0"/>
            </a:endParaRPr>
          </a:p>
          <a:p>
            <a:r>
              <a:rPr lang="en-US" altLang="en-US" sz="2400" dirty="0">
                <a:latin typeface="Bookman Old Style" pitchFamily="18" charset="0"/>
              </a:rPr>
              <a:t>Future reference for repetitive drug information requests </a:t>
            </a:r>
          </a:p>
          <a:p>
            <a:endParaRPr lang="en-US" altLang="en-US" sz="2400" dirty="0">
              <a:latin typeface="Bookman Old Style" pitchFamily="18" charset="0"/>
            </a:endParaRPr>
          </a:p>
          <a:p>
            <a:r>
              <a:rPr lang="en-US" altLang="en-US" sz="2400" dirty="0">
                <a:latin typeface="Bookman Old Style" pitchFamily="18" charset="0"/>
              </a:rPr>
              <a:t>Protective measure against legal liability</a:t>
            </a:r>
          </a:p>
        </p:txBody>
      </p:sp>
      <p:sp>
        <p:nvSpPr>
          <p:cNvPr id="16" name="Slide Number Placeholder 15"/>
          <p:cNvSpPr>
            <a:spLocks noGrp="1"/>
          </p:cNvSpPr>
          <p:nvPr>
            <p:ph type="sldNum" sz="quarter" idx="12"/>
          </p:nvPr>
        </p:nvSpPr>
        <p:spPr/>
        <p:txBody>
          <a:bodyPr/>
          <a:lstStyle/>
          <a:p>
            <a:fld id="{28B54A7E-2395-4D35-824E-25842394C6F0}" type="slidenum">
              <a:rPr lang="en-IN" smtClean="0"/>
              <a:pPr/>
              <a:t>13</a:t>
            </a:fld>
            <a:endParaRPr lang="en-IN"/>
          </a:p>
        </p:txBody>
      </p:sp>
    </p:spTree>
    <p:extLst>
      <p:ext uri="{BB962C8B-B14F-4D97-AF65-F5344CB8AC3E}">
        <p14:creationId xmlns:p14="http://schemas.microsoft.com/office/powerpoint/2010/main" val="1264065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672046" y="1554480"/>
            <a:ext cx="9509760" cy="2308324"/>
          </a:xfrm>
          <a:prstGeom prst="rect">
            <a:avLst/>
          </a:prstGeom>
        </p:spPr>
        <p:txBody>
          <a:bodyPr wrap="square">
            <a:spAutoFit/>
          </a:bodyPr>
          <a:lstStyle/>
          <a:p>
            <a:r>
              <a:rPr lang="en-US" altLang="en-US" sz="2400" dirty="0">
                <a:latin typeface="Bookman Old Style" pitchFamily="18" charset="0"/>
              </a:rPr>
              <a:t>Documentations should include the ultimate question, the materials searched, the response  and follow-up. </a:t>
            </a:r>
          </a:p>
          <a:p>
            <a:endParaRPr lang="en-US" altLang="en-US" sz="2400" dirty="0">
              <a:latin typeface="Bookman Old Style" pitchFamily="18" charset="0"/>
            </a:endParaRPr>
          </a:p>
          <a:p>
            <a:r>
              <a:rPr lang="en-US" altLang="en-US" sz="2400" dirty="0">
                <a:latin typeface="Bookman Old Style" pitchFamily="18" charset="0"/>
              </a:rPr>
              <a:t>Follow-up is the process of verifying the appropriateness, correctness, and completeness of a response following the communication</a:t>
            </a:r>
            <a:r>
              <a:rPr lang="en-US" altLang="en-US" dirty="0">
                <a:latin typeface="Bookman Old Style" pitchFamily="18" charset="0"/>
              </a:rPr>
              <a:t>.</a:t>
            </a:r>
            <a:r>
              <a:rPr lang="en-US" altLang="en-US" i="1" dirty="0">
                <a:latin typeface="Bookman Old Style" pitchFamily="18" charset="0"/>
              </a:rPr>
              <a:t> </a:t>
            </a:r>
          </a:p>
        </p:txBody>
      </p:sp>
      <p:sp>
        <p:nvSpPr>
          <p:cNvPr id="15" name="Slide Number Placeholder 14"/>
          <p:cNvSpPr>
            <a:spLocks noGrp="1"/>
          </p:cNvSpPr>
          <p:nvPr>
            <p:ph type="sldNum" sz="quarter" idx="12"/>
          </p:nvPr>
        </p:nvSpPr>
        <p:spPr/>
        <p:txBody>
          <a:bodyPr/>
          <a:lstStyle/>
          <a:p>
            <a:fld id="{28B54A7E-2395-4D35-824E-25842394C6F0}" type="slidenum">
              <a:rPr lang="en-IN" smtClean="0"/>
              <a:pPr/>
              <a:t>14</a:t>
            </a:fld>
            <a:endParaRPr lang="en-IN"/>
          </a:p>
        </p:txBody>
      </p:sp>
    </p:spTree>
    <p:extLst>
      <p:ext uri="{BB962C8B-B14F-4D97-AF65-F5344CB8AC3E}">
        <p14:creationId xmlns:p14="http://schemas.microsoft.com/office/powerpoint/2010/main" val="619342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50" y="425984"/>
            <a:ext cx="6173834" cy="42310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dirty="0">
              <a:latin typeface="Times New Roman" pitchFamily="18" charset="0"/>
              <a:cs typeface="Times New Roman"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672045" y="2024743"/>
            <a:ext cx="8621485" cy="954107"/>
          </a:xfrm>
          <a:prstGeom prst="rect">
            <a:avLst/>
          </a:prstGeom>
        </p:spPr>
        <p:txBody>
          <a:bodyPr wrap="square">
            <a:spAutoFit/>
          </a:bodyPr>
          <a:lstStyle/>
          <a:p>
            <a:pPr algn="ctr"/>
            <a:r>
              <a:rPr lang="en-US" sz="2800" b="1" dirty="0">
                <a:latin typeface="Bookman Old Style" pitchFamily="18" charset="0"/>
              </a:rPr>
              <a:t>ADVANTAGES AND LIMITATIONS</a:t>
            </a:r>
          </a:p>
          <a:p>
            <a:pPr algn="ctr"/>
            <a:r>
              <a:rPr lang="en-US" sz="2800" b="1" dirty="0">
                <a:latin typeface="Bookman Old Style" pitchFamily="18" charset="0"/>
              </a:rPr>
              <a:t>OF DRUG INFORMATION RESOURCES</a:t>
            </a:r>
          </a:p>
        </p:txBody>
      </p:sp>
      <p:sp>
        <p:nvSpPr>
          <p:cNvPr id="19" name="Slide Number Placeholder 18"/>
          <p:cNvSpPr>
            <a:spLocks noGrp="1"/>
          </p:cNvSpPr>
          <p:nvPr>
            <p:ph type="sldNum" sz="quarter" idx="12"/>
          </p:nvPr>
        </p:nvSpPr>
        <p:spPr/>
        <p:txBody>
          <a:bodyPr/>
          <a:lstStyle/>
          <a:p>
            <a:fld id="{28B54A7E-2395-4D35-824E-25842394C6F0}" type="slidenum">
              <a:rPr lang="en-IN" smtClean="0"/>
              <a:pPr/>
              <a:t>15</a:t>
            </a:fld>
            <a:endParaRPr lang="en-IN"/>
          </a:p>
        </p:txBody>
      </p:sp>
    </p:spTree>
    <p:extLst>
      <p:ext uri="{BB962C8B-B14F-4D97-AF65-F5344CB8AC3E}">
        <p14:creationId xmlns:p14="http://schemas.microsoft.com/office/powerpoint/2010/main" val="3669434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062989" y="478235"/>
            <a:ext cx="8616587" cy="3577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b="1" dirty="0">
              <a:latin typeface="Bookman Old Style" panose="02050604050505020204" pitchFamily="18" charset="0"/>
            </a:endParaRPr>
          </a:p>
        </p:txBody>
      </p:sp>
      <p:sp>
        <p:nvSpPr>
          <p:cNvPr id="9" name="Rectangle 8"/>
          <p:cNvSpPr/>
          <p:nvPr/>
        </p:nvSpPr>
        <p:spPr>
          <a:xfrm>
            <a:off x="1188721" y="3762103"/>
            <a:ext cx="10267406" cy="523220"/>
          </a:xfrm>
          <a:prstGeom prst="rect">
            <a:avLst/>
          </a:prstGeom>
        </p:spPr>
        <p:txBody>
          <a:bodyPr wrap="square">
            <a:spAutoFit/>
          </a:bodyPr>
          <a:lstStyle/>
          <a:p>
            <a:pPr marL="457200" indent="-457200">
              <a:buFont typeface="Wingdings" panose="05000000000000000000" pitchFamily="2" charset="2"/>
              <a:buChar char="Ø"/>
            </a:pPr>
            <a:endParaRPr lang="en-US" sz="2800" dirty="0">
              <a:latin typeface="Bookman Old Style" panose="02050604050505020204" pitchFamily="18" charset="0"/>
            </a:endParaRPr>
          </a:p>
        </p:txBody>
      </p:sp>
      <p:sp>
        <p:nvSpPr>
          <p:cNvPr id="14" name="Footer Placeholder 13"/>
          <p:cNvSpPr>
            <a:spLocks noGrp="1"/>
          </p:cNvSpPr>
          <p:nvPr>
            <p:ph type="ftr" sz="quarter" idx="11"/>
          </p:nvPr>
        </p:nvSpPr>
        <p:spPr/>
        <p:txBody>
          <a:bodyPr/>
          <a:lstStyle/>
          <a:p>
            <a:r>
              <a:rPr lang="en-IN" smtClean="0"/>
              <a:t>RDP</a:t>
            </a:r>
            <a:endParaRPr lang="en-IN"/>
          </a:p>
        </p:txBody>
      </p:sp>
      <p:sp>
        <p:nvSpPr>
          <p:cNvPr id="16" name="Rectangle 15"/>
          <p:cNvSpPr/>
          <p:nvPr/>
        </p:nvSpPr>
        <p:spPr>
          <a:xfrm>
            <a:off x="1214846" y="313510"/>
            <a:ext cx="10293531" cy="5632311"/>
          </a:xfrm>
          <a:prstGeom prst="rect">
            <a:avLst/>
          </a:prstGeom>
        </p:spPr>
        <p:txBody>
          <a:bodyPr wrap="square">
            <a:spAutoFit/>
          </a:bodyPr>
          <a:lstStyle/>
          <a:p>
            <a:r>
              <a:rPr lang="en-US" sz="2400" b="1" dirty="0">
                <a:latin typeface="Bookman Old Style" pitchFamily="18" charset="0"/>
              </a:rPr>
              <a:t>Primary resources:</a:t>
            </a:r>
          </a:p>
          <a:p>
            <a:endParaRPr lang="en-US" sz="2400" dirty="0">
              <a:latin typeface="Bookman Old Style" pitchFamily="18" charset="0"/>
            </a:endParaRPr>
          </a:p>
          <a:p>
            <a:r>
              <a:rPr lang="en-US" sz="2400" b="1" dirty="0">
                <a:latin typeface="Bookman Old Style" pitchFamily="18" charset="0"/>
              </a:rPr>
              <a:t>Benefits</a:t>
            </a:r>
          </a:p>
          <a:p>
            <a:endParaRPr lang="en-US" sz="2400" dirty="0">
              <a:latin typeface="Bookman Old Style" pitchFamily="18" charset="0"/>
            </a:endParaRPr>
          </a:p>
          <a:p>
            <a:r>
              <a:rPr lang="en-US" sz="2400" dirty="0">
                <a:latin typeface="Bookman Old Style" pitchFamily="18" charset="0"/>
              </a:rPr>
              <a:t>Journal enable pharmacist to</a:t>
            </a:r>
          </a:p>
          <a:p>
            <a:endParaRPr lang="en-US" sz="2400" dirty="0">
              <a:latin typeface="Bookman Old Style" pitchFamily="18" charset="0"/>
            </a:endParaRPr>
          </a:p>
          <a:p>
            <a:pPr>
              <a:buFont typeface="Wingdings" pitchFamily="2" charset="2"/>
              <a:buChar char="Ø"/>
            </a:pPr>
            <a:r>
              <a:rPr lang="en-US" sz="2400" dirty="0">
                <a:latin typeface="Bookman Old Style" pitchFamily="18" charset="0"/>
              </a:rPr>
              <a:t>Keep abreast of professional news</a:t>
            </a:r>
          </a:p>
          <a:p>
            <a:pPr>
              <a:buFont typeface="Wingdings" pitchFamily="2" charset="2"/>
              <a:buChar char="Ø"/>
            </a:pPr>
            <a:r>
              <a:rPr lang="en-US" sz="2400" dirty="0">
                <a:latin typeface="Bookman Old Style" pitchFamily="18" charset="0"/>
              </a:rPr>
              <a:t>Learn how another clinician handle a particular problem</a:t>
            </a:r>
          </a:p>
          <a:p>
            <a:pPr>
              <a:buFont typeface="Wingdings" pitchFamily="2" charset="2"/>
              <a:buChar char="Ø"/>
            </a:pPr>
            <a:r>
              <a:rPr lang="en-US" sz="2400" dirty="0">
                <a:latin typeface="Bookman Old Style" pitchFamily="18" charset="0"/>
              </a:rPr>
              <a:t>Keep up with new developments in </a:t>
            </a:r>
            <a:r>
              <a:rPr lang="en-US" sz="2400" dirty="0" err="1">
                <a:latin typeface="Bookman Old Style" pitchFamily="18" charset="0"/>
              </a:rPr>
              <a:t>pathophysiology</a:t>
            </a:r>
            <a:r>
              <a:rPr lang="en-US" sz="2400" dirty="0">
                <a:latin typeface="Bookman Old Style" pitchFamily="18" charset="0"/>
              </a:rPr>
              <a:t>, </a:t>
            </a:r>
          </a:p>
          <a:p>
            <a:r>
              <a:rPr lang="en-US" sz="2400" dirty="0">
                <a:latin typeface="Bookman Old Style" pitchFamily="18" charset="0"/>
              </a:rPr>
              <a:t>   diagnostic agents and therapeutic regimens.</a:t>
            </a:r>
          </a:p>
          <a:p>
            <a:pPr>
              <a:buFont typeface="Wingdings" pitchFamily="2" charset="2"/>
              <a:buChar char="Ø"/>
            </a:pPr>
            <a:r>
              <a:rPr lang="en-US" sz="2400" dirty="0">
                <a:latin typeface="Bookman Old Style" pitchFamily="18" charset="0"/>
              </a:rPr>
              <a:t>Enhance communication with other health care </a:t>
            </a:r>
          </a:p>
          <a:p>
            <a:r>
              <a:rPr lang="en-US" sz="2400" dirty="0">
                <a:latin typeface="Bookman Old Style" pitchFamily="18" charset="0"/>
              </a:rPr>
              <a:t>    professionals </a:t>
            </a:r>
          </a:p>
          <a:p>
            <a:pPr>
              <a:buFont typeface="Wingdings" pitchFamily="2" charset="2"/>
              <a:buChar char="Ø"/>
            </a:pPr>
            <a:r>
              <a:rPr lang="en-US" sz="2400" dirty="0">
                <a:latin typeface="Bookman Old Style" pitchFamily="18" charset="0"/>
              </a:rPr>
              <a:t>Obtaining continuing education credits</a:t>
            </a:r>
          </a:p>
          <a:p>
            <a:pPr>
              <a:buFont typeface="Wingdings" pitchFamily="2" charset="2"/>
              <a:buChar char="Ø"/>
            </a:pPr>
            <a:r>
              <a:rPr lang="en-US" sz="2400" dirty="0">
                <a:latin typeface="Bookman Old Style" pitchFamily="18" charset="0"/>
              </a:rPr>
              <a:t>Share opinions with healthcare professionals through</a:t>
            </a:r>
          </a:p>
          <a:p>
            <a:r>
              <a:rPr lang="en-US" sz="2400" dirty="0">
                <a:latin typeface="Bookman Old Style" pitchFamily="18" charset="0"/>
              </a:rPr>
              <a:t>    letters to the editor </a:t>
            </a:r>
          </a:p>
        </p:txBody>
      </p:sp>
      <p:sp>
        <p:nvSpPr>
          <p:cNvPr id="18" name="Slide Number Placeholder 17"/>
          <p:cNvSpPr>
            <a:spLocks noGrp="1"/>
          </p:cNvSpPr>
          <p:nvPr>
            <p:ph type="sldNum" sz="quarter" idx="12"/>
          </p:nvPr>
        </p:nvSpPr>
        <p:spPr/>
        <p:txBody>
          <a:bodyPr/>
          <a:lstStyle/>
          <a:p>
            <a:fld id="{28B54A7E-2395-4D35-824E-25842394C6F0}" type="slidenum">
              <a:rPr lang="en-IN" smtClean="0"/>
              <a:pPr/>
              <a:t>16</a:t>
            </a:fld>
            <a:endParaRPr lang="en-IN"/>
          </a:p>
        </p:txBody>
      </p:sp>
    </p:spTree>
    <p:extLst>
      <p:ext uri="{BB962C8B-B14F-4D97-AF65-F5344CB8AC3E}">
        <p14:creationId xmlns:p14="http://schemas.microsoft.com/office/powerpoint/2010/main" val="2962609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833437" y="401728"/>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01728"/>
            <a:ext cx="10715626" cy="1077218"/>
          </a:xfrm>
          <a:prstGeom prst="rect">
            <a:avLst/>
          </a:prstGeom>
          <a:noFill/>
        </p:spPr>
        <p:txBody>
          <a:bodyPr wrap="square" rtlCol="0">
            <a:spAutoFit/>
          </a:bodyPr>
          <a:lstStyle/>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15" name="Footer Placeholder 14"/>
          <p:cNvSpPr>
            <a:spLocks noGrp="1"/>
          </p:cNvSpPr>
          <p:nvPr>
            <p:ph type="ftr" sz="quarter" idx="11"/>
          </p:nvPr>
        </p:nvSpPr>
        <p:spPr/>
        <p:txBody>
          <a:bodyPr/>
          <a:lstStyle/>
          <a:p>
            <a:r>
              <a:rPr lang="en-IN" smtClean="0"/>
              <a:t>RDP</a:t>
            </a:r>
            <a:endParaRPr lang="en-IN"/>
          </a:p>
        </p:txBody>
      </p:sp>
      <p:sp>
        <p:nvSpPr>
          <p:cNvPr id="16" name="Rectangle 15"/>
          <p:cNvSpPr/>
          <p:nvPr/>
        </p:nvSpPr>
        <p:spPr>
          <a:xfrm>
            <a:off x="2037806" y="822960"/>
            <a:ext cx="5839291" cy="523220"/>
          </a:xfrm>
          <a:prstGeom prst="rect">
            <a:avLst/>
          </a:prstGeom>
        </p:spPr>
        <p:txBody>
          <a:bodyPr wrap="square">
            <a:spAutoFit/>
          </a:bodyPr>
          <a:lstStyle/>
          <a:p>
            <a:endParaRPr lang="en-US" sz="2800" b="1" dirty="0">
              <a:latin typeface="Bookman Old Style" panose="02050604050505020204" pitchFamily="18" charset="0"/>
            </a:endParaRPr>
          </a:p>
        </p:txBody>
      </p:sp>
      <p:sp>
        <p:nvSpPr>
          <p:cNvPr id="17" name="Rectangle 16"/>
          <p:cNvSpPr/>
          <p:nvPr/>
        </p:nvSpPr>
        <p:spPr>
          <a:xfrm>
            <a:off x="1227909" y="705395"/>
            <a:ext cx="9927771" cy="4062651"/>
          </a:xfrm>
          <a:prstGeom prst="rect">
            <a:avLst/>
          </a:prstGeom>
        </p:spPr>
        <p:txBody>
          <a:bodyPr wrap="square">
            <a:spAutoFit/>
          </a:bodyPr>
          <a:lstStyle/>
          <a:p>
            <a:r>
              <a:rPr lang="en-US" sz="2400" b="1" dirty="0">
                <a:latin typeface="Bookman Old Style" pitchFamily="18" charset="0"/>
              </a:rPr>
              <a:t>Limitations:</a:t>
            </a:r>
          </a:p>
          <a:p>
            <a:endParaRPr lang="en-US" sz="2400" dirty="0">
              <a:latin typeface="Bookman Old Style" pitchFamily="18" charset="0"/>
            </a:endParaRPr>
          </a:p>
          <a:p>
            <a:pPr>
              <a:buFont typeface="Wingdings" pitchFamily="2" charset="2"/>
              <a:buChar char="Ø"/>
            </a:pPr>
            <a:r>
              <a:rPr lang="en-US" sz="2400" dirty="0">
                <a:latin typeface="Bookman Old Style" pitchFamily="18" charset="0"/>
              </a:rPr>
              <a:t>Accuracy of the article is not guaranteed</a:t>
            </a:r>
          </a:p>
          <a:p>
            <a:pPr>
              <a:buFont typeface="Wingdings" pitchFamily="2" charset="2"/>
              <a:buChar char="Ø"/>
            </a:pPr>
            <a:endParaRPr lang="en-US" sz="2400" dirty="0">
              <a:latin typeface="Bookman Old Style" pitchFamily="18" charset="0"/>
            </a:endParaRPr>
          </a:p>
          <a:p>
            <a:pPr>
              <a:buFont typeface="Wingdings" pitchFamily="2" charset="2"/>
              <a:buChar char="Ø"/>
            </a:pPr>
            <a:r>
              <a:rPr lang="en-US" sz="2400" dirty="0">
                <a:latin typeface="Bookman Old Style" pitchFamily="18" charset="0"/>
              </a:rPr>
              <a:t>Inadequate data</a:t>
            </a:r>
          </a:p>
          <a:p>
            <a:pPr>
              <a:buFont typeface="Wingdings" pitchFamily="2" charset="2"/>
              <a:buChar char="Ø"/>
            </a:pPr>
            <a:endParaRPr lang="en-US" sz="2400" dirty="0">
              <a:latin typeface="Bookman Old Style" pitchFamily="18" charset="0"/>
            </a:endParaRPr>
          </a:p>
          <a:p>
            <a:pPr>
              <a:buFont typeface="Wingdings" pitchFamily="2" charset="2"/>
              <a:buChar char="Ø"/>
            </a:pPr>
            <a:r>
              <a:rPr lang="en-US" sz="2400" dirty="0">
                <a:latin typeface="Bookman Old Style" pitchFamily="18" charset="0"/>
              </a:rPr>
              <a:t>Review articles, articles of opinion, correspondence </a:t>
            </a:r>
          </a:p>
          <a:p>
            <a:r>
              <a:rPr lang="en-US" sz="2400" dirty="0">
                <a:latin typeface="Bookman Old Style" pitchFamily="18" charset="0"/>
              </a:rPr>
              <a:t>   special reports are not considered as primary literature.</a:t>
            </a:r>
          </a:p>
          <a:p>
            <a:pPr>
              <a:buFont typeface="Wingdings" pitchFamily="2" charset="2"/>
              <a:buChar char="Ø"/>
            </a:pPr>
            <a:endParaRPr lang="en-US" sz="2400" dirty="0">
              <a:latin typeface="Bookman Old Style" pitchFamily="18" charset="0"/>
            </a:endParaRPr>
          </a:p>
          <a:p>
            <a:pPr>
              <a:buFont typeface="Wingdings" pitchFamily="2" charset="2"/>
              <a:buChar char="Ø"/>
            </a:pPr>
            <a:r>
              <a:rPr lang="en-US" sz="2400" dirty="0">
                <a:latin typeface="Bookman Old Style" pitchFamily="18" charset="0"/>
              </a:rPr>
              <a:t>Only original research are considered as primary literature</a:t>
            </a:r>
          </a:p>
          <a:p>
            <a:pPr>
              <a:buFont typeface="Wingdings" pitchFamily="2" charset="2"/>
              <a:buChar char="Ø"/>
            </a:pPr>
            <a:endParaRPr lang="en-US" dirty="0">
              <a:latin typeface="Bookman Old Style" pitchFamily="18" charset="0"/>
            </a:endParaRPr>
          </a:p>
        </p:txBody>
      </p:sp>
      <p:sp>
        <p:nvSpPr>
          <p:cNvPr id="19" name="Slide Number Placeholder 18"/>
          <p:cNvSpPr>
            <a:spLocks noGrp="1"/>
          </p:cNvSpPr>
          <p:nvPr>
            <p:ph type="sldNum" sz="quarter" idx="12"/>
          </p:nvPr>
        </p:nvSpPr>
        <p:spPr/>
        <p:txBody>
          <a:bodyPr/>
          <a:lstStyle/>
          <a:p>
            <a:fld id="{28B54A7E-2395-4D35-824E-25842394C6F0}" type="slidenum">
              <a:rPr lang="en-IN" smtClean="0"/>
              <a:pPr/>
              <a:t>17</a:t>
            </a:fld>
            <a:endParaRPr lang="en-IN"/>
          </a:p>
        </p:txBody>
      </p:sp>
    </p:spTree>
    <p:extLst>
      <p:ext uri="{BB962C8B-B14F-4D97-AF65-F5344CB8AC3E}">
        <p14:creationId xmlns:p14="http://schemas.microsoft.com/office/powerpoint/2010/main" val="1933656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solidFill>
                  <a:srgbClr val="FF0000"/>
                </a:solidFill>
              </a:rPr>
              <a:t>RDP</a:t>
            </a:r>
            <a:endParaRPr lang="en-IN" dirty="0">
              <a:solidFill>
                <a:srgbClr val="FF0000"/>
              </a:solidFill>
            </a:endParaRPr>
          </a:p>
        </p:txBody>
      </p:sp>
      <p:sp>
        <p:nvSpPr>
          <p:cNvPr id="6" name="Rectangle 5"/>
          <p:cNvSpPr/>
          <p:nvPr/>
        </p:nvSpPr>
        <p:spPr>
          <a:xfrm>
            <a:off x="3113314" y="4023361"/>
            <a:ext cx="6096000" cy="516232"/>
          </a:xfrm>
          <a:prstGeom prst="rect">
            <a:avLst/>
          </a:prstGeom>
        </p:spPr>
        <p:txBody>
          <a:bodyPr wrap="square">
            <a:spAutoFit/>
          </a:bodyPr>
          <a:lstStyle/>
          <a:p>
            <a:pPr marL="12700" marR="5080" indent="-635">
              <a:lnSpc>
                <a:spcPts val="3840"/>
              </a:lnSpc>
              <a:spcBef>
                <a:spcPts val="1019"/>
              </a:spcBef>
            </a:pPr>
            <a:r>
              <a:rPr lang="en-US" sz="2000" b="1" spc="5" dirty="0">
                <a:solidFill>
                  <a:srgbClr val="FFF39D"/>
                </a:solidFill>
                <a:latin typeface="Schoolbook Uralic"/>
                <a:cs typeface="Schoolbook Uralic"/>
              </a:rPr>
              <a:t>:</a:t>
            </a:r>
            <a:endParaRPr lang="en-US" sz="2000" dirty="0">
              <a:latin typeface="Schoolbook Uralic"/>
              <a:cs typeface="Schoolbook Uralic"/>
            </a:endParaRPr>
          </a:p>
        </p:txBody>
      </p:sp>
      <p:sp>
        <p:nvSpPr>
          <p:cNvPr id="10" name="Rectangle 9"/>
          <p:cNvSpPr/>
          <p:nvPr/>
        </p:nvSpPr>
        <p:spPr>
          <a:xfrm>
            <a:off x="1672045" y="1123405"/>
            <a:ext cx="9196251" cy="2677656"/>
          </a:xfrm>
          <a:prstGeom prst="rect">
            <a:avLst/>
          </a:prstGeom>
        </p:spPr>
        <p:txBody>
          <a:bodyPr wrap="square">
            <a:spAutoFit/>
          </a:bodyPr>
          <a:lstStyle/>
          <a:p>
            <a:r>
              <a:rPr lang="en-US" sz="2400" b="1" dirty="0">
                <a:latin typeface="Bookman Old Style" pitchFamily="18" charset="0"/>
              </a:rPr>
              <a:t>Secondary resources:</a:t>
            </a:r>
          </a:p>
          <a:p>
            <a:endParaRPr lang="en-US" sz="2400" dirty="0">
              <a:latin typeface="Bookman Old Style" pitchFamily="18" charset="0"/>
            </a:endParaRPr>
          </a:p>
          <a:p>
            <a:r>
              <a:rPr lang="en-US" sz="2400" b="1" dirty="0">
                <a:latin typeface="Bookman Old Style" pitchFamily="18" charset="0"/>
              </a:rPr>
              <a:t>Benefits:</a:t>
            </a:r>
          </a:p>
          <a:p>
            <a:endParaRPr lang="en-US" sz="2400" dirty="0">
              <a:latin typeface="Bookman Old Style" pitchFamily="18" charset="0"/>
            </a:endParaRPr>
          </a:p>
          <a:p>
            <a:r>
              <a:rPr lang="en-US" sz="2400" dirty="0">
                <a:latin typeface="Bookman Old Style" pitchFamily="18" charset="0"/>
              </a:rPr>
              <a:t>These are valuable tools for quick and selective screening</a:t>
            </a:r>
          </a:p>
          <a:p>
            <a:r>
              <a:rPr lang="en-US" sz="2400" dirty="0">
                <a:latin typeface="Bookman Old Style" pitchFamily="18" charset="0"/>
              </a:rPr>
              <a:t> of primary literature for specific information, data, citation</a:t>
            </a:r>
          </a:p>
          <a:p>
            <a:r>
              <a:rPr lang="en-US" sz="2400" dirty="0">
                <a:latin typeface="Bookman Old Style" pitchFamily="18" charset="0"/>
              </a:rPr>
              <a:t> and articles.</a:t>
            </a:r>
          </a:p>
        </p:txBody>
      </p:sp>
      <p:sp>
        <p:nvSpPr>
          <p:cNvPr id="12" name="Slide Number Placeholder 11"/>
          <p:cNvSpPr>
            <a:spLocks noGrp="1"/>
          </p:cNvSpPr>
          <p:nvPr>
            <p:ph type="sldNum" sz="quarter" idx="12"/>
          </p:nvPr>
        </p:nvSpPr>
        <p:spPr/>
        <p:txBody>
          <a:bodyPr/>
          <a:lstStyle/>
          <a:p>
            <a:fld id="{28B54A7E-2395-4D35-824E-25842394C6F0}" type="slidenum">
              <a:rPr lang="en-IN" smtClean="0"/>
              <a:pPr/>
              <a:t>18</a:t>
            </a:fld>
            <a:endParaRPr lang="en-IN"/>
          </a:p>
        </p:txBody>
      </p:sp>
    </p:spTree>
    <p:extLst>
      <p:ext uri="{BB962C8B-B14F-4D97-AF65-F5344CB8AC3E}">
        <p14:creationId xmlns:p14="http://schemas.microsoft.com/office/powerpoint/2010/main" val="909644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815737" y="235132"/>
            <a:ext cx="9261565" cy="99277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400" b="1" dirty="0">
              <a:solidFill>
                <a:srgbClr val="C00000"/>
              </a:solidFill>
              <a:latin typeface="Times New Roman" pitchFamily="18" charset="0"/>
              <a:cs typeface="Times New Roman"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a:latin typeface="Times New Roman" panose="02020603050405020304" pitchFamily="18" charset="0"/>
                <a:cs typeface="Times New Roman" panose="02020603050405020304" pitchFamily="18" charset="0"/>
              </a:rPr>
              <a:t>. </a:t>
            </a:r>
          </a:p>
          <a:p>
            <a:endParaRPr lang="en-IN" sz="1400" dirty="0">
              <a:latin typeface="Times New Roman" panose="02020603050405020304" pitchFamily="18" charset="0"/>
              <a:cs typeface="Times New Roman" panose="02020603050405020304" pitchFamily="18" charset="0"/>
            </a:endParaRPr>
          </a:p>
        </p:txBody>
      </p:sp>
      <p:sp>
        <p:nvSpPr>
          <p:cNvPr id="14" name="Rectangle 13"/>
          <p:cNvSpPr/>
          <p:nvPr/>
        </p:nvSpPr>
        <p:spPr>
          <a:xfrm>
            <a:off x="1031966" y="1214846"/>
            <a:ext cx="10489474" cy="523220"/>
          </a:xfrm>
          <a:prstGeom prst="rect">
            <a:avLst/>
          </a:prstGeom>
        </p:spPr>
        <p:txBody>
          <a:bodyPr wrap="square">
            <a:spAutoFit/>
          </a:bodyPr>
          <a:lstStyle/>
          <a:p>
            <a:pPr marL="457200" indent="-457200"/>
            <a:endParaRPr lang="en-US" sz="2800" dirty="0">
              <a:latin typeface="Bookman Old Style" panose="02050604050505020204" pitchFamily="18" charset="0"/>
            </a:endParaRPr>
          </a:p>
        </p:txBody>
      </p:sp>
      <p:sp>
        <p:nvSpPr>
          <p:cNvPr id="17" name="Footer Placeholder 16"/>
          <p:cNvSpPr>
            <a:spLocks noGrp="1"/>
          </p:cNvSpPr>
          <p:nvPr>
            <p:ph type="ftr" sz="quarter" idx="11"/>
          </p:nvPr>
        </p:nvSpPr>
        <p:spPr/>
        <p:txBody>
          <a:bodyPr/>
          <a:lstStyle/>
          <a:p>
            <a:r>
              <a:rPr lang="en-IN" smtClean="0"/>
              <a:t>RDP</a:t>
            </a:r>
            <a:endParaRPr lang="en-IN"/>
          </a:p>
        </p:txBody>
      </p:sp>
      <p:sp>
        <p:nvSpPr>
          <p:cNvPr id="16" name="Rectangle 15"/>
          <p:cNvSpPr/>
          <p:nvPr/>
        </p:nvSpPr>
        <p:spPr>
          <a:xfrm>
            <a:off x="1397726" y="613955"/>
            <a:ext cx="9548948" cy="4524315"/>
          </a:xfrm>
          <a:prstGeom prst="rect">
            <a:avLst/>
          </a:prstGeom>
        </p:spPr>
        <p:txBody>
          <a:bodyPr wrap="square">
            <a:spAutoFit/>
          </a:bodyPr>
          <a:lstStyle/>
          <a:p>
            <a:r>
              <a:rPr lang="en-US" sz="2400" b="1" dirty="0">
                <a:latin typeface="Bookman Old Style" pitchFamily="18" charset="0"/>
              </a:rPr>
              <a:t>Limitations:</a:t>
            </a:r>
          </a:p>
          <a:p>
            <a:endParaRPr lang="en-US" sz="2400" dirty="0">
              <a:latin typeface="Bookman Old Style" pitchFamily="18" charset="0"/>
            </a:endParaRPr>
          </a:p>
          <a:p>
            <a:pPr>
              <a:buFont typeface="Wingdings" pitchFamily="2" charset="2"/>
              <a:buChar char="Ø"/>
            </a:pPr>
            <a:r>
              <a:rPr lang="en-US" sz="2400" dirty="0">
                <a:latin typeface="Bookman Old Style" pitchFamily="18" charset="0"/>
              </a:rPr>
              <a:t>Relying on only one service can greatly hinder the </a:t>
            </a:r>
          </a:p>
          <a:p>
            <a:r>
              <a:rPr lang="en-US" sz="2400" dirty="0">
                <a:latin typeface="Bookman Old Style" pitchFamily="18" charset="0"/>
              </a:rPr>
              <a:t>thoroughness of literature search.</a:t>
            </a:r>
          </a:p>
          <a:p>
            <a:endParaRPr lang="en-US" sz="2400" dirty="0">
              <a:latin typeface="Bookman Old Style" pitchFamily="18" charset="0"/>
            </a:endParaRPr>
          </a:p>
          <a:p>
            <a:pPr>
              <a:buFont typeface="Wingdings" pitchFamily="2" charset="2"/>
              <a:buChar char="Ø"/>
            </a:pPr>
            <a:r>
              <a:rPr lang="en-US" sz="2400" dirty="0">
                <a:latin typeface="Bookman Old Style" pitchFamily="18" charset="0"/>
              </a:rPr>
              <a:t>Substantial difference in lag time.</a:t>
            </a:r>
          </a:p>
          <a:p>
            <a:endParaRPr lang="en-US" sz="2400" dirty="0">
              <a:latin typeface="Bookman Old Style" pitchFamily="18" charset="0"/>
            </a:endParaRPr>
          </a:p>
          <a:p>
            <a:pPr>
              <a:buFont typeface="Wingdings" pitchFamily="2" charset="2"/>
              <a:buChar char="Ø"/>
            </a:pPr>
            <a:r>
              <a:rPr lang="en-US" sz="2400" dirty="0">
                <a:latin typeface="Bookman Old Style" pitchFamily="18" charset="0"/>
              </a:rPr>
              <a:t>They describe only articles and clinical studies form</a:t>
            </a:r>
          </a:p>
          <a:p>
            <a:r>
              <a:rPr lang="en-US" sz="2400" dirty="0">
                <a:latin typeface="Bookman Old Style" pitchFamily="18" charset="0"/>
              </a:rPr>
              <a:t> journals</a:t>
            </a:r>
          </a:p>
          <a:p>
            <a:endParaRPr lang="en-US" sz="2400" dirty="0">
              <a:latin typeface="Bookman Old Style" pitchFamily="18" charset="0"/>
            </a:endParaRPr>
          </a:p>
          <a:p>
            <a:pPr>
              <a:buFont typeface="Wingdings" pitchFamily="2" charset="2"/>
              <a:buChar char="Ø"/>
            </a:pPr>
            <a:r>
              <a:rPr lang="en-US" sz="2400" dirty="0">
                <a:latin typeface="Bookman Old Style" pitchFamily="18" charset="0"/>
              </a:rPr>
              <a:t>Abstracting services may not include enough information</a:t>
            </a:r>
          </a:p>
          <a:p>
            <a:r>
              <a:rPr lang="en-US" sz="2400" dirty="0">
                <a:latin typeface="Bookman Old Style" pitchFamily="18" charset="0"/>
              </a:rPr>
              <a:t> to critically evaluate the study</a:t>
            </a:r>
          </a:p>
        </p:txBody>
      </p:sp>
      <p:sp>
        <p:nvSpPr>
          <p:cNvPr id="19" name="Slide Number Placeholder 18"/>
          <p:cNvSpPr>
            <a:spLocks noGrp="1"/>
          </p:cNvSpPr>
          <p:nvPr>
            <p:ph type="sldNum" sz="quarter" idx="12"/>
          </p:nvPr>
        </p:nvSpPr>
        <p:spPr/>
        <p:txBody>
          <a:bodyPr/>
          <a:lstStyle/>
          <a:p>
            <a:fld id="{28B54A7E-2395-4D35-824E-25842394C6F0}" type="slidenum">
              <a:rPr lang="en-IN" smtClean="0"/>
              <a:pPr/>
              <a:t>19</a:t>
            </a:fld>
            <a:endParaRPr lang="en-IN"/>
          </a:p>
        </p:txBody>
      </p:sp>
    </p:spTree>
    <p:extLst>
      <p:ext uri="{BB962C8B-B14F-4D97-AF65-F5344CB8AC3E}">
        <p14:creationId xmlns:p14="http://schemas.microsoft.com/office/powerpoint/2010/main" val="1794191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214847" y="222070"/>
            <a:ext cx="9953896" cy="6370975"/>
          </a:xfrm>
          <a:prstGeom prst="rect">
            <a:avLst/>
          </a:prstGeom>
        </p:spPr>
        <p:txBody>
          <a:bodyPr wrap="square">
            <a:spAutoFit/>
          </a:bodyPr>
          <a:lstStyle/>
          <a:p>
            <a:r>
              <a:rPr lang="en-US" altLang="en-US" sz="2400" b="1" dirty="0">
                <a:latin typeface="Bookman Old Style" pitchFamily="18" charset="0"/>
              </a:rPr>
              <a:t>Drug information</a:t>
            </a:r>
            <a:r>
              <a:rPr lang="en-US" altLang="en-US" sz="2400" dirty="0">
                <a:latin typeface="Bookman Old Style" pitchFamily="18" charset="0"/>
              </a:rPr>
              <a:t> means providing clinically relevant information on any aspect of drug use relating to individual patients, or general information on how best to use drugs for populations.</a:t>
            </a:r>
          </a:p>
          <a:p>
            <a:endParaRPr lang="en-US" altLang="en-US" sz="2400" dirty="0">
              <a:latin typeface="Bookman Old Style" pitchFamily="18" charset="0"/>
            </a:endParaRPr>
          </a:p>
          <a:p>
            <a:pPr algn="just"/>
            <a:r>
              <a:rPr lang="en-US" altLang="en-US" sz="2400" b="1" dirty="0">
                <a:latin typeface="Bookman Old Style" pitchFamily="18" charset="0"/>
              </a:rPr>
              <a:t>Drug information service</a:t>
            </a:r>
            <a:r>
              <a:rPr lang="en-US" altLang="en-US" sz="2400" dirty="0">
                <a:latin typeface="Bookman Old Style" pitchFamily="18" charset="0"/>
              </a:rPr>
              <a:t> can be applied to any activity where information about drug use is transferred, and includes patient related aspects of </a:t>
            </a:r>
            <a:r>
              <a:rPr lang="en-US" altLang="en-US" sz="2400" dirty="0" err="1">
                <a:latin typeface="Bookman Old Style" pitchFamily="18" charset="0"/>
              </a:rPr>
              <a:t>pharmaceuticalcare</a:t>
            </a:r>
            <a:r>
              <a:rPr lang="en-US" altLang="en-US" sz="2400" dirty="0">
                <a:latin typeface="Bookman Old Style" pitchFamily="18" charset="0"/>
              </a:rPr>
              <a:t>.</a:t>
            </a:r>
          </a:p>
          <a:p>
            <a:pPr algn="just"/>
            <a:endParaRPr lang="en-US" altLang="en-US" sz="2400" dirty="0">
              <a:latin typeface="Bookman Old Style" pitchFamily="18" charset="0"/>
            </a:endParaRPr>
          </a:p>
          <a:p>
            <a:r>
              <a:rPr lang="en-US" altLang="en-US" sz="2400" b="1" dirty="0">
                <a:latin typeface="Bookman Old Style" pitchFamily="18" charset="0"/>
              </a:rPr>
              <a:t>A Drug information center</a:t>
            </a:r>
            <a:r>
              <a:rPr lang="en-US" altLang="en-US" sz="2400" dirty="0">
                <a:latin typeface="Bookman Old Style" pitchFamily="18" charset="0"/>
              </a:rPr>
              <a:t> is an area where pharmacists (or other </a:t>
            </a:r>
            <a:r>
              <a:rPr lang="en-US" altLang="en-US" sz="2400" dirty="0" err="1">
                <a:latin typeface="Bookman Old Style" pitchFamily="18" charset="0"/>
              </a:rPr>
              <a:t>healthcareprofessionals</a:t>
            </a:r>
            <a:r>
              <a:rPr lang="en-US" altLang="en-US" sz="2400" dirty="0">
                <a:latin typeface="Bookman Old Style" pitchFamily="18" charset="0"/>
              </a:rPr>
              <a:t>) </a:t>
            </a:r>
            <a:r>
              <a:rPr lang="en-US" altLang="en-US" sz="2400" dirty="0" err="1">
                <a:latin typeface="Bookman Old Style" pitchFamily="18" charset="0"/>
              </a:rPr>
              <a:t>specialise</a:t>
            </a:r>
            <a:r>
              <a:rPr lang="en-US" altLang="en-US" sz="2400" dirty="0">
                <a:latin typeface="Bookman Old Style" pitchFamily="18" charset="0"/>
              </a:rPr>
              <a:t> in providing information to </a:t>
            </a:r>
            <a:r>
              <a:rPr lang="en-US" altLang="en-US" sz="2400" dirty="0" err="1">
                <a:latin typeface="Bookman Old Style" pitchFamily="18" charset="0"/>
              </a:rPr>
              <a:t>healthprofessionals</a:t>
            </a:r>
            <a:r>
              <a:rPr lang="en-US" altLang="en-US" sz="2400" dirty="0">
                <a:latin typeface="Bookman Old Style" pitchFamily="18" charset="0"/>
              </a:rPr>
              <a:t> or public. </a:t>
            </a:r>
          </a:p>
          <a:p>
            <a:endParaRPr lang="en-US" altLang="en-US" sz="2400" dirty="0">
              <a:latin typeface="Bookman Old Style" pitchFamily="18" charset="0"/>
            </a:endParaRPr>
          </a:p>
          <a:p>
            <a:r>
              <a:rPr lang="en-US" altLang="en-US" sz="2400" dirty="0">
                <a:latin typeface="Bookman Old Style" pitchFamily="18" charset="0"/>
              </a:rPr>
              <a:t>The drug information centre provides authenticate, unbiased information to healthcare professionals, provide tailor-made </a:t>
            </a:r>
            <a:r>
              <a:rPr lang="en-US" altLang="en-US" sz="2400" dirty="0" err="1">
                <a:latin typeface="Bookman Old Style" pitchFamily="18" charset="0"/>
              </a:rPr>
              <a:t>counselling</a:t>
            </a:r>
            <a:r>
              <a:rPr lang="en-US" altLang="en-US" sz="2400" dirty="0">
                <a:latin typeface="Bookman Old Style" pitchFamily="18" charset="0"/>
              </a:rPr>
              <a:t> and health information to patients/consumer as well as monitor and document adverse drug reactions</a:t>
            </a:r>
            <a:r>
              <a:rPr lang="en-US" altLang="en-US" dirty="0">
                <a:latin typeface="Bookman Old Style" pitchFamily="18" charset="0"/>
              </a:rPr>
              <a:t>.</a:t>
            </a:r>
          </a:p>
        </p:txBody>
      </p:sp>
      <p:sp>
        <p:nvSpPr>
          <p:cNvPr id="15" name="Slide Number Placeholder 14"/>
          <p:cNvSpPr>
            <a:spLocks noGrp="1"/>
          </p:cNvSpPr>
          <p:nvPr>
            <p:ph type="sldNum" sz="quarter" idx="12"/>
          </p:nvPr>
        </p:nvSpPr>
        <p:spPr/>
        <p:txBody>
          <a:bodyPr/>
          <a:lstStyle/>
          <a:p>
            <a:fld id="{28B54A7E-2395-4D35-824E-25842394C6F0}" type="slidenum">
              <a:rPr lang="en-IN" smtClean="0"/>
              <a:pPr/>
              <a:t>2</a:t>
            </a:fld>
            <a:endParaRPr lang="en-IN"/>
          </a:p>
        </p:txBody>
      </p:sp>
    </p:spTree>
    <p:extLst>
      <p:ext uri="{BB962C8B-B14F-4D97-AF65-F5344CB8AC3E}">
        <p14:creationId xmlns:p14="http://schemas.microsoft.com/office/powerpoint/2010/main" val="220089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502230" y="627017"/>
            <a:ext cx="9575073" cy="523220"/>
          </a:xfrm>
          <a:prstGeom prst="rect">
            <a:avLst/>
          </a:prstGeom>
        </p:spPr>
        <p:txBody>
          <a:bodyPr wrap="square">
            <a:spAutoFit/>
          </a:bodyPr>
          <a:lstStyle/>
          <a:p>
            <a:endParaRPr lang="en-US" sz="2800" b="1" dirty="0">
              <a:solidFill>
                <a:srgbClr val="C00000"/>
              </a:solidFill>
              <a:latin typeface="Bookman Old Style" panose="02050604050505020204" pitchFamily="18" charset="0"/>
            </a:endParaRPr>
          </a:p>
        </p:txBody>
      </p:sp>
      <p:sp>
        <p:nvSpPr>
          <p:cNvPr id="9" name="Rectangle 8"/>
          <p:cNvSpPr/>
          <p:nvPr/>
        </p:nvSpPr>
        <p:spPr>
          <a:xfrm>
            <a:off x="979714" y="1280161"/>
            <a:ext cx="10058400" cy="461665"/>
          </a:xfrm>
          <a:prstGeom prst="rect">
            <a:avLst/>
          </a:prstGeom>
        </p:spPr>
        <p:txBody>
          <a:bodyPr wrap="square">
            <a:spAutoFit/>
          </a:bodyPr>
          <a:lstStyle/>
          <a:p>
            <a:r>
              <a:rPr lang="en-US" sz="2400" dirty="0">
                <a:latin typeface="Bookman Old Style" panose="02050604050505020204" pitchFamily="18" charset="0"/>
              </a:rPr>
              <a:t> </a:t>
            </a: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6" name="Rectangle 15"/>
          <p:cNvSpPr/>
          <p:nvPr/>
        </p:nvSpPr>
        <p:spPr>
          <a:xfrm>
            <a:off x="1606731" y="862149"/>
            <a:ext cx="9130938" cy="3785652"/>
          </a:xfrm>
          <a:prstGeom prst="rect">
            <a:avLst/>
          </a:prstGeom>
        </p:spPr>
        <p:txBody>
          <a:bodyPr wrap="square">
            <a:spAutoFit/>
          </a:bodyPr>
          <a:lstStyle/>
          <a:p>
            <a:r>
              <a:rPr lang="en-US" sz="2400" b="1" dirty="0">
                <a:latin typeface="Bookman Old Style" pitchFamily="18" charset="0"/>
              </a:rPr>
              <a:t>Tertiary resources:</a:t>
            </a:r>
          </a:p>
          <a:p>
            <a:endParaRPr lang="en-US" sz="2400" b="1" dirty="0">
              <a:latin typeface="Bookman Old Style" pitchFamily="18" charset="0"/>
            </a:endParaRPr>
          </a:p>
          <a:p>
            <a:r>
              <a:rPr lang="en-US" sz="2400" b="1" dirty="0">
                <a:latin typeface="Bookman Old Style" pitchFamily="18" charset="0"/>
              </a:rPr>
              <a:t>Benefits:</a:t>
            </a:r>
          </a:p>
          <a:p>
            <a:endParaRPr lang="en-US" sz="2400" dirty="0">
              <a:latin typeface="Bookman Old Style" pitchFamily="18" charset="0"/>
            </a:endParaRPr>
          </a:p>
          <a:p>
            <a:pPr>
              <a:lnSpc>
                <a:spcPct val="150000"/>
              </a:lnSpc>
              <a:buFont typeface="Wingdings" pitchFamily="2" charset="2"/>
              <a:buChar char="Ø"/>
            </a:pPr>
            <a:r>
              <a:rPr lang="en-US" sz="2400" dirty="0">
                <a:latin typeface="Bookman Old Style" pitchFamily="18" charset="0"/>
              </a:rPr>
              <a:t>Easy to use</a:t>
            </a:r>
          </a:p>
          <a:p>
            <a:pPr>
              <a:lnSpc>
                <a:spcPct val="150000"/>
              </a:lnSpc>
              <a:buFont typeface="Wingdings" pitchFamily="2" charset="2"/>
              <a:buChar char="Ø"/>
            </a:pPr>
            <a:r>
              <a:rPr lang="en-US" sz="2400" dirty="0">
                <a:latin typeface="Bookman Old Style" pitchFamily="18" charset="0"/>
              </a:rPr>
              <a:t>Convenient access</a:t>
            </a:r>
          </a:p>
          <a:p>
            <a:pPr>
              <a:lnSpc>
                <a:spcPct val="150000"/>
              </a:lnSpc>
              <a:buFont typeface="Wingdings" pitchFamily="2" charset="2"/>
              <a:buChar char="Ø"/>
            </a:pPr>
            <a:r>
              <a:rPr lang="en-US" sz="2400" dirty="0">
                <a:latin typeface="Bookman Old Style" pitchFamily="18" charset="0"/>
              </a:rPr>
              <a:t>Concise</a:t>
            </a:r>
          </a:p>
          <a:p>
            <a:pPr>
              <a:lnSpc>
                <a:spcPct val="150000"/>
              </a:lnSpc>
              <a:buFont typeface="Wingdings" pitchFamily="2" charset="2"/>
              <a:buChar char="Ø"/>
            </a:pPr>
            <a:r>
              <a:rPr lang="en-US" sz="2400" dirty="0">
                <a:latin typeface="Bookman Old Style" pitchFamily="18" charset="0"/>
              </a:rPr>
              <a:t>Compact</a:t>
            </a:r>
          </a:p>
        </p:txBody>
      </p:sp>
      <p:sp>
        <p:nvSpPr>
          <p:cNvPr id="18" name="Slide Number Placeholder 17"/>
          <p:cNvSpPr>
            <a:spLocks noGrp="1"/>
          </p:cNvSpPr>
          <p:nvPr>
            <p:ph type="sldNum" sz="quarter" idx="12"/>
          </p:nvPr>
        </p:nvSpPr>
        <p:spPr/>
        <p:txBody>
          <a:bodyPr/>
          <a:lstStyle/>
          <a:p>
            <a:fld id="{28B54A7E-2395-4D35-824E-25842394C6F0}" type="slidenum">
              <a:rPr lang="en-IN" smtClean="0"/>
              <a:pPr/>
              <a:t>20</a:t>
            </a:fld>
            <a:endParaRPr lang="en-IN"/>
          </a:p>
        </p:txBody>
      </p:sp>
    </p:spTree>
    <p:extLst>
      <p:ext uri="{BB962C8B-B14F-4D97-AF65-F5344CB8AC3E}">
        <p14:creationId xmlns:p14="http://schemas.microsoft.com/office/powerpoint/2010/main" val="1332722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227909" y="587829"/>
            <a:ext cx="10215153" cy="461665"/>
          </a:xfrm>
          <a:prstGeom prst="rect">
            <a:avLst/>
          </a:prstGeom>
        </p:spPr>
        <p:txBody>
          <a:bodyPr wrap="square">
            <a:spAutoFit/>
          </a:bodyPr>
          <a:lstStyle/>
          <a:p>
            <a:endParaRPr lang="en-IN" sz="2400" dirty="0">
              <a:latin typeface="Bookman Old Style" panose="02050604050505020204" pitchFamily="18" charset="0"/>
            </a:endParaRPr>
          </a:p>
        </p:txBody>
      </p:sp>
      <p:sp>
        <p:nvSpPr>
          <p:cNvPr id="9" name="Footer Placeholder 8"/>
          <p:cNvSpPr>
            <a:spLocks noGrp="1"/>
          </p:cNvSpPr>
          <p:nvPr>
            <p:ph type="ftr" sz="quarter" idx="11"/>
          </p:nvPr>
        </p:nvSpPr>
        <p:spPr/>
        <p:txBody>
          <a:bodyPr/>
          <a:lstStyle/>
          <a:p>
            <a:r>
              <a:rPr lang="en-IN" smtClean="0"/>
              <a:t>RDP</a:t>
            </a:r>
            <a:endParaRPr lang="en-IN"/>
          </a:p>
        </p:txBody>
      </p:sp>
      <p:sp>
        <p:nvSpPr>
          <p:cNvPr id="14" name="Rectangle 13"/>
          <p:cNvSpPr/>
          <p:nvPr/>
        </p:nvSpPr>
        <p:spPr>
          <a:xfrm>
            <a:off x="3999753" y="4121497"/>
            <a:ext cx="4192494" cy="461665"/>
          </a:xfrm>
          <a:prstGeom prst="rect">
            <a:avLst/>
          </a:prstGeom>
        </p:spPr>
        <p:txBody>
          <a:bodyPr wrap="square">
            <a:spAutoFit/>
          </a:bodyPr>
          <a:lstStyle/>
          <a:p>
            <a:pPr marL="12700" marR="5080">
              <a:lnSpc>
                <a:spcPct val="100000"/>
              </a:lnSpc>
              <a:spcBef>
                <a:spcPts val="100"/>
              </a:spcBef>
            </a:pPr>
            <a:endParaRPr lang="en-US" sz="2400" dirty="0">
              <a:solidFill>
                <a:srgbClr val="C00000"/>
              </a:solidFill>
              <a:latin typeface="Schoolbook Uralic"/>
              <a:cs typeface="Schoolbook Uralic"/>
            </a:endParaRPr>
          </a:p>
        </p:txBody>
      </p:sp>
      <p:sp>
        <p:nvSpPr>
          <p:cNvPr id="13" name="Rectangle 12"/>
          <p:cNvSpPr/>
          <p:nvPr/>
        </p:nvSpPr>
        <p:spPr>
          <a:xfrm>
            <a:off x="1502228" y="365760"/>
            <a:ext cx="9771017" cy="5262979"/>
          </a:xfrm>
          <a:prstGeom prst="rect">
            <a:avLst/>
          </a:prstGeom>
        </p:spPr>
        <p:txBody>
          <a:bodyPr wrap="square">
            <a:spAutoFit/>
          </a:bodyPr>
          <a:lstStyle/>
          <a:p>
            <a:r>
              <a:rPr lang="en-US" sz="2400" b="1" dirty="0">
                <a:latin typeface="Bookman Old Style" pitchFamily="18" charset="0"/>
              </a:rPr>
              <a:t>Limitations:</a:t>
            </a:r>
          </a:p>
          <a:p>
            <a:endParaRPr lang="en-US" sz="2400" dirty="0">
              <a:latin typeface="Bookman Old Style" pitchFamily="18" charset="0"/>
            </a:endParaRPr>
          </a:p>
          <a:p>
            <a:pPr>
              <a:lnSpc>
                <a:spcPct val="150000"/>
              </a:lnSpc>
              <a:buFont typeface="Wingdings" pitchFamily="2" charset="2"/>
              <a:buChar char="Ø"/>
            </a:pPr>
            <a:r>
              <a:rPr lang="en-US" sz="2400" dirty="0">
                <a:latin typeface="Bookman Old Style" pitchFamily="18" charset="0"/>
              </a:rPr>
              <a:t>Publishing a text will take several years</a:t>
            </a:r>
          </a:p>
          <a:p>
            <a:pPr>
              <a:lnSpc>
                <a:spcPct val="150000"/>
              </a:lnSpc>
              <a:buFont typeface="Wingdings" pitchFamily="2" charset="2"/>
              <a:buChar char="Ø"/>
            </a:pPr>
            <a:r>
              <a:rPr lang="en-US" sz="2400" dirty="0">
                <a:latin typeface="Bookman Old Style" pitchFamily="18" charset="0"/>
              </a:rPr>
              <a:t>Space limitations</a:t>
            </a:r>
          </a:p>
          <a:p>
            <a:pPr>
              <a:lnSpc>
                <a:spcPct val="150000"/>
              </a:lnSpc>
              <a:buFont typeface="Wingdings" pitchFamily="2" charset="2"/>
              <a:buChar char="Ø"/>
            </a:pPr>
            <a:r>
              <a:rPr lang="en-US" sz="2400" dirty="0">
                <a:latin typeface="Bookman Old Style" pitchFamily="18" charset="0"/>
              </a:rPr>
              <a:t>Degree of importance to the topic will be given by the </a:t>
            </a:r>
          </a:p>
          <a:p>
            <a:pPr>
              <a:lnSpc>
                <a:spcPct val="150000"/>
              </a:lnSpc>
            </a:pPr>
            <a:r>
              <a:rPr lang="en-US" sz="2400" dirty="0">
                <a:latin typeface="Bookman Old Style" pitchFamily="18" charset="0"/>
              </a:rPr>
              <a:t>   author.</a:t>
            </a:r>
          </a:p>
          <a:p>
            <a:pPr>
              <a:lnSpc>
                <a:spcPct val="150000"/>
              </a:lnSpc>
              <a:buFont typeface="Wingdings" pitchFamily="2" charset="2"/>
              <a:buChar char="Ø"/>
            </a:pPr>
            <a:r>
              <a:rPr lang="en-US" sz="2400" dirty="0">
                <a:latin typeface="Bookman Old Style" pitchFamily="18" charset="0"/>
              </a:rPr>
              <a:t>Information may not be timely</a:t>
            </a:r>
          </a:p>
          <a:p>
            <a:pPr>
              <a:lnSpc>
                <a:spcPct val="150000"/>
              </a:lnSpc>
              <a:buFont typeface="Wingdings" pitchFamily="2" charset="2"/>
              <a:buChar char="Ø"/>
            </a:pPr>
            <a:r>
              <a:rPr lang="en-US" sz="2400" dirty="0">
                <a:latin typeface="Bookman Old Style" pitchFamily="18" charset="0"/>
              </a:rPr>
              <a:t>Lag time</a:t>
            </a:r>
          </a:p>
          <a:p>
            <a:pPr>
              <a:lnSpc>
                <a:spcPct val="150000"/>
              </a:lnSpc>
              <a:buFont typeface="Wingdings" pitchFamily="2" charset="2"/>
              <a:buChar char="Ø"/>
            </a:pPr>
            <a:r>
              <a:rPr lang="en-US" sz="2400" dirty="0">
                <a:latin typeface="Bookman Old Style" pitchFamily="18" charset="0"/>
              </a:rPr>
              <a:t>Human bias</a:t>
            </a:r>
          </a:p>
          <a:p>
            <a:pPr>
              <a:lnSpc>
                <a:spcPct val="150000"/>
              </a:lnSpc>
              <a:buFont typeface="Wingdings" pitchFamily="2" charset="2"/>
              <a:buChar char="Ø"/>
            </a:pPr>
            <a:r>
              <a:rPr lang="en-US" sz="2400" dirty="0">
                <a:latin typeface="Bookman Old Style" pitchFamily="18" charset="0"/>
              </a:rPr>
              <a:t>Chance of incorrect interpretation</a:t>
            </a:r>
            <a:r>
              <a:rPr lang="en-US" dirty="0">
                <a:latin typeface="Bookman Old Style" pitchFamily="18" charset="0"/>
              </a:rPr>
              <a:t>.</a:t>
            </a:r>
          </a:p>
        </p:txBody>
      </p:sp>
      <p:sp>
        <p:nvSpPr>
          <p:cNvPr id="17" name="Slide Number Placeholder 16"/>
          <p:cNvSpPr>
            <a:spLocks noGrp="1"/>
          </p:cNvSpPr>
          <p:nvPr>
            <p:ph type="sldNum" sz="quarter" idx="12"/>
          </p:nvPr>
        </p:nvSpPr>
        <p:spPr/>
        <p:txBody>
          <a:bodyPr/>
          <a:lstStyle/>
          <a:p>
            <a:fld id="{28B54A7E-2395-4D35-824E-25842394C6F0}" type="slidenum">
              <a:rPr lang="en-IN" smtClean="0"/>
              <a:pPr/>
              <a:t>21</a:t>
            </a:fld>
            <a:endParaRPr lang="en-IN"/>
          </a:p>
        </p:txBody>
      </p:sp>
    </p:spTree>
    <p:extLst>
      <p:ext uri="{BB962C8B-B14F-4D97-AF65-F5344CB8AC3E}">
        <p14:creationId xmlns:p14="http://schemas.microsoft.com/office/powerpoint/2010/main" val="520777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776549" y="627018"/>
            <a:ext cx="9271287" cy="461665"/>
          </a:xfrm>
          <a:prstGeom prst="rect">
            <a:avLst/>
          </a:prstGeom>
        </p:spPr>
        <p:txBody>
          <a:bodyPr wrap="square">
            <a:spAutoFit/>
          </a:bodyPr>
          <a:lstStyle/>
          <a:p>
            <a:r>
              <a:rPr lang="en-US" sz="2400" b="1" dirty="0">
                <a:latin typeface="Bookman Old Style" pitchFamily="18" charset="0"/>
              </a:rPr>
              <a:t>FUNCTIONS OF A DRUG INFORMATION CENTER</a:t>
            </a:r>
          </a:p>
        </p:txBody>
      </p:sp>
      <p:sp>
        <p:nvSpPr>
          <p:cNvPr id="17" name="Rectangle 16"/>
          <p:cNvSpPr/>
          <p:nvPr/>
        </p:nvSpPr>
        <p:spPr>
          <a:xfrm>
            <a:off x="1515291" y="1502229"/>
            <a:ext cx="9483635" cy="3416320"/>
          </a:xfrm>
          <a:prstGeom prst="rect">
            <a:avLst/>
          </a:prstGeom>
        </p:spPr>
        <p:txBody>
          <a:bodyPr wrap="square">
            <a:spAutoFit/>
          </a:bodyPr>
          <a:lstStyle/>
          <a:p>
            <a:r>
              <a:rPr lang="en-US" sz="2400" dirty="0">
                <a:latin typeface="Bookman Old Style" pitchFamily="18" charset="0"/>
              </a:rPr>
              <a:t>A </a:t>
            </a:r>
            <a:r>
              <a:rPr lang="en-US" sz="2400" b="1" dirty="0">
                <a:latin typeface="Bookman Old Style" pitchFamily="18" charset="0"/>
              </a:rPr>
              <a:t>“DRUG INFORMATION CENTRE</a:t>
            </a:r>
            <a:r>
              <a:rPr lang="en-US" sz="2400" dirty="0">
                <a:latin typeface="Bookman Old Style" pitchFamily="18" charset="0"/>
              </a:rPr>
              <a:t>” is an area where pharmacists (or other health professionals) specialize in providing information to health professionals or the public.</a:t>
            </a:r>
          </a:p>
          <a:p>
            <a:endParaRPr lang="en-US" sz="2400" dirty="0">
              <a:latin typeface="Bookman Old Style" pitchFamily="18" charset="0"/>
            </a:endParaRPr>
          </a:p>
          <a:p>
            <a:endParaRPr lang="en-US" sz="2400" dirty="0">
              <a:latin typeface="Bookman Old Style" pitchFamily="18" charset="0"/>
            </a:endParaRPr>
          </a:p>
          <a:p>
            <a:r>
              <a:rPr lang="en-US" sz="2400" dirty="0">
                <a:latin typeface="Bookman Old Style" pitchFamily="18" charset="0"/>
              </a:rPr>
              <a:t>The unique aspect of drug information centre is that it draws together a range of information resources and makes them accessible to people who know how to make the best use of them</a:t>
            </a:r>
          </a:p>
        </p:txBody>
      </p:sp>
      <p:sp>
        <p:nvSpPr>
          <p:cNvPr id="19" name="Slide Number Placeholder 18"/>
          <p:cNvSpPr>
            <a:spLocks noGrp="1"/>
          </p:cNvSpPr>
          <p:nvPr>
            <p:ph type="sldNum" sz="quarter" idx="12"/>
          </p:nvPr>
        </p:nvSpPr>
        <p:spPr/>
        <p:txBody>
          <a:bodyPr/>
          <a:lstStyle/>
          <a:p>
            <a:fld id="{28B54A7E-2395-4D35-824E-25842394C6F0}" type="slidenum">
              <a:rPr lang="en-IN" smtClean="0"/>
              <a:pPr/>
              <a:t>22</a:t>
            </a:fld>
            <a:endParaRPr lang="en-IN"/>
          </a:p>
        </p:txBody>
      </p:sp>
    </p:spTree>
    <p:extLst>
      <p:ext uri="{BB962C8B-B14F-4D97-AF65-F5344CB8AC3E}">
        <p14:creationId xmlns:p14="http://schemas.microsoft.com/office/powerpoint/2010/main" val="19711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2338251" y="2952206"/>
            <a:ext cx="6413862" cy="75764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IN" sz="3200" b="1" dirty="0">
              <a:latin typeface="Bookman Old Style" panose="020506040505050202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7" name="Rectangle 16"/>
          <p:cNvSpPr/>
          <p:nvPr/>
        </p:nvSpPr>
        <p:spPr>
          <a:xfrm>
            <a:off x="1358537" y="287383"/>
            <a:ext cx="2586445" cy="461665"/>
          </a:xfrm>
          <a:prstGeom prst="rect">
            <a:avLst/>
          </a:prstGeom>
        </p:spPr>
        <p:txBody>
          <a:bodyPr wrap="square">
            <a:spAutoFit/>
          </a:bodyPr>
          <a:lstStyle/>
          <a:p>
            <a:r>
              <a:rPr lang="en-US" sz="2400" b="1" dirty="0">
                <a:latin typeface="Bookman Old Style" pitchFamily="18" charset="0"/>
              </a:rPr>
              <a:t>FUNCTIONS:</a:t>
            </a:r>
          </a:p>
        </p:txBody>
      </p:sp>
      <p:sp>
        <p:nvSpPr>
          <p:cNvPr id="18" name="Rectangle 17"/>
          <p:cNvSpPr/>
          <p:nvPr/>
        </p:nvSpPr>
        <p:spPr>
          <a:xfrm>
            <a:off x="1136469" y="731521"/>
            <a:ext cx="10672354" cy="6236774"/>
          </a:xfrm>
          <a:prstGeom prst="rect">
            <a:avLst/>
          </a:prstGeom>
        </p:spPr>
        <p:txBody>
          <a:bodyPr wrap="square">
            <a:spAutoFit/>
          </a:bodyPr>
          <a:lstStyle/>
          <a:p>
            <a:r>
              <a:rPr lang="en-US" sz="2400" dirty="0">
                <a:latin typeface="Bookman Old Style" pitchFamily="18" charset="0"/>
              </a:rPr>
              <a:t>The various functions of drug information centre are as follows:</a:t>
            </a:r>
          </a:p>
          <a:p>
            <a:endParaRPr lang="en-US" sz="2400" dirty="0">
              <a:latin typeface="Bookman Old Style" pitchFamily="18" charset="0"/>
            </a:endParaRPr>
          </a:p>
          <a:p>
            <a:r>
              <a:rPr lang="en-US" sz="2400" b="1" dirty="0">
                <a:latin typeface="Bookman Old Style" pitchFamily="18" charset="0"/>
              </a:rPr>
              <a:t>DRUG EVALUATION:</a:t>
            </a:r>
            <a:endParaRPr lang="en-US" sz="2400" dirty="0">
              <a:latin typeface="Bookman Old Style" pitchFamily="18" charset="0"/>
            </a:endParaRPr>
          </a:p>
          <a:p>
            <a:r>
              <a:rPr lang="en-US" sz="2400" dirty="0">
                <a:latin typeface="Bookman Old Style" pitchFamily="18" charset="0"/>
              </a:rPr>
              <a:t>Assessment of therapeutic agents is an important function of a drug information centre. The centre must have access to the principal medical and pharmaceutical journals. </a:t>
            </a:r>
          </a:p>
          <a:p>
            <a:endParaRPr lang="en-US" sz="2400" dirty="0">
              <a:latin typeface="Bookman Old Style" pitchFamily="18" charset="0"/>
            </a:endParaRPr>
          </a:p>
          <a:p>
            <a:r>
              <a:rPr lang="en-US" sz="2400" b="1" dirty="0">
                <a:latin typeface="Bookman Old Style" pitchFamily="18" charset="0"/>
              </a:rPr>
              <a:t>THERAPEUTIC ADVICE:</a:t>
            </a:r>
          </a:p>
          <a:p>
            <a:r>
              <a:rPr lang="en-US" sz="2400" dirty="0">
                <a:latin typeface="Bookman Old Style" pitchFamily="18" charset="0"/>
              </a:rPr>
              <a:t>Many centers offer patient-related drug information as their primary activity. This requires an adequate understanding of disease states and therapy. </a:t>
            </a:r>
          </a:p>
          <a:p>
            <a:endParaRPr lang="en-US" sz="2400" dirty="0">
              <a:latin typeface="Bookman Old Style" pitchFamily="18" charset="0"/>
            </a:endParaRPr>
          </a:p>
          <a:p>
            <a:r>
              <a:rPr lang="en-US" sz="2400" dirty="0">
                <a:latin typeface="Bookman Old Style" pitchFamily="18" charset="0"/>
              </a:rPr>
              <a:t>Therapeutic advice includes factors such as efficacy, optimum dosage, interactions, adverse effects, mode of administration, effects of other disease states, and strategies to promote adherence in chronic conditions.</a:t>
            </a:r>
          </a:p>
        </p:txBody>
      </p:sp>
      <p:sp>
        <p:nvSpPr>
          <p:cNvPr id="20" name="Slide Number Placeholder 19"/>
          <p:cNvSpPr>
            <a:spLocks noGrp="1"/>
          </p:cNvSpPr>
          <p:nvPr>
            <p:ph type="sldNum" sz="quarter" idx="12"/>
          </p:nvPr>
        </p:nvSpPr>
        <p:spPr/>
        <p:txBody>
          <a:bodyPr/>
          <a:lstStyle/>
          <a:p>
            <a:fld id="{28B54A7E-2395-4D35-824E-25842394C6F0}" type="slidenum">
              <a:rPr lang="en-IN" smtClean="0"/>
              <a:pPr/>
              <a:t>23</a:t>
            </a:fld>
            <a:endParaRPr lang="en-IN"/>
          </a:p>
        </p:txBody>
      </p:sp>
    </p:spTree>
    <p:extLst>
      <p:ext uri="{BB962C8B-B14F-4D97-AF65-F5344CB8AC3E}">
        <p14:creationId xmlns:p14="http://schemas.microsoft.com/office/powerpoint/2010/main" val="3509312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40525" y="259305"/>
            <a:ext cx="10920549" cy="523220"/>
          </a:xfrm>
          <a:prstGeom prst="rect">
            <a:avLst/>
          </a:prstGeom>
          <a:noFill/>
        </p:spPr>
        <p:txBody>
          <a:bodyPr wrap="square" rtlCol="0">
            <a:spAutoFit/>
          </a:bodyPr>
          <a:lstStyle/>
          <a:p>
            <a:pPr marL="457200" indent="-457200"/>
            <a:r>
              <a:rPr lang="en-IN" sz="2800" dirty="0">
                <a:latin typeface="Bookman Old Style" panose="02050604050505020204" pitchFamily="18" charset="0"/>
              </a:rPr>
              <a:t>.</a:t>
            </a:r>
            <a:endParaRPr lang="en-US" sz="2800" dirty="0">
              <a:latin typeface="Bookman Old Style" panose="02050604050505020204" pitchFamily="18" charset="0"/>
            </a:endParaRPr>
          </a:p>
        </p:txBody>
      </p:sp>
      <p:sp>
        <p:nvSpPr>
          <p:cNvPr id="14" name="Footer Placeholder 13"/>
          <p:cNvSpPr>
            <a:spLocks noGrp="1"/>
          </p:cNvSpPr>
          <p:nvPr>
            <p:ph type="ftr" sz="quarter" idx="11"/>
          </p:nvPr>
        </p:nvSpPr>
        <p:spPr/>
        <p:txBody>
          <a:bodyPr/>
          <a:lstStyle/>
          <a:p>
            <a:r>
              <a:rPr lang="en-IN" smtClean="0"/>
              <a:t>RDP</a:t>
            </a:r>
            <a:endParaRPr lang="en-IN"/>
          </a:p>
        </p:txBody>
      </p:sp>
      <p:sp>
        <p:nvSpPr>
          <p:cNvPr id="15" name="Rectangle 14"/>
          <p:cNvSpPr/>
          <p:nvPr/>
        </p:nvSpPr>
        <p:spPr>
          <a:xfrm>
            <a:off x="1371600" y="391886"/>
            <a:ext cx="9718766" cy="5632311"/>
          </a:xfrm>
          <a:prstGeom prst="rect">
            <a:avLst/>
          </a:prstGeom>
        </p:spPr>
        <p:txBody>
          <a:bodyPr wrap="square">
            <a:spAutoFit/>
          </a:bodyPr>
          <a:lstStyle/>
          <a:p>
            <a:r>
              <a:rPr lang="en-US" sz="2000" b="1" dirty="0">
                <a:latin typeface="Bookman Old Style" pitchFamily="18" charset="0"/>
              </a:rPr>
              <a:t>PHARMACEUTICAL ADVICE:</a:t>
            </a:r>
          </a:p>
          <a:p>
            <a:r>
              <a:rPr lang="en-US" sz="2000" dirty="0">
                <a:latin typeface="Bookman Old Style" pitchFamily="18" charset="0"/>
              </a:rPr>
              <a:t>Most other enquiries will relate to pharmaceutical preparations generally and include issues of availability, formulation, cost, storage and stability. </a:t>
            </a:r>
          </a:p>
          <a:p>
            <a:endParaRPr lang="en-US" sz="2000" dirty="0">
              <a:latin typeface="Bookman Old Style" pitchFamily="18" charset="0"/>
            </a:endParaRPr>
          </a:p>
          <a:p>
            <a:r>
              <a:rPr lang="en-US" sz="2000" b="1" dirty="0">
                <a:latin typeface="Bookman Old Style" pitchFamily="18" charset="0"/>
              </a:rPr>
              <a:t>EDUCATION AND TRAINING:</a:t>
            </a:r>
          </a:p>
          <a:p>
            <a:r>
              <a:rPr lang="en-US" sz="2000" dirty="0">
                <a:latin typeface="Bookman Old Style" pitchFamily="18" charset="0"/>
              </a:rPr>
              <a:t>Providing information to health professionals and the public is part of continuing health education. Training graduate and undergraduate students is an important aspect of overall clinical training. </a:t>
            </a:r>
          </a:p>
          <a:p>
            <a:endParaRPr lang="en-US" sz="2000" dirty="0">
              <a:latin typeface="Bookman Old Style" pitchFamily="18" charset="0"/>
            </a:endParaRPr>
          </a:p>
          <a:p>
            <a:r>
              <a:rPr lang="en-US" sz="2000" b="1" dirty="0">
                <a:latin typeface="Bookman Old Style" pitchFamily="18" charset="0"/>
              </a:rPr>
              <a:t>DISSEMINATION OF INFORMATION:</a:t>
            </a:r>
          </a:p>
          <a:p>
            <a:r>
              <a:rPr lang="en-US" sz="2000" dirty="0">
                <a:latin typeface="Bookman Old Style" pitchFamily="18" charset="0"/>
              </a:rPr>
              <a:t>Drug information centers can disseminate information in the form of drug monographs, bulletins and websites. Editorial skills are important for these functions. </a:t>
            </a:r>
          </a:p>
          <a:p>
            <a:endParaRPr lang="en-US" sz="2000" dirty="0">
              <a:latin typeface="Bookman Old Style" pitchFamily="18" charset="0"/>
            </a:endParaRPr>
          </a:p>
          <a:p>
            <a:r>
              <a:rPr lang="en-US" sz="2000" b="1" dirty="0">
                <a:latin typeface="Bookman Old Style" pitchFamily="18" charset="0"/>
              </a:rPr>
              <a:t>RESEARCH:</a:t>
            </a:r>
          </a:p>
          <a:p>
            <a:r>
              <a:rPr lang="en-US" sz="2000" dirty="0">
                <a:latin typeface="Bookman Old Style" pitchFamily="18" charset="0"/>
              </a:rPr>
              <a:t>Drug information centers should be involved in research activities including </a:t>
            </a:r>
            <a:r>
              <a:rPr lang="en-US" sz="2000" dirty="0" err="1">
                <a:latin typeface="Bookman Old Style" pitchFamily="18" charset="0"/>
              </a:rPr>
              <a:t>pharmaco</a:t>
            </a:r>
            <a:r>
              <a:rPr lang="en-US" sz="2000" dirty="0">
                <a:latin typeface="Bookman Old Style" pitchFamily="18" charset="0"/>
              </a:rPr>
              <a:t>-epidemiology, e.g. drug </a:t>
            </a:r>
            <a:r>
              <a:rPr lang="en-US" sz="2000" dirty="0" err="1">
                <a:latin typeface="Bookman Old Style" pitchFamily="18" charset="0"/>
              </a:rPr>
              <a:t>utilisation</a:t>
            </a:r>
            <a:r>
              <a:rPr lang="en-US" sz="2000" dirty="0">
                <a:latin typeface="Bookman Old Style" pitchFamily="18" charset="0"/>
              </a:rPr>
              <a:t> studies and </a:t>
            </a:r>
            <a:r>
              <a:rPr lang="en-US" sz="2000" dirty="0" err="1">
                <a:latin typeface="Bookman Old Style" pitchFamily="18" charset="0"/>
              </a:rPr>
              <a:t>pharmacovigilance</a:t>
            </a:r>
            <a:r>
              <a:rPr lang="en-US" dirty="0">
                <a:latin typeface="Bookman Old Style" pitchFamily="18" charset="0"/>
              </a:rPr>
              <a:t>. </a:t>
            </a:r>
          </a:p>
        </p:txBody>
      </p:sp>
      <p:sp>
        <p:nvSpPr>
          <p:cNvPr id="17" name="Slide Number Placeholder 16"/>
          <p:cNvSpPr>
            <a:spLocks noGrp="1"/>
          </p:cNvSpPr>
          <p:nvPr>
            <p:ph type="sldNum" sz="quarter" idx="12"/>
          </p:nvPr>
        </p:nvSpPr>
        <p:spPr/>
        <p:txBody>
          <a:bodyPr/>
          <a:lstStyle/>
          <a:p>
            <a:fld id="{28B54A7E-2395-4D35-824E-25842394C6F0}" type="slidenum">
              <a:rPr lang="en-IN" smtClean="0"/>
              <a:pPr/>
              <a:t>24</a:t>
            </a:fld>
            <a:endParaRPr lang="en-IN"/>
          </a:p>
        </p:txBody>
      </p:sp>
    </p:spTree>
    <p:extLst>
      <p:ext uri="{BB962C8B-B14F-4D97-AF65-F5344CB8AC3E}">
        <p14:creationId xmlns:p14="http://schemas.microsoft.com/office/powerpoint/2010/main" val="1552903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5" name="Footer Placeholder 14"/>
          <p:cNvSpPr>
            <a:spLocks noGrp="1"/>
          </p:cNvSpPr>
          <p:nvPr>
            <p:ph type="ftr" sz="quarter" idx="11"/>
          </p:nvPr>
        </p:nvSpPr>
        <p:spPr/>
        <p:txBody>
          <a:bodyPr/>
          <a:lstStyle/>
          <a:p>
            <a:r>
              <a:rPr lang="en-IN" smtClean="0"/>
              <a:t>RDP</a:t>
            </a:r>
            <a:endParaRPr lang="en-IN"/>
          </a:p>
        </p:txBody>
      </p:sp>
      <p:sp>
        <p:nvSpPr>
          <p:cNvPr id="13" name="Rectangle 12"/>
          <p:cNvSpPr/>
          <p:nvPr/>
        </p:nvSpPr>
        <p:spPr>
          <a:xfrm>
            <a:off x="1162595" y="640081"/>
            <a:ext cx="10084526" cy="4893647"/>
          </a:xfrm>
          <a:prstGeom prst="rect">
            <a:avLst/>
          </a:prstGeom>
        </p:spPr>
        <p:txBody>
          <a:bodyPr wrap="square">
            <a:spAutoFit/>
          </a:bodyPr>
          <a:lstStyle/>
          <a:p>
            <a:r>
              <a:rPr lang="en-US" sz="2400" b="1" dirty="0">
                <a:latin typeface="Bookman Old Style" pitchFamily="18" charset="0"/>
              </a:rPr>
              <a:t>PHARMACOVIGILANCE:</a:t>
            </a:r>
          </a:p>
          <a:p>
            <a:r>
              <a:rPr lang="en-US" sz="2400" dirty="0">
                <a:latin typeface="Bookman Old Style" pitchFamily="18" charset="0"/>
              </a:rPr>
              <a:t>Drug information </a:t>
            </a:r>
            <a:r>
              <a:rPr lang="en-US" sz="2400" dirty="0" err="1">
                <a:latin typeface="Bookman Old Style" pitchFamily="18" charset="0"/>
              </a:rPr>
              <a:t>centres</a:t>
            </a:r>
            <a:r>
              <a:rPr lang="en-US" sz="2400" dirty="0">
                <a:latin typeface="Bookman Old Style" pitchFamily="18" charset="0"/>
              </a:rPr>
              <a:t> often have a role in programs which monitor adverse drug reactions. Enquiries about a potential adverse reaction can lead to reports of suspected reactions and research may be required to assess the likelihood that a drug has contributed to a reaction or for subsequent patient management. </a:t>
            </a:r>
          </a:p>
          <a:p>
            <a:endParaRPr lang="en-US" sz="2400" dirty="0">
              <a:latin typeface="Bookman Old Style" pitchFamily="18" charset="0"/>
            </a:endParaRPr>
          </a:p>
          <a:p>
            <a:endParaRPr lang="en-US" sz="2400" dirty="0">
              <a:latin typeface="Bookman Old Style" pitchFamily="18" charset="0"/>
            </a:endParaRPr>
          </a:p>
          <a:p>
            <a:r>
              <a:rPr lang="en-US" sz="2400" b="1" dirty="0">
                <a:latin typeface="Bookman Old Style" pitchFamily="18" charset="0"/>
              </a:rPr>
              <a:t>TOXICOLOGY:</a:t>
            </a:r>
          </a:p>
          <a:p>
            <a:r>
              <a:rPr lang="en-US" sz="2400" dirty="0">
                <a:latin typeface="Bookman Old Style" pitchFamily="18" charset="0"/>
              </a:rPr>
              <a:t>Toxicology services provide information and advice on the diagnosis and treatment of poisonings. Toxicology services are best located within hospitals where there is liaison with clinicians who treat patients with poisoning. </a:t>
            </a:r>
          </a:p>
        </p:txBody>
      </p:sp>
      <p:sp>
        <p:nvSpPr>
          <p:cNvPr id="16" name="Slide Number Placeholder 15"/>
          <p:cNvSpPr>
            <a:spLocks noGrp="1"/>
          </p:cNvSpPr>
          <p:nvPr>
            <p:ph type="sldNum" sz="quarter" idx="12"/>
          </p:nvPr>
        </p:nvSpPr>
        <p:spPr/>
        <p:txBody>
          <a:bodyPr/>
          <a:lstStyle/>
          <a:p>
            <a:fld id="{28B54A7E-2395-4D35-824E-25842394C6F0}" type="slidenum">
              <a:rPr lang="en-IN" smtClean="0"/>
              <a:pPr/>
              <a:t>25</a:t>
            </a:fld>
            <a:endParaRPr lang="en-IN"/>
          </a:p>
        </p:txBody>
      </p:sp>
    </p:spTree>
    <p:extLst>
      <p:ext uri="{BB962C8B-B14F-4D97-AF65-F5344CB8AC3E}">
        <p14:creationId xmlns:p14="http://schemas.microsoft.com/office/powerpoint/2010/main" val="1015581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9" name="Footer Placeholder 8"/>
          <p:cNvSpPr>
            <a:spLocks noGrp="1"/>
          </p:cNvSpPr>
          <p:nvPr>
            <p:ph type="ftr" sz="quarter" idx="11"/>
          </p:nvPr>
        </p:nvSpPr>
        <p:spPr/>
        <p:txBody>
          <a:bodyPr/>
          <a:lstStyle/>
          <a:p>
            <a:r>
              <a:rPr lang="en-IN" smtClean="0"/>
              <a:t>RDP</a:t>
            </a:r>
            <a:endParaRPr lang="en-IN"/>
          </a:p>
        </p:txBody>
      </p:sp>
      <p:sp>
        <p:nvSpPr>
          <p:cNvPr id="14" name="Rectangle 13"/>
          <p:cNvSpPr/>
          <p:nvPr/>
        </p:nvSpPr>
        <p:spPr>
          <a:xfrm>
            <a:off x="2573383" y="653143"/>
            <a:ext cx="5121452" cy="523220"/>
          </a:xfrm>
          <a:prstGeom prst="rect">
            <a:avLst/>
          </a:prstGeom>
        </p:spPr>
        <p:txBody>
          <a:bodyPr wrap="square">
            <a:spAutoFit/>
          </a:bodyPr>
          <a:lstStyle/>
          <a:p>
            <a:endParaRPr lang="en-US" sz="2800" dirty="0">
              <a:solidFill>
                <a:srgbClr val="C00000"/>
              </a:solidFill>
              <a:latin typeface="Times New Roman" pitchFamily="18" charset="0"/>
              <a:cs typeface="Times New Roman" pitchFamily="18" charset="0"/>
            </a:endParaRPr>
          </a:p>
        </p:txBody>
      </p:sp>
      <p:sp>
        <p:nvSpPr>
          <p:cNvPr id="16" name="Rectangle 15"/>
          <p:cNvSpPr/>
          <p:nvPr/>
        </p:nvSpPr>
        <p:spPr>
          <a:xfrm>
            <a:off x="1985554" y="1946367"/>
            <a:ext cx="8164286" cy="830997"/>
          </a:xfrm>
          <a:prstGeom prst="rect">
            <a:avLst/>
          </a:prstGeom>
        </p:spPr>
        <p:txBody>
          <a:bodyPr wrap="square">
            <a:spAutoFit/>
          </a:bodyPr>
          <a:lstStyle/>
          <a:p>
            <a:r>
              <a:rPr lang="en-US" sz="2400" b="1" dirty="0">
                <a:latin typeface="Bookman Old Style" pitchFamily="18" charset="0"/>
              </a:rPr>
              <a:t>RESOURCES FOR ESTABLISHMENT OF</a:t>
            </a:r>
          </a:p>
          <a:p>
            <a:r>
              <a:rPr lang="en-US" sz="2400" b="1" dirty="0">
                <a:latin typeface="Bookman Old Style" pitchFamily="18" charset="0"/>
              </a:rPr>
              <a:t> A DRUG INFORMATION CENTER</a:t>
            </a:r>
          </a:p>
        </p:txBody>
      </p:sp>
      <p:sp>
        <p:nvSpPr>
          <p:cNvPr id="18" name="Slide Number Placeholder 17"/>
          <p:cNvSpPr>
            <a:spLocks noGrp="1"/>
          </p:cNvSpPr>
          <p:nvPr>
            <p:ph type="sldNum" sz="quarter" idx="12"/>
          </p:nvPr>
        </p:nvSpPr>
        <p:spPr/>
        <p:txBody>
          <a:bodyPr/>
          <a:lstStyle/>
          <a:p>
            <a:fld id="{28B54A7E-2395-4D35-824E-25842394C6F0}" type="slidenum">
              <a:rPr lang="en-IN" smtClean="0"/>
              <a:pPr/>
              <a:t>26</a:t>
            </a:fld>
            <a:endParaRPr lang="en-IN"/>
          </a:p>
        </p:txBody>
      </p:sp>
    </p:spTree>
    <p:extLst>
      <p:ext uri="{BB962C8B-B14F-4D97-AF65-F5344CB8AC3E}">
        <p14:creationId xmlns:p14="http://schemas.microsoft.com/office/powerpoint/2010/main" val="2123850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8" name="Rectangle 7"/>
          <p:cNvSpPr/>
          <p:nvPr/>
        </p:nvSpPr>
        <p:spPr>
          <a:xfrm>
            <a:off x="1306286" y="404949"/>
            <a:ext cx="5852159" cy="523220"/>
          </a:xfrm>
          <a:prstGeom prst="rect">
            <a:avLst/>
          </a:prstGeom>
        </p:spPr>
        <p:txBody>
          <a:bodyPr wrap="square">
            <a:spAutoFit/>
          </a:bodyPr>
          <a:lstStyle/>
          <a:p>
            <a:endParaRPr lang="en-US" sz="2800" dirty="0">
              <a:latin typeface="Bookman Old Style" panose="02050604050505020204" pitchFamily="18" charset="0"/>
            </a:endParaRPr>
          </a:p>
        </p:txBody>
      </p:sp>
      <p:sp>
        <p:nvSpPr>
          <p:cNvPr id="10" name="Rectangle 9"/>
          <p:cNvSpPr/>
          <p:nvPr/>
        </p:nvSpPr>
        <p:spPr>
          <a:xfrm>
            <a:off x="940527" y="431076"/>
            <a:ext cx="2886320" cy="461665"/>
          </a:xfrm>
          <a:prstGeom prst="rect">
            <a:avLst/>
          </a:prstGeom>
        </p:spPr>
        <p:txBody>
          <a:bodyPr wrap="square">
            <a:spAutoFit/>
          </a:bodyPr>
          <a:lstStyle/>
          <a:p>
            <a:r>
              <a:rPr lang="en-US" sz="2400" b="1" dirty="0">
                <a:latin typeface="Bookman Old Style" pitchFamily="18" charset="0"/>
              </a:rPr>
              <a:t>RESOURCES:</a:t>
            </a:r>
          </a:p>
        </p:txBody>
      </p:sp>
      <p:sp>
        <p:nvSpPr>
          <p:cNvPr id="11" name="Rectangle 10"/>
          <p:cNvSpPr/>
          <p:nvPr/>
        </p:nvSpPr>
        <p:spPr>
          <a:xfrm>
            <a:off x="940526" y="979714"/>
            <a:ext cx="9966960" cy="3903218"/>
          </a:xfrm>
          <a:prstGeom prst="rect">
            <a:avLst/>
          </a:prstGeom>
        </p:spPr>
        <p:txBody>
          <a:bodyPr wrap="square">
            <a:spAutoFit/>
          </a:bodyPr>
          <a:lstStyle/>
          <a:p>
            <a:r>
              <a:rPr lang="en-US" sz="2400" dirty="0">
                <a:latin typeface="Bookman Old Style" pitchFamily="18" charset="0"/>
              </a:rPr>
              <a:t>Drug information centers should have the following resources for effective functioning</a:t>
            </a:r>
          </a:p>
          <a:p>
            <a:endParaRPr lang="en-US" sz="2400" dirty="0">
              <a:latin typeface="Bookman Old Style" pitchFamily="18" charset="0"/>
            </a:endParaRPr>
          </a:p>
          <a:p>
            <a:endParaRPr lang="en-US" sz="2400" dirty="0">
              <a:latin typeface="Bookman Old Style" pitchFamily="18" charset="0"/>
            </a:endParaRPr>
          </a:p>
          <a:p>
            <a:r>
              <a:rPr lang="en-US" sz="2400" b="1" dirty="0">
                <a:latin typeface="Bookman Old Style" pitchFamily="18" charset="0"/>
              </a:rPr>
              <a:t>PERSONNEL:</a:t>
            </a:r>
          </a:p>
          <a:p>
            <a:endParaRPr lang="en-US" sz="2400" b="1" dirty="0">
              <a:latin typeface="Bookman Old Style" pitchFamily="18" charset="0"/>
            </a:endParaRPr>
          </a:p>
          <a:p>
            <a:r>
              <a:rPr lang="en-US" sz="2400" dirty="0">
                <a:latin typeface="Bookman Old Style" pitchFamily="18" charset="0"/>
              </a:rPr>
              <a:t>The number of personnel required will depend on the range of activities offered and the hours of service. A centre should aim to provide a direct service during periods of major demand by its clients. </a:t>
            </a:r>
          </a:p>
        </p:txBody>
      </p:sp>
      <p:sp>
        <p:nvSpPr>
          <p:cNvPr id="13" name="Slide Number Placeholder 12"/>
          <p:cNvSpPr>
            <a:spLocks noGrp="1"/>
          </p:cNvSpPr>
          <p:nvPr>
            <p:ph type="sldNum" sz="quarter" idx="12"/>
          </p:nvPr>
        </p:nvSpPr>
        <p:spPr/>
        <p:txBody>
          <a:bodyPr/>
          <a:lstStyle/>
          <a:p>
            <a:fld id="{28B54A7E-2395-4D35-824E-25842394C6F0}" type="slidenum">
              <a:rPr lang="en-IN" smtClean="0"/>
              <a:pPr/>
              <a:t>27</a:t>
            </a:fld>
            <a:endParaRPr lang="en-IN"/>
          </a:p>
        </p:txBody>
      </p:sp>
    </p:spTree>
    <p:extLst>
      <p:ext uri="{BB962C8B-B14F-4D97-AF65-F5344CB8AC3E}">
        <p14:creationId xmlns:p14="http://schemas.microsoft.com/office/powerpoint/2010/main" val="356482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dirty="0"/>
          </a:p>
        </p:txBody>
      </p:sp>
      <p:sp>
        <p:nvSpPr>
          <p:cNvPr id="8" name="Rectangle 7"/>
          <p:cNvSpPr/>
          <p:nvPr/>
        </p:nvSpPr>
        <p:spPr>
          <a:xfrm>
            <a:off x="1802674" y="3982998"/>
            <a:ext cx="7537270" cy="523220"/>
          </a:xfrm>
          <a:prstGeom prst="rect">
            <a:avLst/>
          </a:prstGeom>
        </p:spPr>
        <p:txBody>
          <a:bodyPr wrap="square">
            <a:spAutoFit/>
          </a:bodyPr>
          <a:lstStyle/>
          <a:p>
            <a:pPr marL="12700" marR="5080">
              <a:lnSpc>
                <a:spcPct val="100000"/>
              </a:lnSpc>
              <a:spcBef>
                <a:spcPts val="100"/>
              </a:spcBef>
            </a:pPr>
            <a:endParaRPr lang="en-US" sz="2800" dirty="0">
              <a:solidFill>
                <a:srgbClr val="C00000"/>
              </a:solidFill>
              <a:latin typeface="Times New Roman" pitchFamily="18" charset="0"/>
              <a:cs typeface="Times New Roman" pitchFamily="18" charset="0"/>
            </a:endParaRPr>
          </a:p>
        </p:txBody>
      </p:sp>
      <p:sp>
        <p:nvSpPr>
          <p:cNvPr id="7" name="Rectangle 6"/>
          <p:cNvSpPr/>
          <p:nvPr/>
        </p:nvSpPr>
        <p:spPr>
          <a:xfrm>
            <a:off x="1175657" y="313509"/>
            <a:ext cx="9562012" cy="5632311"/>
          </a:xfrm>
          <a:prstGeom prst="rect">
            <a:avLst/>
          </a:prstGeom>
        </p:spPr>
        <p:txBody>
          <a:bodyPr wrap="square">
            <a:spAutoFit/>
          </a:bodyPr>
          <a:lstStyle/>
          <a:p>
            <a:r>
              <a:rPr lang="en-US" sz="2000" b="1" dirty="0">
                <a:latin typeface="Bookman Old Style" pitchFamily="18" charset="0"/>
              </a:rPr>
              <a:t>MANAGEMENT:</a:t>
            </a:r>
          </a:p>
          <a:p>
            <a:endParaRPr lang="en-US" sz="2000" b="1" dirty="0">
              <a:latin typeface="Bookman Old Style" pitchFamily="18" charset="0"/>
            </a:endParaRPr>
          </a:p>
          <a:p>
            <a:r>
              <a:rPr lang="en-US" sz="2000" dirty="0">
                <a:latin typeface="Bookman Old Style" pitchFamily="18" charset="0"/>
              </a:rPr>
              <a:t>Management is an important component of a successful drug information centre. </a:t>
            </a:r>
          </a:p>
          <a:p>
            <a:endParaRPr lang="en-US" sz="2000" dirty="0">
              <a:latin typeface="Bookman Old Style" pitchFamily="18" charset="0"/>
            </a:endParaRPr>
          </a:p>
          <a:p>
            <a:r>
              <a:rPr lang="en-US" sz="2000" dirty="0">
                <a:latin typeface="Bookman Old Style" pitchFamily="18" charset="0"/>
              </a:rPr>
              <a:t>a centre specializing in drug information requires coordination, monitoring and promotion. The manager’s responsibilities include: </a:t>
            </a:r>
          </a:p>
          <a:p>
            <a:endParaRPr lang="en-US" sz="2000" dirty="0">
              <a:latin typeface="Bookman Old Style" pitchFamily="18" charset="0"/>
            </a:endParaRPr>
          </a:p>
          <a:p>
            <a:r>
              <a:rPr lang="en-US" sz="2000" dirty="0">
                <a:latin typeface="Bookman Old Style" pitchFamily="18" charset="0"/>
              </a:rPr>
              <a:t>• staff recruitment and coordination; </a:t>
            </a:r>
          </a:p>
          <a:p>
            <a:r>
              <a:rPr lang="en-US" sz="2000" dirty="0">
                <a:latin typeface="Bookman Old Style" pitchFamily="18" charset="0"/>
              </a:rPr>
              <a:t>• training; </a:t>
            </a:r>
          </a:p>
          <a:p>
            <a:r>
              <a:rPr lang="en-US" sz="2000" dirty="0">
                <a:latin typeface="Bookman Old Style" pitchFamily="18" charset="0"/>
              </a:rPr>
              <a:t>• promoting the service; </a:t>
            </a:r>
          </a:p>
          <a:p>
            <a:r>
              <a:rPr lang="en-US" sz="2000" dirty="0">
                <a:latin typeface="Bookman Old Style" pitchFamily="18" charset="0"/>
              </a:rPr>
              <a:t>• identifying and maintaining appropriate resources; </a:t>
            </a:r>
          </a:p>
          <a:p>
            <a:r>
              <a:rPr lang="en-US" sz="2000" dirty="0">
                <a:latin typeface="Bookman Old Style" pitchFamily="18" charset="0"/>
              </a:rPr>
              <a:t>• data management and reporting; </a:t>
            </a:r>
          </a:p>
          <a:p>
            <a:r>
              <a:rPr lang="en-US" sz="2000" dirty="0">
                <a:latin typeface="Bookman Old Style" pitchFamily="18" charset="0"/>
              </a:rPr>
              <a:t>• quality assurance and improvement; </a:t>
            </a:r>
          </a:p>
          <a:p>
            <a:r>
              <a:rPr lang="en-US" sz="2000" dirty="0">
                <a:latin typeface="Bookman Old Style" pitchFamily="18" charset="0"/>
              </a:rPr>
              <a:t>• liaison with colleagues, professional </a:t>
            </a:r>
            <a:r>
              <a:rPr lang="en-US" sz="2000" dirty="0" err="1">
                <a:latin typeface="Bookman Old Style" pitchFamily="18" charset="0"/>
              </a:rPr>
              <a:t>organisations</a:t>
            </a:r>
            <a:r>
              <a:rPr lang="en-US" sz="2000" dirty="0">
                <a:latin typeface="Bookman Old Style" pitchFamily="18" charset="0"/>
              </a:rPr>
              <a:t>(e.g. FIP Pharmacy Information Section), networks, university departments of pharmacy practice, and government agencies; </a:t>
            </a:r>
          </a:p>
          <a:p>
            <a:r>
              <a:rPr lang="en-US" sz="2000" dirty="0">
                <a:latin typeface="Bookman Old Style" pitchFamily="18" charset="0"/>
              </a:rPr>
              <a:t>• strategic development.</a:t>
            </a:r>
            <a:endParaRPr lang="en-US" sz="2000" dirty="0"/>
          </a:p>
        </p:txBody>
      </p:sp>
      <p:sp>
        <p:nvSpPr>
          <p:cNvPr id="10" name="Slide Number Placeholder 9"/>
          <p:cNvSpPr>
            <a:spLocks noGrp="1"/>
          </p:cNvSpPr>
          <p:nvPr>
            <p:ph type="sldNum" sz="quarter" idx="12"/>
          </p:nvPr>
        </p:nvSpPr>
        <p:spPr/>
        <p:txBody>
          <a:bodyPr/>
          <a:lstStyle/>
          <a:p>
            <a:fld id="{28B54A7E-2395-4D35-824E-25842394C6F0}" type="slidenum">
              <a:rPr lang="en-IN" smtClean="0"/>
              <a:pPr/>
              <a:t>28</a:t>
            </a:fld>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Rectangle 4"/>
          <p:cNvSpPr/>
          <p:nvPr/>
        </p:nvSpPr>
        <p:spPr>
          <a:xfrm>
            <a:off x="1515291" y="1397725"/>
            <a:ext cx="10045338" cy="461665"/>
          </a:xfrm>
          <a:prstGeom prst="rect">
            <a:avLst/>
          </a:prstGeom>
        </p:spPr>
        <p:txBody>
          <a:bodyPr wrap="square">
            <a:spAutoFit/>
          </a:bodyPr>
          <a:lstStyle/>
          <a:p>
            <a:pPr algn="just"/>
            <a:r>
              <a:rPr lang="en-US" sz="2400" spc="-85"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0" name="Rectangle 9"/>
          <p:cNvSpPr/>
          <p:nvPr/>
        </p:nvSpPr>
        <p:spPr>
          <a:xfrm>
            <a:off x="1672046" y="940526"/>
            <a:ext cx="9144000" cy="3785652"/>
          </a:xfrm>
          <a:prstGeom prst="rect">
            <a:avLst/>
          </a:prstGeom>
        </p:spPr>
        <p:txBody>
          <a:bodyPr wrap="square">
            <a:spAutoFit/>
          </a:bodyPr>
          <a:lstStyle/>
          <a:p>
            <a:r>
              <a:rPr lang="en-US" sz="2400" b="1" dirty="0">
                <a:latin typeface="Bookman Old Style" pitchFamily="18" charset="0"/>
              </a:rPr>
              <a:t>TEXTS AND DATABASES:</a:t>
            </a:r>
          </a:p>
          <a:p>
            <a:endParaRPr lang="en-US" sz="2400" dirty="0">
              <a:latin typeface="Bookman Old Style" pitchFamily="18" charset="0"/>
            </a:endParaRPr>
          </a:p>
          <a:p>
            <a:r>
              <a:rPr lang="en-US" sz="2400" dirty="0">
                <a:latin typeface="Bookman Old Style" pitchFamily="18" charset="0"/>
              </a:rPr>
              <a:t>The centre should maintain its own library of commonly used resources. Additional books and other publications should be accessible in hardcopy or electronically from external sources. </a:t>
            </a:r>
          </a:p>
          <a:p>
            <a:endParaRPr lang="en-US" sz="2400" dirty="0">
              <a:latin typeface="Bookman Old Style" pitchFamily="18" charset="0"/>
            </a:endParaRPr>
          </a:p>
          <a:p>
            <a:r>
              <a:rPr lang="en-US" sz="2400" dirty="0">
                <a:latin typeface="Bookman Old Style" pitchFamily="18" charset="0"/>
              </a:rPr>
              <a:t>An adequate literature search requires an understanding of available sources and their limitations, and training in the use of indexing terms and functions. </a:t>
            </a:r>
          </a:p>
        </p:txBody>
      </p:sp>
      <p:sp>
        <p:nvSpPr>
          <p:cNvPr id="12" name="Slide Number Placeholder 11"/>
          <p:cNvSpPr>
            <a:spLocks noGrp="1"/>
          </p:cNvSpPr>
          <p:nvPr>
            <p:ph type="sldNum" sz="quarter" idx="12"/>
          </p:nvPr>
        </p:nvSpPr>
        <p:spPr/>
        <p:txBody>
          <a:bodyPr/>
          <a:lstStyle/>
          <a:p>
            <a:fld id="{28B54A7E-2395-4D35-824E-25842394C6F0}" type="slidenum">
              <a:rPr lang="en-IN" smtClean="0"/>
              <a:pPr/>
              <a:t>29</a:t>
            </a:fld>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4" name="Footer Placeholder 13"/>
          <p:cNvSpPr>
            <a:spLocks noGrp="1"/>
          </p:cNvSpPr>
          <p:nvPr>
            <p:ph type="ftr" sz="quarter" idx="11"/>
          </p:nvPr>
        </p:nvSpPr>
        <p:spPr/>
        <p:txBody>
          <a:bodyPr/>
          <a:lstStyle/>
          <a:p>
            <a:r>
              <a:rPr lang="en-IN" smtClean="0"/>
              <a:t>RDP</a:t>
            </a:r>
            <a:endParaRPr lang="en-IN"/>
          </a:p>
        </p:txBody>
      </p:sp>
      <p:sp>
        <p:nvSpPr>
          <p:cNvPr id="13" name="Rectangle 12"/>
          <p:cNvSpPr/>
          <p:nvPr/>
        </p:nvSpPr>
        <p:spPr>
          <a:xfrm>
            <a:off x="1045029" y="352697"/>
            <a:ext cx="10580914" cy="6001643"/>
          </a:xfrm>
          <a:prstGeom prst="rect">
            <a:avLst/>
          </a:prstGeom>
        </p:spPr>
        <p:txBody>
          <a:bodyPr wrap="square">
            <a:spAutoFit/>
          </a:bodyPr>
          <a:lstStyle/>
          <a:p>
            <a:r>
              <a:rPr lang="en-US" altLang="en-US" sz="2400" dirty="0">
                <a:latin typeface="Bookman Old Style" pitchFamily="18" charset="0"/>
              </a:rPr>
              <a:t>A drug information centre can also contribute to </a:t>
            </a:r>
            <a:r>
              <a:rPr lang="en-US" altLang="en-US" sz="2400" dirty="0" err="1">
                <a:latin typeface="Bookman Old Style" pitchFamily="18" charset="0"/>
              </a:rPr>
              <a:t>pharmacovigilance</a:t>
            </a:r>
            <a:r>
              <a:rPr lang="en-US" altLang="en-US" sz="2400" dirty="0">
                <a:latin typeface="Bookman Old Style" pitchFamily="18" charset="0"/>
              </a:rPr>
              <a:t> (adverse drug reaction reporting), drug use   reviews, health education </a:t>
            </a:r>
            <a:r>
              <a:rPr lang="en-US" altLang="en-US" sz="2400" dirty="0" err="1">
                <a:latin typeface="Bookman Old Style" pitchFamily="18" charset="0"/>
              </a:rPr>
              <a:t>programmes</a:t>
            </a:r>
            <a:r>
              <a:rPr lang="en-US" altLang="en-US" sz="2400" dirty="0">
                <a:latin typeface="Bookman Old Style" pitchFamily="18" charset="0"/>
              </a:rPr>
              <a:t> and clinical research.</a:t>
            </a:r>
          </a:p>
          <a:p>
            <a:endParaRPr lang="en-US" altLang="en-US" sz="2400" dirty="0">
              <a:latin typeface="Bookman Old Style" pitchFamily="18" charset="0"/>
            </a:endParaRPr>
          </a:p>
          <a:p>
            <a:r>
              <a:rPr lang="en-US" altLang="en-US" sz="2400" b="1" dirty="0">
                <a:latin typeface="Bookman Old Style" pitchFamily="18" charset="0"/>
              </a:rPr>
              <a:t>The Objectives of DIC are: </a:t>
            </a:r>
          </a:p>
          <a:p>
            <a:pPr>
              <a:buFont typeface="Arial" pitchFamily="34" charset="0"/>
              <a:buChar char="•"/>
            </a:pPr>
            <a:r>
              <a:rPr lang="en-US" altLang="en-US" sz="2400" dirty="0">
                <a:latin typeface="Bookman Old Style" pitchFamily="18" charset="0"/>
              </a:rPr>
              <a:t>To provide an organized database of specialized information on medicines and therapeutics to meet the drug information needs of practitioners. </a:t>
            </a:r>
          </a:p>
          <a:p>
            <a:endParaRPr lang="en-US" altLang="en-US" sz="2400" dirty="0">
              <a:latin typeface="Bookman Old Style" pitchFamily="18" charset="0"/>
            </a:endParaRPr>
          </a:p>
          <a:p>
            <a:r>
              <a:rPr lang="en-US" altLang="en-US" sz="2400" dirty="0">
                <a:latin typeface="Bookman Old Style" pitchFamily="18" charset="0"/>
              </a:rPr>
              <a:t>•To educate pharmacy s</a:t>
            </a:r>
            <a:r>
              <a:rPr lang="en-IN" altLang="en-US" sz="2400" dirty="0" err="1">
                <a:latin typeface="Bookman Old Style" pitchFamily="18" charset="0"/>
              </a:rPr>
              <a:t>tu</a:t>
            </a:r>
            <a:r>
              <a:rPr lang="en-US" altLang="en-US" sz="2400" dirty="0">
                <a:latin typeface="Bookman Old Style" pitchFamily="18" charset="0"/>
              </a:rPr>
              <a:t>dents to serve as effective providers of medicines information.</a:t>
            </a:r>
          </a:p>
          <a:p>
            <a:endParaRPr lang="en-US" altLang="en-US" sz="2400" dirty="0">
              <a:latin typeface="Bookman Old Style" pitchFamily="18" charset="0"/>
            </a:endParaRPr>
          </a:p>
          <a:p>
            <a:r>
              <a:rPr lang="en-US" altLang="en-US" sz="2400" dirty="0">
                <a:latin typeface="Bookman Old Style" pitchFamily="18" charset="0"/>
              </a:rPr>
              <a:t> •To provide accurate and unbiased medicines information service to the pharmacists, physicians and other healthcare professionals in the hospital and community.</a:t>
            </a:r>
          </a:p>
          <a:p>
            <a:pPr>
              <a:buFont typeface="Arial" pitchFamily="34" charset="0"/>
              <a:buChar char="•"/>
            </a:pPr>
            <a:r>
              <a:rPr lang="en-US" altLang="en-US" sz="2400" dirty="0">
                <a:latin typeface="Bookman Old Style" pitchFamily="18" charset="0"/>
              </a:rPr>
              <a:t>To promote patient care through rational use of medicines</a:t>
            </a:r>
            <a:endParaRPr lang="en-US" sz="2400" dirty="0"/>
          </a:p>
        </p:txBody>
      </p:sp>
      <p:sp>
        <p:nvSpPr>
          <p:cNvPr id="15" name="Slide Number Placeholder 14"/>
          <p:cNvSpPr>
            <a:spLocks noGrp="1"/>
          </p:cNvSpPr>
          <p:nvPr>
            <p:ph type="sldNum" sz="quarter" idx="12"/>
          </p:nvPr>
        </p:nvSpPr>
        <p:spPr/>
        <p:txBody>
          <a:bodyPr/>
          <a:lstStyle/>
          <a:p>
            <a:fld id="{28B54A7E-2395-4D35-824E-25842394C6F0}" type="slidenum">
              <a:rPr lang="en-IN" smtClean="0"/>
              <a:pPr/>
              <a:t>3</a:t>
            </a:fld>
            <a:endParaRPr lang="en-IN"/>
          </a:p>
        </p:txBody>
      </p:sp>
    </p:spTree>
    <p:extLst>
      <p:ext uri="{BB962C8B-B14F-4D97-AF65-F5344CB8AC3E}">
        <p14:creationId xmlns:p14="http://schemas.microsoft.com/office/powerpoint/2010/main" val="207005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Rectangle 5"/>
          <p:cNvSpPr/>
          <p:nvPr/>
        </p:nvSpPr>
        <p:spPr>
          <a:xfrm>
            <a:off x="1267097" y="718457"/>
            <a:ext cx="10110652" cy="4154984"/>
          </a:xfrm>
          <a:prstGeom prst="rect">
            <a:avLst/>
          </a:prstGeom>
        </p:spPr>
        <p:txBody>
          <a:bodyPr wrap="square">
            <a:spAutoFit/>
          </a:bodyPr>
          <a:lstStyle/>
          <a:p>
            <a:r>
              <a:rPr lang="en-US" sz="2400" b="1" dirty="0">
                <a:latin typeface="Bookman Old Style" pitchFamily="18" charset="0"/>
              </a:rPr>
              <a:t>FACILITIES:</a:t>
            </a:r>
          </a:p>
          <a:p>
            <a:endParaRPr lang="en-US" sz="2400" dirty="0">
              <a:latin typeface="Bookman Old Style" pitchFamily="18" charset="0"/>
            </a:endParaRPr>
          </a:p>
          <a:p>
            <a:r>
              <a:rPr lang="en-US" sz="2400" dirty="0">
                <a:latin typeface="Bookman Old Style" pitchFamily="18" charset="0"/>
              </a:rPr>
              <a:t>Basic equipment required for a centre include: </a:t>
            </a:r>
          </a:p>
          <a:p>
            <a:endParaRPr lang="en-US" sz="2400" dirty="0">
              <a:latin typeface="Bookman Old Style" pitchFamily="18" charset="0"/>
            </a:endParaRPr>
          </a:p>
          <a:p>
            <a:r>
              <a:rPr lang="en-US" sz="2400" dirty="0">
                <a:latin typeface="Bookman Old Style" pitchFamily="18" charset="0"/>
              </a:rPr>
              <a:t>• furniture -desks, chairs, shelving; </a:t>
            </a:r>
          </a:p>
          <a:p>
            <a:r>
              <a:rPr lang="fr-FR" sz="2400" dirty="0">
                <a:latin typeface="Bookman Old Style" pitchFamily="18" charset="0"/>
              </a:rPr>
              <a:t>• communications -</a:t>
            </a:r>
            <a:r>
              <a:rPr lang="fr-FR" sz="2400" dirty="0" err="1">
                <a:latin typeface="Bookman Old Style" pitchFamily="18" charset="0"/>
              </a:rPr>
              <a:t>telephones</a:t>
            </a:r>
            <a:r>
              <a:rPr lang="fr-FR" sz="2400" dirty="0">
                <a:latin typeface="Bookman Old Style" pitchFamily="18" charset="0"/>
              </a:rPr>
              <a:t>, facsimile, internet </a:t>
            </a:r>
            <a:r>
              <a:rPr lang="fr-FR" sz="2400" dirty="0" err="1">
                <a:latin typeface="Bookman Old Style" pitchFamily="18" charset="0"/>
              </a:rPr>
              <a:t>access</a:t>
            </a:r>
            <a:r>
              <a:rPr lang="fr-FR" sz="2400" dirty="0">
                <a:latin typeface="Bookman Old Style" pitchFamily="18" charset="0"/>
              </a:rPr>
              <a:t>; </a:t>
            </a:r>
          </a:p>
          <a:p>
            <a:r>
              <a:rPr lang="en-US" sz="2400" dirty="0">
                <a:latin typeface="Bookman Old Style" pitchFamily="18" charset="0"/>
              </a:rPr>
              <a:t>• computers -including external data backup, printer; </a:t>
            </a:r>
          </a:p>
          <a:p>
            <a:r>
              <a:rPr lang="en-US" sz="2400" dirty="0">
                <a:latin typeface="Bookman Old Style" pitchFamily="18" charset="0"/>
              </a:rPr>
              <a:t>• software -for word processing, spreadsheets, databases and presentations; </a:t>
            </a:r>
          </a:p>
          <a:p>
            <a:r>
              <a:rPr lang="en-US" sz="2400" dirty="0">
                <a:latin typeface="Bookman Old Style" pitchFamily="18" charset="0"/>
              </a:rPr>
              <a:t>• photocopier; </a:t>
            </a:r>
          </a:p>
          <a:p>
            <a:r>
              <a:rPr lang="en-US" sz="2400" dirty="0">
                <a:latin typeface="Bookman Old Style" pitchFamily="18" charset="0"/>
              </a:rPr>
              <a:t>• textbooks and electronic information resources. </a:t>
            </a:r>
          </a:p>
        </p:txBody>
      </p:sp>
      <p:sp>
        <p:nvSpPr>
          <p:cNvPr id="9" name="Slide Number Placeholder 8"/>
          <p:cNvSpPr>
            <a:spLocks noGrp="1"/>
          </p:cNvSpPr>
          <p:nvPr>
            <p:ph type="sldNum" sz="quarter" idx="12"/>
          </p:nvPr>
        </p:nvSpPr>
        <p:spPr/>
        <p:txBody>
          <a:bodyPr/>
          <a:lstStyle/>
          <a:p>
            <a:fld id="{28B54A7E-2395-4D35-824E-25842394C6F0}" type="slidenum">
              <a:rPr lang="en-IN" smtClean="0"/>
              <a:pPr/>
              <a:t>30</a:t>
            </a:fld>
            <a:endParaRPr lang="en-IN"/>
          </a:p>
        </p:txBody>
      </p:sp>
    </p:spTree>
    <p:extLst>
      <p:ext uri="{BB962C8B-B14F-4D97-AF65-F5344CB8AC3E}">
        <p14:creationId xmlns:p14="http://schemas.microsoft.com/office/powerpoint/2010/main" val="1188827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258932" y="1680019"/>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9" name="Footer Placeholder 8"/>
          <p:cNvSpPr>
            <a:spLocks noGrp="1"/>
          </p:cNvSpPr>
          <p:nvPr>
            <p:ph type="ftr" sz="quarter" idx="11"/>
          </p:nvPr>
        </p:nvSpPr>
        <p:spPr/>
        <p:txBody>
          <a:bodyPr/>
          <a:lstStyle/>
          <a:p>
            <a:r>
              <a:rPr lang="en-IN" smtClean="0"/>
              <a:t>RDP</a:t>
            </a:r>
            <a:endParaRPr lang="en-IN"/>
          </a:p>
        </p:txBody>
      </p:sp>
      <p:sp>
        <p:nvSpPr>
          <p:cNvPr id="13" name="Rectangle 12"/>
          <p:cNvSpPr/>
          <p:nvPr/>
        </p:nvSpPr>
        <p:spPr>
          <a:xfrm>
            <a:off x="1502229" y="197346"/>
            <a:ext cx="10045337" cy="6370975"/>
          </a:xfrm>
          <a:prstGeom prst="rect">
            <a:avLst/>
          </a:prstGeom>
        </p:spPr>
        <p:txBody>
          <a:bodyPr wrap="square">
            <a:spAutoFit/>
          </a:bodyPr>
          <a:lstStyle/>
          <a:p>
            <a:r>
              <a:rPr lang="en-US" sz="2400" b="1" dirty="0">
                <a:latin typeface="Bookman Old Style" pitchFamily="18" charset="0"/>
              </a:rPr>
              <a:t>FINANCE:</a:t>
            </a:r>
          </a:p>
          <a:p>
            <a:r>
              <a:rPr lang="en-US" sz="2400" dirty="0">
                <a:latin typeface="Bookman Old Style" pitchFamily="18" charset="0"/>
              </a:rPr>
              <a:t>A drug information centre should have an independent source of income and status guaranteeing its stability and objectivity.</a:t>
            </a:r>
          </a:p>
          <a:p>
            <a:endParaRPr lang="en-US" sz="2400" dirty="0">
              <a:latin typeface="Bookman Old Style" pitchFamily="18" charset="0"/>
            </a:endParaRPr>
          </a:p>
          <a:p>
            <a:r>
              <a:rPr lang="en-US" sz="2400" dirty="0">
                <a:latin typeface="Bookman Old Style" pitchFamily="18" charset="0"/>
              </a:rPr>
              <a:t>Funding from external organizations cannot be accepted unless the centre’s neutrality is guaranteed. </a:t>
            </a:r>
          </a:p>
          <a:p>
            <a:endParaRPr lang="en-US" sz="2400" dirty="0">
              <a:latin typeface="Bookman Old Style" pitchFamily="18" charset="0"/>
            </a:endParaRPr>
          </a:p>
          <a:p>
            <a:r>
              <a:rPr lang="en-US" sz="2400" dirty="0">
                <a:latin typeface="Bookman Old Style" pitchFamily="18" charset="0"/>
              </a:rPr>
              <a:t>Services should be provided free of charge to enquirers or through a contract arrangement which does not discourage appropriate use of the service to support quality healthcare.</a:t>
            </a:r>
          </a:p>
          <a:p>
            <a:endParaRPr lang="en-US" sz="2400" dirty="0">
              <a:latin typeface="Bookman Old Style" pitchFamily="18" charset="0"/>
            </a:endParaRPr>
          </a:p>
          <a:p>
            <a:r>
              <a:rPr lang="en-US" sz="2400" dirty="0">
                <a:latin typeface="Bookman Old Style" pitchFamily="18" charset="0"/>
              </a:rPr>
              <a:t>Separate charges may be made for specific reports which do not directly relate to individual patient care. </a:t>
            </a:r>
          </a:p>
          <a:p>
            <a:endParaRPr lang="en-US" sz="2400" dirty="0">
              <a:latin typeface="Bookman Old Style" pitchFamily="18" charset="0"/>
            </a:endParaRPr>
          </a:p>
          <a:p>
            <a:r>
              <a:rPr lang="en-US" sz="2400" dirty="0">
                <a:latin typeface="Bookman Old Style" pitchFamily="18" charset="0"/>
              </a:rPr>
              <a:t>Sufficient expenditure to maintain up-to-date resources is essential for the long-term viability of the centre. </a:t>
            </a:r>
          </a:p>
          <a:p>
            <a:endParaRPr lang="en-US" sz="2400" dirty="0">
              <a:latin typeface="Bookman Old Style" pitchFamily="18" charset="0"/>
            </a:endParaRPr>
          </a:p>
        </p:txBody>
      </p:sp>
      <p:sp>
        <p:nvSpPr>
          <p:cNvPr id="15" name="Slide Number Placeholder 14"/>
          <p:cNvSpPr>
            <a:spLocks noGrp="1"/>
          </p:cNvSpPr>
          <p:nvPr>
            <p:ph type="sldNum" sz="quarter" idx="12"/>
          </p:nvPr>
        </p:nvSpPr>
        <p:spPr/>
        <p:txBody>
          <a:bodyPr/>
          <a:lstStyle/>
          <a:p>
            <a:fld id="{28B54A7E-2395-4D35-824E-25842394C6F0}" type="slidenum">
              <a:rPr lang="en-IN" smtClean="0"/>
              <a:pPr/>
              <a:t>31</a:t>
            </a:fld>
            <a:endParaRPr lang="en-IN"/>
          </a:p>
        </p:txBody>
      </p:sp>
    </p:spTree>
    <p:extLst>
      <p:ext uri="{BB962C8B-B14F-4D97-AF65-F5344CB8AC3E}">
        <p14:creationId xmlns:p14="http://schemas.microsoft.com/office/powerpoint/2010/main" val="511712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175658" y="352697"/>
            <a:ext cx="6165668" cy="523220"/>
          </a:xfrm>
          <a:prstGeom prst="rect">
            <a:avLst/>
          </a:prstGeom>
        </p:spPr>
        <p:txBody>
          <a:bodyPr wrap="square">
            <a:spAutoFit/>
          </a:bodyPr>
          <a:lstStyle/>
          <a:p>
            <a:endParaRPr lang="en-US" sz="2800" b="1" dirty="0">
              <a:latin typeface="Bookman Old Style" panose="020506040505050202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5" name="Rectangle 14"/>
          <p:cNvSpPr/>
          <p:nvPr/>
        </p:nvSpPr>
        <p:spPr>
          <a:xfrm>
            <a:off x="1280161" y="522515"/>
            <a:ext cx="9953896" cy="4524315"/>
          </a:xfrm>
          <a:prstGeom prst="rect">
            <a:avLst/>
          </a:prstGeom>
        </p:spPr>
        <p:txBody>
          <a:bodyPr wrap="square">
            <a:spAutoFit/>
          </a:bodyPr>
          <a:lstStyle/>
          <a:p>
            <a:r>
              <a:rPr lang="en-US" sz="2400" b="1" dirty="0">
                <a:latin typeface="Bookman Old Style" pitchFamily="18" charset="0"/>
              </a:rPr>
              <a:t>TRAINING:</a:t>
            </a:r>
          </a:p>
          <a:p>
            <a:endParaRPr lang="en-US" sz="2400" dirty="0">
              <a:latin typeface="Bookman Old Style" pitchFamily="18" charset="0"/>
            </a:endParaRPr>
          </a:p>
          <a:p>
            <a:r>
              <a:rPr lang="en-US" sz="2400" dirty="0">
                <a:latin typeface="Bookman Old Style" pitchFamily="18" charset="0"/>
              </a:rPr>
              <a:t>Specific training is required for drug information practice. In addition to clinical knowledge and experience, drug information practitioners require: </a:t>
            </a:r>
          </a:p>
          <a:p>
            <a:endParaRPr lang="en-US" sz="2400" dirty="0">
              <a:latin typeface="Bookman Old Style" pitchFamily="18" charset="0"/>
            </a:endParaRPr>
          </a:p>
          <a:p>
            <a:r>
              <a:rPr lang="en-US" sz="2400" dirty="0">
                <a:latin typeface="Bookman Old Style" pitchFamily="18" charset="0"/>
              </a:rPr>
              <a:t>• communication skills to receive and comprehend enquiries; </a:t>
            </a:r>
          </a:p>
          <a:p>
            <a:r>
              <a:rPr lang="en-US" sz="2400" dirty="0">
                <a:latin typeface="Bookman Old Style" pitchFamily="18" charset="0"/>
              </a:rPr>
              <a:t>• knowledge of all available resources; </a:t>
            </a:r>
          </a:p>
          <a:p>
            <a:r>
              <a:rPr lang="en-US" sz="2400" dirty="0">
                <a:latin typeface="Bookman Old Style" pitchFamily="18" charset="0"/>
              </a:rPr>
              <a:t>• literature searching skills; </a:t>
            </a:r>
          </a:p>
          <a:p>
            <a:r>
              <a:rPr lang="en-US" sz="2400" dirty="0">
                <a:latin typeface="Bookman Old Style" pitchFamily="18" charset="0"/>
              </a:rPr>
              <a:t>• capacity for critical analysis; </a:t>
            </a:r>
          </a:p>
          <a:p>
            <a:r>
              <a:rPr lang="en-US" sz="2400" dirty="0">
                <a:latin typeface="Bookman Old Style" pitchFamily="18" charset="0"/>
              </a:rPr>
              <a:t>• writing skills; </a:t>
            </a:r>
          </a:p>
          <a:p>
            <a:r>
              <a:rPr lang="en-US" sz="2400" dirty="0">
                <a:latin typeface="Bookman Old Style" pitchFamily="18" charset="0"/>
              </a:rPr>
              <a:t>• ability to summarize complex or conflicting data. </a:t>
            </a:r>
          </a:p>
        </p:txBody>
      </p:sp>
      <p:sp>
        <p:nvSpPr>
          <p:cNvPr id="17" name="Slide Number Placeholder 16"/>
          <p:cNvSpPr>
            <a:spLocks noGrp="1"/>
          </p:cNvSpPr>
          <p:nvPr>
            <p:ph type="sldNum" sz="quarter" idx="12"/>
          </p:nvPr>
        </p:nvSpPr>
        <p:spPr/>
        <p:txBody>
          <a:bodyPr/>
          <a:lstStyle/>
          <a:p>
            <a:fld id="{28B54A7E-2395-4D35-824E-25842394C6F0}" type="slidenum">
              <a:rPr lang="en-IN" smtClean="0"/>
              <a:pPr/>
              <a:t>32</a:t>
            </a:fld>
            <a:endParaRPr lang="en-IN"/>
          </a:p>
        </p:txBody>
      </p:sp>
    </p:spTree>
    <p:extLst>
      <p:ext uri="{BB962C8B-B14F-4D97-AF65-F5344CB8AC3E}">
        <p14:creationId xmlns:p14="http://schemas.microsoft.com/office/powerpoint/2010/main" val="4145421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175658" y="352697"/>
            <a:ext cx="6165668" cy="523220"/>
          </a:xfrm>
          <a:prstGeom prst="rect">
            <a:avLst/>
          </a:prstGeom>
        </p:spPr>
        <p:txBody>
          <a:bodyPr wrap="square">
            <a:spAutoFit/>
          </a:bodyPr>
          <a:lstStyle/>
          <a:p>
            <a:endParaRPr lang="en-US" sz="2800" b="1" dirty="0">
              <a:latin typeface="Bookman Old Style" panose="020506040505050202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227909" y="235131"/>
            <a:ext cx="10437222" cy="6370975"/>
          </a:xfrm>
          <a:prstGeom prst="rect">
            <a:avLst/>
          </a:prstGeom>
        </p:spPr>
        <p:txBody>
          <a:bodyPr wrap="square">
            <a:spAutoFit/>
          </a:bodyPr>
          <a:lstStyle/>
          <a:p>
            <a:r>
              <a:rPr lang="en-US" sz="2400" b="1" dirty="0">
                <a:latin typeface="Bookman Old Style" pitchFamily="18" charset="0"/>
              </a:rPr>
              <a:t>QUALITY ASSURANCE:</a:t>
            </a:r>
          </a:p>
          <a:p>
            <a:endParaRPr lang="en-US" sz="2400" dirty="0">
              <a:latin typeface="Bookman Old Style" pitchFamily="18" charset="0"/>
            </a:endParaRPr>
          </a:p>
          <a:p>
            <a:r>
              <a:rPr lang="en-US" sz="2400" dirty="0">
                <a:latin typeface="Bookman Old Style" pitchFamily="18" charset="0"/>
              </a:rPr>
              <a:t>An effective retrieval system is essential to locate previous enquiries, monitor workload and categorize the types of enquiries received.</a:t>
            </a:r>
          </a:p>
          <a:p>
            <a:endParaRPr lang="en-US" sz="2400" dirty="0">
              <a:latin typeface="Bookman Old Style" pitchFamily="18" charset="0"/>
            </a:endParaRPr>
          </a:p>
          <a:p>
            <a:r>
              <a:rPr lang="en-US" sz="2400" dirty="0">
                <a:latin typeface="Bookman Old Style" pitchFamily="18" charset="0"/>
              </a:rPr>
              <a:t>It can also facilitate quality assurance programs based on analysis of selected enquiries and failed deadlines. </a:t>
            </a:r>
          </a:p>
          <a:p>
            <a:endParaRPr lang="en-US" sz="2400" dirty="0">
              <a:latin typeface="Bookman Old Style" pitchFamily="18" charset="0"/>
            </a:endParaRPr>
          </a:p>
          <a:p>
            <a:r>
              <a:rPr lang="en-US" sz="2400" dirty="0">
                <a:latin typeface="Bookman Old Style" pitchFamily="18" charset="0"/>
              </a:rPr>
              <a:t>The recording process should provide secure, long-term storage and the confidentiality of enquirers should be respected. </a:t>
            </a:r>
          </a:p>
          <a:p>
            <a:endParaRPr lang="en-US" sz="2400" dirty="0">
              <a:latin typeface="Bookman Old Style" pitchFamily="18" charset="0"/>
            </a:endParaRPr>
          </a:p>
          <a:p>
            <a:r>
              <a:rPr lang="en-US" sz="2400" dirty="0">
                <a:latin typeface="Bookman Old Style" pitchFamily="18" charset="0"/>
              </a:rPr>
              <a:t>Drug information centers have a responsibility to provide the highest possible standard of service. </a:t>
            </a:r>
          </a:p>
          <a:p>
            <a:endParaRPr lang="en-US" sz="2400" dirty="0">
              <a:latin typeface="Bookman Old Style" pitchFamily="18" charset="0"/>
            </a:endParaRPr>
          </a:p>
          <a:p>
            <a:r>
              <a:rPr lang="en-US" sz="2400" dirty="0">
                <a:latin typeface="Bookman Old Style" pitchFamily="18" charset="0"/>
              </a:rPr>
              <a:t>This will include an assessment of staff, regular review of calls taken and answers provided, and periodic review of resources and procedures. </a:t>
            </a:r>
          </a:p>
        </p:txBody>
      </p:sp>
      <p:sp>
        <p:nvSpPr>
          <p:cNvPr id="17" name="Slide Number Placeholder 16"/>
          <p:cNvSpPr>
            <a:spLocks noGrp="1"/>
          </p:cNvSpPr>
          <p:nvPr>
            <p:ph type="sldNum" sz="quarter" idx="12"/>
          </p:nvPr>
        </p:nvSpPr>
        <p:spPr/>
        <p:txBody>
          <a:bodyPr/>
          <a:lstStyle/>
          <a:p>
            <a:fld id="{28B54A7E-2395-4D35-824E-25842394C6F0}" type="slidenum">
              <a:rPr lang="en-IN" smtClean="0"/>
              <a:pPr/>
              <a:t>33</a:t>
            </a:fld>
            <a:endParaRPr lang="en-IN"/>
          </a:p>
        </p:txBody>
      </p:sp>
    </p:spTree>
    <p:extLst>
      <p:ext uri="{BB962C8B-B14F-4D97-AF65-F5344CB8AC3E}">
        <p14:creationId xmlns:p14="http://schemas.microsoft.com/office/powerpoint/2010/main" val="4145421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175658" y="352697"/>
            <a:ext cx="6165668" cy="523220"/>
          </a:xfrm>
          <a:prstGeom prst="rect">
            <a:avLst/>
          </a:prstGeom>
        </p:spPr>
        <p:txBody>
          <a:bodyPr wrap="square">
            <a:spAutoFit/>
          </a:bodyPr>
          <a:lstStyle/>
          <a:p>
            <a:endParaRPr lang="en-US" sz="2800" b="1" dirty="0">
              <a:latin typeface="Bookman Old Style" panose="020506040505050202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018903" y="640079"/>
            <a:ext cx="10502537" cy="4154984"/>
          </a:xfrm>
          <a:prstGeom prst="rect">
            <a:avLst/>
          </a:prstGeom>
        </p:spPr>
        <p:txBody>
          <a:bodyPr wrap="square">
            <a:spAutoFit/>
          </a:bodyPr>
          <a:lstStyle/>
          <a:p>
            <a:r>
              <a:rPr lang="en-US" sz="2400" dirty="0">
                <a:latin typeface="Bookman Old Style" pitchFamily="18" charset="0"/>
              </a:rPr>
              <a:t>The process should continuously identify potential improvements and document progress towards implementation. </a:t>
            </a:r>
          </a:p>
          <a:p>
            <a:endParaRPr lang="en-US" sz="2400" dirty="0">
              <a:latin typeface="Bookman Old Style" pitchFamily="18" charset="0"/>
            </a:endParaRPr>
          </a:p>
          <a:p>
            <a:r>
              <a:rPr lang="en-US" sz="2400" dirty="0">
                <a:latin typeface="Bookman Old Style" pitchFamily="18" charset="0"/>
              </a:rPr>
              <a:t>Direct output can be monitored through peer review of enquiries.</a:t>
            </a:r>
          </a:p>
          <a:p>
            <a:endParaRPr lang="en-US" sz="2400" dirty="0">
              <a:latin typeface="Bookman Old Style" pitchFamily="18" charset="0"/>
            </a:endParaRPr>
          </a:p>
          <a:p>
            <a:r>
              <a:rPr lang="en-US" sz="2400" dirty="0">
                <a:latin typeface="Bookman Old Style" pitchFamily="18" charset="0"/>
              </a:rPr>
              <a:t>A random selection of enquiries can be regularly reviewed and feedback sought from enquirers.</a:t>
            </a:r>
          </a:p>
          <a:p>
            <a:endParaRPr lang="en-US" sz="2400" dirty="0">
              <a:latin typeface="Bookman Old Style" pitchFamily="18" charset="0"/>
            </a:endParaRPr>
          </a:p>
          <a:p>
            <a:r>
              <a:rPr lang="en-US" sz="2400" dirty="0">
                <a:latin typeface="Bookman Old Style" pitchFamily="18" charset="0"/>
              </a:rPr>
              <a:t>Where possible, the peer review process should include comments from one or more external experts, e.g. a drug information pharmacist or clinical pharmacologist </a:t>
            </a:r>
          </a:p>
        </p:txBody>
      </p:sp>
      <p:sp>
        <p:nvSpPr>
          <p:cNvPr id="17" name="Slide Number Placeholder 16"/>
          <p:cNvSpPr>
            <a:spLocks noGrp="1"/>
          </p:cNvSpPr>
          <p:nvPr>
            <p:ph type="sldNum" sz="quarter" idx="12"/>
          </p:nvPr>
        </p:nvSpPr>
        <p:spPr/>
        <p:txBody>
          <a:bodyPr/>
          <a:lstStyle/>
          <a:p>
            <a:fld id="{28B54A7E-2395-4D35-824E-25842394C6F0}" type="slidenum">
              <a:rPr lang="en-IN" smtClean="0"/>
              <a:pPr/>
              <a:t>34</a:t>
            </a:fld>
            <a:endParaRPr lang="en-IN"/>
          </a:p>
        </p:txBody>
      </p:sp>
    </p:spTree>
    <p:extLst>
      <p:ext uri="{BB962C8B-B14F-4D97-AF65-F5344CB8AC3E}">
        <p14:creationId xmlns:p14="http://schemas.microsoft.com/office/powerpoint/2010/main" val="4145421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Responding   to  symptoms  of  minor  ailments"/>
          <p:cNvPicPr>
            <a:picLocks noChangeAspect="1" noChangeArrowheads="1"/>
          </p:cNvPicPr>
          <p:nvPr/>
        </p:nvPicPr>
        <p:blipFill>
          <a:blip r:embed="rId2"/>
          <a:srcRect/>
          <a:stretch>
            <a:fillRect/>
          </a:stretch>
        </p:blipFill>
        <p:spPr bwMode="auto">
          <a:xfrm>
            <a:off x="1217929" y="533400"/>
            <a:ext cx="10061020" cy="5562600"/>
          </a:xfrm>
          <a:prstGeom prst="rect">
            <a:avLst/>
          </a:prstGeom>
          <a:noFill/>
        </p:spPr>
      </p:pic>
      <p:sp>
        <p:nvSpPr>
          <p:cNvPr id="7" name="Slide Number Placeholder 6"/>
          <p:cNvSpPr>
            <a:spLocks noGrp="1"/>
          </p:cNvSpPr>
          <p:nvPr>
            <p:ph type="sldNum" sz="quarter" idx="12"/>
          </p:nvPr>
        </p:nvSpPr>
        <p:spPr/>
        <p:txBody>
          <a:bodyPr/>
          <a:lstStyle/>
          <a:p>
            <a:fld id="{28B54A7E-2395-4D35-824E-25842394C6F0}" type="slidenum">
              <a:rPr lang="en-IN" smtClean="0"/>
              <a:pPr/>
              <a:t>35</a:t>
            </a:fld>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822960" y="1031966"/>
            <a:ext cx="10567851" cy="843821"/>
          </a:xfrm>
          <a:prstGeom prst="rect">
            <a:avLst/>
          </a:prstGeom>
        </p:spPr>
        <p:txBody>
          <a:bodyPr wrap="square">
            <a:spAutoFit/>
          </a:bodyPr>
          <a:lstStyle/>
          <a:p>
            <a:pPr marL="286385" marR="5080" indent="-274320">
              <a:lnSpc>
                <a:spcPct val="100000"/>
              </a:lnSpc>
              <a:spcBef>
                <a:spcPts val="100"/>
              </a:spcBef>
            </a:pPr>
            <a:endParaRPr lang="en-US" sz="2000" spc="114" dirty="0">
              <a:solidFill>
                <a:srgbClr val="FE8637"/>
              </a:solidFill>
              <a:latin typeface="Times New Roman"/>
              <a:cs typeface="Times New Roman"/>
            </a:endParaRPr>
          </a:p>
          <a:p>
            <a:pPr marL="286385" marR="5080" indent="-274320" algn="just">
              <a:lnSpc>
                <a:spcPct val="100000"/>
              </a:lnSpc>
              <a:spcBef>
                <a:spcPts val="100"/>
              </a:spcBef>
            </a:pPr>
            <a:endParaRPr lang="en-US" sz="2800" dirty="0">
              <a:latin typeface="Times New Roman" pitchFamily="18" charset="0"/>
              <a:cs typeface="Times New Roman"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449977" y="1097280"/>
            <a:ext cx="9013371" cy="4524315"/>
          </a:xfrm>
          <a:prstGeom prst="rect">
            <a:avLst/>
          </a:prstGeom>
        </p:spPr>
        <p:txBody>
          <a:bodyPr wrap="square">
            <a:spAutoFit/>
          </a:bodyPr>
          <a:lstStyle/>
          <a:p>
            <a:r>
              <a:rPr lang="en-US" altLang="en-US" dirty="0">
                <a:latin typeface="Bookman Old Style" pitchFamily="18" charset="0"/>
              </a:rPr>
              <a:t> </a:t>
            </a:r>
            <a:r>
              <a:rPr lang="en-US" altLang="en-US" sz="2400" dirty="0">
                <a:latin typeface="Bookman Old Style" pitchFamily="18" charset="0"/>
              </a:rPr>
              <a:t>A Pharmacist (DI) receives a query from a physician/healthcare provider </a:t>
            </a:r>
          </a:p>
          <a:p>
            <a:endParaRPr lang="en-US" altLang="en-US" sz="2400" dirty="0">
              <a:latin typeface="Bookman Old Style" pitchFamily="18" charset="0"/>
            </a:endParaRPr>
          </a:p>
          <a:p>
            <a:r>
              <a:rPr lang="en-US" altLang="en-US" sz="2400" dirty="0">
                <a:latin typeface="Bookman Old Style" pitchFamily="18" charset="0"/>
              </a:rPr>
              <a:t>Options: </a:t>
            </a:r>
          </a:p>
          <a:p>
            <a:endParaRPr lang="en-US" altLang="en-US" sz="2400" dirty="0">
              <a:latin typeface="Bookman Old Style" pitchFamily="18" charset="0"/>
            </a:endParaRPr>
          </a:p>
          <a:p>
            <a:r>
              <a:rPr lang="en-US" altLang="en-US" sz="2400" dirty="0">
                <a:latin typeface="Bookman Old Style" pitchFamily="18" charset="0"/>
              </a:rPr>
              <a:t>1. Answer immediately (from memory)</a:t>
            </a:r>
          </a:p>
          <a:p>
            <a:endParaRPr lang="en-US" altLang="en-US" sz="2400" dirty="0">
              <a:latin typeface="Bookman Old Style" pitchFamily="18" charset="0"/>
            </a:endParaRPr>
          </a:p>
          <a:p>
            <a:r>
              <a:rPr lang="en-US" altLang="en-US" sz="2400" dirty="0">
                <a:latin typeface="Bookman Old Style" pitchFamily="18" charset="0"/>
              </a:rPr>
              <a:t> 2. Calls back with an answer</a:t>
            </a:r>
          </a:p>
          <a:p>
            <a:endParaRPr lang="en-US" altLang="en-US" sz="2400" dirty="0">
              <a:latin typeface="Bookman Old Style" pitchFamily="18" charset="0"/>
            </a:endParaRPr>
          </a:p>
          <a:p>
            <a:r>
              <a:rPr lang="en-US" altLang="en-US" sz="2400" dirty="0">
                <a:latin typeface="Bookman Old Style" pitchFamily="18" charset="0"/>
              </a:rPr>
              <a:t>3. Asks questions to get the correct picture</a:t>
            </a:r>
          </a:p>
          <a:p>
            <a:endParaRPr lang="en-US" altLang="en-US" sz="2400" dirty="0">
              <a:latin typeface="Bookman Old Style" pitchFamily="18" charset="0"/>
            </a:endParaRPr>
          </a:p>
          <a:p>
            <a:r>
              <a:rPr lang="en-US" altLang="en-US" sz="2400" b="1" dirty="0">
                <a:latin typeface="Bookman Old Style" pitchFamily="18" charset="0"/>
              </a:rPr>
              <a:t>Follows a Systematic Approach to Answering Questions</a:t>
            </a:r>
          </a:p>
        </p:txBody>
      </p:sp>
      <p:sp>
        <p:nvSpPr>
          <p:cNvPr id="16" name="Slide Number Placeholder 15"/>
          <p:cNvSpPr>
            <a:spLocks noGrp="1"/>
          </p:cNvSpPr>
          <p:nvPr>
            <p:ph type="sldNum" sz="quarter" idx="12"/>
          </p:nvPr>
        </p:nvSpPr>
        <p:spPr/>
        <p:txBody>
          <a:bodyPr/>
          <a:lstStyle/>
          <a:p>
            <a:fld id="{28B54A7E-2395-4D35-824E-25842394C6F0}" type="slidenum">
              <a:rPr lang="en-IN" smtClean="0"/>
              <a:pPr/>
              <a:t>4</a:t>
            </a:fld>
            <a:endParaRPr lang="en-IN"/>
          </a:p>
        </p:txBody>
      </p:sp>
    </p:spTree>
    <p:extLst>
      <p:ext uri="{BB962C8B-B14F-4D97-AF65-F5344CB8AC3E}">
        <p14:creationId xmlns:p14="http://schemas.microsoft.com/office/powerpoint/2010/main" val="794209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319349" y="352697"/>
            <a:ext cx="9183188" cy="38207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IN" sz="2800" b="1" dirty="0">
              <a:latin typeface="Bookman Old Style" panose="02050604050505020204" pitchFamily="18" charset="0"/>
            </a:endParaRPr>
          </a:p>
        </p:txBody>
      </p:sp>
      <p:sp>
        <p:nvSpPr>
          <p:cNvPr id="8" name="Rectangle 7"/>
          <p:cNvSpPr/>
          <p:nvPr/>
        </p:nvSpPr>
        <p:spPr>
          <a:xfrm>
            <a:off x="757644" y="1802674"/>
            <a:ext cx="10123715" cy="501804"/>
          </a:xfrm>
          <a:prstGeom prst="rect">
            <a:avLst/>
          </a:prstGeom>
        </p:spPr>
        <p:txBody>
          <a:bodyPr wrap="square">
            <a:spAutoFit/>
          </a:bodyPr>
          <a:lstStyle/>
          <a:p>
            <a:pPr marL="457200" indent="-457200">
              <a:lnSpc>
                <a:spcPct val="150000"/>
              </a:lnSpc>
              <a:buFont typeface="Wingdings" panose="05000000000000000000" pitchFamily="2" charset="2"/>
              <a:buChar char="Ø"/>
            </a:pPr>
            <a:endParaRPr lang="en-IN" sz="2000" dirty="0">
              <a:latin typeface="Bookman Old Style" panose="02050604050505020204" pitchFamily="18" charset="0"/>
            </a:endParaRPr>
          </a:p>
        </p:txBody>
      </p:sp>
      <p:sp>
        <p:nvSpPr>
          <p:cNvPr id="13" name="Footer Placeholder 12"/>
          <p:cNvSpPr>
            <a:spLocks noGrp="1"/>
          </p:cNvSpPr>
          <p:nvPr>
            <p:ph type="ftr" sz="quarter" idx="11"/>
          </p:nvPr>
        </p:nvSpPr>
        <p:spPr/>
        <p:txBody>
          <a:bodyPr/>
          <a:lstStyle/>
          <a:p>
            <a:r>
              <a:rPr lang="en-IN" smtClean="0"/>
              <a:t>RDP</a:t>
            </a:r>
            <a:endParaRPr lang="en-IN"/>
          </a:p>
        </p:txBody>
      </p:sp>
      <p:sp>
        <p:nvSpPr>
          <p:cNvPr id="14" name="Rectangle 13"/>
          <p:cNvSpPr/>
          <p:nvPr/>
        </p:nvSpPr>
        <p:spPr>
          <a:xfrm>
            <a:off x="1162594" y="474345"/>
            <a:ext cx="9353006" cy="5940088"/>
          </a:xfrm>
          <a:prstGeom prst="rect">
            <a:avLst/>
          </a:prstGeom>
        </p:spPr>
        <p:txBody>
          <a:bodyPr wrap="square">
            <a:spAutoFit/>
          </a:bodyPr>
          <a:lstStyle/>
          <a:p>
            <a:r>
              <a:rPr lang="en-US" altLang="en-US" sz="2000" b="1" dirty="0">
                <a:latin typeface="Bookman Old Style" pitchFamily="18" charset="0"/>
              </a:rPr>
              <a:t>Modified Systematic Approach</a:t>
            </a:r>
            <a:r>
              <a:rPr lang="en-US" altLang="en-US" sz="2000" dirty="0">
                <a:latin typeface="Bookman Old Style" pitchFamily="18" charset="0"/>
              </a:rPr>
              <a:t> </a:t>
            </a:r>
          </a:p>
          <a:p>
            <a:endParaRPr lang="en-US" altLang="en-US" sz="2000" dirty="0">
              <a:latin typeface="Bookman Old Style" pitchFamily="18" charset="0"/>
            </a:endParaRPr>
          </a:p>
          <a:p>
            <a:r>
              <a:rPr lang="en-US" altLang="en-US" sz="2000" dirty="0">
                <a:latin typeface="Bookman Old Style" pitchFamily="18" charset="0"/>
              </a:rPr>
              <a:t>The Eight Steps</a:t>
            </a:r>
          </a:p>
          <a:p>
            <a:endParaRPr lang="en-US" altLang="en-US" sz="2000" dirty="0">
              <a:latin typeface="Bookman Old Style" pitchFamily="18" charset="0"/>
            </a:endParaRPr>
          </a:p>
          <a:p>
            <a:r>
              <a:rPr lang="en-US" altLang="en-US" sz="2000" dirty="0">
                <a:latin typeface="Bookman Old Style" pitchFamily="18" charset="0"/>
              </a:rPr>
              <a:t>• Step 1: Secure Demographics of Requestor </a:t>
            </a:r>
          </a:p>
          <a:p>
            <a:endParaRPr lang="en-US" altLang="en-US" sz="2000" dirty="0">
              <a:latin typeface="Bookman Old Style" pitchFamily="18" charset="0"/>
            </a:endParaRPr>
          </a:p>
          <a:p>
            <a:r>
              <a:rPr lang="en-US" altLang="en-US" sz="2000" dirty="0">
                <a:latin typeface="Bookman Old Style" pitchFamily="18" charset="0"/>
              </a:rPr>
              <a:t>• Step 2: Obtain Background Information </a:t>
            </a:r>
          </a:p>
          <a:p>
            <a:endParaRPr lang="en-US" altLang="en-US" sz="2000" dirty="0">
              <a:latin typeface="Bookman Old Style" pitchFamily="18" charset="0"/>
            </a:endParaRPr>
          </a:p>
          <a:p>
            <a:r>
              <a:rPr lang="en-US" altLang="en-US" sz="2000" dirty="0">
                <a:latin typeface="Bookman Old Style" pitchFamily="18" charset="0"/>
              </a:rPr>
              <a:t>• Step 3: Determine and Categorize the Ultimate   Question</a:t>
            </a:r>
          </a:p>
          <a:p>
            <a:endParaRPr lang="en-US" altLang="en-US" sz="2000" dirty="0">
              <a:latin typeface="Bookman Old Style" pitchFamily="18" charset="0"/>
            </a:endParaRPr>
          </a:p>
          <a:p>
            <a:r>
              <a:rPr lang="en-US" altLang="en-US" sz="2000" dirty="0">
                <a:latin typeface="Bookman Old Style" pitchFamily="18" charset="0"/>
              </a:rPr>
              <a:t>• Step 4: Develop Strategy and Conduct Search </a:t>
            </a:r>
          </a:p>
          <a:p>
            <a:endParaRPr lang="en-US" altLang="en-US" sz="2000" dirty="0">
              <a:latin typeface="Bookman Old Style" pitchFamily="18" charset="0"/>
            </a:endParaRPr>
          </a:p>
          <a:p>
            <a:r>
              <a:rPr lang="en-US" altLang="en-US" sz="2000" dirty="0">
                <a:latin typeface="Bookman Old Style" pitchFamily="18" charset="0"/>
              </a:rPr>
              <a:t>• Step 5: Perform Evaluation, Analysis, and  Synthesis </a:t>
            </a:r>
          </a:p>
          <a:p>
            <a:endParaRPr lang="en-US" altLang="en-US" sz="2000" dirty="0">
              <a:latin typeface="Bookman Old Style" pitchFamily="18" charset="0"/>
            </a:endParaRPr>
          </a:p>
          <a:p>
            <a:r>
              <a:rPr lang="en-US" altLang="en-US" sz="2000" dirty="0">
                <a:latin typeface="Bookman Old Style" pitchFamily="18" charset="0"/>
              </a:rPr>
              <a:t>• Step 6: Formulate and Provide Response </a:t>
            </a:r>
          </a:p>
          <a:p>
            <a:endParaRPr lang="en-US" altLang="en-US" sz="2000" dirty="0">
              <a:latin typeface="Bookman Old Style" pitchFamily="18" charset="0"/>
            </a:endParaRPr>
          </a:p>
          <a:p>
            <a:r>
              <a:rPr lang="en-US" altLang="en-US" sz="2000" dirty="0">
                <a:latin typeface="Bookman Old Style" pitchFamily="18" charset="0"/>
              </a:rPr>
              <a:t>• Step 7: Conduct Follow-Up and Documentation</a:t>
            </a:r>
          </a:p>
          <a:p>
            <a:endParaRPr lang="en-US" altLang="en-US" sz="2000" dirty="0">
              <a:latin typeface="Bookman Old Style" pitchFamily="18" charset="0"/>
            </a:endParaRPr>
          </a:p>
          <a:p>
            <a:pPr>
              <a:buFont typeface="Arial" pitchFamily="34" charset="0"/>
              <a:buChar char="•"/>
            </a:pPr>
            <a:r>
              <a:rPr lang="en-US" altLang="en-US" sz="2000" dirty="0">
                <a:latin typeface="Bookman Old Style" pitchFamily="18" charset="0"/>
              </a:rPr>
              <a:t> Step 8: Quality assurance</a:t>
            </a:r>
          </a:p>
        </p:txBody>
      </p:sp>
      <p:sp>
        <p:nvSpPr>
          <p:cNvPr id="16" name="Slide Number Placeholder 15"/>
          <p:cNvSpPr>
            <a:spLocks noGrp="1"/>
          </p:cNvSpPr>
          <p:nvPr>
            <p:ph type="sldNum" sz="quarter" idx="12"/>
          </p:nvPr>
        </p:nvSpPr>
        <p:spPr/>
        <p:txBody>
          <a:bodyPr/>
          <a:lstStyle/>
          <a:p>
            <a:fld id="{28B54A7E-2395-4D35-824E-25842394C6F0}" type="slidenum">
              <a:rPr lang="en-IN" smtClean="0"/>
              <a:pPr/>
              <a:t>5</a:t>
            </a:fld>
            <a:endParaRPr lang="en-IN"/>
          </a:p>
        </p:txBody>
      </p:sp>
    </p:spTree>
    <p:extLst>
      <p:ext uri="{BB962C8B-B14F-4D97-AF65-F5344CB8AC3E}">
        <p14:creationId xmlns:p14="http://schemas.microsoft.com/office/powerpoint/2010/main" val="1150626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4" name="Footer Placeholder 13"/>
          <p:cNvSpPr>
            <a:spLocks noGrp="1"/>
          </p:cNvSpPr>
          <p:nvPr>
            <p:ph type="ftr" sz="quarter" idx="11"/>
          </p:nvPr>
        </p:nvSpPr>
        <p:spPr/>
        <p:txBody>
          <a:bodyPr/>
          <a:lstStyle/>
          <a:p>
            <a:r>
              <a:rPr lang="en-IN" smtClean="0"/>
              <a:t>RDP</a:t>
            </a:r>
            <a:endParaRPr lang="en-IN"/>
          </a:p>
        </p:txBody>
      </p:sp>
      <p:sp>
        <p:nvSpPr>
          <p:cNvPr id="13" name="Rectangle 12"/>
          <p:cNvSpPr/>
          <p:nvPr/>
        </p:nvSpPr>
        <p:spPr>
          <a:xfrm>
            <a:off x="1476103" y="1201782"/>
            <a:ext cx="9705703" cy="4154984"/>
          </a:xfrm>
          <a:prstGeom prst="rect">
            <a:avLst/>
          </a:prstGeom>
        </p:spPr>
        <p:txBody>
          <a:bodyPr wrap="square">
            <a:spAutoFit/>
          </a:bodyPr>
          <a:lstStyle/>
          <a:p>
            <a:r>
              <a:rPr lang="en-US" altLang="en-US" sz="2400" b="1" dirty="0">
                <a:latin typeface="Bookman Old Style" pitchFamily="18" charset="0"/>
              </a:rPr>
              <a:t>Step 1: Secure Demographics of Requester</a:t>
            </a:r>
          </a:p>
          <a:p>
            <a:endParaRPr lang="en-US" altLang="en-US" sz="2400" dirty="0">
              <a:latin typeface="Bookman Old Style" pitchFamily="18" charset="0"/>
            </a:endParaRPr>
          </a:p>
          <a:p>
            <a:r>
              <a:rPr lang="en-US" altLang="en-US" sz="2400" dirty="0">
                <a:latin typeface="Bookman Old Style" pitchFamily="18" charset="0"/>
              </a:rPr>
              <a:t>• The requester's "profession" (e.g. physician, pharmacist, nurse, lay person)- to know education, experience, and knowledge base. </a:t>
            </a:r>
          </a:p>
          <a:p>
            <a:endParaRPr lang="en-US" altLang="en-US" sz="2400" dirty="0">
              <a:latin typeface="Bookman Old Style" pitchFamily="18" charset="0"/>
            </a:endParaRPr>
          </a:p>
          <a:p>
            <a:r>
              <a:rPr lang="en-US" altLang="en-US" sz="2400" dirty="0">
                <a:latin typeface="Bookman Old Style" pitchFamily="18" charset="0"/>
              </a:rPr>
              <a:t>• The respondent should gather information from the requestor that will allow him or her to reply to the request. </a:t>
            </a:r>
          </a:p>
          <a:p>
            <a:endParaRPr lang="en-US" altLang="en-US" sz="2400" dirty="0">
              <a:latin typeface="Bookman Old Style" pitchFamily="18" charset="0"/>
            </a:endParaRPr>
          </a:p>
          <a:p>
            <a:r>
              <a:rPr lang="en-US" altLang="en-US" sz="2400" dirty="0">
                <a:latin typeface="Bookman Old Style" pitchFamily="18" charset="0"/>
              </a:rPr>
              <a:t>Examples include: the requester's address, phone number, pager number, mail and fax number. </a:t>
            </a:r>
          </a:p>
        </p:txBody>
      </p:sp>
      <p:sp>
        <p:nvSpPr>
          <p:cNvPr id="15" name="Slide Number Placeholder 14"/>
          <p:cNvSpPr>
            <a:spLocks noGrp="1"/>
          </p:cNvSpPr>
          <p:nvPr>
            <p:ph type="sldNum" sz="quarter" idx="12"/>
          </p:nvPr>
        </p:nvSpPr>
        <p:spPr/>
        <p:txBody>
          <a:bodyPr/>
          <a:lstStyle/>
          <a:p>
            <a:fld id="{28B54A7E-2395-4D35-824E-25842394C6F0}" type="slidenum">
              <a:rPr lang="en-IN" smtClean="0"/>
              <a:pPr/>
              <a:t>6</a:t>
            </a:fld>
            <a:endParaRPr lang="en-IN"/>
          </a:p>
        </p:txBody>
      </p:sp>
    </p:spTree>
    <p:extLst>
      <p:ext uri="{BB962C8B-B14F-4D97-AF65-F5344CB8AC3E}">
        <p14:creationId xmlns:p14="http://schemas.microsoft.com/office/powerpoint/2010/main" val="774263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8" name="Rectangle 7"/>
          <p:cNvSpPr/>
          <p:nvPr/>
        </p:nvSpPr>
        <p:spPr>
          <a:xfrm>
            <a:off x="1645921" y="692331"/>
            <a:ext cx="9836330" cy="830997"/>
          </a:xfrm>
          <a:prstGeom prst="rect">
            <a:avLst/>
          </a:prstGeom>
        </p:spPr>
        <p:txBody>
          <a:bodyPr wrap="square">
            <a:spAutoFit/>
          </a:bodyPr>
          <a:lstStyle/>
          <a:p>
            <a:endParaRPr lang="en-IN" sz="2400" b="1" dirty="0">
              <a:latin typeface="Bookman Old Style" panose="02050604050505020204" pitchFamily="18" charset="0"/>
            </a:endParaRPr>
          </a:p>
          <a:p>
            <a:endParaRPr lang="en-IN" sz="2400" dirty="0">
              <a:latin typeface="Bookman Old Style" panose="02050604050505020204" pitchFamily="18" charset="0"/>
            </a:endParaRPr>
          </a:p>
        </p:txBody>
      </p:sp>
      <p:sp>
        <p:nvSpPr>
          <p:cNvPr id="9" name="Footer Placeholder 8"/>
          <p:cNvSpPr>
            <a:spLocks noGrp="1"/>
          </p:cNvSpPr>
          <p:nvPr>
            <p:ph type="ftr" sz="quarter" idx="11"/>
          </p:nvPr>
        </p:nvSpPr>
        <p:spPr/>
        <p:txBody>
          <a:bodyPr/>
          <a:lstStyle/>
          <a:p>
            <a:r>
              <a:rPr lang="en-IN" smtClean="0"/>
              <a:t>RDP</a:t>
            </a:r>
            <a:endParaRPr lang="en-IN"/>
          </a:p>
        </p:txBody>
      </p:sp>
      <p:sp>
        <p:nvSpPr>
          <p:cNvPr id="14" name="Rectangle 13"/>
          <p:cNvSpPr/>
          <p:nvPr/>
        </p:nvSpPr>
        <p:spPr>
          <a:xfrm>
            <a:off x="966652" y="777470"/>
            <a:ext cx="10894422" cy="5632311"/>
          </a:xfrm>
          <a:prstGeom prst="rect">
            <a:avLst/>
          </a:prstGeom>
        </p:spPr>
        <p:txBody>
          <a:bodyPr wrap="square">
            <a:spAutoFit/>
          </a:bodyPr>
          <a:lstStyle/>
          <a:p>
            <a:r>
              <a:rPr lang="en-US" altLang="en-US" sz="2400" b="1" dirty="0">
                <a:latin typeface="Bookman Old Style" pitchFamily="18" charset="0"/>
              </a:rPr>
              <a:t>Step 2: Obtain Background Information</a:t>
            </a:r>
          </a:p>
          <a:p>
            <a:endParaRPr lang="en-US" altLang="en-US" sz="2400" b="1" dirty="0">
              <a:latin typeface="Bookman Old Style" pitchFamily="18" charset="0"/>
            </a:endParaRPr>
          </a:p>
          <a:p>
            <a:r>
              <a:rPr lang="en-US" altLang="en-US" sz="2400" dirty="0">
                <a:latin typeface="Bookman Old Style" pitchFamily="18" charset="0"/>
              </a:rPr>
              <a:t>• General questions for obtaining background information include:</a:t>
            </a:r>
          </a:p>
          <a:p>
            <a:endParaRPr lang="en-US" altLang="en-US" sz="2400" dirty="0">
              <a:latin typeface="Bookman Old Style" pitchFamily="18" charset="0"/>
            </a:endParaRPr>
          </a:p>
          <a:p>
            <a:r>
              <a:rPr lang="en-US" altLang="en-US" sz="2400" dirty="0">
                <a:latin typeface="Bookman Old Style" pitchFamily="18" charset="0"/>
              </a:rPr>
              <a:t> 1. The resources that the requestor already consulted </a:t>
            </a:r>
          </a:p>
          <a:p>
            <a:endParaRPr lang="en-US" altLang="en-US" sz="2400" dirty="0">
              <a:latin typeface="Bookman Old Style" pitchFamily="18" charset="0"/>
            </a:endParaRPr>
          </a:p>
          <a:p>
            <a:r>
              <a:rPr lang="en-US" altLang="en-US" sz="2400" dirty="0">
                <a:latin typeface="Bookman Old Style" pitchFamily="18" charset="0"/>
              </a:rPr>
              <a:t>2. Whether the request is patient specific or academic </a:t>
            </a:r>
          </a:p>
          <a:p>
            <a:endParaRPr lang="en-US" altLang="en-US" sz="2400" dirty="0">
              <a:latin typeface="Bookman Old Style" pitchFamily="18" charset="0"/>
            </a:endParaRPr>
          </a:p>
          <a:p>
            <a:r>
              <a:rPr lang="en-US" altLang="en-US" sz="2400" dirty="0">
                <a:latin typeface="Bookman Old Style" pitchFamily="18" charset="0"/>
              </a:rPr>
              <a:t>3. The patient’ diagnosis, medications and pertinent medical information </a:t>
            </a:r>
          </a:p>
          <a:p>
            <a:endParaRPr lang="en-US" altLang="en-US" sz="2400" dirty="0">
              <a:latin typeface="Bookman Old Style" pitchFamily="18" charset="0"/>
            </a:endParaRPr>
          </a:p>
          <a:p>
            <a:r>
              <a:rPr lang="en-US" altLang="en-US" sz="2400" dirty="0">
                <a:latin typeface="Bookman Old Style" pitchFamily="18" charset="0"/>
              </a:rPr>
              <a:t>4. The urgency of the request </a:t>
            </a:r>
          </a:p>
          <a:p>
            <a:endParaRPr lang="en-US" altLang="en-US" sz="2400" dirty="0">
              <a:latin typeface="Bookman Old Style" pitchFamily="18" charset="0"/>
            </a:endParaRPr>
          </a:p>
          <a:p>
            <a:r>
              <a:rPr lang="en-US" altLang="en-US" sz="2400" dirty="0">
                <a:latin typeface="Bookman Old Style" pitchFamily="18" charset="0"/>
              </a:rPr>
              <a:t>• Requesters who are intermediaries in the transfer of information present a special challenge for obtaining the background.</a:t>
            </a:r>
          </a:p>
        </p:txBody>
      </p:sp>
      <p:sp>
        <p:nvSpPr>
          <p:cNvPr id="15" name="Slide Number Placeholder 14"/>
          <p:cNvSpPr>
            <a:spLocks noGrp="1"/>
          </p:cNvSpPr>
          <p:nvPr>
            <p:ph type="sldNum" sz="quarter" idx="12"/>
          </p:nvPr>
        </p:nvSpPr>
        <p:spPr/>
        <p:txBody>
          <a:bodyPr/>
          <a:lstStyle/>
          <a:p>
            <a:fld id="{28B54A7E-2395-4D35-824E-25842394C6F0}" type="slidenum">
              <a:rPr lang="en-IN" smtClean="0"/>
              <a:pPr/>
              <a:t>7</a:t>
            </a:fld>
            <a:endParaRPr lang="en-IN"/>
          </a:p>
        </p:txBody>
      </p:sp>
    </p:spTree>
    <p:extLst>
      <p:ext uri="{BB962C8B-B14F-4D97-AF65-F5344CB8AC3E}">
        <p14:creationId xmlns:p14="http://schemas.microsoft.com/office/powerpoint/2010/main" val="3191311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5" name="Footer Placeholder 14"/>
          <p:cNvSpPr>
            <a:spLocks noGrp="1"/>
          </p:cNvSpPr>
          <p:nvPr>
            <p:ph type="ftr" sz="quarter" idx="11"/>
          </p:nvPr>
        </p:nvSpPr>
        <p:spPr/>
        <p:txBody>
          <a:bodyPr/>
          <a:lstStyle/>
          <a:p>
            <a:r>
              <a:rPr lang="en-IN" smtClean="0"/>
              <a:t>RDP</a:t>
            </a:r>
            <a:endParaRPr lang="en-IN"/>
          </a:p>
        </p:txBody>
      </p:sp>
      <p:sp>
        <p:nvSpPr>
          <p:cNvPr id="9" name="Rectangle 8"/>
          <p:cNvSpPr/>
          <p:nvPr/>
        </p:nvSpPr>
        <p:spPr>
          <a:xfrm>
            <a:off x="1293223" y="1136468"/>
            <a:ext cx="9784079" cy="4154984"/>
          </a:xfrm>
          <a:prstGeom prst="rect">
            <a:avLst/>
          </a:prstGeom>
        </p:spPr>
        <p:txBody>
          <a:bodyPr wrap="square">
            <a:spAutoFit/>
          </a:bodyPr>
          <a:lstStyle/>
          <a:p>
            <a:r>
              <a:rPr lang="en-US" altLang="en-US" sz="2400" b="1" dirty="0">
                <a:latin typeface="Bookman Old Style" pitchFamily="18" charset="0"/>
              </a:rPr>
              <a:t>Step 3: Determine and Categorize the Ultimate Question</a:t>
            </a:r>
            <a:r>
              <a:rPr lang="en-US" altLang="en-US" sz="2400" dirty="0">
                <a:latin typeface="Bookman Old Style" pitchFamily="18" charset="0"/>
              </a:rPr>
              <a:t> </a:t>
            </a:r>
          </a:p>
          <a:p>
            <a:endParaRPr lang="en-US" altLang="en-US" sz="2400" dirty="0">
              <a:latin typeface="Bookman Old Style" pitchFamily="18" charset="0"/>
            </a:endParaRPr>
          </a:p>
          <a:p>
            <a:r>
              <a:rPr lang="en-US" altLang="en-US" sz="2400" dirty="0">
                <a:latin typeface="Bookman Old Style" pitchFamily="18" charset="0"/>
              </a:rPr>
              <a:t>• Classification of the request helps in developing a more effective search strategy and in determining the resources that should be used </a:t>
            </a:r>
          </a:p>
          <a:p>
            <a:endParaRPr lang="en-US" altLang="en-US" sz="2400" dirty="0">
              <a:latin typeface="Bookman Old Style" pitchFamily="18" charset="0"/>
            </a:endParaRPr>
          </a:p>
          <a:p>
            <a:r>
              <a:rPr lang="en-US" altLang="en-US" sz="2400" dirty="0">
                <a:latin typeface="Bookman Old Style" pitchFamily="18" charset="0"/>
              </a:rPr>
              <a:t>Examples: </a:t>
            </a:r>
          </a:p>
          <a:p>
            <a:endParaRPr lang="en-US" altLang="en-US" sz="2400" dirty="0">
              <a:latin typeface="Bookman Old Style" pitchFamily="18" charset="0"/>
            </a:endParaRPr>
          </a:p>
          <a:p>
            <a:r>
              <a:rPr lang="en-US" altLang="en-US" sz="2400" dirty="0">
                <a:latin typeface="Bookman Old Style" pitchFamily="18" charset="0"/>
              </a:rPr>
              <a:t>• What is the dose of aspirin? </a:t>
            </a:r>
          </a:p>
          <a:p>
            <a:endParaRPr lang="en-US" altLang="en-US" sz="2400" dirty="0">
              <a:latin typeface="Bookman Old Style" pitchFamily="18" charset="0"/>
            </a:endParaRPr>
          </a:p>
          <a:p>
            <a:r>
              <a:rPr lang="en-US" altLang="en-US" sz="2400" dirty="0">
                <a:latin typeface="Bookman Old Style" pitchFamily="18" charset="0"/>
              </a:rPr>
              <a:t>• Do we have </a:t>
            </a:r>
            <a:r>
              <a:rPr lang="en-US" altLang="en-US" sz="2400" dirty="0" err="1">
                <a:latin typeface="Bookman Old Style" pitchFamily="18" charset="0"/>
              </a:rPr>
              <a:t>salbutamol</a:t>
            </a:r>
            <a:r>
              <a:rPr lang="en-US" altLang="en-US" sz="2400" dirty="0">
                <a:latin typeface="Bookman Old Style" pitchFamily="18" charset="0"/>
              </a:rPr>
              <a:t> in stock?</a:t>
            </a:r>
          </a:p>
        </p:txBody>
      </p:sp>
      <p:sp>
        <p:nvSpPr>
          <p:cNvPr id="14" name="Slide Number Placeholder 13"/>
          <p:cNvSpPr>
            <a:spLocks noGrp="1"/>
          </p:cNvSpPr>
          <p:nvPr>
            <p:ph type="sldNum" sz="quarter" idx="12"/>
          </p:nvPr>
        </p:nvSpPr>
        <p:spPr/>
        <p:txBody>
          <a:bodyPr/>
          <a:lstStyle/>
          <a:p>
            <a:fld id="{28B54A7E-2395-4D35-824E-25842394C6F0}" type="slidenum">
              <a:rPr lang="en-IN" smtClean="0"/>
              <a:pPr/>
              <a:t>8</a:t>
            </a:fld>
            <a:endParaRPr lang="en-IN"/>
          </a:p>
        </p:txBody>
      </p:sp>
    </p:spTree>
    <p:extLst>
      <p:ext uri="{BB962C8B-B14F-4D97-AF65-F5344CB8AC3E}">
        <p14:creationId xmlns:p14="http://schemas.microsoft.com/office/powerpoint/2010/main" val="4137338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15" name="Rectangle 14"/>
          <p:cNvSpPr/>
          <p:nvPr/>
        </p:nvSpPr>
        <p:spPr>
          <a:xfrm>
            <a:off x="1293223" y="587830"/>
            <a:ext cx="9601199" cy="5632311"/>
          </a:xfrm>
          <a:prstGeom prst="rect">
            <a:avLst/>
          </a:prstGeom>
        </p:spPr>
        <p:txBody>
          <a:bodyPr wrap="square">
            <a:spAutoFit/>
          </a:bodyPr>
          <a:lstStyle/>
          <a:p>
            <a:r>
              <a:rPr lang="en-US" altLang="en-US" sz="2400" dirty="0">
                <a:latin typeface="Bookman Old Style" pitchFamily="18" charset="0"/>
              </a:rPr>
              <a:t>Examples of question classifications include: </a:t>
            </a:r>
          </a:p>
          <a:p>
            <a:endParaRPr lang="en-US" altLang="en-US" sz="2400" dirty="0">
              <a:latin typeface="Bookman Old Style" pitchFamily="18" charset="0"/>
            </a:endParaRPr>
          </a:p>
          <a:p>
            <a:r>
              <a:rPr lang="en-US" altLang="en-US" sz="2400" dirty="0">
                <a:latin typeface="Bookman Old Style" pitchFamily="18" charset="0"/>
              </a:rPr>
              <a:t> </a:t>
            </a:r>
            <a:r>
              <a:rPr lang="en-US" altLang="en-US" sz="2400" b="1" i="1" dirty="0">
                <a:latin typeface="Bookman Old Style" pitchFamily="18" charset="0"/>
              </a:rPr>
              <a:t>Adverse Drug Reaction/contraindication </a:t>
            </a:r>
          </a:p>
          <a:p>
            <a:endParaRPr lang="en-US" altLang="en-US" sz="2400" b="1" i="1" dirty="0">
              <a:latin typeface="Bookman Old Style" pitchFamily="18" charset="0"/>
            </a:endParaRPr>
          </a:p>
          <a:p>
            <a:r>
              <a:rPr lang="en-US" altLang="en-US" sz="2400" b="1" i="1" dirty="0">
                <a:latin typeface="Bookman Old Style" pitchFamily="18" charset="0"/>
              </a:rPr>
              <a:t> Availability </a:t>
            </a:r>
          </a:p>
          <a:p>
            <a:endParaRPr lang="en-US" altLang="en-US" sz="2400" b="1" i="1" dirty="0">
              <a:latin typeface="Bookman Old Style" pitchFamily="18" charset="0"/>
            </a:endParaRPr>
          </a:p>
          <a:p>
            <a:r>
              <a:rPr lang="en-US" altLang="en-US" sz="2400" b="1" i="1" dirty="0">
                <a:latin typeface="Bookman Old Style" pitchFamily="18" charset="0"/>
              </a:rPr>
              <a:t> Dose </a:t>
            </a:r>
          </a:p>
          <a:p>
            <a:endParaRPr lang="en-US" altLang="en-US" sz="2400" b="1" i="1" dirty="0">
              <a:latin typeface="Bookman Old Style" pitchFamily="18" charset="0"/>
            </a:endParaRPr>
          </a:p>
          <a:p>
            <a:r>
              <a:rPr lang="en-US" altLang="en-US" sz="2400" b="1" i="1" dirty="0">
                <a:latin typeface="Bookman Old Style" pitchFamily="18" charset="0"/>
              </a:rPr>
              <a:t> Drug compatibility/stability </a:t>
            </a:r>
          </a:p>
          <a:p>
            <a:r>
              <a:rPr lang="en-US" altLang="en-US" sz="2400" b="1" i="1" dirty="0">
                <a:latin typeface="Bookman Old Style" pitchFamily="18" charset="0"/>
              </a:rPr>
              <a:t> </a:t>
            </a:r>
          </a:p>
          <a:p>
            <a:r>
              <a:rPr lang="en-US" altLang="en-US" sz="2400" b="1" i="1" dirty="0">
                <a:latin typeface="Bookman Old Style" pitchFamily="18" charset="0"/>
              </a:rPr>
              <a:t> Drug interaction </a:t>
            </a:r>
          </a:p>
          <a:p>
            <a:endParaRPr lang="en-US" altLang="en-US" sz="2400" b="1" i="1" dirty="0">
              <a:latin typeface="Bookman Old Style" pitchFamily="18" charset="0"/>
            </a:endParaRPr>
          </a:p>
          <a:p>
            <a:r>
              <a:rPr lang="en-US" altLang="en-US" sz="2400" b="1" i="1" dirty="0">
                <a:latin typeface="Bookman Old Style" pitchFamily="18" charset="0"/>
              </a:rPr>
              <a:t> Drug therapy (academic? Patient-specific) </a:t>
            </a:r>
          </a:p>
          <a:p>
            <a:endParaRPr lang="en-US" altLang="en-US" sz="2400" b="1" i="1" dirty="0">
              <a:latin typeface="Bookman Old Style" pitchFamily="18" charset="0"/>
            </a:endParaRPr>
          </a:p>
          <a:p>
            <a:r>
              <a:rPr lang="en-US" altLang="en-US" sz="2400" b="1" i="1" dirty="0">
                <a:latin typeface="Bookman Old Style" pitchFamily="18" charset="0"/>
              </a:rPr>
              <a:t> Drug identification</a:t>
            </a:r>
            <a:endParaRPr lang="en-US" sz="2400" dirty="0"/>
          </a:p>
        </p:txBody>
      </p:sp>
      <p:sp>
        <p:nvSpPr>
          <p:cNvPr id="13" name="Slide Number Placeholder 12"/>
          <p:cNvSpPr>
            <a:spLocks noGrp="1"/>
          </p:cNvSpPr>
          <p:nvPr>
            <p:ph type="sldNum" sz="quarter" idx="12"/>
          </p:nvPr>
        </p:nvSpPr>
        <p:spPr/>
        <p:txBody>
          <a:bodyPr/>
          <a:lstStyle/>
          <a:p>
            <a:fld id="{28B54A7E-2395-4D35-824E-25842394C6F0}" type="slidenum">
              <a:rPr lang="en-IN" smtClean="0"/>
              <a:pPr/>
              <a:t>9</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40285496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6" ma:contentTypeDescription="Create a new document." ma:contentTypeScope="" ma:versionID="faa036d22f56a16cde9b7aa97ce92539">
  <xsd:schema xmlns:xsd="http://www.w3.org/2001/XMLSchema" xmlns:xs="http://www.w3.org/2001/XMLSchema" xmlns:p="http://schemas.microsoft.com/office/2006/metadata/properties" xmlns:ns2="1e863c3e-37bc-489c-8a97-a2b2e8e58ff9" targetNamespace="http://schemas.microsoft.com/office/2006/metadata/properties" ma:root="true" ma:fieldsID="17ae55b51d5adf974f409f68725140ce"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604F7E-2147-493E-9DCC-B6080A1511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63c3e-37bc-489c-8a97-a2b2e8e58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301BF1-97B7-4514-9189-2C224061B3E7}">
  <ds:schemaRefs>
    <ds:schemaRef ds:uri="http://schemas.microsoft.com/sharepoint/v3/contenttype/forms"/>
  </ds:schemaRefs>
</ds:datastoreItem>
</file>

<file path=customXml/itemProps3.xml><?xml version="1.0" encoding="utf-8"?>
<ds:datastoreItem xmlns:ds="http://schemas.openxmlformats.org/officeDocument/2006/customXml" ds:itemID="{0134E276-B3BD-4B3A-8264-FFE8CA040FB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48411</TotalTime>
  <Words>2088</Words>
  <Application>Microsoft Office PowerPoint</Application>
  <PresentationFormat>Widescreen</PresentationFormat>
  <Paragraphs>396</Paragraphs>
  <Slides>35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Bookman Old Style</vt:lpstr>
      <vt:lpstr>Calibri</vt:lpstr>
      <vt:lpstr>Calibri Light</vt:lpstr>
      <vt:lpstr>Schoolbook Uralic</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201</cp:revision>
  <dcterms:created xsi:type="dcterms:W3CDTF">2020-07-13T05:58:17Z</dcterms:created>
  <dcterms:modified xsi:type="dcterms:W3CDTF">2024-09-15T10:22:01Z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