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63B68-0020-4CBE-A00F-96582287D161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5D070-EFF1-468A-838C-9030E2852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20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5D070-EFF1-468A-838C-9030E28528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33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07609" y="6472554"/>
            <a:ext cx="21875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14-06-2021</a:t>
            </a: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07609" y="6472554"/>
            <a:ext cx="21875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14-06-2021</a:t>
            </a: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5007609" y="6472554"/>
            <a:ext cx="21875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14-06-2021</a:t>
            </a:r>
            <a:endParaRPr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5007609" y="6472554"/>
            <a:ext cx="21875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14-06-2021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007609" y="6472554"/>
            <a:ext cx="21875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14-06-2021</a:t>
            </a:r>
            <a:endParaRPr spc="-1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05350" y="6457950"/>
            <a:ext cx="2929001" cy="400050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4763" y="4826"/>
            <a:ext cx="12182475" cy="95250"/>
          </a:xfrm>
          <a:custGeom>
            <a:avLst/>
            <a:gdLst/>
            <a:ahLst/>
            <a:cxnLst/>
            <a:rect l="l" t="t" r="r" b="b"/>
            <a:pathLst>
              <a:path w="12182475" h="95250">
                <a:moveTo>
                  <a:pt x="12182475" y="0"/>
                </a:moveTo>
                <a:lnTo>
                  <a:pt x="0" y="0"/>
                </a:lnTo>
                <a:lnTo>
                  <a:pt x="0" y="95250"/>
                </a:lnTo>
                <a:lnTo>
                  <a:pt x="12182475" y="95250"/>
                </a:lnTo>
                <a:lnTo>
                  <a:pt x="121824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763" y="4826"/>
            <a:ext cx="12182475" cy="95250"/>
          </a:xfrm>
          <a:custGeom>
            <a:avLst/>
            <a:gdLst/>
            <a:ahLst/>
            <a:cxnLst/>
            <a:rect l="l" t="t" r="r" b="b"/>
            <a:pathLst>
              <a:path w="12182475" h="95250">
                <a:moveTo>
                  <a:pt x="0" y="95250"/>
                </a:moveTo>
                <a:lnTo>
                  <a:pt x="12182475" y="95250"/>
                </a:lnTo>
                <a:lnTo>
                  <a:pt x="12182475" y="0"/>
                </a:lnTo>
                <a:lnTo>
                  <a:pt x="0" y="0"/>
                </a:lnTo>
                <a:lnTo>
                  <a:pt x="0" y="95250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25321" y="869568"/>
            <a:ext cx="2050414" cy="392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41399" y="1828736"/>
            <a:ext cx="10109200" cy="3827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7575" y="6472554"/>
            <a:ext cx="73088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14-06-2021</a:t>
            </a:r>
            <a:endParaRPr spc="-10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82401" y="6472554"/>
            <a:ext cx="2286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14" name="TextBox 13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2590800" y="1659163"/>
            <a:ext cx="7542530" cy="3367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20395" algn="ctr">
              <a:lnSpc>
                <a:spcPct val="100000"/>
              </a:lnSpc>
              <a:spcBef>
                <a:spcPts val="100"/>
              </a:spcBef>
            </a:pPr>
            <a:r>
              <a:rPr sz="4000" b="1" u="heavy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CLINICAL</a:t>
            </a:r>
            <a:r>
              <a:rPr sz="4000" b="1" u="heavy" spc="1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0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PHARMACY</a:t>
            </a:r>
            <a:endParaRPr sz="4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600" spc="-5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sz="3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5" dirty="0">
                <a:solidFill>
                  <a:srgbClr val="FF0000"/>
                </a:solidFill>
                <a:latin typeface="Times New Roman"/>
                <a:cs typeface="Times New Roman"/>
              </a:rPr>
              <a:t>THERAPY</a:t>
            </a:r>
            <a:r>
              <a:rPr sz="3600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-20" dirty="0">
                <a:solidFill>
                  <a:srgbClr val="FF0000"/>
                </a:solidFill>
                <a:latin typeface="Times New Roman"/>
                <a:cs typeface="Times New Roman"/>
              </a:rPr>
              <a:t>MONITORING</a:t>
            </a:r>
            <a:r>
              <a:rPr sz="36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-10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3600" dirty="0">
              <a:latin typeface="Times New Roman"/>
              <a:cs typeface="Times New Roman"/>
            </a:endParaRPr>
          </a:p>
          <a:p>
            <a:pPr marR="14604" algn="ctr">
              <a:lnSpc>
                <a:spcPct val="100000"/>
              </a:lnSpc>
              <a:spcBef>
                <a:spcPts val="5"/>
              </a:spcBef>
            </a:pPr>
            <a:r>
              <a:rPr sz="3600" spc="-5" dirty="0">
                <a:solidFill>
                  <a:srgbClr val="FF0000"/>
                </a:solidFill>
                <a:latin typeface="Times New Roman"/>
                <a:cs typeface="Times New Roman"/>
              </a:rPr>
              <a:t>PHARMACEUTICAL</a:t>
            </a:r>
            <a:r>
              <a:rPr sz="360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5" dirty="0">
                <a:solidFill>
                  <a:srgbClr val="FF0000"/>
                </a:solidFill>
                <a:latin typeface="Times New Roman"/>
                <a:cs typeface="Times New Roman"/>
              </a:rPr>
              <a:t>CARE</a:t>
            </a:r>
            <a:endParaRPr sz="3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1586" y="0"/>
            <a:ext cx="12195175" cy="107950"/>
            <a:chOff x="-1586" y="0"/>
            <a:chExt cx="12195175" cy="107950"/>
          </a:xfrm>
        </p:grpSpPr>
        <p:sp>
          <p:nvSpPr>
            <p:cNvPr id="11" name="object 11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12182475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182475" y="95250"/>
                  </a:lnTo>
                  <a:lnTo>
                    <a:pt x="121824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0" y="95250"/>
                  </a:moveTo>
                  <a:lnTo>
                    <a:pt x="12182475" y="95250"/>
                  </a:lnTo>
                  <a:lnTo>
                    <a:pt x="121824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1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0525" y="611886"/>
            <a:ext cx="7418070" cy="2957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THERAPY</a:t>
            </a:r>
            <a:r>
              <a:rPr sz="24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MONITORING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  <a:tabLst>
                <a:tab pos="4368800" algn="l"/>
              </a:tabLst>
            </a:pPr>
            <a:r>
              <a:rPr sz="2400" spc="-30" dirty="0">
                <a:latin typeface="Times New Roman"/>
                <a:cs typeface="Times New Roman"/>
              </a:rPr>
              <a:t>One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fundamental</a:t>
            </a:r>
            <a:r>
              <a:rPr sz="2400" spc="3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activity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	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clinical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  <a:tabLst>
                <a:tab pos="1490980" algn="l"/>
              </a:tabLst>
            </a:pPr>
            <a:r>
              <a:rPr sz="2400" spc="-10" dirty="0">
                <a:latin typeface="Times New Roman"/>
                <a:cs typeface="Times New Roman"/>
              </a:rPr>
              <a:t>working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	</a:t>
            </a:r>
            <a:r>
              <a:rPr sz="2400" spc="-20" dirty="0">
                <a:latin typeface="Times New Roman"/>
                <a:cs typeface="Times New Roman"/>
              </a:rPr>
              <a:t>hospital.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latin typeface="Times New Roman"/>
                <a:cs typeface="Times New Roman"/>
              </a:rPr>
              <a:t>Individualisation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Times New Roman"/>
                <a:cs typeface="Times New Roman"/>
              </a:rPr>
              <a:t>Rational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usage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7500" y="3562350"/>
            <a:ext cx="5314950" cy="28479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9800" y="1056639"/>
            <a:ext cx="2758440" cy="4055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5" dirty="0">
                <a:latin typeface="Times New Roman"/>
                <a:cs typeface="Times New Roman"/>
              </a:rPr>
              <a:t>Appropriate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ct val="200100"/>
              </a:lnSpc>
              <a:spcBef>
                <a:spcPts val="20"/>
              </a:spcBef>
            </a:pPr>
            <a:r>
              <a:rPr sz="2400" spc="-5" dirty="0">
                <a:latin typeface="Times New Roman"/>
                <a:cs typeface="Times New Roman"/>
              </a:rPr>
              <a:t>Appropriate </a:t>
            </a:r>
            <a:r>
              <a:rPr sz="2400" spc="-20" dirty="0">
                <a:latin typeface="Times New Roman"/>
                <a:cs typeface="Times New Roman"/>
              </a:rPr>
              <a:t>patient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Appropriate </a:t>
            </a:r>
            <a:r>
              <a:rPr sz="2400" spc="-30" dirty="0">
                <a:latin typeface="Times New Roman"/>
                <a:cs typeface="Times New Roman"/>
              </a:rPr>
              <a:t>dose 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Appropriate </a:t>
            </a:r>
            <a:r>
              <a:rPr sz="2400" spc="-15" dirty="0">
                <a:latin typeface="Times New Roman"/>
                <a:cs typeface="Times New Roman"/>
              </a:rPr>
              <a:t>route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Appropriate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frequency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Appropriate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duration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9650" y="714630"/>
            <a:ext cx="4331323" cy="526681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3144" y="807974"/>
            <a:ext cx="10408285" cy="1489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5"/>
              </a:spcBef>
            </a:pP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reliable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responsive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drug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therapy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monitoring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service</a:t>
            </a:r>
            <a:endParaRPr sz="2400">
              <a:latin typeface="Times New Roman"/>
              <a:cs typeface="Times New Roman"/>
            </a:endParaRPr>
          </a:p>
          <a:p>
            <a:pPr marL="12700" marR="5080" indent="76200">
              <a:lnSpc>
                <a:spcPts val="2930"/>
              </a:lnSpc>
              <a:spcBef>
                <a:spcPts val="40"/>
              </a:spcBef>
              <a:tabLst>
                <a:tab pos="812800" algn="l"/>
                <a:tab pos="1480185" algn="l"/>
                <a:tab pos="2566670" algn="l"/>
                <a:tab pos="4101465" algn="l"/>
                <a:tab pos="5102225" algn="l"/>
                <a:tab pos="6227445" algn="l"/>
                <a:tab pos="7209155" algn="l"/>
                <a:tab pos="7647305" algn="l"/>
                <a:tab pos="8801100" algn="l"/>
                <a:tab pos="9525635" algn="l"/>
                <a:tab pos="10020935" algn="l"/>
              </a:tabLst>
            </a:pPr>
            <a:r>
              <a:rPr sz="2400" spc="-5" dirty="0">
                <a:latin typeface="Times New Roman"/>
                <a:cs typeface="Times New Roman"/>
              </a:rPr>
              <a:t>depends </a:t>
            </a:r>
            <a:r>
              <a:rPr sz="2400" spc="35" dirty="0">
                <a:latin typeface="Times New Roman"/>
                <a:cs typeface="Times New Roman"/>
              </a:rPr>
              <a:t>on </a:t>
            </a:r>
            <a:r>
              <a:rPr sz="2400" b="1" dirty="0">
                <a:latin typeface="Times New Roman"/>
                <a:cs typeface="Times New Roman"/>
              </a:rPr>
              <a:t>team </a:t>
            </a:r>
            <a:r>
              <a:rPr sz="2400" b="1" spc="10" dirty="0">
                <a:latin typeface="Times New Roman"/>
                <a:cs typeface="Times New Roman"/>
              </a:rPr>
              <a:t>work </a:t>
            </a:r>
            <a:r>
              <a:rPr sz="2400" spc="10" dirty="0">
                <a:latin typeface="Times New Roman"/>
                <a:cs typeface="Times New Roman"/>
              </a:rPr>
              <a:t>between </a:t>
            </a:r>
            <a:r>
              <a:rPr sz="2400" spc="-15" dirty="0">
                <a:latin typeface="Times New Roman"/>
                <a:cs typeface="Times New Roman"/>
              </a:rPr>
              <a:t>nurses, </a:t>
            </a:r>
            <a:r>
              <a:rPr sz="2400" spc="-5" dirty="0">
                <a:latin typeface="Times New Roman"/>
                <a:cs typeface="Times New Roman"/>
              </a:rPr>
              <a:t>doctors, </a:t>
            </a:r>
            <a:r>
              <a:rPr sz="2400" spc="-10" dirty="0">
                <a:latin typeface="Times New Roman"/>
                <a:cs typeface="Times New Roman"/>
              </a:rPr>
              <a:t>pharmacist,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scientist</a:t>
            </a:r>
            <a:r>
              <a:rPr sz="2400" spc="-10" dirty="0">
                <a:latin typeface="Times New Roman"/>
                <a:cs typeface="Times New Roman"/>
              </a:rPr>
              <a:t> and technical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60" dirty="0">
                <a:latin typeface="Times New Roman"/>
                <a:cs typeface="Times New Roman"/>
              </a:rPr>
              <a:t>a</a:t>
            </a:r>
            <a:r>
              <a:rPr sz="2400" spc="-55" dirty="0">
                <a:latin typeface="Times New Roman"/>
                <a:cs typeface="Times New Roman"/>
              </a:rPr>
              <a:t>f</a:t>
            </a:r>
            <a:r>
              <a:rPr sz="2400" spc="-45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.	</a:t>
            </a:r>
            <a:r>
              <a:rPr sz="2400" spc="25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2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10" dirty="0">
                <a:latin typeface="Times New Roman"/>
                <a:cs typeface="Times New Roman"/>
              </a:rPr>
              <a:t>i</a:t>
            </a:r>
            <a:r>
              <a:rPr sz="2400" spc="-8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	</a:t>
            </a:r>
            <a:r>
              <a:rPr sz="2400" spc="70" dirty="0">
                <a:latin typeface="Times New Roman"/>
                <a:cs typeface="Times New Roman"/>
              </a:rPr>
              <a:t>p</a:t>
            </a:r>
            <a:r>
              <a:rPr sz="2400" spc="-75" dirty="0">
                <a:latin typeface="Times New Roman"/>
                <a:cs typeface="Times New Roman"/>
              </a:rPr>
              <a:t>h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spc="95" dirty="0">
                <a:latin typeface="Times New Roman"/>
                <a:cs typeface="Times New Roman"/>
              </a:rPr>
              <a:t>r</a:t>
            </a:r>
            <a:r>
              <a:rPr sz="2400" spc="-145" dirty="0">
                <a:latin typeface="Times New Roman"/>
                <a:cs typeface="Times New Roman"/>
              </a:rPr>
              <a:t>m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-20" dirty="0">
                <a:latin typeface="Times New Roman"/>
                <a:cs typeface="Times New Roman"/>
              </a:rPr>
              <a:t>c</a:t>
            </a:r>
            <a:r>
              <a:rPr sz="2400" spc="75" dirty="0">
                <a:latin typeface="Times New Roman"/>
                <a:cs typeface="Times New Roman"/>
              </a:rPr>
              <a:t>i</a:t>
            </a:r>
            <a:r>
              <a:rPr sz="2400" spc="-1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	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spc="-80" dirty="0">
                <a:latin typeface="Times New Roman"/>
                <a:cs typeface="Times New Roman"/>
              </a:rPr>
              <a:t>h</a:t>
            </a:r>
            <a:r>
              <a:rPr sz="2400" spc="70" dirty="0">
                <a:latin typeface="Times New Roman"/>
                <a:cs typeface="Times New Roman"/>
              </a:rPr>
              <a:t>o</a:t>
            </a:r>
            <a:r>
              <a:rPr sz="2400" spc="-80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ld	p</a:t>
            </a:r>
            <a:r>
              <a:rPr sz="2400" spc="25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75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5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spc="70" dirty="0">
                <a:latin typeface="Times New Roman"/>
                <a:cs typeface="Times New Roman"/>
              </a:rPr>
              <a:t>d</a:t>
            </a:r>
            <a:r>
              <a:rPr sz="2400" spc="-80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	</a:t>
            </a:r>
            <a:r>
              <a:rPr sz="2400" spc="-70" dirty="0">
                <a:latin typeface="Times New Roman"/>
                <a:cs typeface="Times New Roman"/>
              </a:rPr>
              <a:t>m</a:t>
            </a:r>
            <a:r>
              <a:rPr sz="2400" spc="-1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spc="-15" dirty="0">
                <a:latin typeface="Times New Roman"/>
                <a:cs typeface="Times New Roman"/>
              </a:rPr>
              <a:t>ca</a:t>
            </a:r>
            <a:r>
              <a:rPr sz="2400" dirty="0">
                <a:latin typeface="Times New Roman"/>
                <a:cs typeface="Times New Roman"/>
              </a:rPr>
              <a:t>l	</a:t>
            </a:r>
            <a:r>
              <a:rPr sz="2400" spc="-3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65" dirty="0">
                <a:latin typeface="Times New Roman"/>
                <a:cs typeface="Times New Roman"/>
              </a:rPr>
              <a:t>a</a:t>
            </a:r>
            <a:r>
              <a:rPr sz="2400" spc="-55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f	</a:t>
            </a:r>
            <a:r>
              <a:rPr sz="2400" spc="70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	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spc="-75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745"/>
              </a:lnSpc>
              <a:tabLst>
                <a:tab pos="4368800" algn="l"/>
              </a:tabLst>
            </a:pPr>
            <a:r>
              <a:rPr sz="2400" dirty="0">
                <a:latin typeface="Times New Roman"/>
                <a:cs typeface="Times New Roman"/>
              </a:rPr>
              <a:t>appropriate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use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drugs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assist	</a:t>
            </a:r>
            <a:r>
              <a:rPr sz="2400" spc="-25" dirty="0">
                <a:latin typeface="Times New Roman"/>
                <a:cs typeface="Times New Roman"/>
              </a:rPr>
              <a:t>them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obtaining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better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therapeutic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results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38825" y="3162300"/>
            <a:ext cx="6353175" cy="32004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7120" y="300037"/>
            <a:ext cx="10820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b="1" spc="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06181"/>
            <a:ext cx="8975090" cy="47224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78175">
              <a:lnSpc>
                <a:spcPct val="100400"/>
              </a:lnSpc>
              <a:spcBef>
                <a:spcPts val="90"/>
              </a:spcBef>
            </a:pPr>
            <a:r>
              <a:rPr sz="2400" spc="-95" dirty="0">
                <a:latin typeface="Times New Roman"/>
                <a:cs typeface="Times New Roman"/>
              </a:rPr>
              <a:t>To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optimise</a:t>
            </a:r>
            <a:r>
              <a:rPr sz="24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r>
              <a:rPr sz="240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drug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therapy</a:t>
            </a:r>
            <a:r>
              <a:rPr sz="2400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outcomes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implementing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strategy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involving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fallowing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components.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Collation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interpretation</a:t>
            </a:r>
            <a:r>
              <a:rPr sz="2400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specific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information.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4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Identification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desired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therapeutic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outcomes.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47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Review</a:t>
            </a:r>
            <a:r>
              <a:rPr sz="24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therapy.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Formulation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interpretation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monitoring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1480"/>
              </a:spcBef>
            </a:pPr>
            <a:r>
              <a:rPr sz="2400" spc="-45" dirty="0">
                <a:latin typeface="Times New Roman"/>
                <a:cs typeface="Times New Roman"/>
              </a:rPr>
              <a:t>strategy.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39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Review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outcomes</a:t>
            </a:r>
            <a:r>
              <a:rPr sz="2400" spc="-4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48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Modification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monitoring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required.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6850" y="361950"/>
            <a:ext cx="2466975" cy="184785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99895" y="756348"/>
            <a:ext cx="7367270" cy="3376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COMPONENTS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THERAPY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MONITORING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5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  <a:tab pos="2175510" algn="l"/>
              </a:tabLst>
            </a:pPr>
            <a:r>
              <a:rPr sz="2750" spc="-20" dirty="0">
                <a:latin typeface="Times New Roman"/>
                <a:cs typeface="Times New Roman"/>
              </a:rPr>
              <a:t>Medication	order</a:t>
            </a:r>
            <a:r>
              <a:rPr sz="2750" spc="160" dirty="0">
                <a:latin typeface="Times New Roman"/>
                <a:cs typeface="Times New Roman"/>
              </a:rPr>
              <a:t> </a:t>
            </a:r>
            <a:r>
              <a:rPr sz="2750" spc="-30" dirty="0">
                <a:latin typeface="Times New Roman"/>
                <a:cs typeface="Times New Roman"/>
              </a:rPr>
              <a:t>review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30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750" spc="-25" dirty="0">
                <a:latin typeface="Times New Roman"/>
                <a:cs typeface="Times New Roman"/>
              </a:rPr>
              <a:t>Clinical</a:t>
            </a:r>
            <a:r>
              <a:rPr sz="2750" spc="235" dirty="0">
                <a:latin typeface="Times New Roman"/>
                <a:cs typeface="Times New Roman"/>
              </a:rPr>
              <a:t> </a:t>
            </a:r>
            <a:r>
              <a:rPr sz="2750" spc="-30" dirty="0">
                <a:latin typeface="Times New Roman"/>
                <a:cs typeface="Times New Roman"/>
              </a:rPr>
              <a:t>review</a:t>
            </a:r>
            <a:endParaRPr sz="2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9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750" spc="-10" dirty="0">
                <a:latin typeface="Times New Roman"/>
                <a:cs typeface="Times New Roman"/>
              </a:rPr>
              <a:t>Pharmacist</a:t>
            </a:r>
            <a:r>
              <a:rPr sz="2750" spc="220" dirty="0">
                <a:latin typeface="Times New Roman"/>
                <a:cs typeface="Times New Roman"/>
              </a:rPr>
              <a:t> </a:t>
            </a:r>
            <a:r>
              <a:rPr sz="2750" spc="-20" dirty="0">
                <a:latin typeface="Times New Roman"/>
                <a:cs typeface="Times New Roman"/>
              </a:rPr>
              <a:t>intervention</a:t>
            </a:r>
            <a:endParaRPr sz="27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0875" y="1238250"/>
            <a:ext cx="4167447" cy="48672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25929" y="716978"/>
            <a:ext cx="45637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MEDICATION</a:t>
            </a:r>
            <a:r>
              <a:rPr b="1" spc="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ORDER</a:t>
            </a:r>
            <a:r>
              <a:rPr b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REVIEW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5929" y="1450974"/>
            <a:ext cx="8072120" cy="2957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ts val="2870"/>
              </a:lnSpc>
              <a:spcBef>
                <a:spcPts val="10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10" dirty="0">
                <a:latin typeface="Times New Roman"/>
                <a:cs typeface="Times New Roman"/>
              </a:rPr>
              <a:t>It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fundamental</a:t>
            </a:r>
            <a:r>
              <a:rPr sz="2400" spc="38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responsibility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pharmacist</a:t>
            </a:r>
            <a:r>
              <a:rPr sz="2400" spc="3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-45" dirty="0">
                <a:solidFill>
                  <a:srgbClr val="00AF50"/>
                </a:solidFill>
                <a:latin typeface="Times New Roman"/>
                <a:cs typeface="Times New Roman"/>
              </a:rPr>
              <a:t>ensure</a:t>
            </a:r>
            <a:r>
              <a:rPr sz="240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ts val="2870"/>
              </a:lnSpc>
            </a:pP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appropriateness</a:t>
            </a:r>
            <a:r>
              <a:rPr sz="2400" spc="1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of</a:t>
            </a:r>
            <a:r>
              <a:rPr sz="2400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medication</a:t>
            </a:r>
            <a:r>
              <a:rPr sz="2400" spc="1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orders.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Times New Roman"/>
              <a:cs typeface="Times New Roman"/>
            </a:endParaRPr>
          </a:p>
          <a:p>
            <a:pPr marL="317500" marR="8255" indent="-305435">
              <a:lnSpc>
                <a:spcPts val="286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/>
              <a:t>	</a:t>
            </a:r>
            <a:r>
              <a:rPr sz="2400" spc="10" dirty="0">
                <a:latin typeface="Times New Roman"/>
                <a:cs typeface="Times New Roman"/>
              </a:rPr>
              <a:t>It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serves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as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starting</a:t>
            </a:r>
            <a:r>
              <a:rPr sz="2400" spc="1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point</a:t>
            </a:r>
            <a:r>
              <a:rPr sz="2400" spc="1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other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clinical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pharmacy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activities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counselling,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TDM,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DI,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ADR).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Organizing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according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25" dirty="0">
                <a:latin typeface="Times New Roman"/>
                <a:cs typeface="Times New Roman"/>
              </a:rPr>
              <a:t>medical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problems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45"/>
              </a:spcBef>
            </a:pPr>
            <a:r>
              <a:rPr sz="2400" spc="-20" dirty="0">
                <a:latin typeface="Times New Roman"/>
                <a:cs typeface="Times New Roman"/>
              </a:rPr>
              <a:t>helps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breakdown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complex</a:t>
            </a:r>
            <a:r>
              <a:rPr sz="2400" spc="1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situation</a:t>
            </a:r>
            <a:r>
              <a:rPr sz="240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into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 its</a:t>
            </a:r>
            <a:r>
              <a:rPr sz="2400" spc="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individual</a:t>
            </a:r>
            <a:r>
              <a:rPr sz="2400" spc="1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parts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2239" y="481647"/>
            <a:ext cx="9264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275" dirty="0">
                <a:solidFill>
                  <a:srgbClr val="FF0000"/>
                </a:solidFill>
                <a:latin typeface="Cambria"/>
                <a:cs typeface="Cambria"/>
              </a:rPr>
              <a:t>G</a:t>
            </a:r>
            <a:r>
              <a:rPr b="1" spc="325" dirty="0">
                <a:solidFill>
                  <a:srgbClr val="FF0000"/>
                </a:solidFill>
                <a:latin typeface="Cambria"/>
                <a:cs typeface="Cambria"/>
              </a:rPr>
              <a:t>O</a:t>
            </a:r>
            <a:r>
              <a:rPr b="1" spc="185" dirty="0">
                <a:solidFill>
                  <a:srgbClr val="FF0000"/>
                </a:solidFill>
                <a:latin typeface="Cambria"/>
                <a:cs typeface="Cambria"/>
              </a:rPr>
              <a:t>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16633" y="1331213"/>
            <a:ext cx="8305800" cy="1127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0534" indent="-457834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95" dirty="0">
                <a:latin typeface="Times New Roman"/>
                <a:cs typeface="Times New Roman"/>
              </a:rPr>
              <a:t>To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optimise</a:t>
            </a:r>
            <a:r>
              <a:rPr sz="2400" spc="2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patients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therapy.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0" dirty="0">
                <a:latin typeface="Times New Roman"/>
                <a:cs typeface="Times New Roman"/>
              </a:rPr>
              <a:t>To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prevent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AF50"/>
                </a:solidFill>
                <a:latin typeface="Times New Roman"/>
                <a:cs typeface="Times New Roman"/>
              </a:rPr>
              <a:t>minimise</a:t>
            </a:r>
            <a:r>
              <a:rPr sz="2400" spc="3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problems/medication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errors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1268" y="3057525"/>
            <a:ext cx="2020156" cy="32766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876300" y="2686071"/>
            <a:ext cx="11082020" cy="4171929"/>
            <a:chOff x="876300" y="2686071"/>
            <a:chExt cx="11082020" cy="4171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8660" y="6448424"/>
              <a:ext cx="2986180" cy="4095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0" y="6457949"/>
              <a:ext cx="2929001" cy="4000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700651" y="6491287"/>
              <a:ext cx="2867025" cy="314325"/>
            </a:xfrm>
            <a:custGeom>
              <a:avLst/>
              <a:gdLst/>
              <a:ahLst/>
              <a:cxnLst/>
              <a:rect l="l" t="t" r="r" b="b"/>
              <a:pathLst>
                <a:path w="2867025" h="314325">
                  <a:moveTo>
                    <a:pt x="2867025" y="0"/>
                  </a:moveTo>
                  <a:lnTo>
                    <a:pt x="0" y="0"/>
                  </a:lnTo>
                  <a:lnTo>
                    <a:pt x="0" y="314325"/>
                  </a:lnTo>
                  <a:lnTo>
                    <a:pt x="2867025" y="314325"/>
                  </a:lnTo>
                  <a:lnTo>
                    <a:pt x="28670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00651" y="6491287"/>
              <a:ext cx="2867025" cy="314325"/>
            </a:xfrm>
            <a:custGeom>
              <a:avLst/>
              <a:gdLst/>
              <a:ahLst/>
              <a:cxnLst/>
              <a:rect l="l" t="t" r="r" b="b"/>
              <a:pathLst>
                <a:path w="2867025" h="314325">
                  <a:moveTo>
                    <a:pt x="0" y="314325"/>
                  </a:moveTo>
                  <a:lnTo>
                    <a:pt x="2867025" y="314325"/>
                  </a:lnTo>
                  <a:lnTo>
                    <a:pt x="2867025" y="0"/>
                  </a:lnTo>
                  <a:lnTo>
                    <a:pt x="0" y="0"/>
                  </a:lnTo>
                  <a:lnTo>
                    <a:pt x="0" y="3143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300" y="3133724"/>
              <a:ext cx="5324475" cy="3276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0375" y="2686071"/>
              <a:ext cx="5147463" cy="389504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-1586" y="0"/>
            <a:ext cx="12195175" cy="107950"/>
            <a:chOff x="-1586" y="0"/>
            <a:chExt cx="12195175" cy="107950"/>
          </a:xfrm>
        </p:grpSpPr>
        <p:sp>
          <p:nvSpPr>
            <p:cNvPr id="11" name="object 11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12182475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182475" y="95250"/>
                  </a:lnTo>
                  <a:lnTo>
                    <a:pt x="121824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0" y="95250"/>
                  </a:moveTo>
                  <a:lnTo>
                    <a:pt x="12182475" y="95250"/>
                  </a:lnTo>
                  <a:lnTo>
                    <a:pt x="121824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11567" y="860424"/>
            <a:ext cx="9832975" cy="1546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ts val="2870"/>
              </a:lnSpc>
              <a:spcBef>
                <a:spcPts val="10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Ensuring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comprehensible</a:t>
            </a:r>
            <a:r>
              <a:rPr sz="2400" spc="3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unambiguous</a:t>
            </a:r>
            <a:r>
              <a:rPr sz="2400" spc="-30" dirty="0">
                <a:latin typeface="Times New Roman"/>
                <a:cs typeface="Times New Roman"/>
              </a:rPr>
              <a:t>,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ts val="2870"/>
              </a:lnSpc>
            </a:pPr>
            <a:r>
              <a:rPr sz="2400" dirty="0">
                <a:latin typeface="Times New Roman"/>
                <a:cs typeface="Times New Roman"/>
              </a:rPr>
              <a:t>appropriate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terminology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used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name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not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abbreviated.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Annotate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chart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5" dirty="0">
                <a:latin typeface="Times New Roman"/>
                <a:cs typeface="Times New Roman"/>
              </a:rPr>
              <a:t>provide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clarification</a:t>
            </a:r>
            <a:r>
              <a:rPr sz="2400" spc="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required</a:t>
            </a:r>
            <a:r>
              <a:rPr sz="2750" spc="-5" dirty="0">
                <a:latin typeface="Lucida Sans Unicode"/>
                <a:cs typeface="Lucida Sans Unicode"/>
              </a:rPr>
              <a:t>.</a:t>
            </a:r>
            <a:endParaRPr sz="27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9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3785" y="625411"/>
            <a:ext cx="7347584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pc="-15" dirty="0">
                <a:solidFill>
                  <a:srgbClr val="000000"/>
                </a:solidFill>
              </a:rPr>
              <a:t>Detecting</a:t>
            </a:r>
            <a:r>
              <a:rPr spc="6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orders</a:t>
            </a:r>
            <a:r>
              <a:rPr spc="-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for</a:t>
            </a:r>
            <a:r>
              <a:rPr spc="2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medication</a:t>
            </a:r>
            <a:r>
              <a:rPr spc="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to </a:t>
            </a:r>
            <a:r>
              <a:rPr spc="-20" dirty="0">
                <a:solidFill>
                  <a:srgbClr val="000000"/>
                </a:solidFill>
              </a:rPr>
              <a:t>which</a:t>
            </a:r>
            <a:r>
              <a:rPr spc="70" dirty="0">
                <a:solidFill>
                  <a:srgbClr val="000000"/>
                </a:solidFill>
              </a:rPr>
              <a:t> </a:t>
            </a:r>
            <a:r>
              <a:rPr spc="-25" dirty="0">
                <a:solidFill>
                  <a:srgbClr val="000000"/>
                </a:solidFill>
              </a:rPr>
              <a:t>the</a:t>
            </a:r>
            <a:r>
              <a:rPr spc="55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patient</a:t>
            </a:r>
            <a:r>
              <a:rPr spc="80" dirty="0">
                <a:solidFill>
                  <a:srgbClr val="000000"/>
                </a:solidFill>
              </a:rPr>
              <a:t> </a:t>
            </a:r>
            <a:r>
              <a:rPr spc="-55" dirty="0">
                <a:solidFill>
                  <a:srgbClr val="000000"/>
                </a:solidFill>
              </a:rPr>
              <a:t>may</a:t>
            </a:r>
            <a:r>
              <a:rPr spc="14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be</a:t>
            </a:r>
          </a:p>
          <a:p>
            <a:pPr marL="12700">
              <a:lnSpc>
                <a:spcPts val="2865"/>
              </a:lnSpc>
            </a:pPr>
            <a:r>
              <a:rPr spc="-20" dirty="0"/>
              <a:t>hypersensitive/intolerant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2238375"/>
            <a:ext cx="3238500" cy="28765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5975" y="2449829"/>
            <a:ext cx="3217306" cy="210312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3680" y="782256"/>
            <a:ext cx="8811895" cy="3691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latin typeface="Times New Roman"/>
                <a:cs typeface="Times New Roman"/>
              </a:rPr>
              <a:t>Ensuring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appropriate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with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respect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The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patient’s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previous</a:t>
            </a:r>
            <a:r>
              <a:rPr sz="2400" spc="1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medication</a:t>
            </a:r>
            <a:r>
              <a:rPr sz="24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order.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Patient’s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specific</a:t>
            </a:r>
            <a:r>
              <a:rPr sz="24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considerations</a:t>
            </a:r>
            <a:r>
              <a:rPr sz="2400" spc="2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e.g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state,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pregnancy.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Wingdings"/>
              <a:buChar char=""/>
            </a:pPr>
            <a:endParaRPr sz="245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dose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dosage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schedule,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especially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with </a:t>
            </a:r>
            <a:r>
              <a:rPr sz="2400" spc="-20" dirty="0">
                <a:latin typeface="Times New Roman"/>
                <a:cs typeface="Times New Roman"/>
              </a:rPr>
              <a:t>respect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age,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renal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45"/>
              </a:spcBef>
            </a:pP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function,</a:t>
            </a:r>
            <a:r>
              <a:rPr sz="2400" spc="1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liver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function.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Route,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dosage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form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method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administration.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5321" y="507682"/>
            <a:ext cx="101072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" indent="-248285">
              <a:lnSpc>
                <a:spcPct val="100000"/>
              </a:lnSpc>
              <a:spcBef>
                <a:spcPts val="100"/>
              </a:spcBef>
              <a:buSzPct val="95833"/>
              <a:buFont typeface="Wingdings"/>
              <a:buChar char=""/>
              <a:tabLst>
                <a:tab pos="260985" algn="l"/>
                <a:tab pos="1584960" algn="l"/>
                <a:tab pos="2872105" algn="l"/>
                <a:tab pos="3596640" algn="l"/>
                <a:tab pos="4578350" algn="l"/>
                <a:tab pos="5112385" algn="l"/>
                <a:tab pos="6617970" algn="l"/>
                <a:tab pos="8238490" algn="l"/>
                <a:tab pos="9820910" algn="l"/>
              </a:tabLst>
            </a:pPr>
            <a:r>
              <a:rPr sz="2400" spc="-30" dirty="0">
                <a:latin typeface="Times New Roman"/>
                <a:cs typeface="Times New Roman"/>
              </a:rPr>
              <a:t>C</a:t>
            </a:r>
            <a:r>
              <a:rPr sz="2400" spc="-80" dirty="0">
                <a:latin typeface="Times New Roman"/>
                <a:cs typeface="Times New Roman"/>
              </a:rPr>
              <a:t>h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-2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king	</a:t>
            </a:r>
            <a:r>
              <a:rPr sz="2400" spc="-20" dirty="0">
                <a:latin typeface="Times New Roman"/>
                <a:cs typeface="Times New Roman"/>
              </a:rPr>
              <a:t>c</a:t>
            </a:r>
            <a:r>
              <a:rPr sz="2400" spc="70" dirty="0">
                <a:latin typeface="Times New Roman"/>
                <a:cs typeface="Times New Roman"/>
              </a:rPr>
              <a:t>o</a:t>
            </a:r>
            <a:r>
              <a:rPr sz="2400" spc="-7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pl</a:t>
            </a:r>
            <a:r>
              <a:rPr sz="2400" spc="-1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te	d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ug	p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55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10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50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or	</a:t>
            </a:r>
            <a:r>
              <a:rPr sz="2400" spc="-70" dirty="0">
                <a:latin typeface="Times New Roman"/>
                <a:cs typeface="Times New Roman"/>
              </a:rPr>
              <a:t>m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di</a:t>
            </a:r>
            <a:r>
              <a:rPr sz="2400" spc="-15" dirty="0">
                <a:latin typeface="Times New Roman"/>
                <a:cs typeface="Times New Roman"/>
              </a:rPr>
              <a:t>c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10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on	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d</a:t>
            </a:r>
            <a:r>
              <a:rPr sz="2400" spc="-75" dirty="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plic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400" spc="10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2400" spc="-7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,	i</a:t>
            </a:r>
            <a:r>
              <a:rPr sz="2400" spc="-70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400" spc="20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ac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400" spc="10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ns	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or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12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incompatibilities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814705" marR="5080" indent="-457834">
              <a:lnSpc>
                <a:spcPts val="2860"/>
              </a:lnSpc>
              <a:spcBef>
                <a:spcPts val="215"/>
              </a:spcBef>
              <a:buFont typeface="Wingdings"/>
              <a:buChar char=""/>
              <a:tabLst>
                <a:tab pos="814705" algn="l"/>
                <a:tab pos="815340" algn="l"/>
              </a:tabLst>
            </a:pPr>
            <a:r>
              <a:rPr spc="-40" dirty="0"/>
              <a:t>Ensuring</a:t>
            </a:r>
            <a:r>
              <a:rPr spc="-35" dirty="0"/>
              <a:t> </a:t>
            </a:r>
            <a:r>
              <a:rPr spc="-25" dirty="0"/>
              <a:t>that </a:t>
            </a:r>
            <a:r>
              <a:rPr spc="-25" dirty="0">
                <a:solidFill>
                  <a:srgbClr val="00AF50"/>
                </a:solidFill>
              </a:rPr>
              <a:t>administration</a:t>
            </a:r>
            <a:r>
              <a:rPr spc="-20" dirty="0">
                <a:solidFill>
                  <a:srgbClr val="00AF50"/>
                </a:solidFill>
              </a:rPr>
              <a:t> </a:t>
            </a:r>
            <a:r>
              <a:rPr spc="-30" dirty="0">
                <a:solidFill>
                  <a:srgbClr val="00AF50"/>
                </a:solidFill>
              </a:rPr>
              <a:t>times </a:t>
            </a:r>
            <a:r>
              <a:rPr dirty="0">
                <a:solidFill>
                  <a:srgbClr val="00AF50"/>
                </a:solidFill>
              </a:rPr>
              <a:t>are appropriate </a:t>
            </a:r>
            <a:r>
              <a:rPr spc="-25" dirty="0"/>
              <a:t>e.g. </a:t>
            </a:r>
            <a:r>
              <a:rPr dirty="0"/>
              <a:t>with </a:t>
            </a:r>
            <a:r>
              <a:rPr spc="-25" dirty="0"/>
              <a:t>respect </a:t>
            </a:r>
            <a:r>
              <a:rPr dirty="0"/>
              <a:t>to </a:t>
            </a:r>
            <a:r>
              <a:rPr spc="-15" dirty="0"/>
              <a:t>food </a:t>
            </a:r>
            <a:r>
              <a:rPr dirty="0"/>
              <a:t>, </a:t>
            </a:r>
            <a:r>
              <a:rPr spc="-585" dirty="0"/>
              <a:t> </a:t>
            </a:r>
            <a:r>
              <a:rPr spc="-20" dirty="0"/>
              <a:t>other</a:t>
            </a:r>
            <a:r>
              <a:rPr spc="85" dirty="0"/>
              <a:t> </a:t>
            </a:r>
            <a:r>
              <a:rPr spc="-30" dirty="0"/>
              <a:t>drugs</a:t>
            </a:r>
            <a:r>
              <a:rPr spc="110" dirty="0"/>
              <a:t> </a:t>
            </a:r>
            <a:r>
              <a:rPr spc="-35" dirty="0"/>
              <a:t>and</a:t>
            </a:r>
            <a:r>
              <a:rPr spc="70" dirty="0"/>
              <a:t> </a:t>
            </a:r>
            <a:r>
              <a:rPr spc="-10" dirty="0"/>
              <a:t>procedures</a:t>
            </a:r>
          </a:p>
          <a:p>
            <a:pPr marL="344805">
              <a:lnSpc>
                <a:spcPct val="100000"/>
              </a:lnSpc>
              <a:buFont typeface="Wingdings"/>
              <a:buChar char=""/>
            </a:pPr>
            <a:endParaRPr sz="2600"/>
          </a:p>
          <a:p>
            <a:pPr marL="344805"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350"/>
          </a:p>
          <a:p>
            <a:pPr marL="670560" lvl="1" indent="-248285">
              <a:lnSpc>
                <a:spcPts val="2870"/>
              </a:lnSpc>
              <a:buSzPct val="95833"/>
              <a:buFont typeface="Wingdings"/>
              <a:buChar char=""/>
              <a:tabLst>
                <a:tab pos="670560" algn="l"/>
              </a:tabLst>
            </a:pPr>
            <a:r>
              <a:rPr sz="2400" spc="-25" dirty="0">
                <a:latin typeface="Times New Roman"/>
                <a:cs typeface="Times New Roman"/>
              </a:rPr>
              <a:t>Checking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administration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record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ensure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all</a:t>
            </a:r>
            <a:r>
              <a:rPr sz="2400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ordered</a:t>
            </a:r>
            <a:endParaRPr sz="2400">
              <a:latin typeface="Times New Roman"/>
              <a:cs typeface="Times New Roman"/>
            </a:endParaRPr>
          </a:p>
          <a:p>
            <a:pPr marL="422275">
              <a:lnSpc>
                <a:spcPts val="2870"/>
              </a:lnSpc>
            </a:pPr>
            <a:r>
              <a:rPr spc="-45" dirty="0">
                <a:solidFill>
                  <a:srgbClr val="00AF50"/>
                </a:solidFill>
              </a:rPr>
              <a:t>have</a:t>
            </a:r>
            <a:r>
              <a:rPr spc="105" dirty="0">
                <a:solidFill>
                  <a:srgbClr val="00AF5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been</a:t>
            </a:r>
            <a:r>
              <a:rPr spc="45" dirty="0">
                <a:solidFill>
                  <a:srgbClr val="00AF50"/>
                </a:solidFill>
              </a:rPr>
              <a:t> </a:t>
            </a:r>
            <a:r>
              <a:rPr spc="-30" dirty="0">
                <a:solidFill>
                  <a:srgbClr val="00AF50"/>
                </a:solidFill>
              </a:rPr>
              <a:t>administered</a:t>
            </a:r>
          </a:p>
          <a:p>
            <a:pPr marL="344805">
              <a:lnSpc>
                <a:spcPct val="100000"/>
              </a:lnSpc>
            </a:pPr>
            <a:endParaRPr sz="2600"/>
          </a:p>
          <a:p>
            <a:pPr marL="344805">
              <a:lnSpc>
                <a:spcPct val="100000"/>
              </a:lnSpc>
              <a:spcBef>
                <a:spcPts val="35"/>
              </a:spcBef>
            </a:pPr>
            <a:endParaRPr sz="3000"/>
          </a:p>
          <a:p>
            <a:pPr marL="880110" lvl="1" indent="-458470">
              <a:lnSpc>
                <a:spcPts val="2880"/>
              </a:lnSpc>
              <a:buSzPct val="95833"/>
              <a:buFont typeface="Wingdings"/>
              <a:buChar char=""/>
              <a:tabLst>
                <a:tab pos="880110" algn="l"/>
                <a:tab pos="880744" algn="l"/>
              </a:tabLst>
            </a:pPr>
            <a:r>
              <a:rPr sz="2400" spc="-40" dirty="0">
                <a:latin typeface="Times New Roman"/>
                <a:cs typeface="Times New Roman"/>
              </a:rPr>
              <a:t>Ensuring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administration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clearly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indicates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time</a:t>
            </a:r>
            <a:r>
              <a:rPr sz="24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at</a:t>
            </a:r>
            <a:endParaRPr sz="2400">
              <a:latin typeface="Times New Roman"/>
              <a:cs typeface="Times New Roman"/>
            </a:endParaRPr>
          </a:p>
          <a:p>
            <a:pPr marL="880110">
              <a:lnSpc>
                <a:spcPts val="3300"/>
              </a:lnSpc>
            </a:pPr>
            <a:r>
              <a:rPr spc="-20" dirty="0">
                <a:solidFill>
                  <a:srgbClr val="00AF50"/>
                </a:solidFill>
              </a:rPr>
              <a:t>which</a:t>
            </a:r>
            <a:r>
              <a:rPr spc="65" dirty="0">
                <a:solidFill>
                  <a:srgbClr val="00AF50"/>
                </a:solidFill>
              </a:rPr>
              <a:t> </a:t>
            </a:r>
            <a:r>
              <a:rPr spc="-15" dirty="0">
                <a:solidFill>
                  <a:srgbClr val="00AF50"/>
                </a:solidFill>
              </a:rPr>
              <a:t>drug</a:t>
            </a:r>
            <a:r>
              <a:rPr spc="65" dirty="0">
                <a:solidFill>
                  <a:srgbClr val="00AF50"/>
                </a:solidFill>
              </a:rPr>
              <a:t> </a:t>
            </a:r>
            <a:r>
              <a:rPr spc="-25" dirty="0">
                <a:solidFill>
                  <a:srgbClr val="00AF50"/>
                </a:solidFill>
              </a:rPr>
              <a:t>administration</a:t>
            </a:r>
            <a:r>
              <a:rPr spc="250" dirty="0">
                <a:solidFill>
                  <a:srgbClr val="00AF50"/>
                </a:solidFill>
              </a:rPr>
              <a:t> </a:t>
            </a:r>
            <a:r>
              <a:rPr dirty="0"/>
              <a:t>is</a:t>
            </a:r>
            <a:r>
              <a:rPr spc="35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spc="-40" dirty="0"/>
              <a:t>commence</a:t>
            </a:r>
            <a:r>
              <a:rPr sz="2750" spc="-40" dirty="0">
                <a:latin typeface="Lucida Sans Unicode"/>
                <a:cs typeface="Lucida Sans Unicode"/>
              </a:rPr>
              <a:t>.</a:t>
            </a:r>
            <a:endParaRPr sz="27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9969" y="742568"/>
            <a:ext cx="9540875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ts val="2870"/>
              </a:lnSpc>
              <a:spcBef>
                <a:spcPts val="105"/>
              </a:spcBef>
              <a:buFont typeface="Wingdings"/>
              <a:buChar char=""/>
              <a:tabLst>
                <a:tab pos="298450" algn="l"/>
              </a:tabLst>
            </a:pPr>
            <a:r>
              <a:rPr sz="2400" spc="-5" dirty="0">
                <a:latin typeface="Times New Roman"/>
                <a:cs typeface="Times New Roman"/>
              </a:rPr>
              <a:t>Special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considerations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given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especially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short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course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therapy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  <a:p>
            <a:pPr marL="298450">
              <a:lnSpc>
                <a:spcPts val="2870"/>
              </a:lnSpc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antibiotics</a:t>
            </a:r>
            <a:r>
              <a:rPr sz="2400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r>
              <a:rPr sz="2400" spc="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analgesics</a:t>
            </a:r>
            <a:r>
              <a:rPr sz="2400" spc="-4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8175" y="2990850"/>
            <a:ext cx="1143000" cy="16287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3175" y="2838450"/>
            <a:ext cx="2143125" cy="1943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95950" y="2724150"/>
            <a:ext cx="714375" cy="20097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38975" y="3086100"/>
            <a:ext cx="1847850" cy="13906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20200" y="2838450"/>
            <a:ext cx="2638425" cy="173355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13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9158" y="782256"/>
            <a:ext cx="9824720" cy="23501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69900" marR="1418590" indent="-457834">
              <a:lnSpc>
                <a:spcPts val="2860"/>
              </a:lnSpc>
              <a:spcBef>
                <a:spcPts val="21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Ensuring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 the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order is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cancelled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10" dirty="0">
                <a:latin typeface="Times New Roman"/>
                <a:cs typeface="Times New Roman"/>
              </a:rPr>
              <a:t>all </a:t>
            </a:r>
            <a:r>
              <a:rPr sz="2400" spc="-30" dirty="0">
                <a:latin typeface="Times New Roman"/>
                <a:cs typeface="Times New Roman"/>
              </a:rPr>
              <a:t>sections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20" dirty="0">
                <a:latin typeface="Times New Roman"/>
                <a:cs typeface="Times New Roman"/>
              </a:rPr>
              <a:t>medication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administration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record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when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therapy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intended</a:t>
            </a:r>
            <a:r>
              <a:rPr sz="2400" spc="1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to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cease</a:t>
            </a:r>
            <a:r>
              <a:rPr sz="1800" spc="-30" dirty="0">
                <a:latin typeface="Lucida Sans Unicode"/>
                <a:cs typeface="Lucida Sans Unicode"/>
              </a:rPr>
              <a:t>.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buFont typeface="Wingdings"/>
              <a:buChar char=""/>
            </a:pPr>
            <a:endParaRPr sz="26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1750">
              <a:latin typeface="Lucida Sans Unicode"/>
              <a:cs typeface="Lucida Sans Unicode"/>
            </a:endParaRPr>
          </a:p>
          <a:p>
            <a:pPr marL="522605" lvl="1" indent="-458470">
              <a:lnSpc>
                <a:spcPts val="2870"/>
              </a:lnSpc>
              <a:buFont typeface="Wingdings"/>
              <a:buChar char=""/>
              <a:tabLst>
                <a:tab pos="522605" algn="l"/>
                <a:tab pos="523240" algn="l"/>
              </a:tabLst>
            </a:pPr>
            <a:r>
              <a:rPr sz="2400" spc="10" dirty="0">
                <a:latin typeface="Times New Roman"/>
                <a:cs typeface="Times New Roman"/>
              </a:rPr>
              <a:t>If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appropriate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follow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up</a:t>
            </a:r>
            <a:r>
              <a:rPr sz="2400" spc="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any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non-formulary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orders,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recommending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522605">
              <a:lnSpc>
                <a:spcPts val="2870"/>
              </a:lnSpc>
            </a:pPr>
            <a:r>
              <a:rPr sz="2400" spc="-30" dirty="0">
                <a:latin typeface="Times New Roman"/>
                <a:cs typeface="Times New Roman"/>
              </a:rPr>
              <a:t>formulary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equivalent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required.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29450" y="3371850"/>
            <a:ext cx="5162550" cy="29622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14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810000" y="3876675"/>
            <a:ext cx="8229173" cy="2981325"/>
            <a:chOff x="4638660" y="3876675"/>
            <a:chExt cx="7400513" cy="29813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8660" y="6448425"/>
              <a:ext cx="2986180" cy="4095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5350" y="6457950"/>
              <a:ext cx="2929001" cy="40005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700651" y="6491287"/>
              <a:ext cx="2867025" cy="314325"/>
            </a:xfrm>
            <a:custGeom>
              <a:avLst/>
              <a:gdLst/>
              <a:ahLst/>
              <a:cxnLst/>
              <a:rect l="l" t="t" r="r" b="b"/>
              <a:pathLst>
                <a:path w="2867025" h="314325">
                  <a:moveTo>
                    <a:pt x="2867025" y="0"/>
                  </a:moveTo>
                  <a:lnTo>
                    <a:pt x="0" y="0"/>
                  </a:lnTo>
                  <a:lnTo>
                    <a:pt x="0" y="314325"/>
                  </a:lnTo>
                  <a:lnTo>
                    <a:pt x="2867025" y="314325"/>
                  </a:lnTo>
                  <a:lnTo>
                    <a:pt x="28670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10325" y="3876675"/>
              <a:ext cx="5628848" cy="257175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-1586" y="0"/>
            <a:ext cx="12195175" cy="107950"/>
            <a:chOff x="-1586" y="0"/>
            <a:chExt cx="12195175" cy="107950"/>
          </a:xfrm>
        </p:grpSpPr>
        <p:sp>
          <p:nvSpPr>
            <p:cNvPr id="10" name="object 10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12182475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182475" y="95250"/>
                  </a:lnTo>
                  <a:lnTo>
                    <a:pt x="121824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0" y="95250"/>
                  </a:moveTo>
                  <a:lnTo>
                    <a:pt x="12182475" y="95250"/>
                  </a:lnTo>
                  <a:lnTo>
                    <a:pt x="121824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98550" y="795019"/>
            <a:ext cx="7442834" cy="2223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Ensuring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appropriate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therapy</a:t>
            </a:r>
            <a:r>
              <a:rPr sz="2400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monitoring</a:t>
            </a:r>
            <a:r>
              <a:rPr sz="24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implemented.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Ensuring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all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necessary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ordered.</a:t>
            </a:r>
            <a:endParaRPr sz="2400">
              <a:latin typeface="Times New Roman"/>
              <a:cs typeface="Times New Roman"/>
            </a:endParaRPr>
          </a:p>
          <a:p>
            <a:pPr marL="317500">
              <a:lnSpc>
                <a:spcPts val="2865"/>
              </a:lnSpc>
            </a:pPr>
            <a:r>
              <a:rPr sz="2400" spc="-15" dirty="0">
                <a:latin typeface="Times New Roman"/>
                <a:cs typeface="Times New Roman"/>
              </a:rPr>
              <a:t>E.g.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premedication,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prophylaxis.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Reviewing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cost</a:t>
            </a:r>
            <a:r>
              <a:rPr sz="2400" spc="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effectiveness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dirty="0"/>
          </a:p>
        </p:txBody>
      </p:sp>
      <p:pic>
        <p:nvPicPr>
          <p:cNvPr id="1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5119" y="311467"/>
            <a:ext cx="4794885" cy="624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Identification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problems.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Untreated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indication.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Inappropriate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selection.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45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Sub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therapeutic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dose.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Adverse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reaction.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" dirty="0">
                <a:latin typeface="Times New Roman"/>
                <a:cs typeface="Times New Roman"/>
              </a:rPr>
              <a:t>Failure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5" dirty="0">
                <a:latin typeface="Times New Roman"/>
                <a:cs typeface="Times New Roman"/>
              </a:rPr>
              <a:t> receive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drug.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Drug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interactions.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Drug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use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without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indication.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450">
              <a:latin typeface="Times New Roman"/>
              <a:cs typeface="Times New Roman"/>
            </a:endParaRPr>
          </a:p>
          <a:p>
            <a:pPr marL="470534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Over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dosage.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48550" y="723900"/>
            <a:ext cx="4067175" cy="56769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2424" y="0"/>
            <a:ext cx="2828925" cy="1524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23327" y="414591"/>
            <a:ext cx="56832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MEDICATION</a:t>
            </a:r>
            <a:r>
              <a:rPr b="1" spc="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CHART</a:t>
            </a:r>
            <a:r>
              <a:rPr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FF0000"/>
                </a:solidFill>
                <a:latin typeface="Times New Roman"/>
                <a:cs typeface="Times New Roman"/>
              </a:rPr>
              <a:t>ENDORSEMENT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525" y="1469136"/>
            <a:ext cx="9601835" cy="3692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0534" marR="5080" indent="-457834">
              <a:lnSpc>
                <a:spcPct val="100400"/>
              </a:lnSpc>
              <a:spcBef>
                <a:spcPts val="9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Another</a:t>
            </a:r>
            <a:r>
              <a:rPr sz="2400" spc="2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important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goal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treatment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chart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review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AF50"/>
                </a:solidFill>
                <a:latin typeface="Times New Roman"/>
                <a:cs typeface="Times New Roman"/>
              </a:rPr>
              <a:t>minimise</a:t>
            </a:r>
            <a:r>
              <a:rPr sz="2400" spc="3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r>
              <a:rPr sz="240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risk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of </a:t>
            </a:r>
            <a:r>
              <a:rPr sz="2400" spc="-5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medication</a:t>
            </a:r>
            <a:r>
              <a:rPr sz="24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solidFill>
                  <a:srgbClr val="00AF50"/>
                </a:solidFill>
                <a:latin typeface="Times New Roman"/>
                <a:cs typeface="Times New Roman"/>
              </a:rPr>
              <a:t>errors</a:t>
            </a:r>
            <a:r>
              <a:rPr sz="24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might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occur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level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prescribing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/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administration.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70534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error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any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preventable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error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may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lead</a:t>
            </a:r>
            <a:r>
              <a:rPr sz="2400" dirty="0">
                <a:latin typeface="Times New Roman"/>
                <a:cs typeface="Times New Roman"/>
              </a:rPr>
              <a:t> to </a:t>
            </a:r>
            <a:r>
              <a:rPr sz="2400" spc="-5" dirty="0">
                <a:latin typeface="Times New Roman"/>
                <a:cs typeface="Times New Roman"/>
              </a:rPr>
              <a:t>inappropriate</a:t>
            </a:r>
            <a:endParaRPr sz="2400">
              <a:latin typeface="Times New Roman"/>
              <a:cs typeface="Times New Roman"/>
            </a:endParaRPr>
          </a:p>
          <a:p>
            <a:pPr marL="470534">
              <a:lnSpc>
                <a:spcPts val="2865"/>
              </a:lnSpc>
            </a:pP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use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patient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harm.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470534" marR="194310" indent="-457834" algn="just">
              <a:lnSpc>
                <a:spcPct val="100400"/>
              </a:lnSpc>
              <a:buFont typeface="Wingdings"/>
              <a:buChar char=""/>
              <a:tabLst>
                <a:tab pos="470534" algn="l"/>
              </a:tabLst>
            </a:pPr>
            <a:r>
              <a:rPr sz="2400" spc="-95" dirty="0">
                <a:latin typeface="Times New Roman"/>
                <a:cs typeface="Times New Roman"/>
              </a:rPr>
              <a:t>To </a:t>
            </a:r>
            <a:r>
              <a:rPr sz="2400" spc="-25" dirty="0">
                <a:latin typeface="Times New Roman"/>
                <a:cs typeface="Times New Roman"/>
              </a:rPr>
              <a:t>prevent </a:t>
            </a:r>
            <a:r>
              <a:rPr sz="2400" spc="-15" dirty="0">
                <a:latin typeface="Times New Roman"/>
                <a:cs typeface="Times New Roman"/>
              </a:rPr>
              <a:t>potential morbidity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spc="-15" dirty="0">
                <a:latin typeface="Times New Roman"/>
                <a:cs typeface="Times New Roman"/>
              </a:rPr>
              <a:t>mortality </a:t>
            </a:r>
            <a:r>
              <a:rPr sz="2400" spc="-30" dirty="0">
                <a:latin typeface="Times New Roman"/>
                <a:cs typeface="Times New Roman"/>
              </a:rPr>
              <a:t>associated </a:t>
            </a:r>
            <a:r>
              <a:rPr sz="2400" spc="-5" dirty="0">
                <a:latin typeface="Times New Roman"/>
                <a:cs typeface="Times New Roman"/>
              </a:rPr>
              <a:t>with </a:t>
            </a:r>
            <a:r>
              <a:rPr sz="2400" spc="-40" dirty="0">
                <a:latin typeface="Times New Roman"/>
                <a:cs typeface="Times New Roman"/>
              </a:rPr>
              <a:t>these </a:t>
            </a:r>
            <a:r>
              <a:rPr sz="2400" spc="-10" dirty="0">
                <a:latin typeface="Times New Roman"/>
                <a:cs typeface="Times New Roman"/>
              </a:rPr>
              <a:t>errors,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pharmacists </a:t>
            </a:r>
            <a:r>
              <a:rPr sz="2400" spc="-45" dirty="0">
                <a:latin typeface="Times New Roman"/>
                <a:cs typeface="Times New Roman"/>
              </a:rPr>
              <a:t>should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systematically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review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0" dirty="0">
                <a:latin typeface="Times New Roman"/>
                <a:cs typeface="Times New Roman"/>
              </a:rPr>
              <a:t>medication chart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dirty="0">
                <a:latin typeface="Times New Roman"/>
                <a:cs typeface="Times New Roman"/>
              </a:rPr>
              <a:t>write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annotations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chart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where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unclear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8349" y="349186"/>
            <a:ext cx="10196195" cy="3900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0565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NATIONAL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INPATIENT</a:t>
            </a:r>
            <a:r>
              <a:rPr sz="2400" b="1" spc="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MEDICATION</a:t>
            </a:r>
            <a:r>
              <a:rPr sz="2400" b="1" spc="2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CHART</a:t>
            </a:r>
            <a:endParaRPr sz="2400">
              <a:latin typeface="Times New Roman"/>
              <a:cs typeface="Times New Roman"/>
            </a:endParaRPr>
          </a:p>
          <a:p>
            <a:pPr marL="496570" marR="5080" indent="-457834" algn="just">
              <a:lnSpc>
                <a:spcPct val="100400"/>
              </a:lnSpc>
              <a:spcBef>
                <a:spcPts val="2270"/>
              </a:spcBef>
              <a:buFont typeface="Wingdings"/>
              <a:buChar char=""/>
              <a:tabLst>
                <a:tab pos="497205" algn="l"/>
              </a:tabLst>
            </a:pP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 National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 Inpatient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Medication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Chart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(NIMC)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suite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nationally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standard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medication</a:t>
            </a:r>
            <a:r>
              <a:rPr sz="2400" spc="-10" dirty="0">
                <a:latin typeface="Times New Roman"/>
                <a:cs typeface="Times New Roman"/>
              </a:rPr>
              <a:t> charts,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both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paper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electronic</a:t>
            </a:r>
            <a:r>
              <a:rPr sz="2400" spc="-1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that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present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communicate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information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consistently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between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healthcare</a:t>
            </a:r>
            <a:r>
              <a:rPr sz="2400" dirty="0">
                <a:latin typeface="Times New Roman"/>
                <a:cs typeface="Times New Roman"/>
              </a:rPr>
              <a:t> professionals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providing care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5" dirty="0">
                <a:latin typeface="Times New Roman"/>
                <a:cs typeface="Times New Roman"/>
              </a:rPr>
              <a:t>patients </a:t>
            </a:r>
            <a:r>
              <a:rPr sz="2400" spc="35" dirty="0">
                <a:latin typeface="Times New Roman"/>
                <a:cs typeface="Times New Roman"/>
              </a:rPr>
              <a:t>on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intended </a:t>
            </a:r>
            <a:r>
              <a:rPr sz="2400" spc="-15" dirty="0">
                <a:latin typeface="Times New Roman"/>
                <a:cs typeface="Times New Roman"/>
              </a:rPr>
              <a:t>use </a:t>
            </a:r>
            <a:r>
              <a:rPr sz="2400" spc="35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medicines </a:t>
            </a:r>
            <a:r>
              <a:rPr sz="2400" spc="-20" dirty="0">
                <a:latin typeface="Times New Roman"/>
                <a:cs typeface="Times New Roman"/>
              </a:rPr>
              <a:t>for </a:t>
            </a:r>
            <a:r>
              <a:rPr sz="2400" spc="25" dirty="0">
                <a:latin typeface="Times New Roman"/>
                <a:cs typeface="Times New Roman"/>
              </a:rPr>
              <a:t>an </a:t>
            </a:r>
            <a:r>
              <a:rPr sz="2400" spc="-10" dirty="0">
                <a:latin typeface="Times New Roman"/>
                <a:cs typeface="Times New Roman"/>
              </a:rPr>
              <a:t>individual 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patient.</a:t>
            </a:r>
            <a:endParaRPr sz="2400">
              <a:latin typeface="Times New Roman"/>
              <a:cs typeface="Times New Roman"/>
            </a:endParaRPr>
          </a:p>
          <a:p>
            <a:pPr marL="469900" marR="127000" indent="-457834">
              <a:lnSpc>
                <a:spcPct val="100400"/>
              </a:lnSpc>
              <a:spcBef>
                <a:spcPts val="223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Reduces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 risk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20" dirty="0">
                <a:latin typeface="Times New Roman"/>
                <a:cs typeface="Times New Roman"/>
              </a:rPr>
              <a:t>prescribing,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dispensing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 </a:t>
            </a:r>
            <a:r>
              <a:rPr sz="2400" spc="-25" dirty="0">
                <a:latin typeface="Times New Roman"/>
                <a:cs typeface="Times New Roman"/>
              </a:rPr>
              <a:t>administration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error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15" dirty="0">
                <a:latin typeface="Times New Roman"/>
                <a:cs typeface="Times New Roman"/>
              </a:rPr>
              <a:t>health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professionals</a:t>
            </a:r>
            <a:r>
              <a:rPr sz="2400" spc="28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through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standardized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presentation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intended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use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medicines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1082401" y="6472554"/>
            <a:ext cx="22987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18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-1586" y="0"/>
            <a:ext cx="12195175" cy="107950"/>
            <a:chOff x="-1586" y="0"/>
            <a:chExt cx="12195175" cy="107950"/>
          </a:xfrm>
        </p:grpSpPr>
        <p:sp>
          <p:nvSpPr>
            <p:cNvPr id="4" name="object 4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12182475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12182475" y="95250"/>
                  </a:lnTo>
                  <a:lnTo>
                    <a:pt x="121824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63" y="4826"/>
              <a:ext cx="12182475" cy="95250"/>
            </a:xfrm>
            <a:custGeom>
              <a:avLst/>
              <a:gdLst/>
              <a:ahLst/>
              <a:cxnLst/>
              <a:rect l="l" t="t" r="r" b="b"/>
              <a:pathLst>
                <a:path w="12182475" h="95250">
                  <a:moveTo>
                    <a:pt x="0" y="95250"/>
                  </a:moveTo>
                  <a:lnTo>
                    <a:pt x="12182475" y="95250"/>
                  </a:lnTo>
                  <a:lnTo>
                    <a:pt x="12182475" y="0"/>
                  </a:lnTo>
                  <a:lnTo>
                    <a:pt x="0" y="0"/>
                  </a:lnTo>
                  <a:lnTo>
                    <a:pt x="0" y="9525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63942" y="954693"/>
            <a:ext cx="50165" cy="22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4"/>
              </a:lnSpc>
            </a:pPr>
            <a:r>
              <a:rPr sz="1550" spc="5" dirty="0"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887200" y="5042153"/>
            <a:ext cx="0" cy="378460"/>
          </a:xfrm>
          <a:custGeom>
            <a:avLst/>
            <a:gdLst/>
            <a:ahLst/>
            <a:cxnLst/>
            <a:rect l="l" t="t" r="r" b="b"/>
            <a:pathLst>
              <a:path h="378460">
                <a:moveTo>
                  <a:pt x="0" y="0"/>
                </a:moveTo>
                <a:lnTo>
                  <a:pt x="0" y="37846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880850" y="5042153"/>
            <a:ext cx="220979" cy="378460"/>
          </a:xfrm>
          <a:custGeom>
            <a:avLst/>
            <a:gdLst/>
            <a:ahLst/>
            <a:cxnLst/>
            <a:rect l="l" t="t" r="r" b="b"/>
            <a:pathLst>
              <a:path w="220979" h="378460">
                <a:moveTo>
                  <a:pt x="214629" y="0"/>
                </a:moveTo>
                <a:lnTo>
                  <a:pt x="214629" y="378460"/>
                </a:lnTo>
              </a:path>
              <a:path w="220979" h="378460">
                <a:moveTo>
                  <a:pt x="0" y="6350"/>
                </a:moveTo>
                <a:lnTo>
                  <a:pt x="220979" y="6350"/>
                </a:lnTo>
              </a:path>
              <a:path w="220979" h="378460">
                <a:moveTo>
                  <a:pt x="0" y="372110"/>
                </a:moveTo>
                <a:lnTo>
                  <a:pt x="220979" y="3721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9945" y="200025"/>
            <a:ext cx="10528654" cy="635446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007609" y="6434454"/>
            <a:ext cx="21875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©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R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R</a:t>
            </a:r>
            <a:r>
              <a:rPr sz="1200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INSTITUTIONS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,</a:t>
            </a:r>
            <a:r>
              <a:rPr sz="1200" spc="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BANGALORE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7575" y="6434454"/>
            <a:ext cx="730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14-06-2021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07801" y="6434454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dirty="0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20309" y="6485254"/>
            <a:ext cx="215963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©</a:t>
            </a:r>
            <a:r>
              <a:rPr sz="12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2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1200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INSTITUTIONS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1200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0000"/>
                </a:solidFill>
                <a:latin typeface="Calibri"/>
                <a:cs typeface="Calibri"/>
              </a:rPr>
              <a:t>BANGALORE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875" y="523875"/>
            <a:ext cx="10801350" cy="61055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7575" y="6434454"/>
            <a:ext cx="730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14-06-2021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07801" y="6434454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dirty="0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4351" y="339661"/>
            <a:ext cx="28682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CLINICAL</a:t>
            </a:r>
            <a:r>
              <a:rPr b="1" spc="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REVIEW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1242" y="920178"/>
            <a:ext cx="75565" cy="2660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5" dirty="0">
                <a:latin typeface="Times New Roman"/>
                <a:cs typeface="Times New Roman"/>
              </a:rPr>
              <a:t>.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1567" y="1240091"/>
            <a:ext cx="9719310" cy="22231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469900" marR="74930" indent="-457834">
              <a:lnSpc>
                <a:spcPts val="2860"/>
              </a:lnSpc>
              <a:spcBef>
                <a:spcPts val="21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Clinical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review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one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integral</a:t>
            </a:r>
            <a:r>
              <a:rPr sz="2400" spc="1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components</a:t>
            </a:r>
            <a:r>
              <a:rPr sz="2400" spc="2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review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preferably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performed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 a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daily 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basis.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400">
              <a:latin typeface="Times New Roman"/>
              <a:cs typeface="Times New Roman"/>
            </a:endParaRPr>
          </a:p>
          <a:p>
            <a:pPr marL="469900" marR="5080" indent="-457834">
              <a:lnSpc>
                <a:spcPct val="10040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10" dirty="0">
                <a:latin typeface="Times New Roman"/>
                <a:cs typeface="Times New Roman"/>
              </a:rPr>
              <a:t>It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15" dirty="0">
                <a:latin typeface="Times New Roman"/>
                <a:cs typeface="Times New Roman"/>
              </a:rPr>
              <a:t>review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patients’ progress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 </a:t>
            </a:r>
            <a:r>
              <a:rPr sz="2400" spc="-25" dirty="0">
                <a:latin typeface="Times New Roman"/>
                <a:cs typeface="Times New Roman"/>
              </a:rPr>
              <a:t>the purpose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40" dirty="0">
                <a:latin typeface="Times New Roman"/>
                <a:cs typeface="Times New Roman"/>
              </a:rPr>
              <a:t>assessing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therapeutic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outcome.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The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therapeutic</a:t>
            </a:r>
            <a:r>
              <a:rPr sz="24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goal</a:t>
            </a:r>
            <a:r>
              <a:rPr sz="2400" spc="1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specific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clearly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identified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before</a:t>
            </a:r>
            <a:r>
              <a:rPr sz="240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r>
              <a:rPr sz="240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review</a:t>
            </a:r>
            <a:r>
              <a:rPr sz="2400" spc="-35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4791075"/>
            <a:ext cx="3783210" cy="15621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1725" y="4648200"/>
            <a:ext cx="3362325" cy="17145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9180" y="651573"/>
            <a:ext cx="9500870" cy="4708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5305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GOALS: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70"/>
              </a:spcBef>
            </a:pPr>
            <a:r>
              <a:rPr sz="2400" spc="-40" dirty="0">
                <a:latin typeface="Times New Roman"/>
                <a:cs typeface="Times New Roman"/>
              </a:rPr>
              <a:t>The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primary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aims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clinical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review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27050" algn="l"/>
                <a:tab pos="527685" algn="l"/>
              </a:tabLst>
            </a:pPr>
            <a:r>
              <a:rPr sz="2400" spc="-50" dirty="0">
                <a:latin typeface="Times New Roman"/>
                <a:cs typeface="Times New Roman"/>
              </a:rPr>
              <a:t>Assess</a:t>
            </a:r>
            <a:r>
              <a:rPr sz="2400" spc="3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response</a:t>
            </a:r>
            <a:r>
              <a:rPr sz="2400" spc="2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treatment.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546735" indent="-534035">
              <a:lnSpc>
                <a:spcPct val="100000"/>
              </a:lnSpc>
              <a:buFont typeface="Wingdings"/>
              <a:buChar char=""/>
              <a:tabLst>
                <a:tab pos="546100" algn="l"/>
                <a:tab pos="546735" algn="l"/>
              </a:tabLst>
            </a:pPr>
            <a:r>
              <a:rPr sz="2400" spc="-20" dirty="0">
                <a:latin typeface="Times New Roman"/>
                <a:cs typeface="Times New Roman"/>
              </a:rPr>
              <a:t>Evaluate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safety</a:t>
            </a:r>
            <a:r>
              <a:rPr sz="2400" spc="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treatment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regimen.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4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27050" algn="l"/>
                <a:tab pos="527685" algn="l"/>
              </a:tabLst>
            </a:pPr>
            <a:r>
              <a:rPr sz="2400" spc="-50" dirty="0">
                <a:latin typeface="Times New Roman"/>
                <a:cs typeface="Times New Roman"/>
              </a:rPr>
              <a:t>Assess</a:t>
            </a:r>
            <a:r>
              <a:rPr sz="2400" spc="3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progress</a:t>
            </a:r>
            <a:r>
              <a:rPr sz="2400" spc="1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need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any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change</a:t>
            </a:r>
            <a:r>
              <a:rPr sz="2400" spc="2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therapy.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Font typeface="Wingdings"/>
              <a:buChar char=""/>
              <a:tabLst>
                <a:tab pos="527050" algn="l"/>
                <a:tab pos="527685" algn="l"/>
              </a:tabLst>
            </a:pPr>
            <a:r>
              <a:rPr sz="2400" spc="-50" dirty="0">
                <a:latin typeface="Times New Roman"/>
                <a:cs typeface="Times New Roman"/>
              </a:rPr>
              <a:t>Assess</a:t>
            </a:r>
            <a:r>
              <a:rPr sz="2400" spc="3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need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monitoring</a:t>
            </a:r>
            <a:r>
              <a:rPr sz="2400" spc="-30" dirty="0">
                <a:latin typeface="Times New Roman"/>
                <a:cs typeface="Times New Roman"/>
              </a:rPr>
              <a:t>,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any.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603885" indent="-591185">
              <a:lnSpc>
                <a:spcPct val="100000"/>
              </a:lnSpc>
              <a:buFont typeface="Wingdings"/>
              <a:buChar char=""/>
              <a:tabLst>
                <a:tab pos="603250" algn="l"/>
                <a:tab pos="603885" algn="l"/>
              </a:tabLst>
            </a:pPr>
            <a:r>
              <a:rPr sz="2400" spc="-50" dirty="0">
                <a:latin typeface="Times New Roman"/>
                <a:cs typeface="Times New Roman"/>
              </a:rPr>
              <a:t>Assess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convenience</a:t>
            </a:r>
            <a:r>
              <a:rPr sz="2400" spc="2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therapy(to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improve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compliance).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07846" y="612457"/>
            <a:ext cx="20510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PROCEDURE: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7846" y="1346898"/>
            <a:ext cx="8475980" cy="3319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Collection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patient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specific</a:t>
            </a:r>
            <a:r>
              <a:rPr sz="2400" spc="2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data</a:t>
            </a:r>
            <a:r>
              <a:rPr sz="2400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20" dirty="0">
                <a:latin typeface="Times New Roman"/>
                <a:cs typeface="Times New Roman"/>
              </a:rPr>
              <a:t> undertaken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routinely.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5" dirty="0">
                <a:latin typeface="Times New Roman"/>
                <a:cs typeface="Times New Roman"/>
              </a:rPr>
              <a:t>The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data</a:t>
            </a:r>
            <a:r>
              <a:rPr sz="2400" spc="-10" dirty="0">
                <a:latin typeface="Times New Roman"/>
                <a:cs typeface="Times New Roman"/>
              </a:rPr>
              <a:t> collected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clinically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relevant</a:t>
            </a:r>
            <a:r>
              <a:rPr sz="2400" spc="-20" dirty="0">
                <a:latin typeface="Times New Roman"/>
                <a:cs typeface="Times New Roman"/>
              </a:rPr>
              <a:t>,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documented</a:t>
            </a:r>
            <a:endParaRPr sz="2400">
              <a:latin typeface="Times New Roman"/>
              <a:cs typeface="Times New Roman"/>
            </a:endParaRPr>
          </a:p>
          <a:p>
            <a:pPr marL="316865">
              <a:lnSpc>
                <a:spcPts val="2865"/>
              </a:lnSpc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pharmacy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profile.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Results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biochemical,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haematological,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microbiological,</a:t>
            </a:r>
            <a:endParaRPr sz="2400">
              <a:latin typeface="Times New Roman"/>
              <a:cs typeface="Times New Roman"/>
            </a:endParaRPr>
          </a:p>
          <a:p>
            <a:pPr marL="316865">
              <a:lnSpc>
                <a:spcPts val="2865"/>
              </a:lnSpc>
            </a:pPr>
            <a:r>
              <a:rPr sz="2400" spc="-10" dirty="0">
                <a:latin typeface="Times New Roman"/>
                <a:cs typeface="Times New Roman"/>
              </a:rPr>
              <a:t>radiological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other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investigations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0" dirty="0">
                <a:latin typeface="Times New Roman"/>
                <a:cs typeface="Times New Roman"/>
              </a:rPr>
              <a:t> reviewed.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Information</a:t>
            </a:r>
            <a:r>
              <a:rPr sz="2400" spc="2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elicited</a:t>
            </a:r>
            <a:r>
              <a:rPr sz="24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Times New Roman"/>
                <a:cs typeface="Times New Roman"/>
              </a:rPr>
              <a:t>from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r>
              <a:rPr sz="2400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patient</a:t>
            </a:r>
            <a:r>
              <a:rPr sz="2400" spc="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also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20" dirty="0">
                <a:latin typeface="Times New Roman"/>
                <a:cs typeface="Times New Roman"/>
              </a:rPr>
              <a:t> considered</a:t>
            </a:r>
            <a:r>
              <a:rPr sz="2400" spc="-20" dirty="0">
                <a:latin typeface="Lucida Sans Unicode"/>
                <a:cs typeface="Lucida Sans Unicode"/>
              </a:rPr>
              <a:t>.</a:t>
            </a:r>
            <a:endParaRPr sz="2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0800" y="742568"/>
            <a:ext cx="7489190" cy="441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5"/>
              </a:spcBef>
              <a:tabLst>
                <a:tab pos="6932930" algn="l"/>
              </a:tabLst>
            </a:pPr>
            <a:r>
              <a:rPr sz="2400" spc="20" dirty="0">
                <a:latin typeface="Times New Roman"/>
                <a:cs typeface="Times New Roman"/>
              </a:rPr>
              <a:t>I</a:t>
            </a:r>
            <a:r>
              <a:rPr sz="2400" spc="-80" dirty="0">
                <a:latin typeface="Times New Roman"/>
                <a:cs typeface="Times New Roman"/>
              </a:rPr>
              <a:t>n</a:t>
            </a:r>
            <a:r>
              <a:rPr sz="2400" spc="-55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5" dirty="0">
                <a:latin typeface="Times New Roman"/>
                <a:cs typeface="Times New Roman"/>
              </a:rPr>
              <a:t>r</a:t>
            </a:r>
            <a:r>
              <a:rPr sz="2400" spc="-150" dirty="0">
                <a:latin typeface="Times New Roman"/>
                <a:cs typeface="Times New Roman"/>
              </a:rPr>
              <a:t>m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obt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75" dirty="0">
                <a:latin typeface="Times New Roman"/>
                <a:cs typeface="Times New Roman"/>
              </a:rPr>
              <a:t>n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145" dirty="0">
                <a:latin typeface="Times New Roman"/>
                <a:cs typeface="Times New Roman"/>
              </a:rPr>
              <a:t>m</a:t>
            </a:r>
            <a:r>
              <a:rPr sz="2400" spc="-75" dirty="0">
                <a:latin typeface="Times New Roman"/>
                <a:cs typeface="Times New Roman"/>
              </a:rPr>
              <a:t>u</a:t>
            </a:r>
            <a:r>
              <a:rPr sz="2400" spc="-110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 </a:t>
            </a:r>
            <a:r>
              <a:rPr sz="2400" spc="-2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2400" spc="-7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400" spc="20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p</a:t>
            </a:r>
            <a:r>
              <a:rPr sz="2400" spc="15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d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400" spc="-80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d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400" spc="-80" dirty="0">
                <a:solidFill>
                  <a:srgbClr val="00AF50"/>
                </a:solidFill>
                <a:latin typeface="Times New Roman"/>
                <a:cs typeface="Times New Roman"/>
              </a:rPr>
              <a:t>v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2400" spc="-75" dirty="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d	</a:t>
            </a:r>
            <a:r>
              <a:rPr sz="2400" spc="-15" dirty="0">
                <a:latin typeface="Times New Roman"/>
                <a:cs typeface="Times New Roman"/>
              </a:rPr>
              <a:t>w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h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sz="2400" spc="-20" dirty="0">
                <a:latin typeface="Times New Roman"/>
                <a:cs typeface="Times New Roman"/>
              </a:rPr>
              <a:t>reference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Clinical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features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Pathological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condition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" dirty="0">
                <a:latin typeface="Times New Roman"/>
                <a:cs typeface="Times New Roman"/>
              </a:rPr>
              <a:t>Indication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investigation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45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Planned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outcomes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3750" y="2478795"/>
            <a:ext cx="3518296" cy="367259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5366" y="387985"/>
            <a:ext cx="479869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215" dirty="0">
                <a:solidFill>
                  <a:srgbClr val="FF0000"/>
                </a:solidFill>
                <a:latin typeface="Cambria"/>
                <a:cs typeface="Cambria"/>
              </a:rPr>
              <a:t>PHARMACIST</a:t>
            </a:r>
            <a:r>
              <a:rPr b="1" spc="2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200" dirty="0">
                <a:solidFill>
                  <a:srgbClr val="FF0000"/>
                </a:solidFill>
                <a:latin typeface="Cambria"/>
                <a:cs typeface="Cambria"/>
              </a:rPr>
              <a:t>INTERVENTION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8100" y="323850"/>
            <a:ext cx="3876675" cy="15621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76972" y="1959673"/>
            <a:ext cx="7270115" cy="295783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</a:pPr>
            <a:r>
              <a:rPr sz="2400" spc="-55" dirty="0">
                <a:latin typeface="Times New Roman"/>
                <a:cs typeface="Times New Roman"/>
              </a:rPr>
              <a:t>Any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action taken </a:t>
            </a:r>
            <a:r>
              <a:rPr sz="2400" dirty="0">
                <a:latin typeface="Times New Roman"/>
                <a:cs typeface="Times New Roman"/>
              </a:rPr>
              <a:t>by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directly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results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a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change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40" dirty="0">
                <a:latin typeface="Times New Roman"/>
                <a:cs typeface="Times New Roman"/>
              </a:rPr>
              <a:t>management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therapy.</a:t>
            </a:r>
            <a:endParaRPr sz="2400">
              <a:latin typeface="Times New Roman"/>
              <a:cs typeface="Times New Roman"/>
            </a:endParaRPr>
          </a:p>
          <a:p>
            <a:pPr marL="12700" marR="614045">
              <a:lnSpc>
                <a:spcPts val="5780"/>
              </a:lnSpc>
              <a:spcBef>
                <a:spcPts val="595"/>
              </a:spcBef>
              <a:tabLst>
                <a:tab pos="1051560" algn="l"/>
                <a:tab pos="1585595" algn="l"/>
              </a:tabLst>
            </a:pPr>
            <a:r>
              <a:rPr sz="2400" spc="-20" dirty="0">
                <a:latin typeface="Times New Roman"/>
                <a:cs typeface="Times New Roman"/>
              </a:rPr>
              <a:t>Intervention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assist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prescribing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can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Active	</a:t>
            </a:r>
            <a:r>
              <a:rPr sz="2400" spc="-35" dirty="0">
                <a:latin typeface="Times New Roman"/>
                <a:cs typeface="Times New Roman"/>
              </a:rPr>
              <a:t>---	</a:t>
            </a:r>
            <a:r>
              <a:rPr sz="2400" spc="-70" dirty="0">
                <a:latin typeface="Times New Roman"/>
                <a:cs typeface="Times New Roman"/>
              </a:rPr>
              <a:t>Use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therapeutic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guidelines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30"/>
              </a:spcBef>
              <a:tabLst>
                <a:tab pos="1156335" algn="l"/>
                <a:tab pos="1614170" algn="l"/>
              </a:tabLst>
            </a:pPr>
            <a:r>
              <a:rPr sz="2400" spc="-45" dirty="0">
                <a:latin typeface="Times New Roman"/>
                <a:cs typeface="Times New Roman"/>
              </a:rPr>
              <a:t>Passive	</a:t>
            </a:r>
            <a:r>
              <a:rPr sz="2400" spc="-35" dirty="0">
                <a:latin typeface="Times New Roman"/>
                <a:cs typeface="Times New Roman"/>
              </a:rPr>
              <a:t>---	</a:t>
            </a:r>
            <a:r>
              <a:rPr sz="2400" spc="-20" dirty="0">
                <a:latin typeface="Times New Roman"/>
                <a:cs typeface="Times New Roman"/>
              </a:rPr>
              <a:t>Drug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service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6972" y="5259323"/>
            <a:ext cx="107569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30" dirty="0">
                <a:latin typeface="Times New Roman"/>
                <a:cs typeface="Times New Roman"/>
              </a:rPr>
              <a:t>R</a:t>
            </a:r>
            <a:r>
              <a:rPr sz="2400" spc="-20" dirty="0">
                <a:latin typeface="Times New Roman"/>
                <a:cs typeface="Times New Roman"/>
              </a:rPr>
              <a:t>eac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spc="-80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3325" y="5259323"/>
            <a:ext cx="5941060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5"/>
              </a:spcBef>
              <a:tabLst>
                <a:tab pos="469900" algn="l"/>
              </a:tabLst>
            </a:pPr>
            <a:r>
              <a:rPr sz="2400" spc="-35" dirty="0">
                <a:latin typeface="Times New Roman"/>
                <a:cs typeface="Times New Roman"/>
              </a:rPr>
              <a:t>---	</a:t>
            </a:r>
            <a:r>
              <a:rPr sz="2400" spc="-15" dirty="0">
                <a:latin typeface="Times New Roman"/>
                <a:cs typeface="Times New Roman"/>
              </a:rPr>
              <a:t>Seeking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amendment</a:t>
            </a:r>
            <a:r>
              <a:rPr sz="2400" spc="3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those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unclear</a:t>
            </a:r>
            <a:endParaRPr sz="2400">
              <a:latin typeface="Times New Roman"/>
              <a:cs typeface="Times New Roman"/>
            </a:endParaRPr>
          </a:p>
          <a:p>
            <a:pPr marL="393700">
              <a:lnSpc>
                <a:spcPts val="2870"/>
              </a:lnSpc>
            </a:pPr>
            <a:r>
              <a:rPr sz="2400" spc="-20" dirty="0">
                <a:latin typeface="Times New Roman"/>
                <a:cs typeface="Times New Roman"/>
              </a:rPr>
              <a:t>inadequate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5" dirty="0">
                <a:latin typeface="Times New Roman"/>
                <a:cs typeface="Times New Roman"/>
              </a:rPr>
              <a:t> inappropriate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0127" y="282955"/>
            <a:ext cx="10290175" cy="447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834">
              <a:lnSpc>
                <a:spcPts val="2865"/>
              </a:lnSpc>
              <a:spcBef>
                <a:spcPts val="10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Interventions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can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also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classified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accordance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with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categories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ts val="2865"/>
              </a:lnSpc>
            </a:pPr>
            <a:r>
              <a:rPr sz="2400" spc="-30" dirty="0">
                <a:latin typeface="Times New Roman"/>
                <a:cs typeface="Times New Roman"/>
              </a:rPr>
              <a:t>problems.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>
              <a:latin typeface="Times New Roman"/>
              <a:cs typeface="Times New Roman"/>
            </a:endParaRPr>
          </a:p>
          <a:p>
            <a:pPr marL="535305" lvl="1" indent="-458470">
              <a:lnSpc>
                <a:spcPct val="100000"/>
              </a:lnSpc>
              <a:buFont typeface="Wingdings"/>
              <a:buChar char=""/>
              <a:tabLst>
                <a:tab pos="535305" algn="l"/>
                <a:tab pos="535940" algn="l"/>
              </a:tabLst>
            </a:pPr>
            <a:r>
              <a:rPr sz="2400" spc="-30" dirty="0">
                <a:latin typeface="Times New Roman"/>
                <a:cs typeface="Times New Roman"/>
              </a:rPr>
              <a:t>Documentation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each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every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intervention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very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important</a:t>
            </a:r>
            <a:endParaRPr sz="2400">
              <a:latin typeface="Times New Roman"/>
              <a:cs typeface="Times New Roman"/>
            </a:endParaRPr>
          </a:p>
          <a:p>
            <a:pPr marL="77470" marR="3952875">
              <a:lnSpc>
                <a:spcPct val="200800"/>
              </a:lnSpc>
            </a:pPr>
            <a:r>
              <a:rPr sz="2400" spc="-35" dirty="0">
                <a:latin typeface="Times New Roman"/>
                <a:cs typeface="Times New Roman"/>
              </a:rPr>
              <a:t>That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document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include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fallowing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details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details</a:t>
            </a:r>
            <a:endParaRPr sz="2400">
              <a:latin typeface="Times New Roman"/>
              <a:cs typeface="Times New Roman"/>
            </a:endParaRPr>
          </a:p>
          <a:p>
            <a:pPr marL="77470" marR="6987540">
              <a:lnSpc>
                <a:spcPts val="2850"/>
              </a:lnSpc>
              <a:spcBef>
                <a:spcPts val="95"/>
              </a:spcBef>
            </a:pPr>
            <a:r>
              <a:rPr sz="2400" spc="-10" dirty="0">
                <a:latin typeface="Times New Roman"/>
                <a:cs typeface="Times New Roman"/>
              </a:rPr>
              <a:t>Date, </a:t>
            </a:r>
            <a:r>
              <a:rPr sz="2400" spc="-5" dirty="0">
                <a:latin typeface="Times New Roman"/>
                <a:cs typeface="Times New Roman"/>
              </a:rPr>
              <a:t>ward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Drugs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involved</a:t>
            </a:r>
            <a:endParaRPr sz="2400">
              <a:latin typeface="Times New Roman"/>
              <a:cs typeface="Times New Roman"/>
            </a:endParaRPr>
          </a:p>
          <a:p>
            <a:pPr marL="77470">
              <a:lnSpc>
                <a:spcPts val="2830"/>
              </a:lnSpc>
            </a:pPr>
            <a:r>
              <a:rPr sz="2400" spc="-15" dirty="0">
                <a:latin typeface="Times New Roman"/>
                <a:cs typeface="Times New Roman"/>
              </a:rPr>
              <a:t>Description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about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intervention</a:t>
            </a:r>
            <a:endParaRPr sz="2400">
              <a:latin typeface="Times New Roman"/>
              <a:cs typeface="Times New Roman"/>
            </a:endParaRPr>
          </a:p>
          <a:p>
            <a:pPr marL="77470">
              <a:lnSpc>
                <a:spcPts val="2870"/>
              </a:lnSpc>
            </a:pPr>
            <a:r>
              <a:rPr sz="2400" spc="-5" dirty="0">
                <a:latin typeface="Times New Roman"/>
                <a:cs typeface="Times New Roman"/>
              </a:rPr>
              <a:t>Details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response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intervention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4700" y="3638550"/>
            <a:ext cx="4010025" cy="24669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788" y="703897"/>
            <a:ext cx="6175375" cy="186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Factors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determining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the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success</a:t>
            </a:r>
            <a:r>
              <a:rPr sz="2400" b="1" spc="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intervention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Effective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Communication</a:t>
            </a:r>
            <a:r>
              <a:rPr sz="2400" spc="29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skills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Appropriateness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intervention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4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10" dirty="0">
                <a:latin typeface="Times New Roman"/>
                <a:cs typeface="Times New Roman"/>
              </a:rPr>
              <a:t>Way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approach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" y="3727492"/>
            <a:ext cx="3190875" cy="25875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57675" y="3238500"/>
            <a:ext cx="3590925" cy="3076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36991" y="3176777"/>
            <a:ext cx="2668015" cy="297637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438150"/>
            <a:ext cx="9144000" cy="588645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86205" y="429323"/>
            <a:ext cx="4025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PHARMACEUTICAL</a:t>
            </a:r>
            <a:r>
              <a:rPr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FF0000"/>
                </a:solidFill>
                <a:latin typeface="Times New Roman"/>
                <a:cs typeface="Times New Roman"/>
              </a:rPr>
              <a:t>CARE: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007110" y="1606486"/>
            <a:ext cx="978662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spc="-45" dirty="0">
                <a:latin typeface="Times New Roman"/>
                <a:cs typeface="Times New Roman"/>
              </a:rPr>
              <a:t>The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responsible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provision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therapy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purpose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of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</a:pP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achieving</a:t>
            </a:r>
            <a:r>
              <a:rPr sz="2400" spc="2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definite</a:t>
            </a:r>
            <a:r>
              <a:rPr sz="2400" spc="1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therapeutic</a:t>
            </a:r>
            <a:r>
              <a:rPr sz="2400" spc="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outcomes</a:t>
            </a:r>
            <a:r>
              <a:rPr sz="2400" spc="2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improve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patients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quality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life.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2178685">
              <a:lnSpc>
                <a:spcPct val="100000"/>
              </a:lnSpc>
              <a:spcBef>
                <a:spcPts val="5"/>
              </a:spcBef>
            </a:pPr>
            <a:r>
              <a:rPr sz="2400" spc="-30" dirty="0">
                <a:latin typeface="Times New Roman"/>
                <a:cs typeface="Times New Roman"/>
              </a:rPr>
              <a:t>Pharmaceutical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care </a:t>
            </a:r>
            <a:r>
              <a:rPr sz="2400" spc="-30" dirty="0">
                <a:latin typeface="Times New Roman"/>
                <a:cs typeface="Times New Roman"/>
              </a:rPr>
              <a:t>involves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0" dirty="0">
                <a:latin typeface="Times New Roman"/>
                <a:cs typeface="Times New Roman"/>
              </a:rPr>
              <a:t>process </a:t>
            </a:r>
            <a:r>
              <a:rPr sz="2400" spc="-30" dirty="0">
                <a:latin typeface="Times New Roman"/>
                <a:cs typeface="Times New Roman"/>
              </a:rPr>
              <a:t>through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which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cooperates </a:t>
            </a:r>
            <a:r>
              <a:rPr sz="2400" dirty="0">
                <a:latin typeface="Times New Roman"/>
                <a:cs typeface="Times New Roman"/>
              </a:rPr>
              <a:t>with a </a:t>
            </a:r>
            <a:r>
              <a:rPr sz="2400" spc="-15" dirty="0">
                <a:latin typeface="Times New Roman"/>
                <a:cs typeface="Times New Roman"/>
              </a:rPr>
              <a:t>patient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spc="-20" dirty="0">
                <a:latin typeface="Times New Roman"/>
                <a:cs typeface="Times New Roman"/>
              </a:rPr>
              <a:t>other </a:t>
            </a:r>
            <a:r>
              <a:rPr sz="2400" spc="-35" dirty="0">
                <a:latin typeface="Times New Roman"/>
                <a:cs typeface="Times New Roman"/>
              </a:rPr>
              <a:t>professional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in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40" dirty="0">
                <a:solidFill>
                  <a:srgbClr val="00AF50"/>
                </a:solidFill>
                <a:latin typeface="Times New Roman"/>
                <a:cs typeface="Times New Roman"/>
              </a:rPr>
              <a:t>designing</a:t>
            </a:r>
            <a:r>
              <a:rPr sz="2400" spc="3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,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implementation,</a:t>
            </a:r>
            <a:r>
              <a:rPr sz="2400" spc="3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r>
              <a:rPr sz="2400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monitoring</a:t>
            </a:r>
            <a:r>
              <a:rPr sz="2400" spc="2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therapeutic</a:t>
            </a:r>
            <a:r>
              <a:rPr sz="2400" spc="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plan </a:t>
            </a:r>
            <a:r>
              <a:rPr sz="2400" spc="-5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will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produce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specific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therapeutic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outcomes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99158" y="1305623"/>
            <a:ext cx="6707505" cy="294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70" dirty="0">
                <a:solidFill>
                  <a:srgbClr val="FF0000"/>
                </a:solidFill>
                <a:latin typeface="Cambria"/>
                <a:cs typeface="Cambria"/>
              </a:rPr>
              <a:t>OUTCOMES</a:t>
            </a:r>
            <a:r>
              <a:rPr sz="2400" b="1" spc="19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290" dirty="0">
                <a:solidFill>
                  <a:srgbClr val="FF0000"/>
                </a:solidFill>
                <a:latin typeface="Cambria"/>
                <a:cs typeface="Cambria"/>
              </a:rPr>
              <a:t>OF</a:t>
            </a:r>
            <a:r>
              <a:rPr sz="2400" b="1" spc="21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220" dirty="0">
                <a:solidFill>
                  <a:srgbClr val="FF0000"/>
                </a:solidFill>
                <a:latin typeface="Cambria"/>
                <a:cs typeface="Cambria"/>
              </a:rPr>
              <a:t>PHARMACEUTICAL</a:t>
            </a:r>
            <a:r>
              <a:rPr sz="2400" b="1" spc="22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265" dirty="0">
                <a:solidFill>
                  <a:srgbClr val="FF0000"/>
                </a:solidFill>
                <a:latin typeface="Cambria"/>
                <a:cs typeface="Cambria"/>
              </a:rPr>
              <a:t>CARE: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600">
              <a:latin typeface="Cambria"/>
              <a:cs typeface="Cambria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Cure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47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Elimination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reduction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patients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symptomology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47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Arresting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slowing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r>
              <a:rPr sz="2400" spc="204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process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14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Preventing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symptoms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59180" y="1227137"/>
            <a:ext cx="7496175" cy="2652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MAJOR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FUNCTIONS</a:t>
            </a:r>
            <a:r>
              <a:rPr sz="2400" b="1" spc="1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PHARMACEUTICAL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CARE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9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Identifying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potential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actual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problems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Resolving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actual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problems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Preventing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potential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problems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11567" y="221297"/>
            <a:ext cx="10318115" cy="588581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</a:pP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24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LL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400" b="1" spc="1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400" b="1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24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spc="-2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ETTE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R 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PHARMACEUTICAL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CARE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He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must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possess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knowledge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skill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pharmaceutics</a:t>
            </a:r>
            <a:r>
              <a:rPr sz="2400" spc="25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50"/>
              </a:spcBef>
            </a:pP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clinical</a:t>
            </a:r>
            <a:r>
              <a:rPr sz="2400" spc="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pharmacology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must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able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20" dirty="0">
                <a:latin typeface="Times New Roman"/>
                <a:cs typeface="Times New Roman"/>
              </a:rPr>
              <a:t>mobilize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distribution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system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by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which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  <a:spcBef>
                <a:spcPts val="50"/>
              </a:spcBef>
            </a:pP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65" dirty="0">
                <a:latin typeface="Times New Roman"/>
                <a:cs typeface="Times New Roman"/>
              </a:rPr>
              <a:t>use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decisions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implemented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marR="1809114" indent="-356235">
              <a:lnSpc>
                <a:spcPts val="287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must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able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15" dirty="0">
                <a:latin typeface="Times New Roman"/>
                <a:cs typeface="Times New Roman"/>
              </a:rPr>
              <a:t>develop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relationship</a:t>
            </a:r>
            <a:r>
              <a:rPr sz="2400" spc="22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/>
                <a:cs typeface="Times New Roman"/>
              </a:rPr>
              <a:t>with</a:t>
            </a:r>
            <a:r>
              <a:rPr sz="2400" spc="-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the</a:t>
            </a:r>
            <a:r>
              <a:rPr sz="2400" spc="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patients</a:t>
            </a:r>
            <a:r>
              <a:rPr sz="2400" spc="1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5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other</a:t>
            </a:r>
            <a:endParaRPr sz="2400">
              <a:latin typeface="Times New Roman"/>
              <a:cs typeface="Times New Roman"/>
            </a:endParaRPr>
          </a:p>
          <a:p>
            <a:pPr marR="1884045" algn="ctr">
              <a:lnSpc>
                <a:spcPts val="2870"/>
              </a:lnSpc>
            </a:pP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health</a:t>
            </a:r>
            <a:r>
              <a:rPr sz="2400" spc="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00AF50"/>
                </a:solidFill>
                <a:latin typeface="Times New Roman"/>
                <a:cs typeface="Times New Roman"/>
              </a:rPr>
              <a:t>care</a:t>
            </a:r>
            <a:r>
              <a:rPr sz="2400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/>
                <a:cs typeface="Times New Roman"/>
              </a:rPr>
              <a:t>professionals</a:t>
            </a:r>
            <a:r>
              <a:rPr sz="2400" spc="3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needed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provide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pharmaceutical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care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must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available</a:t>
            </a:r>
            <a:r>
              <a:rPr sz="2400" spc="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society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/community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time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2500">
              <a:latin typeface="Times New Roman"/>
              <a:cs typeface="Times New Roman"/>
            </a:endParaRPr>
          </a:p>
          <a:p>
            <a:pPr marL="355600" indent="-343535">
              <a:lnSpc>
                <a:spcPts val="2870"/>
              </a:lnSpc>
              <a:buFont typeface="Wingdings"/>
              <a:buChar char=""/>
              <a:tabLst>
                <a:tab pos="356235" algn="l"/>
              </a:tabLst>
            </a:pPr>
            <a:r>
              <a:rPr sz="2400" spc="-5" dirty="0">
                <a:latin typeface="Times New Roman"/>
                <a:cs typeface="Times New Roman"/>
              </a:rPr>
              <a:t>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have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50" dirty="0">
                <a:solidFill>
                  <a:srgbClr val="00AF50"/>
                </a:solidFill>
                <a:latin typeface="Times New Roman"/>
                <a:cs typeface="Times New Roman"/>
              </a:rPr>
              <a:t>commitment</a:t>
            </a:r>
            <a:r>
              <a:rPr sz="2400" spc="4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15" dirty="0">
                <a:latin typeface="Times New Roman"/>
                <a:cs typeface="Times New Roman"/>
              </a:rPr>
              <a:t>quality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improvement</a:t>
            </a:r>
            <a:r>
              <a:rPr sz="2400" spc="3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870"/>
              </a:lnSpc>
            </a:pPr>
            <a:r>
              <a:rPr sz="2400" spc="-45" dirty="0">
                <a:latin typeface="Times New Roman"/>
                <a:cs typeface="Times New Roman"/>
              </a:rPr>
              <a:t>assessment</a:t>
            </a:r>
            <a:r>
              <a:rPr sz="2400" spc="3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procedure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3124" y="442277"/>
            <a:ext cx="5617845" cy="60382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PROCESS</a:t>
            </a:r>
            <a:r>
              <a:rPr sz="2000" b="1" spc="-2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PHARMACEUTICALCARE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spcBef>
                <a:spcPts val="1530"/>
              </a:spcBef>
              <a:buFont typeface="Wingdings"/>
              <a:buChar char=""/>
              <a:tabLst>
                <a:tab pos="299085" algn="l"/>
              </a:tabLst>
            </a:pPr>
            <a:r>
              <a:rPr sz="2000" spc="50" dirty="0">
                <a:latin typeface="Times New Roman"/>
                <a:cs typeface="Times New Roman"/>
              </a:rPr>
              <a:t>E</a:t>
            </a:r>
            <a:r>
              <a:rPr sz="2000" spc="-30" dirty="0">
                <a:latin typeface="Times New Roman"/>
                <a:cs typeface="Times New Roman"/>
              </a:rPr>
              <a:t>s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45" dirty="0">
                <a:latin typeface="Times New Roman"/>
                <a:cs typeface="Times New Roman"/>
              </a:rPr>
              <a:t>b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-35" dirty="0">
                <a:latin typeface="Times New Roman"/>
                <a:cs typeface="Times New Roman"/>
              </a:rPr>
              <a:t>is</a:t>
            </a:r>
            <a:r>
              <a:rPr sz="2000" spc="10" dirty="0">
                <a:latin typeface="Times New Roman"/>
                <a:cs typeface="Times New Roman"/>
              </a:rPr>
              <a:t>h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ph</a:t>
            </a:r>
            <a:r>
              <a:rPr sz="2000" spc="10" dirty="0">
                <a:latin typeface="Times New Roman"/>
                <a:cs typeface="Times New Roman"/>
              </a:rPr>
              <a:t>ar</a:t>
            </a:r>
            <a:r>
              <a:rPr sz="2000" spc="-55" dirty="0">
                <a:latin typeface="Times New Roman"/>
                <a:cs typeface="Times New Roman"/>
              </a:rPr>
              <a:t>m</a:t>
            </a:r>
            <a:r>
              <a:rPr sz="2000" spc="10" dirty="0">
                <a:latin typeface="Times New Roman"/>
                <a:cs typeface="Times New Roman"/>
              </a:rPr>
              <a:t>ac</a:t>
            </a:r>
            <a:r>
              <a:rPr sz="2000" spc="-35" dirty="0">
                <a:latin typeface="Times New Roman"/>
                <a:cs typeface="Times New Roman"/>
              </a:rPr>
              <a:t>is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5" dirty="0">
                <a:latin typeface="Times New Roman"/>
                <a:cs typeface="Times New Roman"/>
              </a:rPr>
              <a:t>‐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45" dirty="0">
                <a:latin typeface="Times New Roman"/>
                <a:cs typeface="Times New Roman"/>
              </a:rPr>
              <a:t>n</a:t>
            </a:r>
            <a:r>
              <a:rPr sz="2000" spc="5" dirty="0">
                <a:latin typeface="Times New Roman"/>
                <a:cs typeface="Times New Roman"/>
              </a:rPr>
              <a:t>t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re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45" dirty="0">
                <a:latin typeface="Times New Roman"/>
                <a:cs typeface="Times New Roman"/>
              </a:rPr>
              <a:t>on</a:t>
            </a:r>
            <a:r>
              <a:rPr sz="2000" spc="-30" dirty="0">
                <a:latin typeface="Times New Roman"/>
                <a:cs typeface="Times New Roman"/>
              </a:rPr>
              <a:t>shi</a:t>
            </a:r>
            <a:r>
              <a:rPr sz="2000" spc="10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15" dirty="0">
                <a:latin typeface="Times New Roman"/>
                <a:cs typeface="Times New Roman"/>
              </a:rPr>
              <a:t>C</a:t>
            </a:r>
            <a:r>
              <a:rPr sz="2000" spc="45" dirty="0">
                <a:latin typeface="Times New Roman"/>
                <a:cs typeface="Times New Roman"/>
              </a:rPr>
              <a:t>o</a:t>
            </a:r>
            <a:r>
              <a:rPr sz="2000" spc="35" dirty="0">
                <a:latin typeface="Times New Roman"/>
                <a:cs typeface="Times New Roman"/>
              </a:rPr>
              <a:t>ll</a:t>
            </a:r>
            <a:r>
              <a:rPr sz="2000" spc="10" dirty="0">
                <a:latin typeface="Times New Roman"/>
                <a:cs typeface="Times New Roman"/>
              </a:rPr>
              <a:t>ect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d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70" dirty="0">
                <a:latin typeface="Times New Roman"/>
                <a:cs typeface="Times New Roman"/>
              </a:rPr>
              <a:t>I</a:t>
            </a:r>
            <a:r>
              <a:rPr sz="2000" spc="45" dirty="0">
                <a:latin typeface="Times New Roman"/>
                <a:cs typeface="Times New Roman"/>
              </a:rPr>
              <a:t>n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er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5" dirty="0">
                <a:latin typeface="Times New Roman"/>
                <a:cs typeface="Times New Roman"/>
              </a:rPr>
              <a:t>ret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d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70" dirty="0">
                <a:latin typeface="Times New Roman"/>
                <a:cs typeface="Times New Roman"/>
              </a:rPr>
              <a:t>I</a:t>
            </a:r>
            <a:r>
              <a:rPr sz="2000" spc="45" dirty="0">
                <a:latin typeface="Times New Roman"/>
                <a:cs typeface="Times New Roman"/>
              </a:rPr>
              <a:t>d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45" dirty="0">
                <a:latin typeface="Times New Roman"/>
                <a:cs typeface="Times New Roman"/>
              </a:rPr>
              <a:t>n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-70" dirty="0">
                <a:latin typeface="Times New Roman"/>
                <a:cs typeface="Times New Roman"/>
              </a:rPr>
              <a:t>f</a:t>
            </a:r>
            <a:r>
              <a:rPr sz="2000" spc="10" dirty="0">
                <a:latin typeface="Times New Roman"/>
                <a:cs typeface="Times New Roman"/>
              </a:rPr>
              <a:t>y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d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45" dirty="0">
                <a:latin typeface="Times New Roman"/>
                <a:cs typeface="Times New Roman"/>
              </a:rPr>
              <a:t>u</a:t>
            </a:r>
            <a:r>
              <a:rPr sz="2000" spc="10" dirty="0">
                <a:latin typeface="Times New Roman"/>
                <a:cs typeface="Times New Roman"/>
              </a:rPr>
              <a:t>g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re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ed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45" dirty="0">
                <a:latin typeface="Times New Roman"/>
                <a:cs typeface="Times New Roman"/>
              </a:rPr>
              <a:t>ob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-55" dirty="0">
                <a:latin typeface="Times New Roman"/>
                <a:cs typeface="Times New Roman"/>
              </a:rPr>
              <a:t>m</a:t>
            </a:r>
            <a:r>
              <a:rPr sz="2000" spc="1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25" dirty="0">
                <a:latin typeface="Times New Roman"/>
                <a:cs typeface="Times New Roman"/>
              </a:rPr>
              <a:t>D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er</a:t>
            </a:r>
            <a:r>
              <a:rPr sz="2000" spc="-55" dirty="0">
                <a:latin typeface="Times New Roman"/>
                <a:cs typeface="Times New Roman"/>
              </a:rPr>
              <a:t>m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45" dirty="0">
                <a:latin typeface="Times New Roman"/>
                <a:cs typeface="Times New Roman"/>
              </a:rPr>
              <a:t>n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45" dirty="0">
                <a:latin typeface="Times New Roman"/>
                <a:cs typeface="Times New Roman"/>
              </a:rPr>
              <a:t>o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y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o</a:t>
            </a:r>
            <a:r>
              <a:rPr sz="2000" spc="5" dirty="0">
                <a:latin typeface="Times New Roman"/>
                <a:cs typeface="Times New Roman"/>
              </a:rPr>
              <a:t>f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d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45" dirty="0">
                <a:latin typeface="Times New Roman"/>
                <a:cs typeface="Times New Roman"/>
              </a:rPr>
              <a:t>u</a:t>
            </a:r>
            <a:r>
              <a:rPr sz="2000" spc="10" dirty="0">
                <a:latin typeface="Times New Roman"/>
                <a:cs typeface="Times New Roman"/>
              </a:rPr>
              <a:t>g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re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ed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45" dirty="0">
                <a:latin typeface="Times New Roman"/>
                <a:cs typeface="Times New Roman"/>
              </a:rPr>
              <a:t>ob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-55" dirty="0">
                <a:latin typeface="Times New Roman"/>
                <a:cs typeface="Times New Roman"/>
              </a:rPr>
              <a:t>m</a:t>
            </a:r>
            <a:r>
              <a:rPr sz="2000" spc="1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Determine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desired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outcomes(clinical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spc="25" dirty="0">
                <a:latin typeface="Times New Roman"/>
                <a:cs typeface="Times New Roman"/>
              </a:rPr>
              <a:t>or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therapeutic)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25" dirty="0">
                <a:latin typeface="Times New Roman"/>
                <a:cs typeface="Times New Roman"/>
              </a:rPr>
              <a:t>D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-105" dirty="0">
                <a:latin typeface="Times New Roman"/>
                <a:cs typeface="Times New Roman"/>
              </a:rPr>
              <a:t>v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45" dirty="0">
                <a:latin typeface="Times New Roman"/>
                <a:cs typeface="Times New Roman"/>
              </a:rPr>
              <a:t>o</a:t>
            </a:r>
            <a:r>
              <a:rPr sz="2000" spc="10" dirty="0">
                <a:latin typeface="Times New Roman"/>
                <a:cs typeface="Times New Roman"/>
              </a:rPr>
              <a:t>p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45" dirty="0">
                <a:latin typeface="Times New Roman"/>
                <a:cs typeface="Times New Roman"/>
              </a:rPr>
              <a:t>h</a:t>
            </a:r>
            <a:r>
              <a:rPr sz="2000" spc="10" dirty="0">
                <a:latin typeface="Times New Roman"/>
                <a:cs typeface="Times New Roman"/>
              </a:rPr>
              <a:t>era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45" dirty="0">
                <a:latin typeface="Times New Roman"/>
                <a:cs typeface="Times New Roman"/>
              </a:rPr>
              <a:t>u</a:t>
            </a:r>
            <a:r>
              <a:rPr sz="2000" spc="-35" dirty="0">
                <a:latin typeface="Times New Roman"/>
                <a:cs typeface="Times New Roman"/>
              </a:rPr>
              <a:t>ti</a:t>
            </a:r>
            <a:r>
              <a:rPr sz="2000" spc="10" dirty="0">
                <a:latin typeface="Times New Roman"/>
                <a:cs typeface="Times New Roman"/>
              </a:rPr>
              <a:t>c</a:t>
            </a:r>
            <a:r>
              <a:rPr sz="2000" spc="-200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an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25" dirty="0">
                <a:latin typeface="Times New Roman"/>
                <a:cs typeface="Times New Roman"/>
              </a:rPr>
              <a:t>D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-105" dirty="0">
                <a:latin typeface="Times New Roman"/>
                <a:cs typeface="Times New Roman"/>
              </a:rPr>
              <a:t>v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45" dirty="0">
                <a:latin typeface="Times New Roman"/>
                <a:cs typeface="Times New Roman"/>
              </a:rPr>
              <a:t>o</a:t>
            </a:r>
            <a:r>
              <a:rPr sz="2000" spc="10" dirty="0">
                <a:latin typeface="Times New Roman"/>
                <a:cs typeface="Times New Roman"/>
              </a:rPr>
              <a:t>p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5" dirty="0">
                <a:latin typeface="Times New Roman"/>
                <a:cs typeface="Times New Roman"/>
              </a:rPr>
              <a:t>m</a:t>
            </a:r>
            <a:r>
              <a:rPr sz="2000" spc="45" dirty="0">
                <a:latin typeface="Times New Roman"/>
                <a:cs typeface="Times New Roman"/>
              </a:rPr>
              <a:t>on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45" dirty="0">
                <a:latin typeface="Times New Roman"/>
                <a:cs typeface="Times New Roman"/>
              </a:rPr>
              <a:t>o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45" dirty="0">
                <a:latin typeface="Times New Roman"/>
                <a:cs typeface="Times New Roman"/>
              </a:rPr>
              <a:t>n</a:t>
            </a:r>
            <a:r>
              <a:rPr sz="2000" spc="10" dirty="0">
                <a:latin typeface="Times New Roman"/>
                <a:cs typeface="Times New Roman"/>
              </a:rPr>
              <a:t>g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spc="45" dirty="0">
                <a:latin typeface="Times New Roman"/>
                <a:cs typeface="Times New Roman"/>
              </a:rPr>
              <a:t>p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an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298450" indent="-28638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2000" spc="-5" dirty="0">
                <a:latin typeface="Times New Roman"/>
                <a:cs typeface="Times New Roman"/>
              </a:rPr>
              <a:t>Implement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and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follow</a:t>
            </a:r>
            <a:r>
              <a:rPr sz="2000" spc="-160" dirty="0">
                <a:latin typeface="Times New Roman"/>
                <a:cs typeface="Times New Roman"/>
              </a:rPr>
              <a:t> </a:t>
            </a:r>
            <a:r>
              <a:rPr sz="2000" spc="30" dirty="0">
                <a:latin typeface="Times New Roman"/>
                <a:cs typeface="Times New Roman"/>
              </a:rPr>
              <a:t>up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pharmaceutical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care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25" dirty="0">
                <a:latin typeface="Times New Roman"/>
                <a:cs typeface="Times New Roman"/>
              </a:rPr>
              <a:t>plan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5394" y="376872"/>
            <a:ext cx="53975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245" dirty="0">
                <a:solidFill>
                  <a:srgbClr val="FF0000"/>
                </a:solidFill>
                <a:latin typeface="Cambria"/>
                <a:cs typeface="Cambria"/>
              </a:rPr>
              <a:t>COLLECTION</a:t>
            </a:r>
            <a:r>
              <a:rPr b="1" spc="22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290" dirty="0">
                <a:solidFill>
                  <a:srgbClr val="FF0000"/>
                </a:solidFill>
                <a:latin typeface="Cambria"/>
                <a:cs typeface="Cambria"/>
              </a:rPr>
              <a:t>OF</a:t>
            </a:r>
            <a:r>
              <a:rPr b="1" spc="29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180" dirty="0">
                <a:solidFill>
                  <a:srgbClr val="FF0000"/>
                </a:solidFill>
                <a:latin typeface="Cambria"/>
                <a:cs typeface="Cambria"/>
              </a:rPr>
              <a:t>PATIENTS</a:t>
            </a:r>
            <a:r>
              <a:rPr b="1" spc="27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155" dirty="0">
                <a:solidFill>
                  <a:srgbClr val="FF0000"/>
                </a:solidFill>
                <a:latin typeface="Cambria"/>
                <a:cs typeface="Cambria"/>
              </a:rPr>
              <a:t>DATA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0127" y="1122044"/>
            <a:ext cx="9594850" cy="441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70"/>
              </a:lnSpc>
              <a:spcBef>
                <a:spcPts val="105"/>
              </a:spcBef>
            </a:pPr>
            <a:r>
              <a:rPr sz="2400" spc="-40" dirty="0">
                <a:latin typeface="Times New Roman"/>
                <a:cs typeface="Times New Roman"/>
              </a:rPr>
              <a:t>The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must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collect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generate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spc="-30" dirty="0">
                <a:solidFill>
                  <a:srgbClr val="00AF50"/>
                </a:solidFill>
                <a:latin typeface="Times New Roman"/>
                <a:cs typeface="Times New Roman"/>
              </a:rPr>
              <a:t>subjective</a:t>
            </a:r>
            <a:r>
              <a:rPr sz="2400" spc="2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5" dirty="0">
                <a:solidFill>
                  <a:srgbClr val="00AF50"/>
                </a:solidFill>
                <a:latin typeface="Times New Roman"/>
                <a:cs typeface="Times New Roman"/>
              </a:rPr>
              <a:t>objective</a:t>
            </a:r>
            <a:r>
              <a:rPr sz="2400" spc="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sz="2400" spc="-20" dirty="0">
                <a:latin typeface="Times New Roman"/>
                <a:cs typeface="Times New Roman"/>
              </a:rPr>
              <a:t>regarding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5" dirty="0">
                <a:latin typeface="Times New Roman"/>
                <a:cs typeface="Times New Roman"/>
              </a:rPr>
              <a:t>The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patients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general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health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activity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status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Past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medical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history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5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Social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history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Diet,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exercise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" dirty="0">
                <a:latin typeface="Times New Roman"/>
                <a:cs typeface="Times New Roman"/>
              </a:rPr>
              <a:t>Education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History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present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illness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Economic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status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Times New Roman"/>
                <a:cs typeface="Times New Roman"/>
              </a:rPr>
              <a:t>Sources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55" dirty="0">
                <a:latin typeface="Times New Roman"/>
                <a:cs typeface="Times New Roman"/>
              </a:rPr>
              <a:t>may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not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necessarily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medication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records.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3753" y="389953"/>
            <a:ext cx="5688965" cy="56184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TS</a:t>
            </a:r>
            <a:r>
              <a:rPr sz="20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0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000" b="1" spc="-17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0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NF</a:t>
            </a:r>
            <a:r>
              <a:rPr sz="20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0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000" b="1" spc="-17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0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ON</a:t>
            </a:r>
            <a:r>
              <a:rPr sz="2000" b="1" spc="-1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000" b="1" spc="-17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000" b="1" spc="-14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0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Times New Roman"/>
                <a:cs typeface="Times New Roman"/>
              </a:rPr>
              <a:t>Demographics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30" dirty="0">
                <a:latin typeface="Times New Roman"/>
                <a:cs typeface="Times New Roman"/>
              </a:rPr>
              <a:t>Age,</a:t>
            </a:r>
            <a:r>
              <a:rPr sz="2000" spc="8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sex,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race,</a:t>
            </a:r>
            <a:endParaRPr sz="2000">
              <a:latin typeface="Times New Roman"/>
              <a:cs typeface="Times New Roman"/>
            </a:endParaRPr>
          </a:p>
          <a:p>
            <a:pPr marL="422275" indent="-410209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422275" algn="l"/>
                <a:tab pos="422909" algn="l"/>
              </a:tabLst>
            </a:pPr>
            <a:r>
              <a:rPr sz="2000" spc="-15" dirty="0">
                <a:latin typeface="Times New Roman"/>
                <a:cs typeface="Times New Roman"/>
              </a:rPr>
              <a:t>Height‐weight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15" dirty="0">
                <a:latin typeface="Times New Roman"/>
                <a:cs typeface="Times New Roman"/>
              </a:rPr>
              <a:t>C</a:t>
            </a:r>
            <a:r>
              <a:rPr sz="2000" spc="40" dirty="0">
                <a:latin typeface="Times New Roman"/>
                <a:cs typeface="Times New Roman"/>
              </a:rPr>
              <a:t>u</a:t>
            </a:r>
            <a:r>
              <a:rPr sz="2000" spc="10" dirty="0">
                <a:latin typeface="Times New Roman"/>
                <a:cs typeface="Times New Roman"/>
              </a:rPr>
              <a:t>rre</a:t>
            </a:r>
            <a:r>
              <a:rPr sz="2000" spc="40" dirty="0">
                <a:latin typeface="Times New Roman"/>
                <a:cs typeface="Times New Roman"/>
              </a:rPr>
              <a:t>n</a:t>
            </a:r>
            <a:r>
              <a:rPr sz="2000" spc="5" dirty="0">
                <a:latin typeface="Times New Roman"/>
                <a:cs typeface="Times New Roman"/>
              </a:rPr>
              <a:t>t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40" dirty="0">
                <a:latin typeface="Times New Roman"/>
                <a:cs typeface="Times New Roman"/>
              </a:rPr>
              <a:t>p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spc="40" dirty="0">
                <a:latin typeface="Times New Roman"/>
                <a:cs typeface="Times New Roman"/>
              </a:rPr>
              <a:t>obl</a:t>
            </a:r>
            <a:r>
              <a:rPr sz="2000" spc="10" dirty="0">
                <a:latin typeface="Times New Roman"/>
                <a:cs typeface="Times New Roman"/>
              </a:rPr>
              <a:t>e</a:t>
            </a:r>
            <a:r>
              <a:rPr sz="2000" spc="-60" dirty="0">
                <a:latin typeface="Times New Roman"/>
                <a:cs typeface="Times New Roman"/>
              </a:rPr>
              <a:t>m</a:t>
            </a:r>
            <a:r>
              <a:rPr sz="2000" spc="1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15" dirty="0">
                <a:latin typeface="Times New Roman"/>
                <a:cs typeface="Times New Roman"/>
              </a:rPr>
              <a:t>Signs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and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symptoms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dirty="0">
                <a:latin typeface="Times New Roman"/>
                <a:cs typeface="Times New Roman"/>
              </a:rPr>
              <a:t>Past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medical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history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-5" dirty="0">
                <a:latin typeface="Times New Roman"/>
                <a:cs typeface="Times New Roman"/>
              </a:rPr>
              <a:t>Allergies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and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intolerance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10" dirty="0">
                <a:latin typeface="Times New Roman"/>
                <a:cs typeface="Times New Roman"/>
              </a:rPr>
              <a:t>Pre</a:t>
            </a:r>
            <a:r>
              <a:rPr sz="2000" spc="-110" dirty="0">
                <a:latin typeface="Times New Roman"/>
                <a:cs typeface="Times New Roman"/>
              </a:rPr>
              <a:t>g</a:t>
            </a:r>
            <a:r>
              <a:rPr sz="2000" spc="40" dirty="0">
                <a:latin typeface="Times New Roman"/>
                <a:cs typeface="Times New Roman"/>
              </a:rPr>
              <a:t>n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40" dirty="0">
                <a:latin typeface="Times New Roman"/>
                <a:cs typeface="Times New Roman"/>
              </a:rPr>
              <a:t>n</a:t>
            </a:r>
            <a:r>
              <a:rPr sz="2000" spc="10" dirty="0">
                <a:latin typeface="Times New Roman"/>
                <a:cs typeface="Times New Roman"/>
              </a:rPr>
              <a:t>cy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40" dirty="0">
                <a:latin typeface="Times New Roman"/>
                <a:cs typeface="Times New Roman"/>
              </a:rPr>
              <a:t>n</a:t>
            </a:r>
            <a:r>
              <a:rPr sz="2000" spc="10" dirty="0">
                <a:latin typeface="Times New Roman"/>
                <a:cs typeface="Times New Roman"/>
              </a:rPr>
              <a:t>d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Times New Roman"/>
                <a:cs typeface="Times New Roman"/>
              </a:rPr>
              <a:t>l</a:t>
            </a:r>
            <a:r>
              <a:rPr sz="2000" spc="10" dirty="0">
                <a:latin typeface="Times New Roman"/>
                <a:cs typeface="Times New Roman"/>
              </a:rPr>
              <a:t>ac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40" dirty="0">
                <a:latin typeface="Times New Roman"/>
                <a:cs typeface="Times New Roman"/>
              </a:rPr>
              <a:t>o</a:t>
            </a:r>
            <a:r>
              <a:rPr sz="2000" spc="10" dirty="0">
                <a:latin typeface="Times New Roman"/>
                <a:cs typeface="Times New Roman"/>
              </a:rPr>
              <a:t>n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s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10" dirty="0">
                <a:latin typeface="Times New Roman"/>
                <a:cs typeface="Times New Roman"/>
              </a:rPr>
              <a:t>a</a:t>
            </a:r>
            <a:r>
              <a:rPr sz="2000" spc="40" dirty="0">
                <a:latin typeface="Times New Roman"/>
                <a:cs typeface="Times New Roman"/>
              </a:rPr>
              <a:t>tu</a:t>
            </a:r>
            <a:r>
              <a:rPr sz="2000" spc="1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5" dirty="0">
                <a:latin typeface="Times New Roman"/>
                <a:cs typeface="Times New Roman"/>
              </a:rPr>
              <a:t>Social</a:t>
            </a:r>
            <a:r>
              <a:rPr sz="2000" spc="-114" dirty="0">
                <a:latin typeface="Times New Roman"/>
                <a:cs typeface="Times New Roman"/>
              </a:rPr>
              <a:t> </a:t>
            </a:r>
            <a:r>
              <a:rPr sz="2000" spc="15" dirty="0">
                <a:latin typeface="Times New Roman"/>
                <a:cs typeface="Times New Roman"/>
              </a:rPr>
              <a:t>habits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45" dirty="0">
                <a:latin typeface="Times New Roman"/>
                <a:cs typeface="Times New Roman"/>
              </a:rPr>
              <a:t>E</a:t>
            </a:r>
            <a:r>
              <a:rPr sz="2000" spc="10" dirty="0">
                <a:latin typeface="Times New Roman"/>
                <a:cs typeface="Times New Roman"/>
              </a:rPr>
              <a:t>c</a:t>
            </a:r>
            <a:r>
              <a:rPr sz="2000" spc="40" dirty="0">
                <a:latin typeface="Times New Roman"/>
                <a:cs typeface="Times New Roman"/>
              </a:rPr>
              <a:t>ono</a:t>
            </a:r>
            <a:r>
              <a:rPr sz="2000" spc="-60" dirty="0">
                <a:latin typeface="Times New Roman"/>
                <a:cs typeface="Times New Roman"/>
              </a:rPr>
              <a:t>m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10" dirty="0">
                <a:latin typeface="Times New Roman"/>
                <a:cs typeface="Times New Roman"/>
              </a:rPr>
              <a:t>c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c</a:t>
            </a:r>
            <a:r>
              <a:rPr sz="2000" spc="40" dirty="0">
                <a:latin typeface="Times New Roman"/>
                <a:cs typeface="Times New Roman"/>
              </a:rPr>
              <a:t>ond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35" dirty="0">
                <a:latin typeface="Times New Roman"/>
                <a:cs typeface="Times New Roman"/>
              </a:rPr>
              <a:t>t</a:t>
            </a:r>
            <a:r>
              <a:rPr sz="2000" spc="-35" dirty="0">
                <a:latin typeface="Times New Roman"/>
                <a:cs typeface="Times New Roman"/>
              </a:rPr>
              <a:t>i</a:t>
            </a:r>
            <a:r>
              <a:rPr sz="2000" spc="40" dirty="0">
                <a:latin typeface="Times New Roman"/>
                <a:cs typeface="Times New Roman"/>
              </a:rPr>
              <a:t>o</a:t>
            </a:r>
            <a:r>
              <a:rPr sz="2000" spc="-30" dirty="0">
                <a:latin typeface="Times New Roman"/>
                <a:cs typeface="Times New Roman"/>
              </a:rPr>
              <a:t>n</a:t>
            </a:r>
            <a:r>
              <a:rPr sz="2000" spc="1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  <a:tab pos="356235" algn="l"/>
              </a:tabLst>
            </a:pPr>
            <a:r>
              <a:rPr sz="2000" spc="5" dirty="0">
                <a:latin typeface="Times New Roman"/>
                <a:cs typeface="Times New Roman"/>
              </a:rPr>
              <a:t>Relevant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20" dirty="0">
                <a:latin typeface="Times New Roman"/>
                <a:cs typeface="Times New Roman"/>
              </a:rPr>
              <a:t>lab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25" dirty="0">
                <a:latin typeface="Times New Roman"/>
                <a:cs typeface="Times New Roman"/>
              </a:rPr>
              <a:t>data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3144" y="952436"/>
            <a:ext cx="7639050" cy="3806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95" dirty="0">
                <a:solidFill>
                  <a:srgbClr val="FF0000"/>
                </a:solidFill>
                <a:latin typeface="Cambria"/>
                <a:cs typeface="Cambria"/>
              </a:rPr>
              <a:t>IDENTIFICATION</a:t>
            </a:r>
            <a:r>
              <a:rPr sz="2400" b="1" spc="15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290" dirty="0">
                <a:solidFill>
                  <a:srgbClr val="FF0000"/>
                </a:solidFill>
                <a:latin typeface="Cambria"/>
                <a:cs typeface="Cambria"/>
              </a:rPr>
              <a:t>OF</a:t>
            </a:r>
            <a:r>
              <a:rPr sz="2400" b="1" spc="29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235" dirty="0">
                <a:solidFill>
                  <a:srgbClr val="FF0000"/>
                </a:solidFill>
                <a:latin typeface="Cambria"/>
                <a:cs typeface="Cambria"/>
              </a:rPr>
              <a:t>PROBLEMS</a:t>
            </a:r>
            <a:endParaRPr sz="2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8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00">
              <a:latin typeface="Cambria"/>
              <a:cs typeface="Cambria"/>
            </a:endParaRPr>
          </a:p>
          <a:p>
            <a:pPr marL="12700" marR="5080">
              <a:lnSpc>
                <a:spcPct val="100400"/>
              </a:lnSpc>
            </a:pPr>
            <a:r>
              <a:rPr sz="2400" spc="-45" dirty="0">
                <a:latin typeface="Times New Roman"/>
                <a:cs typeface="Times New Roman"/>
              </a:rPr>
              <a:t>The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data </a:t>
            </a:r>
            <a:r>
              <a:rPr sz="2400" spc="-10" dirty="0">
                <a:latin typeface="Times New Roman"/>
                <a:cs typeface="Times New Roman"/>
              </a:rPr>
              <a:t>collected </a:t>
            </a:r>
            <a:r>
              <a:rPr sz="2400" spc="-15" dirty="0">
                <a:latin typeface="Times New Roman"/>
                <a:cs typeface="Times New Roman"/>
              </a:rPr>
              <a:t>can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5" dirty="0">
                <a:latin typeface="Times New Roman"/>
                <a:cs typeface="Times New Roman"/>
              </a:rPr>
              <a:t>used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20" dirty="0">
                <a:latin typeface="Times New Roman"/>
                <a:cs typeface="Times New Roman"/>
              </a:rPr>
              <a:t>identify </a:t>
            </a:r>
            <a:r>
              <a:rPr sz="2400" spc="-25" dirty="0">
                <a:latin typeface="Times New Roman"/>
                <a:cs typeface="Times New Roman"/>
              </a:rPr>
              <a:t>actual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15" dirty="0">
                <a:latin typeface="Times New Roman"/>
                <a:cs typeface="Times New Roman"/>
              </a:rPr>
              <a:t>potential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drug‐related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problems.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Since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main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focus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pharmaceutical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care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88900" marR="297180" indent="-76200">
              <a:lnSpc>
                <a:spcPts val="2850"/>
              </a:lnSpc>
              <a:spcBef>
                <a:spcPts val="5"/>
              </a:spcBef>
            </a:pPr>
            <a:r>
              <a:rPr sz="2400" spc="-15" dirty="0">
                <a:latin typeface="Times New Roman"/>
                <a:cs typeface="Times New Roman"/>
              </a:rPr>
              <a:t>Since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attends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 </a:t>
            </a:r>
            <a:r>
              <a:rPr sz="2400" spc="-10" dirty="0">
                <a:latin typeface="Times New Roman"/>
                <a:cs typeface="Times New Roman"/>
              </a:rPr>
              <a:t>follows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pharmacist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only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can</a:t>
            </a:r>
            <a:r>
              <a:rPr sz="2400" spc="-5" dirty="0">
                <a:latin typeface="Times New Roman"/>
                <a:cs typeface="Times New Roman"/>
              </a:rPr>
              <a:t> tackle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10" dirty="0">
                <a:latin typeface="Times New Roman"/>
                <a:cs typeface="Times New Roman"/>
              </a:rPr>
              <a:t>all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problems.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3007" y="690816"/>
            <a:ext cx="10394950" cy="4054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RELATED</a:t>
            </a:r>
            <a:r>
              <a:rPr sz="2400" b="1" spc="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MORBIDITY: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5" dirty="0">
                <a:latin typeface="Times New Roman"/>
                <a:cs typeface="Times New Roman"/>
              </a:rPr>
              <a:t>DRM(drug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morbidity)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phenomenon</a:t>
            </a:r>
            <a:r>
              <a:rPr sz="2400" spc="2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therapeutic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malfunction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2700" marR="13335" indent="76200">
              <a:lnSpc>
                <a:spcPts val="2850"/>
              </a:lnSpc>
              <a:spcBef>
                <a:spcPts val="170"/>
              </a:spcBef>
              <a:tabLst>
                <a:tab pos="460375" algn="l"/>
                <a:tab pos="831850" algn="l"/>
                <a:tab pos="1146810" algn="l"/>
                <a:tab pos="2118995" algn="l"/>
                <a:tab pos="2548255" algn="l"/>
                <a:tab pos="2862580" algn="l"/>
                <a:tab pos="4397375" algn="l"/>
                <a:tab pos="5350510" algn="l"/>
                <a:tab pos="6561455" algn="l"/>
                <a:tab pos="7743190" algn="l"/>
                <a:tab pos="8162290" algn="l"/>
                <a:tab pos="9325610" algn="l"/>
              </a:tabLst>
            </a:pPr>
            <a:r>
              <a:rPr sz="2400" spc="2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t	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	a	</a:t>
            </a:r>
            <a:r>
              <a:rPr sz="2400" spc="-55" dirty="0">
                <a:latin typeface="Times New Roman"/>
                <a:cs typeface="Times New Roman"/>
              </a:rPr>
              <a:t>f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85" dirty="0">
                <a:latin typeface="Times New Roman"/>
                <a:cs typeface="Times New Roman"/>
              </a:rPr>
              <a:t>l</a:t>
            </a:r>
            <a:r>
              <a:rPr sz="2400" spc="-80" dirty="0">
                <a:latin typeface="Times New Roman"/>
                <a:cs typeface="Times New Roman"/>
              </a:rPr>
              <a:t>u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	of	a	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spc="-75" dirty="0">
                <a:latin typeface="Times New Roman"/>
                <a:cs typeface="Times New Roman"/>
              </a:rPr>
              <a:t>h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60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10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	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-80" dirty="0">
                <a:latin typeface="Times New Roman"/>
                <a:cs typeface="Times New Roman"/>
              </a:rPr>
              <a:t>g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n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s	o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spc="55" dirty="0">
                <a:latin typeface="Times New Roman"/>
                <a:cs typeface="Times New Roman"/>
              </a:rPr>
              <a:t>a</a:t>
            </a:r>
            <a:r>
              <a:rPr sz="2400" spc="-75" dirty="0">
                <a:latin typeface="Times New Roman"/>
                <a:cs typeface="Times New Roman"/>
              </a:rPr>
              <a:t>g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spc="-75" dirty="0">
                <a:latin typeface="Times New Roman"/>
                <a:cs typeface="Times New Roman"/>
              </a:rPr>
              <a:t>n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s	t</a:t>
            </a:r>
            <a:r>
              <a:rPr sz="2400" spc="75" dirty="0">
                <a:latin typeface="Times New Roman"/>
                <a:cs typeface="Times New Roman"/>
              </a:rPr>
              <a:t>o</a:t>
            </a:r>
            <a:r>
              <a:rPr sz="2400" spc="-80" dirty="0">
                <a:latin typeface="Times New Roman"/>
                <a:cs typeface="Times New Roman"/>
              </a:rPr>
              <a:t>g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spc="-80" dirty="0">
                <a:latin typeface="Times New Roman"/>
                <a:cs typeface="Times New Roman"/>
              </a:rPr>
              <a:t>h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	</a:t>
            </a:r>
            <a:r>
              <a:rPr sz="2400" spc="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	p</a:t>
            </a:r>
            <a:r>
              <a:rPr sz="2400" spc="2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od</a:t>
            </a:r>
            <a:r>
              <a:rPr sz="2400" spc="-80" dirty="0">
                <a:latin typeface="Times New Roman"/>
                <a:cs typeface="Times New Roman"/>
              </a:rPr>
              <a:t>u</a:t>
            </a:r>
            <a:r>
              <a:rPr sz="2400" spc="55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	i</a:t>
            </a:r>
            <a:r>
              <a:rPr sz="2400" spc="-70" dirty="0">
                <a:latin typeface="Times New Roman"/>
                <a:cs typeface="Times New Roman"/>
              </a:rPr>
              <a:t>n</a:t>
            </a:r>
            <a:r>
              <a:rPr sz="2400" spc="75" dirty="0">
                <a:latin typeface="Times New Roman"/>
                <a:cs typeface="Times New Roman"/>
              </a:rPr>
              <a:t>t</a:t>
            </a:r>
            <a:r>
              <a:rPr sz="2400" spc="-20" dirty="0">
                <a:latin typeface="Times New Roman"/>
                <a:cs typeface="Times New Roman"/>
              </a:rPr>
              <a:t>e</a:t>
            </a:r>
            <a:r>
              <a:rPr sz="2400" spc="-8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5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  </a:t>
            </a:r>
            <a:r>
              <a:rPr sz="2400" spc="-15" dirty="0">
                <a:latin typeface="Times New Roman"/>
                <a:cs typeface="Times New Roman"/>
              </a:rPr>
              <a:t>therapeutic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outcome.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  <a:tabLst>
                <a:tab pos="631825" algn="l"/>
                <a:tab pos="1728470" algn="l"/>
                <a:tab pos="2138045" algn="l"/>
                <a:tab pos="2986405" algn="l"/>
                <a:tab pos="4158615" algn="l"/>
                <a:tab pos="4845050" algn="l"/>
                <a:tab pos="6160770" algn="l"/>
                <a:tab pos="7104380" algn="l"/>
                <a:tab pos="7695565" algn="l"/>
                <a:tab pos="9163050" algn="l"/>
                <a:tab pos="9573260" algn="l"/>
                <a:tab pos="9869170" algn="l"/>
              </a:tabLst>
            </a:pPr>
            <a:r>
              <a:rPr sz="2400" spc="-15" dirty="0">
                <a:latin typeface="Times New Roman"/>
                <a:cs typeface="Times New Roman"/>
              </a:rPr>
              <a:t>The	</a:t>
            </a:r>
            <a:r>
              <a:rPr sz="2400" spc="-10" dirty="0">
                <a:latin typeface="Times New Roman"/>
                <a:cs typeface="Times New Roman"/>
              </a:rPr>
              <a:t>concept	</a:t>
            </a:r>
            <a:r>
              <a:rPr sz="2400" spc="35" dirty="0">
                <a:latin typeface="Times New Roman"/>
                <a:cs typeface="Times New Roman"/>
              </a:rPr>
              <a:t>of	</a:t>
            </a:r>
            <a:r>
              <a:rPr sz="2400" spc="15" dirty="0">
                <a:latin typeface="Times New Roman"/>
                <a:cs typeface="Times New Roman"/>
              </a:rPr>
              <a:t>DRM	</a:t>
            </a:r>
            <a:r>
              <a:rPr sz="2400" spc="5" dirty="0">
                <a:latin typeface="Times New Roman"/>
                <a:cs typeface="Times New Roman"/>
              </a:rPr>
              <a:t>includes	</a:t>
            </a:r>
            <a:r>
              <a:rPr sz="2400" dirty="0">
                <a:latin typeface="Times New Roman"/>
                <a:cs typeface="Times New Roman"/>
              </a:rPr>
              <a:t>both	</a:t>
            </a:r>
            <a:r>
              <a:rPr sz="2400" spc="-5" dirty="0">
                <a:latin typeface="Times New Roman"/>
                <a:cs typeface="Times New Roman"/>
              </a:rPr>
              <a:t>treatment	</a:t>
            </a:r>
            <a:r>
              <a:rPr sz="2400" spc="-20" dirty="0">
                <a:latin typeface="Times New Roman"/>
                <a:cs typeface="Times New Roman"/>
              </a:rPr>
              <a:t>failure	</a:t>
            </a:r>
            <a:r>
              <a:rPr sz="2400" spc="-10" dirty="0">
                <a:latin typeface="Times New Roman"/>
                <a:cs typeface="Times New Roman"/>
              </a:rPr>
              <a:t>and	</a:t>
            </a:r>
            <a:r>
              <a:rPr sz="2400" dirty="0">
                <a:latin typeface="Times New Roman"/>
                <a:cs typeface="Times New Roman"/>
              </a:rPr>
              <a:t>production	</a:t>
            </a:r>
            <a:r>
              <a:rPr sz="2400" spc="35" dirty="0">
                <a:latin typeface="Times New Roman"/>
                <a:cs typeface="Times New Roman"/>
              </a:rPr>
              <a:t>of	</a:t>
            </a:r>
            <a:r>
              <a:rPr sz="2400" dirty="0">
                <a:latin typeface="Times New Roman"/>
                <a:cs typeface="Times New Roman"/>
              </a:rPr>
              <a:t>a	</a:t>
            </a:r>
            <a:r>
              <a:rPr sz="2400" spc="-10" dirty="0">
                <a:latin typeface="Times New Roman"/>
                <a:cs typeface="Times New Roman"/>
              </a:rPr>
              <a:t>new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</a:pPr>
            <a:r>
              <a:rPr sz="2400" spc="-25" dirty="0">
                <a:latin typeface="Times New Roman"/>
                <a:cs typeface="Times New Roman"/>
              </a:rPr>
              <a:t>medical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problem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like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ADR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or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toxic</a:t>
            </a:r>
            <a:endParaRPr sz="2400">
              <a:latin typeface="Times New Roman"/>
              <a:cs typeface="Times New Roman"/>
            </a:endParaRPr>
          </a:p>
          <a:p>
            <a:pPr marL="12700" marR="5080">
              <a:lnSpc>
                <a:spcPts val="2860"/>
              </a:lnSpc>
              <a:spcBef>
                <a:spcPts val="165"/>
              </a:spcBef>
            </a:pPr>
            <a:r>
              <a:rPr sz="2400" spc="5" dirty="0">
                <a:latin typeface="Times New Roman"/>
                <a:cs typeface="Times New Roman"/>
              </a:rPr>
              <a:t>drug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effect.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If</a:t>
            </a:r>
            <a:r>
              <a:rPr sz="2400" spc="18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DRM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is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not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recognized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40" dirty="0">
                <a:latin typeface="Times New Roman"/>
                <a:cs typeface="Times New Roman"/>
              </a:rPr>
              <a:t>in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time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3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may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lead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20" dirty="0">
                <a:latin typeface="Times New Roman"/>
                <a:cs typeface="Times New Roman"/>
              </a:rPr>
              <a:t>drug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related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mortality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which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ultimate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disaster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4722" y="520636"/>
            <a:ext cx="7584440" cy="454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SOME</a:t>
            </a: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EXAMPLES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RELATED</a:t>
            </a:r>
            <a:r>
              <a:rPr sz="2400" b="1" spc="1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PROBLEMS: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30" dirty="0">
                <a:latin typeface="Times New Roman"/>
                <a:cs typeface="Times New Roman"/>
              </a:rPr>
              <a:t>*New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additional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 </a:t>
            </a:r>
            <a:r>
              <a:rPr sz="2400" spc="-10" dirty="0">
                <a:latin typeface="Times New Roman"/>
                <a:cs typeface="Times New Roman"/>
              </a:rPr>
              <a:t>required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400" spc="-50" dirty="0">
                <a:latin typeface="Times New Roman"/>
                <a:cs typeface="Times New Roman"/>
              </a:rPr>
              <a:t>*Wrong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400" spc="-70" dirty="0">
                <a:latin typeface="Times New Roman"/>
                <a:cs typeface="Times New Roman"/>
              </a:rPr>
              <a:t>*Too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little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right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400" spc="-70" dirty="0">
                <a:latin typeface="Times New Roman"/>
                <a:cs typeface="Times New Roman"/>
              </a:rPr>
              <a:t>*Too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much</a:t>
            </a:r>
            <a:r>
              <a:rPr sz="2400" spc="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right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400" spc="-45" dirty="0">
                <a:latin typeface="Times New Roman"/>
                <a:cs typeface="Times New Roman"/>
              </a:rPr>
              <a:t>*Adverse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reaction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400" spc="-30" dirty="0">
                <a:latin typeface="Times New Roman"/>
                <a:cs typeface="Times New Roman"/>
              </a:rPr>
              <a:t>*Drug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not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taken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appropriately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2400" spc="-15" dirty="0">
                <a:latin typeface="Times New Roman"/>
                <a:cs typeface="Times New Roman"/>
              </a:rPr>
              <a:t>*Medication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not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indicated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4585" y="847661"/>
            <a:ext cx="1010158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ESTABLISHING</a:t>
            </a:r>
            <a:r>
              <a:rPr sz="2400" b="1" spc="2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OUTCOME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GOALS: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12700" algn="just">
              <a:lnSpc>
                <a:spcPct val="1004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Drug </a:t>
            </a:r>
            <a:r>
              <a:rPr sz="2400" spc="-5" dirty="0">
                <a:latin typeface="Times New Roman"/>
                <a:cs typeface="Times New Roman"/>
              </a:rPr>
              <a:t>therapy </a:t>
            </a:r>
            <a:r>
              <a:rPr sz="2400" spc="15" dirty="0">
                <a:latin typeface="Times New Roman"/>
                <a:cs typeface="Times New Roman"/>
              </a:rPr>
              <a:t>can </a:t>
            </a:r>
            <a:r>
              <a:rPr sz="2400" dirty="0">
                <a:latin typeface="Times New Roman"/>
                <a:cs typeface="Times New Roman"/>
              </a:rPr>
              <a:t>produce a </a:t>
            </a:r>
            <a:r>
              <a:rPr sz="2400" spc="-15" dirty="0">
                <a:latin typeface="Times New Roman"/>
                <a:cs typeface="Times New Roman"/>
              </a:rPr>
              <a:t>range </a:t>
            </a:r>
            <a:r>
              <a:rPr sz="2400" spc="-5" dirty="0">
                <a:latin typeface="Times New Roman"/>
                <a:cs typeface="Times New Roman"/>
              </a:rPr>
              <a:t>of positive </a:t>
            </a:r>
            <a:r>
              <a:rPr sz="2400" spc="-15" dirty="0">
                <a:latin typeface="Times New Roman"/>
                <a:cs typeface="Times New Roman"/>
              </a:rPr>
              <a:t>clinical </a:t>
            </a:r>
            <a:r>
              <a:rPr sz="2400" spc="5" dirty="0">
                <a:latin typeface="Times New Roman"/>
                <a:cs typeface="Times New Roman"/>
              </a:rPr>
              <a:t>outcomes </a:t>
            </a:r>
            <a:r>
              <a:rPr sz="2400" dirty="0">
                <a:latin typeface="Times New Roman"/>
                <a:cs typeface="Times New Roman"/>
              </a:rPr>
              <a:t>it</a:t>
            </a:r>
            <a:r>
              <a:rPr sz="2400" spc="6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may </a:t>
            </a:r>
            <a:r>
              <a:rPr sz="2400" spc="-15" dirty="0">
                <a:latin typeface="Times New Roman"/>
                <a:cs typeface="Times New Roman"/>
              </a:rPr>
              <a:t>also </a:t>
            </a:r>
            <a:r>
              <a:rPr sz="2400" spc="-20" dirty="0">
                <a:latin typeface="Times New Roman"/>
                <a:cs typeface="Times New Roman"/>
              </a:rPr>
              <a:t>result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15" dirty="0">
                <a:latin typeface="Times New Roman"/>
                <a:cs typeface="Times New Roman"/>
              </a:rPr>
              <a:t>negative </a:t>
            </a:r>
            <a:r>
              <a:rPr sz="2400" spc="5" dirty="0">
                <a:latin typeface="Times New Roman"/>
                <a:cs typeface="Times New Roman"/>
              </a:rPr>
              <a:t>outcomes resulting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disease morbidity </a:t>
            </a:r>
            <a:r>
              <a:rPr sz="2400" spc="-10" dirty="0">
                <a:latin typeface="Times New Roman"/>
                <a:cs typeface="Times New Roman"/>
              </a:rPr>
              <a:t>and </a:t>
            </a:r>
            <a:r>
              <a:rPr sz="2400" spc="25" dirty="0">
                <a:latin typeface="Times New Roman"/>
                <a:cs typeface="Times New Roman"/>
              </a:rPr>
              <a:t>even </a:t>
            </a:r>
            <a:r>
              <a:rPr sz="2400" spc="4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extreme </a:t>
            </a:r>
            <a:r>
              <a:rPr sz="2400" dirty="0">
                <a:latin typeface="Times New Roman"/>
                <a:cs typeface="Times New Roman"/>
              </a:rPr>
              <a:t>case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mortality.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Clearly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850"/>
              </a:lnSpc>
              <a:spcBef>
                <a:spcPts val="95"/>
              </a:spcBef>
            </a:pPr>
            <a:r>
              <a:rPr sz="2400" spc="-10" dirty="0">
                <a:latin typeface="Times New Roman"/>
                <a:cs typeface="Times New Roman"/>
              </a:rPr>
              <a:t>potential </a:t>
            </a:r>
            <a:r>
              <a:rPr sz="2400" spc="-15" dirty="0">
                <a:latin typeface="Times New Roman"/>
                <a:cs typeface="Times New Roman"/>
              </a:rPr>
              <a:t>clinical </a:t>
            </a:r>
            <a:r>
              <a:rPr sz="2400" spc="5" dirty="0">
                <a:latin typeface="Times New Roman"/>
                <a:cs typeface="Times New Roman"/>
              </a:rPr>
              <a:t>outcomes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5" dirty="0">
                <a:latin typeface="Times New Roman"/>
                <a:cs typeface="Times New Roman"/>
              </a:rPr>
              <a:t>related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15" dirty="0">
                <a:latin typeface="Times New Roman"/>
                <a:cs typeface="Times New Roman"/>
              </a:rPr>
              <a:t>disease </a:t>
            </a:r>
            <a:r>
              <a:rPr sz="2400" spc="-5" dirty="0">
                <a:latin typeface="Times New Roman"/>
                <a:cs typeface="Times New Roman"/>
              </a:rPr>
              <a:t>being treated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15" dirty="0">
                <a:latin typeface="Times New Roman"/>
                <a:cs typeface="Times New Roman"/>
              </a:rPr>
              <a:t>efficacy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available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treatments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established.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4849876" y="6553785"/>
            <a:ext cx="2647950" cy="198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©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spc="-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80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55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10" dirty="0">
                <a:solidFill>
                  <a:srgbClr val="F1F1F1"/>
                </a:solidFill>
                <a:latin typeface="Georgia"/>
                <a:cs typeface="Georgia"/>
              </a:rPr>
              <a:t>U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T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I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S</a:t>
            </a:r>
            <a:r>
              <a:rPr sz="1200" spc="-65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,</a:t>
            </a:r>
            <a:r>
              <a:rPr sz="1200" spc="-90" dirty="0">
                <a:solidFill>
                  <a:srgbClr val="F1F1F1"/>
                </a:solidFill>
                <a:latin typeface="Georgia"/>
                <a:cs typeface="Georgia"/>
              </a:rPr>
              <a:t> </a:t>
            </a:r>
            <a:r>
              <a:rPr sz="1200" spc="-35" dirty="0">
                <a:solidFill>
                  <a:srgbClr val="F1F1F1"/>
                </a:solidFill>
                <a:latin typeface="Georgia"/>
                <a:cs typeface="Georgia"/>
              </a:rPr>
              <a:t>B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-25" dirty="0">
                <a:solidFill>
                  <a:srgbClr val="F1F1F1"/>
                </a:solidFill>
                <a:latin typeface="Georgia"/>
                <a:cs typeface="Georgia"/>
              </a:rPr>
              <a:t>N</a:t>
            </a:r>
            <a:r>
              <a:rPr sz="1200" spc="25" dirty="0">
                <a:solidFill>
                  <a:srgbClr val="F1F1F1"/>
                </a:solidFill>
                <a:latin typeface="Georgia"/>
                <a:cs typeface="Georgia"/>
              </a:rPr>
              <a:t>G</a:t>
            </a:r>
            <a:r>
              <a:rPr sz="1200" spc="15" dirty="0">
                <a:solidFill>
                  <a:srgbClr val="F1F1F1"/>
                </a:solidFill>
                <a:latin typeface="Georgia"/>
                <a:cs typeface="Georgia"/>
              </a:rPr>
              <a:t>A</a:t>
            </a:r>
            <a:r>
              <a:rPr sz="1200" spc="20" dirty="0">
                <a:solidFill>
                  <a:srgbClr val="F1F1F1"/>
                </a:solidFill>
                <a:latin typeface="Georgia"/>
                <a:cs typeface="Georgia"/>
              </a:rPr>
              <a:t>L</a:t>
            </a:r>
            <a:r>
              <a:rPr sz="1200" spc="5" dirty="0">
                <a:solidFill>
                  <a:srgbClr val="F1F1F1"/>
                </a:solidFill>
                <a:latin typeface="Georgia"/>
                <a:cs typeface="Georgia"/>
              </a:rPr>
              <a:t>O</a:t>
            </a:r>
            <a:r>
              <a:rPr sz="1200" spc="-20" dirty="0">
                <a:solidFill>
                  <a:srgbClr val="F1F1F1"/>
                </a:solidFill>
                <a:latin typeface="Georgia"/>
                <a:cs typeface="Georgia"/>
              </a:rPr>
              <a:t>R</a:t>
            </a:r>
            <a:r>
              <a:rPr sz="1200" dirty="0">
                <a:solidFill>
                  <a:srgbClr val="F1F1F1"/>
                </a:solidFill>
                <a:latin typeface="Georgia"/>
                <a:cs typeface="Georgia"/>
              </a:rPr>
              <a:t>E</a:t>
            </a:r>
            <a:endParaRPr sz="12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3775" y="729615"/>
            <a:ext cx="10167620" cy="4417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5"/>
              </a:spcBef>
            </a:pP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EVALUATING</a:t>
            </a:r>
            <a:r>
              <a:rPr sz="2400" b="1" spc="1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TREATMENT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ALTERNATIVES</a:t>
            </a:r>
            <a:r>
              <a:rPr sz="2400" b="1" spc="2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MONITORING</a:t>
            </a:r>
            <a:r>
              <a:rPr sz="2400" b="1" spc="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</a:pP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MODIFYING</a:t>
            </a:r>
            <a:r>
              <a:rPr sz="2400" b="1" spc="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THERAPEUTIC</a:t>
            </a:r>
            <a:r>
              <a:rPr sz="2400" b="1" spc="2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PLAN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 marR="5080">
              <a:lnSpc>
                <a:spcPct val="101699"/>
              </a:lnSpc>
            </a:pPr>
            <a:r>
              <a:rPr sz="2400" spc="-35" dirty="0">
                <a:latin typeface="Times New Roman"/>
                <a:cs typeface="Times New Roman"/>
              </a:rPr>
              <a:t>While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evaluating</a:t>
            </a:r>
            <a:r>
              <a:rPr sz="2400" spc="23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treatment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alternatives</a:t>
            </a:r>
            <a:r>
              <a:rPr sz="2400" spc="2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therapeutic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options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following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factors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have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be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considered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such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  <a:p>
            <a:pPr marL="470534">
              <a:lnSpc>
                <a:spcPts val="2840"/>
              </a:lnSpc>
            </a:pPr>
            <a:r>
              <a:rPr sz="2400" spc="-25" dirty="0">
                <a:latin typeface="Times New Roman"/>
                <a:cs typeface="Times New Roman"/>
              </a:rPr>
              <a:t>Efficacy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safety</a:t>
            </a:r>
            <a:endParaRPr sz="2400">
              <a:latin typeface="Times New Roman"/>
              <a:cs typeface="Times New Roman"/>
            </a:endParaRPr>
          </a:p>
          <a:p>
            <a:pPr marL="451484">
              <a:lnSpc>
                <a:spcPts val="2865"/>
              </a:lnSpc>
            </a:pPr>
            <a:r>
              <a:rPr sz="2400" spc="-30" dirty="0">
                <a:latin typeface="Times New Roman"/>
                <a:cs typeface="Times New Roman"/>
              </a:rPr>
              <a:t>Availability</a:t>
            </a:r>
            <a:endParaRPr sz="2400">
              <a:latin typeface="Times New Roman"/>
              <a:cs typeface="Times New Roman"/>
            </a:endParaRPr>
          </a:p>
          <a:p>
            <a:pPr marL="470534">
              <a:lnSpc>
                <a:spcPts val="2870"/>
              </a:lnSpc>
              <a:spcBef>
                <a:spcPts val="45"/>
              </a:spcBef>
            </a:pPr>
            <a:r>
              <a:rPr sz="2400" spc="-35" dirty="0">
                <a:latin typeface="Times New Roman"/>
                <a:cs typeface="Times New Roman"/>
              </a:rPr>
              <a:t>Cost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treatment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endParaRPr sz="2400">
              <a:latin typeface="Times New Roman"/>
              <a:cs typeface="Times New Roman"/>
            </a:endParaRPr>
          </a:p>
          <a:p>
            <a:pPr marL="470534">
              <a:lnSpc>
                <a:spcPts val="2870"/>
              </a:lnSpc>
            </a:pPr>
            <a:r>
              <a:rPr sz="2400" spc="-5" dirty="0">
                <a:latin typeface="Times New Roman"/>
                <a:cs typeface="Times New Roman"/>
              </a:rPr>
              <a:t>Suitability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treatment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sz="2400" spc="-25" dirty="0">
                <a:latin typeface="Times New Roman"/>
                <a:cs typeface="Times New Roman"/>
              </a:rPr>
              <a:t>Efficacy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safety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85" dirty="0">
                <a:latin typeface="Times New Roman"/>
                <a:cs typeface="Times New Roman"/>
              </a:rPr>
              <a:t>must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considered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when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evaluating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risk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benefit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ratio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870"/>
              </a:lnSpc>
            </a:pPr>
            <a:r>
              <a:rPr sz="2400" spc="-10" dirty="0">
                <a:latin typeface="Times New Roman"/>
                <a:cs typeface="Times New Roman"/>
              </a:rPr>
              <a:t>particular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treatment.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The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risk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–benefit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ratio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will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depend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upon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many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factors.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63955" y="703897"/>
            <a:ext cx="9336405" cy="4540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FACTORS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DETERMINING</a:t>
            </a:r>
            <a:r>
              <a:rPr sz="2400" b="1" spc="2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RISK</a:t>
            </a:r>
            <a:r>
              <a:rPr sz="2400" b="1" spc="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BENEFIT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RATIO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325755">
              <a:lnSpc>
                <a:spcPts val="2870"/>
              </a:lnSpc>
              <a:spcBef>
                <a:spcPts val="5"/>
              </a:spcBef>
            </a:pPr>
            <a:r>
              <a:rPr sz="2400" spc="-30" dirty="0">
                <a:latin typeface="Times New Roman"/>
                <a:cs typeface="Times New Roman"/>
              </a:rPr>
              <a:t>Seriousness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endParaRPr sz="2400">
              <a:latin typeface="Times New Roman"/>
              <a:cs typeface="Times New Roman"/>
            </a:endParaRPr>
          </a:p>
          <a:p>
            <a:pPr marL="325755">
              <a:lnSpc>
                <a:spcPts val="2870"/>
              </a:lnSpc>
            </a:pPr>
            <a:r>
              <a:rPr sz="2400" spc="-35" dirty="0">
                <a:latin typeface="Times New Roman"/>
                <a:cs typeface="Times New Roman"/>
              </a:rPr>
              <a:t>Consequences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not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treating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disease</a:t>
            </a:r>
            <a:endParaRPr sz="2400">
              <a:latin typeface="Times New Roman"/>
              <a:cs typeface="Times New Roman"/>
            </a:endParaRPr>
          </a:p>
          <a:p>
            <a:pPr marL="325755">
              <a:lnSpc>
                <a:spcPts val="2865"/>
              </a:lnSpc>
              <a:spcBef>
                <a:spcPts val="45"/>
              </a:spcBef>
            </a:pPr>
            <a:r>
              <a:rPr sz="2400" spc="-40" dirty="0">
                <a:latin typeface="Times New Roman"/>
                <a:cs typeface="Times New Roman"/>
              </a:rPr>
              <a:t>The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efficacy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drug.</a:t>
            </a:r>
            <a:endParaRPr sz="2400">
              <a:latin typeface="Times New Roman"/>
              <a:cs typeface="Times New Roman"/>
            </a:endParaRPr>
          </a:p>
          <a:p>
            <a:pPr marL="325755">
              <a:lnSpc>
                <a:spcPts val="2855"/>
              </a:lnSpc>
            </a:pPr>
            <a:r>
              <a:rPr sz="2400" spc="-30" dirty="0">
                <a:latin typeface="Times New Roman"/>
                <a:cs typeface="Times New Roman"/>
              </a:rPr>
              <a:t>ADRs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associated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with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  <a:p>
            <a:pPr marL="325755">
              <a:lnSpc>
                <a:spcPts val="2865"/>
              </a:lnSpc>
            </a:pPr>
            <a:r>
              <a:rPr sz="2400" spc="-25" dirty="0">
                <a:latin typeface="Times New Roman"/>
                <a:cs typeface="Times New Roman"/>
              </a:rPr>
              <a:t>Efficacy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alternative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non‐drug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  <a:p>
            <a:pPr marL="325755">
              <a:lnSpc>
                <a:spcPct val="100000"/>
              </a:lnSpc>
              <a:spcBef>
                <a:spcPts val="50"/>
              </a:spcBef>
            </a:pPr>
            <a:r>
              <a:rPr sz="2400" dirty="0">
                <a:latin typeface="Times New Roman"/>
                <a:cs typeface="Times New Roman"/>
              </a:rPr>
              <a:t>Side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effect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profile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alternative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drugs.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50">
              <a:latin typeface="Times New Roman"/>
              <a:cs typeface="Times New Roman"/>
            </a:endParaRPr>
          </a:p>
          <a:p>
            <a:pPr marL="469900" marR="5080" indent="-457834">
              <a:lnSpc>
                <a:spcPct val="100400"/>
              </a:lnSpc>
              <a:spcBef>
                <a:spcPts val="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5" dirty="0">
                <a:latin typeface="Times New Roman"/>
                <a:cs typeface="Times New Roman"/>
              </a:rPr>
              <a:t>The </a:t>
            </a:r>
            <a:r>
              <a:rPr sz="2400" spc="-35" dirty="0">
                <a:latin typeface="Times New Roman"/>
                <a:cs typeface="Times New Roman"/>
              </a:rPr>
              <a:t>pharmacists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role </a:t>
            </a:r>
            <a:r>
              <a:rPr sz="2400" spc="-20" dirty="0">
                <a:latin typeface="Times New Roman"/>
                <a:cs typeface="Times New Roman"/>
              </a:rPr>
              <a:t>especially </a:t>
            </a:r>
            <a:r>
              <a:rPr sz="2400" spc="-15" dirty="0">
                <a:latin typeface="Times New Roman"/>
                <a:cs typeface="Times New Roman"/>
              </a:rPr>
              <a:t>clinical </a:t>
            </a:r>
            <a:r>
              <a:rPr sz="2400" spc="-30" dirty="0">
                <a:latin typeface="Times New Roman"/>
                <a:cs typeface="Times New Roman"/>
              </a:rPr>
              <a:t>pharmacists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role </a:t>
            </a:r>
            <a:r>
              <a:rPr sz="2400" dirty="0">
                <a:latin typeface="Times New Roman"/>
                <a:cs typeface="Times New Roman"/>
              </a:rPr>
              <a:t>is </a:t>
            </a:r>
            <a:r>
              <a:rPr sz="2400" spc="-35" dirty="0">
                <a:latin typeface="Times New Roman"/>
                <a:cs typeface="Times New Roman"/>
              </a:rPr>
              <a:t>increasingly 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becoming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more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evident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evaluating</a:t>
            </a:r>
            <a:r>
              <a:rPr sz="2400" spc="229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therapeutic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options,</a:t>
            </a:r>
            <a:r>
              <a:rPr sz="2400" spc="1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modifying</a:t>
            </a:r>
            <a:r>
              <a:rPr sz="2400" spc="3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monitoring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therapeutic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plan.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07846" y="769302"/>
            <a:ext cx="6285230" cy="4789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INDIVIDUALISATION</a:t>
            </a:r>
            <a:r>
              <a:rPr sz="2400" b="1" spc="3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OF</a:t>
            </a:r>
            <a:r>
              <a:rPr sz="24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REGIMEN: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PATIENT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FACTORS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Diagnosis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5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5" dirty="0">
                <a:latin typeface="Times New Roman"/>
                <a:cs typeface="Times New Roman"/>
              </a:rPr>
              <a:t>Treatment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goals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Physiological</a:t>
            </a:r>
            <a:r>
              <a:rPr sz="2400" spc="3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pathological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factors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Past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medical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history,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past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medicines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received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Contraindication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0" dirty="0">
                <a:latin typeface="Times New Roman"/>
                <a:cs typeface="Times New Roman"/>
              </a:rPr>
              <a:t>Allergies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adverse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effects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5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compliance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5" dirty="0">
                <a:latin typeface="Times New Roman"/>
                <a:cs typeface="Times New Roman"/>
              </a:rPr>
              <a:t>Patients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cooperation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convenience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ct val="10000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5" dirty="0">
                <a:latin typeface="Times New Roman"/>
                <a:cs typeface="Times New Roman"/>
              </a:rPr>
              <a:t>Special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consideration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2239" y="834707"/>
            <a:ext cx="24263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Times New Roman"/>
                <a:cs typeface="Times New Roman"/>
              </a:rPr>
              <a:t>DRUG</a:t>
            </a:r>
            <a:r>
              <a:rPr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FACTORS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412239" y="1569148"/>
            <a:ext cx="8898255" cy="404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834">
              <a:lnSpc>
                <a:spcPts val="2865"/>
              </a:lnSpc>
              <a:spcBef>
                <a:spcPts val="10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Efficacy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Adverse</a:t>
            </a:r>
            <a:r>
              <a:rPr sz="2400" spc="24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effects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Prevalence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ability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minimize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ADRs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5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10" dirty="0">
                <a:latin typeface="Times New Roman"/>
                <a:cs typeface="Times New Roman"/>
              </a:rPr>
              <a:t>Ability</a:t>
            </a:r>
            <a:r>
              <a:rPr sz="2400" dirty="0">
                <a:latin typeface="Times New Roman"/>
                <a:cs typeface="Times New Roman"/>
              </a:rPr>
              <a:t> to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monitor</a:t>
            </a:r>
            <a:r>
              <a:rPr sz="2400" spc="1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for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efficacy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avoid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ADR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Drug‐drug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interactions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spcBef>
                <a:spcPts val="50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5" dirty="0">
                <a:latin typeface="Times New Roman"/>
                <a:cs typeface="Times New Roman"/>
              </a:rPr>
              <a:t>Pharmacokinetics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pharmacodynamics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70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Dosage</a:t>
            </a:r>
            <a:r>
              <a:rPr sz="2400" spc="1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form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65"/>
              </a:lnSpc>
              <a:spcBef>
                <a:spcPts val="45"/>
              </a:spcBef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20" dirty="0">
                <a:latin typeface="Times New Roman"/>
                <a:cs typeface="Times New Roman"/>
              </a:rPr>
              <a:t>Route</a:t>
            </a:r>
            <a:r>
              <a:rPr sz="2400" spc="5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and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method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administration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5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35" dirty="0">
                <a:latin typeface="Times New Roman"/>
                <a:cs typeface="Times New Roman"/>
              </a:rPr>
              <a:t>Cost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endParaRPr sz="2400">
              <a:latin typeface="Times New Roman"/>
              <a:cs typeface="Times New Roman"/>
            </a:endParaRPr>
          </a:p>
          <a:p>
            <a:pPr marL="469900" indent="-457834">
              <a:lnSpc>
                <a:spcPts val="2855"/>
              </a:lnSpc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400" spc="-40" dirty="0">
                <a:latin typeface="Times New Roman"/>
                <a:cs typeface="Times New Roman"/>
              </a:rPr>
              <a:t>Government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insurance</a:t>
            </a:r>
            <a:r>
              <a:rPr sz="2400" spc="36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company</a:t>
            </a:r>
            <a:r>
              <a:rPr sz="2400" spc="22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payments,</a:t>
            </a:r>
            <a:r>
              <a:rPr sz="2400" spc="37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presentation</a:t>
            </a:r>
            <a:r>
              <a:rPr sz="2400" spc="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bills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ts val="2870"/>
              </a:lnSpc>
            </a:pPr>
            <a:r>
              <a:rPr sz="2400" spc="-20" dirty="0">
                <a:latin typeface="Times New Roman"/>
                <a:cs typeface="Times New Roman"/>
              </a:rPr>
              <a:t>their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formats</a:t>
            </a:r>
            <a:r>
              <a:rPr sz="2400" spc="-35" dirty="0">
                <a:latin typeface="Lucida Sans Unicode"/>
                <a:cs typeface="Lucida Sans Unicode"/>
              </a:rPr>
              <a:t>.</a:t>
            </a:r>
            <a:endParaRPr sz="2400">
              <a:latin typeface="Lucida Sans Unicode"/>
              <a:cs typeface="Lucida Sans Unicode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2038" y="675703"/>
            <a:ext cx="405637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210" dirty="0">
                <a:solidFill>
                  <a:srgbClr val="FF0000"/>
                </a:solidFill>
                <a:latin typeface="Cambria"/>
                <a:cs typeface="Cambria"/>
              </a:rPr>
              <a:t>MONITORING</a:t>
            </a:r>
            <a:r>
              <a:rPr b="1" spc="85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245" dirty="0">
                <a:solidFill>
                  <a:srgbClr val="FF0000"/>
                </a:solidFill>
                <a:latin typeface="Cambria"/>
                <a:cs typeface="Cambria"/>
              </a:rPr>
              <a:t>OUTCOME: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928687" y="1514474"/>
            <a:ext cx="10313035" cy="28435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715" algn="just">
              <a:lnSpc>
                <a:spcPct val="100400"/>
              </a:lnSpc>
              <a:spcBef>
                <a:spcPts val="90"/>
              </a:spcBef>
            </a:pPr>
            <a:r>
              <a:rPr sz="2400" spc="-15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pharmacist </a:t>
            </a:r>
            <a:r>
              <a:rPr sz="2400" dirty="0">
                <a:latin typeface="Times New Roman"/>
                <a:cs typeface="Times New Roman"/>
              </a:rPr>
              <a:t>regularly </a:t>
            </a:r>
            <a:r>
              <a:rPr sz="2400" spc="5" dirty="0">
                <a:latin typeface="Times New Roman"/>
                <a:cs typeface="Times New Roman"/>
              </a:rPr>
              <a:t>reviews </a:t>
            </a:r>
            <a:r>
              <a:rPr sz="2400" spc="-15" dirty="0">
                <a:latin typeface="Times New Roman"/>
                <a:cs typeface="Times New Roman"/>
              </a:rPr>
              <a:t>subjective </a:t>
            </a:r>
            <a:r>
              <a:rPr sz="2400" spc="-1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objective monitoring </a:t>
            </a:r>
            <a:r>
              <a:rPr sz="2400" spc="5" dirty="0">
                <a:latin typeface="Times New Roman"/>
                <a:cs typeface="Times New Roman"/>
              </a:rPr>
              <a:t>parameters </a:t>
            </a:r>
            <a:r>
              <a:rPr sz="2400" spc="155" dirty="0">
                <a:latin typeface="Times New Roman"/>
                <a:cs typeface="Times New Roman"/>
              </a:rPr>
              <a:t>in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order to </a:t>
            </a:r>
            <a:r>
              <a:rPr sz="2400" spc="-10" dirty="0">
                <a:latin typeface="Times New Roman"/>
                <a:cs typeface="Times New Roman"/>
              </a:rPr>
              <a:t>determine </a:t>
            </a:r>
            <a:r>
              <a:rPr sz="2400" spc="40" dirty="0">
                <a:latin typeface="Times New Roman"/>
                <a:cs typeface="Times New Roman"/>
              </a:rPr>
              <a:t>if </a:t>
            </a:r>
            <a:r>
              <a:rPr sz="2400" spc="-10" dirty="0">
                <a:latin typeface="Times New Roman"/>
                <a:cs typeface="Times New Roman"/>
              </a:rPr>
              <a:t>satisfactory </a:t>
            </a:r>
            <a:r>
              <a:rPr sz="2400" spc="-5" dirty="0">
                <a:latin typeface="Times New Roman"/>
                <a:cs typeface="Times New Roman"/>
              </a:rPr>
              <a:t>progress </a:t>
            </a:r>
            <a:r>
              <a:rPr sz="2400" spc="40" dirty="0">
                <a:latin typeface="Times New Roman"/>
                <a:cs typeface="Times New Roman"/>
              </a:rPr>
              <a:t>is </a:t>
            </a:r>
            <a:r>
              <a:rPr sz="2400" spc="10" dirty="0">
                <a:latin typeface="Times New Roman"/>
                <a:cs typeface="Times New Roman"/>
              </a:rPr>
              <a:t>being </a:t>
            </a:r>
            <a:r>
              <a:rPr sz="2400" spc="-25" dirty="0">
                <a:latin typeface="Times New Roman"/>
                <a:cs typeface="Times New Roman"/>
              </a:rPr>
              <a:t>made </a:t>
            </a:r>
            <a:r>
              <a:rPr sz="2400" spc="10" dirty="0">
                <a:latin typeface="Times New Roman"/>
                <a:cs typeface="Times New Roman"/>
              </a:rPr>
              <a:t>toward </a:t>
            </a:r>
            <a:r>
              <a:rPr sz="2400" dirty="0">
                <a:latin typeface="Times New Roman"/>
                <a:cs typeface="Times New Roman"/>
              </a:rPr>
              <a:t>achieving </a:t>
            </a:r>
            <a:r>
              <a:rPr sz="2400" spc="5" dirty="0">
                <a:latin typeface="Times New Roman"/>
                <a:cs typeface="Times New Roman"/>
              </a:rPr>
              <a:t>desired 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outcomes</a:t>
            </a:r>
            <a:r>
              <a:rPr sz="2400" spc="1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outlined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drug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therapy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plan.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400"/>
              </a:lnSpc>
              <a:spcBef>
                <a:spcPts val="1860"/>
              </a:spcBef>
            </a:pPr>
            <a:r>
              <a:rPr sz="2400" spc="-15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pharmacist </a:t>
            </a:r>
            <a:r>
              <a:rPr sz="2400" spc="5" dirty="0">
                <a:latin typeface="Times New Roman"/>
                <a:cs typeface="Times New Roman"/>
              </a:rPr>
              <a:t>reviews </a:t>
            </a:r>
            <a:r>
              <a:rPr sz="2400" spc="-5" dirty="0">
                <a:latin typeface="Times New Roman"/>
                <a:cs typeface="Times New Roman"/>
              </a:rPr>
              <a:t>ongoing progress </a:t>
            </a:r>
            <a:r>
              <a:rPr sz="2400" spc="40" dirty="0">
                <a:latin typeface="Times New Roman"/>
                <a:cs typeface="Times New Roman"/>
              </a:rPr>
              <a:t>in </a:t>
            </a:r>
            <a:r>
              <a:rPr sz="2400" spc="5" dirty="0">
                <a:latin typeface="Times New Roman"/>
                <a:cs typeface="Times New Roman"/>
              </a:rPr>
              <a:t>achieving </a:t>
            </a:r>
            <a:r>
              <a:rPr sz="2400" spc="-5" dirty="0">
                <a:latin typeface="Times New Roman"/>
                <a:cs typeface="Times New Roman"/>
              </a:rPr>
              <a:t>desired </a:t>
            </a:r>
            <a:r>
              <a:rPr sz="2400" spc="5" dirty="0">
                <a:latin typeface="Times New Roman"/>
                <a:cs typeface="Times New Roman"/>
              </a:rPr>
              <a:t>outcomes </a:t>
            </a:r>
            <a:r>
              <a:rPr sz="2400" spc="15" dirty="0">
                <a:latin typeface="Times New Roman"/>
                <a:cs typeface="Times New Roman"/>
              </a:rPr>
              <a:t>with </a:t>
            </a:r>
            <a:r>
              <a:rPr sz="2400" spc="25" dirty="0">
                <a:latin typeface="Times New Roman"/>
                <a:cs typeface="Times New Roman"/>
              </a:rPr>
              <a:t>the 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</a:t>
            </a:r>
            <a:r>
              <a:rPr sz="2400" spc="-10" dirty="0">
                <a:latin typeface="Times New Roman"/>
                <a:cs typeface="Times New Roman"/>
              </a:rPr>
              <a:t> and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provides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5" dirty="0">
                <a:latin typeface="Times New Roman"/>
                <a:cs typeface="Times New Roman"/>
              </a:rPr>
              <a:t> report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patient's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other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healthcare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providers</a:t>
            </a:r>
            <a:r>
              <a:rPr sz="2400" spc="600" dirty="0">
                <a:latin typeface="Times New Roman"/>
                <a:cs typeface="Times New Roman"/>
              </a:rPr>
              <a:t> </a:t>
            </a:r>
            <a:r>
              <a:rPr sz="2400" spc="130" dirty="0">
                <a:latin typeface="Times New Roman"/>
                <a:cs typeface="Times New Roman"/>
              </a:rPr>
              <a:t>as 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appropriate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55394" y="1044003"/>
            <a:ext cx="9398635" cy="2223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sz="2400" spc="-45" dirty="0">
                <a:latin typeface="Times New Roman"/>
                <a:cs typeface="Times New Roman"/>
              </a:rPr>
              <a:t>The</a:t>
            </a:r>
            <a:r>
              <a:rPr sz="2400" spc="-40" dirty="0">
                <a:latin typeface="Times New Roman"/>
                <a:cs typeface="Times New Roman"/>
              </a:rPr>
              <a:t> pharmacist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updates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0" dirty="0">
                <a:latin typeface="Times New Roman"/>
                <a:cs typeface="Times New Roman"/>
              </a:rPr>
              <a:t>patient's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medical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and/or </a:t>
            </a:r>
            <a:r>
              <a:rPr sz="2400" spc="-35" dirty="0">
                <a:latin typeface="Times New Roman"/>
                <a:cs typeface="Times New Roman"/>
              </a:rPr>
              <a:t>pharmacy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record </a:t>
            </a:r>
            <a:r>
              <a:rPr sz="2400" spc="-5" dirty="0">
                <a:latin typeface="Times New Roman"/>
                <a:cs typeface="Times New Roman"/>
              </a:rPr>
              <a:t>with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concerning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patient </a:t>
            </a:r>
            <a:r>
              <a:rPr sz="2400" spc="-35" dirty="0">
                <a:latin typeface="Times New Roman"/>
                <a:cs typeface="Times New Roman"/>
              </a:rPr>
              <a:t>progress,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noting the </a:t>
            </a:r>
            <a:r>
              <a:rPr sz="2400" spc="-30" dirty="0">
                <a:latin typeface="Times New Roman"/>
                <a:cs typeface="Times New Roman"/>
              </a:rPr>
              <a:t>subjective </a:t>
            </a:r>
            <a:r>
              <a:rPr sz="2400" spc="-35" dirty="0">
                <a:latin typeface="Times New Roman"/>
                <a:cs typeface="Times New Roman"/>
              </a:rPr>
              <a:t>and </a:t>
            </a:r>
            <a:r>
              <a:rPr sz="2400" spc="-15" dirty="0">
                <a:latin typeface="Times New Roman"/>
                <a:cs typeface="Times New Roman"/>
              </a:rPr>
              <a:t>objective 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information</a:t>
            </a:r>
            <a:r>
              <a:rPr sz="2400" spc="-20" dirty="0">
                <a:latin typeface="Times New Roman"/>
                <a:cs typeface="Times New Roman"/>
              </a:rPr>
              <a:t> which </a:t>
            </a:r>
            <a:r>
              <a:rPr sz="2400" spc="-35" dirty="0">
                <a:latin typeface="Times New Roman"/>
                <a:cs typeface="Times New Roman"/>
              </a:rPr>
              <a:t>has </a:t>
            </a:r>
            <a:r>
              <a:rPr sz="2400" spc="-10" dirty="0">
                <a:latin typeface="Times New Roman"/>
                <a:cs typeface="Times New Roman"/>
              </a:rPr>
              <a:t>been </a:t>
            </a:r>
            <a:r>
              <a:rPr sz="2400" spc="-20" dirty="0">
                <a:latin typeface="Times New Roman"/>
                <a:cs typeface="Times New Roman"/>
              </a:rPr>
              <a:t>considered, </a:t>
            </a:r>
            <a:r>
              <a:rPr sz="2400" spc="-40" dirty="0">
                <a:latin typeface="Times New Roman"/>
                <a:cs typeface="Times New Roman"/>
              </a:rPr>
              <a:t>his/her</a:t>
            </a:r>
            <a:r>
              <a:rPr sz="2400" spc="-35" dirty="0">
                <a:latin typeface="Times New Roman"/>
                <a:cs typeface="Times New Roman"/>
              </a:rPr>
              <a:t> assessment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0" dirty="0">
                <a:latin typeface="Times New Roman"/>
                <a:cs typeface="Times New Roman"/>
              </a:rPr>
              <a:t>patient's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current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progress,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patient's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assessment</a:t>
            </a:r>
            <a:r>
              <a:rPr sz="2400" spc="3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his/her</a:t>
            </a:r>
            <a:r>
              <a:rPr sz="2400" spc="25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current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progress,</a:t>
            </a:r>
            <a:r>
              <a:rPr sz="2400" spc="30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any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modifications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that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20" dirty="0">
                <a:latin typeface="Times New Roman"/>
                <a:cs typeface="Times New Roman"/>
              </a:rPr>
              <a:t>being </a:t>
            </a:r>
            <a:r>
              <a:rPr sz="2400" spc="-40" dirty="0">
                <a:latin typeface="Times New Roman"/>
                <a:cs typeface="Times New Roman"/>
              </a:rPr>
              <a:t>made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25" dirty="0">
                <a:latin typeface="Times New Roman"/>
                <a:cs typeface="Times New Roman"/>
              </a:rPr>
              <a:t>the </a:t>
            </a:r>
            <a:r>
              <a:rPr sz="2400" spc="-20" dirty="0">
                <a:latin typeface="Times New Roman"/>
                <a:cs typeface="Times New Roman"/>
              </a:rPr>
              <a:t>plan. </a:t>
            </a:r>
            <a:r>
              <a:rPr sz="2400" spc="-25" dirty="0">
                <a:latin typeface="Times New Roman"/>
                <a:cs typeface="Times New Roman"/>
              </a:rPr>
              <a:t>Communications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with </a:t>
            </a:r>
            <a:r>
              <a:rPr sz="2400" spc="-20" dirty="0">
                <a:latin typeface="Times New Roman"/>
                <a:cs typeface="Times New Roman"/>
              </a:rPr>
              <a:t>other 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healthcare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providers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should</a:t>
            </a:r>
            <a:r>
              <a:rPr sz="2400" spc="22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also</a:t>
            </a:r>
            <a:r>
              <a:rPr sz="2400" spc="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noted.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6450" y="571500"/>
            <a:ext cx="7277100" cy="50958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1900</Words>
  <Application>Microsoft Office PowerPoint</Application>
  <PresentationFormat>Widescreen</PresentationFormat>
  <Paragraphs>430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Calibri</vt:lpstr>
      <vt:lpstr>Cambria</vt:lpstr>
      <vt:lpstr>Georgia</vt:lpstr>
      <vt:lpstr>Lucida Sans Unicode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GOALS</vt:lpstr>
      <vt:lpstr>PowerPoint Presentation</vt:lpstr>
      <vt:lpstr>MEDICATION ORDER REVIEW</vt:lpstr>
      <vt:lpstr>GOAL</vt:lpstr>
      <vt:lpstr>PowerPoint Presentation</vt:lpstr>
      <vt:lpstr>Detecting orders for medication to which the patient may be hypersensitive/intolerant</vt:lpstr>
      <vt:lpstr>PowerPoint Presentation</vt:lpstr>
      <vt:lpstr>incompatibilities</vt:lpstr>
      <vt:lpstr>PowerPoint Presentation</vt:lpstr>
      <vt:lpstr>PowerPoint Presentation</vt:lpstr>
      <vt:lpstr>PowerPoint Presentation</vt:lpstr>
      <vt:lpstr>PowerPoint Presentation</vt:lpstr>
      <vt:lpstr>MEDICATION CHART ENDORSEMENT</vt:lpstr>
      <vt:lpstr>PowerPoint Presentation</vt:lpstr>
      <vt:lpstr>PowerPoint Presentation</vt:lpstr>
      <vt:lpstr>PowerPoint Presentation</vt:lpstr>
      <vt:lpstr>CLINICAL REVIEW</vt:lpstr>
      <vt:lpstr>PowerPoint Presentation</vt:lpstr>
      <vt:lpstr>PROCEDURE:</vt:lpstr>
      <vt:lpstr>PowerPoint Presentation</vt:lpstr>
      <vt:lpstr>PHARMACIST INTERVENTION</vt:lpstr>
      <vt:lpstr>PowerPoint Presentation</vt:lpstr>
      <vt:lpstr>PowerPoint Presentation</vt:lpstr>
      <vt:lpstr>PowerPoint Presentation</vt:lpstr>
      <vt:lpstr>PHARMACEUTICAL CARE:</vt:lpstr>
      <vt:lpstr>PowerPoint Presentation</vt:lpstr>
      <vt:lpstr>PowerPoint Presentation</vt:lpstr>
      <vt:lpstr>PowerPoint Presentation</vt:lpstr>
      <vt:lpstr>PowerPoint Presentation</vt:lpstr>
      <vt:lpstr>COLLECTION OF PATIENTS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DRUG FACTORS</vt:lpstr>
      <vt:lpstr>MONITORING OUTCOME: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</cp:revision>
  <dcterms:created xsi:type="dcterms:W3CDTF">2024-09-15T10:22:35Z</dcterms:created>
  <dcterms:modified xsi:type="dcterms:W3CDTF">2024-09-15T10:41:56Z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2021-06-14T00:00:00Z</vt:filetime>
  </property>
  <property fmtid="{D5CDD505-2E9C-101B-9397-08002B2CF9AE}" pid="3" name="LastSaved">
    <vt:filetime>2024-09-15T00:00:00Z</vt:filetime>
  </property>
</Properties>
</file>