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75" r:id="rId18"/>
    <p:sldId id="276" r:id="rId19"/>
    <p:sldId id="277" r:id="rId20"/>
    <p:sldId id="278" r:id="rId21"/>
    <p:sldId id="279" r:id="rId22"/>
    <p:sldId id="280" r:id="rId23"/>
    <p:sldId id="281" r:id="rId24"/>
    <p:sldId id="282" r:id="rId25"/>
    <p:sldId id="283" r:id="rId26"/>
    <p:sldId id="284" r:id="rId27"/>
    <p:sldId id="286" r:id="rId28"/>
    <p:sldId id="287" r:id="rId2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4" d="100"/>
          <a:sy n="74" d="100"/>
        </p:scale>
        <p:origin x="558" y="72"/>
      </p:cViewPr>
      <p:guideLst>
        <p:guide orient="horz" pos="2160"/>
        <p:guide pos="38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B829B8-C07E-4BF2-9A1D-E9A7267EAE6D}" type="datetimeFigureOut">
              <a:rPr lang="en-US" smtClean="0"/>
              <a:t>9/16/2024</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E300FC-83C7-435A-AAE3-A6CAEB0FB4DB}" type="slidenum">
              <a:rPr lang="en-US" smtClean="0"/>
              <a:t>‹#›</a:t>
            </a:fld>
            <a:endParaRPr lang="en-US"/>
          </a:p>
        </p:txBody>
      </p:sp>
    </p:spTree>
    <p:extLst>
      <p:ext uri="{BB962C8B-B14F-4D97-AF65-F5344CB8AC3E}">
        <p14:creationId xmlns:p14="http://schemas.microsoft.com/office/powerpoint/2010/main" val="2536729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BE300FC-83C7-435A-AAE3-A6CAEB0FB4DB}" type="slidenum">
              <a:rPr lang="en-US" smtClean="0"/>
              <a:t>1</a:t>
            </a:fld>
            <a:endParaRPr lang="en-US"/>
          </a:p>
        </p:txBody>
      </p:sp>
    </p:spTree>
    <p:extLst>
      <p:ext uri="{BB962C8B-B14F-4D97-AF65-F5344CB8AC3E}">
        <p14:creationId xmlns:p14="http://schemas.microsoft.com/office/powerpoint/2010/main" val="3861820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smtClean="0"/>
              <a:t>Click to edit Master title style</a:t>
            </a:r>
            <a:endParaRPr lang="en-US"/>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8797FA0-5770-4BA1-95F5-AF8DCD574ED7}"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09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5E3119-3B7E-4F6E-AD92-F847196CE758}"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92996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7EE9AD-6F6F-4BE1-8548-023D29C46B02}"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59398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A0FEE1-3DD0-4106-BAD3-6ECEE0D15CFF}"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399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smtClean="0"/>
              <a:t>Click to edit Master title style</a:t>
            </a:r>
            <a:endParaRPr lang="en-US"/>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E78747-AA3E-49E1-A025-81BC5900F056}"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58407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798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059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704EC7-FEBE-4790-A876-46EEC1551261}" type="datetime1">
              <a:rPr lang="en-US" smtClean="0"/>
              <a:t>9/16/2024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1445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4799F4-D018-4A23-A2A3-71EAD0C7E0EA}" type="datetime1">
              <a:rPr lang="en-US" smtClean="0"/>
              <a:t>9/16/2024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192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500E2B-5E13-45B8-BF4E-4F2E77DB480A}" type="datetime1">
              <a:rPr lang="en-US" smtClean="0"/>
              <a:t>9/16/2024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5086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11BA19-AEA5-4938-8925-F51387590823}" type="datetime1">
              <a:rPr lang="en-US" smtClean="0"/>
              <a:t>9/16/2024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8504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90A9F8-B99D-481A-9C2D-7404D33E4B2C}" type="datetime1">
              <a:rPr lang="en-US" smtClean="0"/>
              <a:t>9/16/2024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20677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Picture Placeholder 2"/>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A16B1C-E0F0-4797-99C8-4AB5BEDA55CF}" type="datetime1">
              <a:rPr lang="en-US" smtClean="0"/>
              <a:t>9/16/2024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19093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F55649-7DB4-48F4-B9E8-8445368E37CB}" type="datetime1">
              <a:rPr lang="en-US" smtClean="0"/>
              <a:t>9/16/2024</a:t>
            </a:fld>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997125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D8957920-506D-4F31-9CB9-011BD525C6C5}"/>
              </a:ext>
            </a:extLst>
          </p:cNvPr>
          <p:cNvSpPr txBox="1"/>
          <p:nvPr/>
        </p:nvSpPr>
        <p:spPr>
          <a:xfrm>
            <a:off x="2205139" y="908720"/>
            <a:ext cx="7848600" cy="646331"/>
          </a:xfrm>
          <a:prstGeom prst="rect">
            <a:avLst/>
          </a:prstGeom>
          <a:noFill/>
        </p:spPr>
        <p:txBody>
          <a:bodyPr wrap="square" rtlCol="0">
            <a:spAutoFit/>
          </a:bodyPr>
          <a:lstStyle/>
          <a:p>
            <a:pPr algn="ctr"/>
            <a:r>
              <a:rPr lang="en-IN" sz="3600" b="1" u="sng" dirty="0" smtClean="0">
                <a:latin typeface="Times New Roman" panose="02020603050405020304" pitchFamily="18" charset="0"/>
                <a:cs typeface="Times New Roman" panose="02020603050405020304" pitchFamily="18" charset="0"/>
              </a:rPr>
              <a:t>PHARMACOTHERAPEUTICS-III</a:t>
            </a:r>
            <a:endParaRPr lang="en-IN" sz="2400" b="1" u="sng"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E5D32C6D-EED6-45D3-B2F4-4A294908127E}"/>
              </a:ext>
            </a:extLst>
          </p:cNvPr>
          <p:cNvSpPr txBox="1"/>
          <p:nvPr/>
        </p:nvSpPr>
        <p:spPr>
          <a:xfrm>
            <a:off x="2166937" y="3313365"/>
            <a:ext cx="7848600" cy="707886"/>
          </a:xfrm>
          <a:prstGeom prst="rect">
            <a:avLst/>
          </a:prstGeom>
          <a:noFill/>
        </p:spPr>
        <p:txBody>
          <a:bodyPr wrap="square" rtlCol="0">
            <a:spAutoFit/>
          </a:bodyPr>
          <a:lstStyle/>
          <a:p>
            <a:pPr algn="ctr"/>
            <a:r>
              <a:rPr lang="en-IN" sz="4000" b="1" u="sng" dirty="0" smtClean="0">
                <a:latin typeface="Times New Roman" pitchFamily="18" charset="0"/>
                <a:cs typeface="Times New Roman" pitchFamily="18" charset="0"/>
              </a:rPr>
              <a:t>MANAGEMENT OF EPILEPSY</a:t>
            </a:r>
            <a:endParaRPr lang="en-IN" sz="3200" u="sng"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Slide Number Placeholder 12"/>
          <p:cNvSpPr>
            <a:spLocks noGrp="1"/>
          </p:cNvSpPr>
          <p:nvPr>
            <p:ph type="sldNum" sz="quarter" idx="12"/>
          </p:nvPr>
        </p:nvSpPr>
        <p:spPr>
          <a:xfrm>
            <a:off x="8737618" y="6215082"/>
            <a:ext cx="2844059" cy="365125"/>
          </a:xfrm>
        </p:spPr>
        <p:txBody>
          <a:bodyPr/>
          <a:lstStyle/>
          <a:p>
            <a:fld id="{B6F15528-21DE-4FAA-801E-634DDDAF4B2B}" type="slidenum">
              <a:rPr lang="en-US" smtClean="0"/>
              <a:pPr/>
              <a:t>1</a:t>
            </a:fld>
            <a:endParaRPr lang="en-US"/>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702252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p:cNvSpPr>
            <a:spLocks noGrp="1"/>
          </p:cNvSpPr>
          <p:nvPr>
            <p:ph idx="1"/>
          </p:nvPr>
        </p:nvSpPr>
        <p:spPr>
          <a:xfrm>
            <a:off x="1015735" y="1600200"/>
            <a:ext cx="9954207" cy="4648200"/>
          </a:xfrm>
        </p:spPr>
        <p:txBody>
          <a:bodyPr>
            <a:normAutofit/>
          </a:bodyPr>
          <a:lstStyle/>
          <a:p>
            <a:pPr algn="justLow" eaLnBrk="1" hangingPunct="1">
              <a:lnSpc>
                <a:spcPct val="150000"/>
              </a:lnSpc>
            </a:pPr>
            <a:r>
              <a:rPr lang="en-IN" sz="1800" b="1" dirty="0" smtClean="0">
                <a:latin typeface="Times New Roman" pitchFamily="18" charset="0"/>
                <a:cs typeface="Times New Roman" pitchFamily="18" charset="0"/>
              </a:rPr>
              <a:t>Drug Interactions </a:t>
            </a:r>
          </a:p>
          <a:p>
            <a:pPr algn="justLow" eaLnBrk="1" hangingPunct="1">
              <a:lnSpc>
                <a:spcPct val="150000"/>
              </a:lnSpc>
              <a:buFontTx/>
              <a:buNone/>
            </a:pPr>
            <a:r>
              <a:rPr lang="en-IN" sz="1800" b="1" dirty="0" smtClean="0">
                <a:latin typeface="Times New Roman" pitchFamily="18" charset="0"/>
                <a:cs typeface="Times New Roman" pitchFamily="18" charset="0"/>
              </a:rPr>
              <a:t>    </a:t>
            </a:r>
            <a:r>
              <a:rPr lang="en-IN" sz="1800" dirty="0" smtClean="0">
                <a:latin typeface="Times New Roman" pitchFamily="18" charset="0"/>
                <a:cs typeface="Times New Roman" pitchFamily="18" charset="0"/>
              </a:rPr>
              <a:t>Carbamazepine may interact with other drugs by inducing their metabolism. </a:t>
            </a:r>
          </a:p>
          <a:p>
            <a:pPr algn="justLow" eaLnBrk="1" hangingPunct="1">
              <a:lnSpc>
                <a:spcPct val="150000"/>
              </a:lnSpc>
              <a:buFontTx/>
              <a:buNone/>
            </a:pPr>
            <a:r>
              <a:rPr lang="en-US" sz="1800" dirty="0" smtClean="0">
                <a:latin typeface="Times New Roman" pitchFamily="18" charset="0"/>
                <a:cs typeface="Times New Roman" pitchFamily="18" charset="0"/>
              </a:rPr>
              <a:t>Dosage :</a:t>
            </a:r>
          </a:p>
          <a:p>
            <a:pPr algn="justLow" eaLnBrk="1" hangingPunct="1">
              <a:lnSpc>
                <a:spcPct val="150000"/>
              </a:lnSpc>
              <a:buFontTx/>
              <a:buNone/>
            </a:pPr>
            <a:r>
              <a:rPr lang="en-US" sz="1800" dirty="0" smtClean="0">
                <a:latin typeface="Times New Roman" pitchFamily="18" charset="0"/>
                <a:cs typeface="Times New Roman" pitchFamily="18" charset="0"/>
              </a:rPr>
              <a:t>Initial dose : 400mg/day</a:t>
            </a:r>
          </a:p>
          <a:p>
            <a:pPr algn="justLow" eaLnBrk="1" hangingPunct="1">
              <a:lnSpc>
                <a:spcPct val="150000"/>
              </a:lnSpc>
              <a:buFontTx/>
              <a:buNone/>
            </a:pPr>
            <a:r>
              <a:rPr lang="en-US" sz="1800" dirty="0" smtClean="0">
                <a:latin typeface="Times New Roman" pitchFamily="18" charset="0"/>
                <a:cs typeface="Times New Roman" pitchFamily="18" charset="0"/>
              </a:rPr>
              <a:t>Maximum daily dose : 400-2400mg</a:t>
            </a:r>
            <a:endParaRPr lang="en-IN" sz="1800" dirty="0" smtClean="0">
              <a:latin typeface="Times New Roman" pitchFamily="18" charset="0"/>
              <a:cs typeface="Times New Roman" pitchFamily="18" charset="0"/>
            </a:endParaRPr>
          </a:p>
          <a:p>
            <a:pPr algn="justLow" eaLnBrk="1" hangingPunct="1">
              <a:lnSpc>
                <a:spcPct val="150000"/>
              </a:lnSpc>
              <a:buFontTx/>
              <a:buNone/>
            </a:pPr>
            <a:endParaRPr lang="en-IN" sz="1800" dirty="0" smtClean="0">
              <a:latin typeface="Times New Roman" pitchFamily="18" charset="0"/>
              <a:cs typeface="Times New Roman" pitchFamily="18" charset="0"/>
            </a:endParaRPr>
          </a:p>
        </p:txBody>
      </p:sp>
      <p:sp>
        <p:nvSpPr>
          <p:cNvPr id="36866"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7D8FFB6-D0E1-49F7-8A53-0749223E0943}" type="slidenum">
              <a:rPr lang="en-IN" smtClean="0"/>
              <a:pPr eaLnBrk="1" hangingPunct="1"/>
              <a:t>10</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85294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itle 1"/>
          <p:cNvSpPr>
            <a:spLocks noGrp="1"/>
          </p:cNvSpPr>
          <p:nvPr>
            <p:ph type="title"/>
          </p:nvPr>
        </p:nvSpPr>
        <p:spPr>
          <a:xfrm>
            <a:off x="1117309" y="457200"/>
            <a:ext cx="5975910" cy="1143000"/>
          </a:xfrm>
        </p:spPr>
        <p:txBody>
          <a:bodyPr>
            <a:normAutofit/>
          </a:bodyPr>
          <a:lstStyle/>
          <a:p>
            <a:pPr eaLnBrk="1" hangingPunct="1"/>
            <a:r>
              <a:rPr lang="en-IN" sz="2000" b="1" u="sng" dirty="0" smtClean="0">
                <a:latin typeface="Times New Roman" pitchFamily="18" charset="0"/>
                <a:cs typeface="Times New Roman" pitchFamily="18" charset="0"/>
              </a:rPr>
              <a:t>ETHOSUXIMIDE</a:t>
            </a:r>
            <a:br>
              <a:rPr lang="en-IN" sz="2000" b="1" u="sng" dirty="0" smtClean="0">
                <a:latin typeface="Times New Roman" pitchFamily="18" charset="0"/>
                <a:cs typeface="Times New Roman" pitchFamily="18" charset="0"/>
              </a:rPr>
            </a:br>
            <a:endParaRPr lang="en-IN" sz="2000" b="1" u="sng" dirty="0" smtClean="0">
              <a:latin typeface="Times New Roman" pitchFamily="18" charset="0"/>
              <a:cs typeface="Times New Roman" pitchFamily="18" charset="0"/>
            </a:endParaRPr>
          </a:p>
        </p:txBody>
      </p:sp>
      <p:sp>
        <p:nvSpPr>
          <p:cNvPr id="37892" name="Content Placeholder 2"/>
          <p:cNvSpPr>
            <a:spLocks noGrp="1"/>
          </p:cNvSpPr>
          <p:nvPr>
            <p:ph idx="1"/>
          </p:nvPr>
        </p:nvSpPr>
        <p:spPr>
          <a:xfrm>
            <a:off x="1015736" y="1600200"/>
            <a:ext cx="10360501" cy="5257800"/>
          </a:xfrm>
        </p:spPr>
        <p:txBody>
          <a:bodyPr>
            <a:normAutofit/>
          </a:bodyPr>
          <a:lstStyle/>
          <a:p>
            <a:pPr algn="justLow" eaLnBrk="1" hangingPunct="1">
              <a:lnSpc>
                <a:spcPct val="150000"/>
              </a:lnSpc>
            </a:pPr>
            <a:r>
              <a:rPr lang="en-IN" sz="1800" dirty="0" err="1" smtClean="0">
                <a:latin typeface="Times New Roman" pitchFamily="18" charset="0"/>
                <a:cs typeface="Times New Roman" pitchFamily="18" charset="0"/>
              </a:rPr>
              <a:t>Ethosuximide's</a:t>
            </a:r>
            <a:r>
              <a:rPr lang="en-IN" sz="1800" dirty="0" smtClean="0">
                <a:latin typeface="Times New Roman" pitchFamily="18" charset="0"/>
                <a:cs typeface="Times New Roman" pitchFamily="18" charset="0"/>
              </a:rPr>
              <a:t> proposed mechanisms of action include inhibition of NADPH-linked aldehyde </a:t>
            </a:r>
            <a:r>
              <a:rPr lang="en-IN" sz="1800" dirty="0" err="1" smtClean="0">
                <a:latin typeface="Times New Roman" pitchFamily="18" charset="0"/>
                <a:cs typeface="Times New Roman" pitchFamily="18" charset="0"/>
              </a:rPr>
              <a:t>reductase</a:t>
            </a:r>
            <a:r>
              <a:rPr lang="en-IN" sz="1800" dirty="0" smtClean="0">
                <a:latin typeface="Times New Roman" pitchFamily="18" charset="0"/>
                <a:cs typeface="Times New Roman" pitchFamily="18" charset="0"/>
              </a:rPr>
              <a:t>, inhibition of sodium-potassium ATPase, a decrease in non-inactivating </a:t>
            </a:r>
            <a:r>
              <a:rPr lang="en-IN" sz="1800" dirty="0" err="1" smtClean="0">
                <a:latin typeface="Times New Roman" pitchFamily="18" charset="0"/>
                <a:cs typeface="Times New Roman" pitchFamily="18" charset="0"/>
              </a:rPr>
              <a:t>Na</a:t>
            </a:r>
            <a:r>
              <a:rPr lang="en-IN" sz="1800" baseline="30000" dirty="0" err="1" smtClean="0">
                <a:latin typeface="Times New Roman" pitchFamily="18" charset="0"/>
                <a:cs typeface="Times New Roman" pitchFamily="18" charset="0"/>
              </a:rPr>
              <a:t>+</a:t>
            </a:r>
            <a:r>
              <a:rPr lang="en-IN" sz="1800" dirty="0" err="1" smtClean="0">
                <a:latin typeface="Times New Roman" pitchFamily="18" charset="0"/>
                <a:cs typeface="Times New Roman" pitchFamily="18" charset="0"/>
              </a:rPr>
              <a:t>currents</a:t>
            </a:r>
            <a:r>
              <a:rPr lang="en-IN" sz="1800" dirty="0" smtClean="0">
                <a:latin typeface="Times New Roman" pitchFamily="18" charset="0"/>
                <a:cs typeface="Times New Roman" pitchFamily="18" charset="0"/>
              </a:rPr>
              <a:t>, blocking of Ca</a:t>
            </a:r>
            <a:r>
              <a:rPr lang="en-IN" sz="1800" baseline="30000" dirty="0" smtClean="0">
                <a:latin typeface="Times New Roman" pitchFamily="18" charset="0"/>
                <a:cs typeface="Times New Roman" pitchFamily="18" charset="0"/>
              </a:rPr>
              <a:t>2+</a:t>
            </a:r>
            <a:r>
              <a:rPr lang="en-IN" sz="1800" dirty="0" smtClean="0">
                <a:latin typeface="Times New Roman" pitchFamily="18" charset="0"/>
                <a:cs typeface="Times New Roman" pitchFamily="18" charset="0"/>
              </a:rPr>
              <a:t>-dependent </a:t>
            </a:r>
            <a:r>
              <a:rPr lang="en-IN" sz="1800" dirty="0" err="1" smtClean="0">
                <a:latin typeface="Times New Roman" pitchFamily="18" charset="0"/>
                <a:cs typeface="Times New Roman" pitchFamily="18" charset="0"/>
              </a:rPr>
              <a:t>K</a:t>
            </a:r>
            <a:r>
              <a:rPr lang="en-IN" sz="1800" baseline="30000" dirty="0" err="1" smtClean="0">
                <a:latin typeface="Times New Roman" pitchFamily="18" charset="0"/>
                <a:cs typeface="Times New Roman" pitchFamily="18" charset="0"/>
              </a:rPr>
              <a:t>+</a:t>
            </a:r>
            <a:r>
              <a:rPr lang="en-IN" sz="1800" dirty="0" err="1" smtClean="0">
                <a:latin typeface="Times New Roman" pitchFamily="18" charset="0"/>
                <a:cs typeface="Times New Roman" pitchFamily="18" charset="0"/>
              </a:rPr>
              <a:t>channels</a:t>
            </a:r>
            <a:r>
              <a:rPr lang="en-IN" sz="1800" dirty="0" smtClean="0">
                <a:latin typeface="Times New Roman" pitchFamily="18" charset="0"/>
                <a:cs typeface="Times New Roman" pitchFamily="18" charset="0"/>
              </a:rPr>
              <a:t>, and inhibition of T-type Ca</a:t>
            </a:r>
            <a:r>
              <a:rPr lang="en-IN" sz="1800" baseline="30000" dirty="0" smtClean="0">
                <a:latin typeface="Times New Roman" pitchFamily="18" charset="0"/>
                <a:cs typeface="Times New Roman" pitchFamily="18" charset="0"/>
              </a:rPr>
              <a:t>2+</a:t>
            </a:r>
            <a:r>
              <a:rPr lang="en-IN" sz="1800" dirty="0" smtClean="0">
                <a:latin typeface="Times New Roman" pitchFamily="18" charset="0"/>
                <a:cs typeface="Times New Roman" pitchFamily="18" charset="0"/>
              </a:rPr>
              <a:t> channel currents.</a:t>
            </a:r>
          </a:p>
          <a:p>
            <a:pPr algn="justLow" eaLnBrk="1" hangingPunct="1">
              <a:lnSpc>
                <a:spcPct val="150000"/>
              </a:lnSpc>
            </a:pPr>
            <a:r>
              <a:rPr lang="en-IN" sz="1800" dirty="0" smtClean="0">
                <a:latin typeface="Times New Roman" pitchFamily="18" charset="0"/>
                <a:cs typeface="Times New Roman" pitchFamily="18" charset="0"/>
              </a:rPr>
              <a:t>It is a first-line treatment for absence seizures;</a:t>
            </a:r>
          </a:p>
          <a:p>
            <a:pPr algn="justLow" eaLnBrk="1" hangingPunct="1">
              <a:lnSpc>
                <a:spcPct val="150000"/>
              </a:lnSpc>
            </a:pPr>
            <a:r>
              <a:rPr lang="en-IN" sz="1800" dirty="0" smtClean="0">
                <a:latin typeface="Times New Roman" pitchFamily="18" charset="0"/>
                <a:cs typeface="Times New Roman" pitchFamily="18" charset="0"/>
              </a:rPr>
              <a:t>There is some evidence for nonlinear metabolism at higher doses. Metabolites are believed to be inactive.</a:t>
            </a:r>
          </a:p>
          <a:p>
            <a:pPr algn="justLow" eaLnBrk="1" hangingPunct="1">
              <a:lnSpc>
                <a:spcPct val="150000"/>
              </a:lnSpc>
            </a:pPr>
            <a:endParaRPr lang="en-IN" sz="1800" dirty="0" smtClean="0">
              <a:latin typeface="Times New Roman" pitchFamily="18" charset="0"/>
              <a:cs typeface="Times New Roman" pitchFamily="18" charset="0"/>
            </a:endParaRPr>
          </a:p>
        </p:txBody>
      </p:sp>
      <p:sp>
        <p:nvSpPr>
          <p:cNvPr id="37890"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F933347-5DC1-409D-B1FD-4EB7C6AB38A9}" type="slidenum">
              <a:rPr lang="en-IN" smtClean="0"/>
              <a:pPr eaLnBrk="1" hangingPunct="1"/>
              <a:t>11</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991862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idx="1"/>
          </p:nvPr>
        </p:nvSpPr>
        <p:spPr>
          <a:xfrm>
            <a:off x="1320458" y="1219201"/>
            <a:ext cx="9751059" cy="4906963"/>
          </a:xfrm>
        </p:spPr>
        <p:txBody>
          <a:bodyPr>
            <a:normAutofit/>
          </a:bodyPr>
          <a:lstStyle/>
          <a:p>
            <a:pPr algn="justLow" eaLnBrk="1" hangingPunct="1">
              <a:lnSpc>
                <a:spcPct val="150000"/>
              </a:lnSpc>
            </a:pPr>
            <a:r>
              <a:rPr lang="en-IN" sz="1800" dirty="0" smtClean="0">
                <a:latin typeface="Times New Roman" pitchFamily="18" charset="0"/>
                <a:cs typeface="Times New Roman" pitchFamily="18" charset="0"/>
              </a:rPr>
              <a:t>A loading dose is not required. Titration over 1 to 2 weeks to maintenance doses of 20 mg/kg/day (divided into two doses) usually results in serum concentrations of 50 mcg/</a:t>
            </a:r>
            <a:r>
              <a:rPr lang="en-IN" sz="1800" dirty="0" err="1" smtClean="0">
                <a:latin typeface="Times New Roman" pitchFamily="18" charset="0"/>
                <a:cs typeface="Times New Roman" pitchFamily="18" charset="0"/>
              </a:rPr>
              <a:t>mL.</a:t>
            </a:r>
            <a:endParaRPr lang="en-IN" sz="1800" dirty="0" smtClean="0">
              <a:latin typeface="Times New Roman" pitchFamily="18" charset="0"/>
              <a:cs typeface="Times New Roman" pitchFamily="18" charset="0"/>
            </a:endParaRPr>
          </a:p>
          <a:p>
            <a:pPr algn="justLow" eaLnBrk="1" hangingPunct="1">
              <a:lnSpc>
                <a:spcPct val="150000"/>
              </a:lnSpc>
            </a:pPr>
            <a:r>
              <a:rPr lang="en-US" sz="1800" dirty="0" smtClean="0">
                <a:latin typeface="Times New Roman" pitchFamily="18" charset="0"/>
                <a:cs typeface="Times New Roman" pitchFamily="18" charset="0"/>
              </a:rPr>
              <a:t>Initial dose is 500mg/day and maximum daily dose is 500-2000mg</a:t>
            </a:r>
            <a:endParaRPr lang="en-IN" sz="1800" dirty="0" smtClean="0">
              <a:latin typeface="Times New Roman" pitchFamily="18" charset="0"/>
              <a:cs typeface="Times New Roman" pitchFamily="18" charset="0"/>
            </a:endParaRPr>
          </a:p>
          <a:p>
            <a:pPr algn="justLow" eaLnBrk="1" hangingPunct="1">
              <a:lnSpc>
                <a:spcPct val="150000"/>
              </a:lnSpc>
            </a:pPr>
            <a:endParaRPr lang="en-IN" sz="1800" dirty="0" smtClean="0">
              <a:latin typeface="Times New Roman" pitchFamily="18" charset="0"/>
              <a:cs typeface="Times New Roman" pitchFamily="18" charset="0"/>
            </a:endParaRPr>
          </a:p>
        </p:txBody>
      </p:sp>
      <p:sp>
        <p:nvSpPr>
          <p:cNvPr id="38914"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A6A78CE-671A-4A09-BCF2-2CC250460544}" type="slidenum">
              <a:rPr lang="en-IN" smtClean="0"/>
              <a:pPr eaLnBrk="1" hangingPunct="1"/>
              <a:t>12</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043976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itle 1"/>
          <p:cNvSpPr>
            <a:spLocks noGrp="1"/>
          </p:cNvSpPr>
          <p:nvPr>
            <p:ph type="title"/>
          </p:nvPr>
        </p:nvSpPr>
        <p:spPr>
          <a:xfrm>
            <a:off x="3236892" y="214290"/>
            <a:ext cx="5546339" cy="1143000"/>
          </a:xfrm>
        </p:spPr>
        <p:txBody>
          <a:bodyPr>
            <a:normAutofit/>
          </a:bodyPr>
          <a:lstStyle/>
          <a:p>
            <a:pPr eaLnBrk="1" hangingPunct="1"/>
            <a:r>
              <a:rPr lang="en-IN" sz="2000" b="1" u="sng" dirty="0" smtClean="0">
                <a:latin typeface="Times New Roman" pitchFamily="18" charset="0"/>
                <a:cs typeface="Times New Roman" pitchFamily="18" charset="0"/>
              </a:rPr>
              <a:t>FELBAMATE</a:t>
            </a:r>
            <a:endParaRPr lang="en-IN" sz="2000" b="1" u="sng" dirty="0" smtClean="0"/>
          </a:p>
        </p:txBody>
      </p:sp>
      <p:sp>
        <p:nvSpPr>
          <p:cNvPr id="39940" name="Content Placeholder 2"/>
          <p:cNvSpPr>
            <a:spLocks noGrp="1"/>
          </p:cNvSpPr>
          <p:nvPr>
            <p:ph idx="1"/>
          </p:nvPr>
        </p:nvSpPr>
        <p:spPr>
          <a:xfrm>
            <a:off x="1117309" y="1081089"/>
            <a:ext cx="10258928" cy="5045075"/>
          </a:xfrm>
        </p:spPr>
        <p:txBody>
          <a:bodyPr>
            <a:normAutofit fontScale="92500" lnSpcReduction="20000"/>
          </a:bodyPr>
          <a:lstStyle/>
          <a:p>
            <a:pPr algn="just" eaLnBrk="1" hangingPunct="1">
              <a:lnSpc>
                <a:spcPct val="150000"/>
              </a:lnSpc>
            </a:pPr>
            <a:r>
              <a:rPr lang="en-IN" sz="2000" dirty="0" err="1" smtClean="0">
                <a:latin typeface="Times New Roman" pitchFamily="18" charset="0"/>
                <a:cs typeface="Times New Roman" pitchFamily="18" charset="0"/>
              </a:rPr>
              <a:t>Felbamate</a:t>
            </a:r>
            <a:r>
              <a:rPr lang="en-IN" sz="2000" dirty="0" smtClean="0">
                <a:latin typeface="Times New Roman" pitchFamily="18" charset="0"/>
                <a:cs typeface="Times New Roman" pitchFamily="18" charset="0"/>
              </a:rPr>
              <a:t> appears to act as a glycine receptor antagonist.</a:t>
            </a:r>
          </a:p>
          <a:p>
            <a:pPr algn="just" eaLnBrk="1" hangingPunct="1">
              <a:lnSpc>
                <a:spcPct val="150000"/>
              </a:lnSpc>
            </a:pPr>
            <a:r>
              <a:rPr lang="en-IN" sz="2000" dirty="0" smtClean="0">
                <a:latin typeface="Times New Roman" pitchFamily="18" charset="0"/>
                <a:cs typeface="Times New Roman" pitchFamily="18" charset="0"/>
              </a:rPr>
              <a:t>It is approved for treating atonic seizures in patients with Lennox-</a:t>
            </a:r>
            <a:r>
              <a:rPr lang="en-IN" sz="2000" dirty="0" err="1" smtClean="0">
                <a:latin typeface="Times New Roman" pitchFamily="18" charset="0"/>
                <a:cs typeface="Times New Roman" pitchFamily="18" charset="0"/>
              </a:rPr>
              <a:t>Gastaut</a:t>
            </a:r>
            <a:r>
              <a:rPr lang="en-IN" sz="2000" dirty="0" smtClean="0">
                <a:latin typeface="Times New Roman" pitchFamily="18" charset="0"/>
                <a:cs typeface="Times New Roman" pitchFamily="18" charset="0"/>
              </a:rPr>
              <a:t> syndrome, and is effective for partial seizures as well.</a:t>
            </a:r>
          </a:p>
          <a:p>
            <a:pPr algn="just" eaLnBrk="1" hangingPunct="1">
              <a:lnSpc>
                <a:spcPct val="150000"/>
              </a:lnSpc>
            </a:pPr>
            <a:r>
              <a:rPr lang="en-IN" sz="2000" dirty="0" smtClean="0">
                <a:latin typeface="Times New Roman" pitchFamily="18" charset="0"/>
                <a:cs typeface="Times New Roman" pitchFamily="18" charset="0"/>
              </a:rPr>
              <a:t>Because of the reports of aplastic </a:t>
            </a:r>
            <a:r>
              <a:rPr lang="en-IN" sz="2000" dirty="0" err="1" smtClean="0">
                <a:latin typeface="Times New Roman" pitchFamily="18" charset="0"/>
                <a:cs typeface="Times New Roman" pitchFamily="18" charset="0"/>
              </a:rPr>
              <a:t>anemia</a:t>
            </a:r>
            <a:r>
              <a:rPr lang="en-IN" sz="2000" dirty="0" smtClean="0">
                <a:latin typeface="Times New Roman" pitchFamily="18" charset="0"/>
                <a:cs typeface="Times New Roman" pitchFamily="18" charset="0"/>
              </a:rPr>
              <a:t> (1 in 3000 patients) and hepatitis (1 in 10,000 patients), it is now recommended only for patients refractory to other AEDs. Risk factors for aplastic </a:t>
            </a:r>
            <a:r>
              <a:rPr lang="en-IN" sz="2000" dirty="0" err="1" smtClean="0">
                <a:latin typeface="Times New Roman" pitchFamily="18" charset="0"/>
                <a:cs typeface="Times New Roman" pitchFamily="18" charset="0"/>
              </a:rPr>
              <a:t>anemia</a:t>
            </a:r>
            <a:r>
              <a:rPr lang="en-IN" sz="2000" dirty="0" smtClean="0">
                <a:latin typeface="Times New Roman" pitchFamily="18" charset="0"/>
                <a:cs typeface="Times New Roman" pitchFamily="18" charset="0"/>
              </a:rPr>
              <a:t> may be a history of </a:t>
            </a:r>
            <a:r>
              <a:rPr lang="en-IN" sz="2000" dirty="0" err="1" smtClean="0">
                <a:latin typeface="Times New Roman" pitchFamily="18" charset="0"/>
                <a:cs typeface="Times New Roman" pitchFamily="18" charset="0"/>
              </a:rPr>
              <a:t>cytopenia</a:t>
            </a:r>
            <a:r>
              <a:rPr lang="en-IN" sz="2000" dirty="0" smtClean="0">
                <a:latin typeface="Times New Roman" pitchFamily="18" charset="0"/>
                <a:cs typeface="Times New Roman" pitchFamily="18" charset="0"/>
              </a:rPr>
              <a:t>, AED allergy or toxicity, viral infection, and/or immunologic problems.</a:t>
            </a:r>
          </a:p>
          <a:p>
            <a:pPr algn="just" eaLnBrk="1" hangingPunct="1">
              <a:lnSpc>
                <a:spcPct val="150000"/>
              </a:lnSpc>
            </a:pPr>
            <a:r>
              <a:rPr lang="en-IN" sz="2000" dirty="0" smtClean="0">
                <a:latin typeface="Times New Roman" pitchFamily="18" charset="0"/>
                <a:cs typeface="Times New Roman" pitchFamily="18" charset="0"/>
              </a:rPr>
              <a:t>It is recommended that the dose of phenytoin, carbamazepine, and </a:t>
            </a:r>
            <a:r>
              <a:rPr lang="en-IN" sz="2000" dirty="0" err="1" smtClean="0">
                <a:latin typeface="Times New Roman" pitchFamily="18" charset="0"/>
                <a:cs typeface="Times New Roman" pitchFamily="18" charset="0"/>
              </a:rPr>
              <a:t>valproic</a:t>
            </a:r>
            <a:r>
              <a:rPr lang="en-IN" sz="2000" dirty="0" smtClean="0">
                <a:latin typeface="Times New Roman" pitchFamily="18" charset="0"/>
                <a:cs typeface="Times New Roman" pitchFamily="18" charset="0"/>
              </a:rPr>
              <a:t> acid be decreased by about 30% when </a:t>
            </a:r>
            <a:r>
              <a:rPr lang="en-IN" sz="2000" dirty="0" err="1" smtClean="0">
                <a:latin typeface="Times New Roman" pitchFamily="18" charset="0"/>
                <a:cs typeface="Times New Roman" pitchFamily="18" charset="0"/>
              </a:rPr>
              <a:t>felbamate</a:t>
            </a:r>
            <a:r>
              <a:rPr lang="en-IN" sz="2000" dirty="0" smtClean="0">
                <a:latin typeface="Times New Roman" pitchFamily="18" charset="0"/>
                <a:cs typeface="Times New Roman" pitchFamily="18" charset="0"/>
              </a:rPr>
              <a:t> is added. Interactions with warfarin have also been reported.</a:t>
            </a:r>
          </a:p>
          <a:p>
            <a:pPr algn="just" eaLnBrk="1" hangingPunct="1">
              <a:lnSpc>
                <a:spcPct val="150000"/>
              </a:lnSpc>
            </a:pPr>
            <a:r>
              <a:rPr lang="en-IN" sz="2000" dirty="0" smtClean="0">
                <a:latin typeface="Times New Roman" pitchFamily="18" charset="0"/>
                <a:cs typeface="Times New Roman" pitchFamily="18" charset="0"/>
              </a:rPr>
              <a:t>If </a:t>
            </a:r>
            <a:r>
              <a:rPr lang="en-IN" sz="2000" dirty="0" err="1" smtClean="0">
                <a:latin typeface="Times New Roman" pitchFamily="18" charset="0"/>
                <a:cs typeface="Times New Roman" pitchFamily="18" charset="0"/>
              </a:rPr>
              <a:t>felbamate</a:t>
            </a:r>
            <a:r>
              <a:rPr lang="en-IN" sz="2000" dirty="0" smtClean="0">
                <a:latin typeface="Times New Roman" pitchFamily="18" charset="0"/>
                <a:cs typeface="Times New Roman" pitchFamily="18" charset="0"/>
              </a:rPr>
              <a:t> is used as </a:t>
            </a:r>
            <a:r>
              <a:rPr lang="en-IN" sz="2000" dirty="0" err="1" smtClean="0">
                <a:latin typeface="Times New Roman" pitchFamily="18" charset="0"/>
                <a:cs typeface="Times New Roman" pitchFamily="18" charset="0"/>
              </a:rPr>
              <a:t>monotherapy</a:t>
            </a:r>
            <a:r>
              <a:rPr lang="en-IN" sz="2000" dirty="0" smtClean="0">
                <a:latin typeface="Times New Roman" pitchFamily="18" charset="0"/>
                <a:cs typeface="Times New Roman" pitchFamily="18" charset="0"/>
              </a:rPr>
              <a:t>, the dose is initiated at 1200 mg/day (15 mg/kg in children) and then is increased by 600 mg every 2 weeks up to a maximum dose of 3600 mg/day (45 mg/kg in children).</a:t>
            </a:r>
          </a:p>
          <a:p>
            <a:pPr algn="just" eaLnBrk="1" hangingPunct="1">
              <a:lnSpc>
                <a:spcPct val="150000"/>
              </a:lnSpc>
            </a:pPr>
            <a:endParaRPr lang="en-IN" sz="2000" dirty="0" smtClean="0">
              <a:latin typeface="Times New Roman" pitchFamily="18" charset="0"/>
              <a:cs typeface="Times New Roman" pitchFamily="18" charset="0"/>
            </a:endParaRPr>
          </a:p>
        </p:txBody>
      </p:sp>
      <p:sp>
        <p:nvSpPr>
          <p:cNvPr id="39938"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BC4718-FE73-4885-B42F-27E4EB38AC9E}" type="slidenum">
              <a:rPr lang="en-IN" smtClean="0"/>
              <a:pPr eaLnBrk="1" hangingPunct="1"/>
              <a:t>13</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937178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itle 1"/>
          <p:cNvSpPr>
            <a:spLocks noGrp="1"/>
          </p:cNvSpPr>
          <p:nvPr>
            <p:ph type="title"/>
          </p:nvPr>
        </p:nvSpPr>
        <p:spPr>
          <a:xfrm>
            <a:off x="2379636" y="285728"/>
            <a:ext cx="6062671" cy="1143000"/>
          </a:xfrm>
        </p:spPr>
        <p:txBody>
          <a:bodyPr>
            <a:normAutofit/>
          </a:bodyPr>
          <a:lstStyle/>
          <a:p>
            <a:pPr algn="ctr" eaLnBrk="1" hangingPunct="1"/>
            <a:r>
              <a:rPr lang="en-IN" sz="2000" b="1" u="sng" dirty="0" smtClean="0">
                <a:latin typeface="Times New Roman" pitchFamily="18" charset="0"/>
                <a:cs typeface="Times New Roman" pitchFamily="18" charset="0"/>
              </a:rPr>
              <a:t>GABAPENTIN</a:t>
            </a:r>
            <a:br>
              <a:rPr lang="en-IN" sz="2000" b="1" u="sng" dirty="0" smtClean="0">
                <a:latin typeface="Times New Roman" pitchFamily="18" charset="0"/>
                <a:cs typeface="Times New Roman" pitchFamily="18" charset="0"/>
              </a:rPr>
            </a:br>
            <a:endParaRPr lang="en-IN" sz="2000" b="1" u="sng" dirty="0" smtClean="0"/>
          </a:p>
        </p:txBody>
      </p:sp>
      <p:sp>
        <p:nvSpPr>
          <p:cNvPr id="40964" name="Content Placeholder 2"/>
          <p:cNvSpPr>
            <a:spLocks noGrp="1"/>
          </p:cNvSpPr>
          <p:nvPr>
            <p:ph idx="1"/>
          </p:nvPr>
        </p:nvSpPr>
        <p:spPr>
          <a:xfrm>
            <a:off x="1015735" y="1600201"/>
            <a:ext cx="10258928" cy="4525963"/>
          </a:xfrm>
        </p:spPr>
        <p:txBody>
          <a:bodyPr>
            <a:normAutofit/>
          </a:bodyPr>
          <a:lstStyle/>
          <a:p>
            <a:pPr algn="just" eaLnBrk="1" hangingPunct="1">
              <a:lnSpc>
                <a:spcPct val="150000"/>
              </a:lnSpc>
            </a:pPr>
            <a:r>
              <a:rPr lang="en-IN" sz="1800" dirty="0" smtClean="0">
                <a:latin typeface="Times New Roman" pitchFamily="18" charset="0"/>
                <a:cs typeface="Times New Roman" pitchFamily="18" charset="0"/>
              </a:rPr>
              <a:t>Gabapentin may modulate specific voltage-sensitive Ca</a:t>
            </a:r>
            <a:r>
              <a:rPr lang="en-IN" sz="1800" baseline="30000" dirty="0" smtClean="0">
                <a:latin typeface="Times New Roman" pitchFamily="18" charset="0"/>
                <a:cs typeface="Times New Roman" pitchFamily="18" charset="0"/>
              </a:rPr>
              <a:t>2+</a:t>
            </a:r>
            <a:r>
              <a:rPr lang="en-IN" sz="1800" dirty="0" smtClean="0">
                <a:latin typeface="Times New Roman" pitchFamily="18" charset="0"/>
                <a:cs typeface="Times New Roman" pitchFamily="18" charset="0"/>
              </a:rPr>
              <a:t> channels and elevates human brain GABA levels. It is a second-line agent for patients with partial seizures who have failed initial treatment. It may also have a role in patients with less severe seizure disorders, such as new-onset partial epilepsy, especially in elderly patients.</a:t>
            </a:r>
          </a:p>
          <a:p>
            <a:pPr algn="just" eaLnBrk="1" hangingPunct="1">
              <a:lnSpc>
                <a:spcPct val="150000"/>
              </a:lnSpc>
            </a:pPr>
            <a:r>
              <a:rPr lang="en-IN" sz="1800" dirty="0" smtClean="0">
                <a:latin typeface="Times New Roman" pitchFamily="18" charset="0"/>
                <a:cs typeface="Times New Roman" pitchFamily="18" charset="0"/>
              </a:rPr>
              <a:t>Bioavailability decreases with increasing doses. It is eliminated exclusively </a:t>
            </a:r>
            <a:r>
              <a:rPr lang="en-IN" sz="1800" dirty="0" err="1" smtClean="0">
                <a:latin typeface="Times New Roman" pitchFamily="18" charset="0"/>
                <a:cs typeface="Times New Roman" pitchFamily="18" charset="0"/>
              </a:rPr>
              <a:t>renally</a:t>
            </a:r>
            <a:r>
              <a:rPr lang="en-IN" sz="1800" dirty="0" smtClean="0">
                <a:latin typeface="Times New Roman" pitchFamily="18" charset="0"/>
                <a:cs typeface="Times New Roman" pitchFamily="18" charset="0"/>
              </a:rPr>
              <a:t>, and dosage adjustment is necessary in patients with impaired renal function.</a:t>
            </a:r>
          </a:p>
          <a:p>
            <a:pPr algn="just" eaLnBrk="1" hangingPunct="1">
              <a:lnSpc>
                <a:spcPct val="150000"/>
              </a:lnSpc>
            </a:pPr>
            <a:r>
              <a:rPr lang="en-IN" sz="1800" dirty="0" smtClean="0">
                <a:latin typeface="Times New Roman" pitchFamily="18" charset="0"/>
                <a:cs typeface="Times New Roman" pitchFamily="18" charset="0"/>
              </a:rPr>
              <a:t>Common side effects are fatigue, sleepiness, dizziness, and ataxia.</a:t>
            </a:r>
          </a:p>
          <a:p>
            <a:pPr algn="just" eaLnBrk="1" hangingPunct="1">
              <a:lnSpc>
                <a:spcPct val="150000"/>
              </a:lnSpc>
            </a:pPr>
            <a:r>
              <a:rPr lang="en-IN" sz="1800" dirty="0" smtClean="0">
                <a:latin typeface="Times New Roman" pitchFamily="18" charset="0"/>
                <a:cs typeface="Times New Roman" pitchFamily="18" charset="0"/>
              </a:rPr>
              <a:t>Dosing is initiated at 300 mg at bedtime and increased to 300 mg twice daily on the second day and 300 mg three times daily on the third day. </a:t>
            </a:r>
          </a:p>
          <a:p>
            <a:pPr algn="just" eaLnBrk="1" hangingPunct="1">
              <a:lnSpc>
                <a:spcPct val="150000"/>
              </a:lnSpc>
            </a:pPr>
            <a:endParaRPr lang="en-IN" sz="1800" dirty="0" smtClean="0">
              <a:latin typeface="Times New Roman" pitchFamily="18" charset="0"/>
              <a:cs typeface="Times New Roman" pitchFamily="18" charset="0"/>
            </a:endParaRPr>
          </a:p>
        </p:txBody>
      </p:sp>
      <p:sp>
        <p:nvSpPr>
          <p:cNvPr id="40962"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3EDF5F-8155-4694-A671-AAA8AC483159}" type="slidenum">
              <a:rPr lang="en-IN" smtClean="0"/>
              <a:pPr eaLnBrk="1" hangingPunct="1"/>
              <a:t>14</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793946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
          <p:cNvSpPr>
            <a:spLocks noGrp="1"/>
          </p:cNvSpPr>
          <p:nvPr>
            <p:ph type="title"/>
          </p:nvPr>
        </p:nvSpPr>
        <p:spPr>
          <a:xfrm>
            <a:off x="914163" y="457200"/>
            <a:ext cx="5599241" cy="1143000"/>
          </a:xfrm>
        </p:spPr>
        <p:txBody>
          <a:bodyPr>
            <a:normAutofit/>
          </a:bodyPr>
          <a:lstStyle/>
          <a:p>
            <a:pPr eaLnBrk="1" hangingPunct="1"/>
            <a:r>
              <a:rPr lang="en-IN" sz="2000" b="1" u="sng" dirty="0" smtClean="0">
                <a:latin typeface="Times New Roman" pitchFamily="18" charset="0"/>
                <a:cs typeface="Times New Roman" pitchFamily="18" charset="0"/>
              </a:rPr>
              <a:t>LAMOTRIGINE</a:t>
            </a:r>
            <a:br>
              <a:rPr lang="en-IN" sz="2000" b="1" u="sng" dirty="0" smtClean="0">
                <a:latin typeface="Times New Roman" pitchFamily="18" charset="0"/>
                <a:cs typeface="Times New Roman" pitchFamily="18" charset="0"/>
              </a:rPr>
            </a:br>
            <a:endParaRPr lang="en-IN" sz="2000" b="1" u="sng" dirty="0" smtClean="0"/>
          </a:p>
        </p:txBody>
      </p:sp>
      <p:sp>
        <p:nvSpPr>
          <p:cNvPr id="41988" name="Content Placeholder 2"/>
          <p:cNvSpPr>
            <a:spLocks noGrp="1"/>
          </p:cNvSpPr>
          <p:nvPr>
            <p:ph idx="1"/>
          </p:nvPr>
        </p:nvSpPr>
        <p:spPr>
          <a:xfrm>
            <a:off x="609442" y="1365250"/>
            <a:ext cx="11173090" cy="5264150"/>
          </a:xfrm>
        </p:spPr>
        <p:txBody>
          <a:bodyPr>
            <a:normAutofit/>
          </a:bodyPr>
          <a:lstStyle/>
          <a:p>
            <a:pPr algn="justLow" eaLnBrk="1" hangingPunct="1">
              <a:lnSpc>
                <a:spcPct val="150000"/>
              </a:lnSpc>
            </a:pPr>
            <a:r>
              <a:rPr lang="en-IN" sz="1800" dirty="0" err="1" smtClean="0">
                <a:latin typeface="Times New Roman" pitchFamily="18" charset="0"/>
                <a:cs typeface="Times New Roman" pitchFamily="18" charset="0"/>
              </a:rPr>
              <a:t>Lamotrigine</a:t>
            </a:r>
            <a:r>
              <a:rPr lang="en-IN" sz="1800" dirty="0" smtClean="0">
                <a:latin typeface="Times New Roman" pitchFamily="18" charset="0"/>
                <a:cs typeface="Times New Roman" pitchFamily="18" charset="0"/>
              </a:rPr>
              <a:t> blocks neuronal sodium channels, produces dose-dependent inhibition of high-voltage activation Ca</a:t>
            </a:r>
            <a:r>
              <a:rPr lang="en-IN" sz="1800" baseline="30000" dirty="0" smtClean="0">
                <a:latin typeface="Times New Roman" pitchFamily="18" charset="0"/>
                <a:cs typeface="Times New Roman" pitchFamily="18" charset="0"/>
              </a:rPr>
              <a:t>2+</a:t>
            </a:r>
            <a:r>
              <a:rPr lang="en-IN" sz="1800" dirty="0" smtClean="0">
                <a:latin typeface="Times New Roman" pitchFamily="18" charset="0"/>
                <a:cs typeface="Times New Roman" pitchFamily="18" charset="0"/>
              </a:rPr>
              <a:t> currents, and blocks release of excitatory amino acid neurotransmitters.</a:t>
            </a:r>
          </a:p>
          <a:p>
            <a:pPr algn="justLow" eaLnBrk="1" hangingPunct="1">
              <a:lnSpc>
                <a:spcPct val="150000"/>
              </a:lnSpc>
            </a:pPr>
            <a:r>
              <a:rPr lang="en-IN" sz="1800" dirty="0" smtClean="0">
                <a:latin typeface="Times New Roman" pitchFamily="18" charset="0"/>
                <a:cs typeface="Times New Roman" pitchFamily="18" charset="0"/>
              </a:rPr>
              <a:t>It is useful as both adjunctive therapy and </a:t>
            </a:r>
            <a:r>
              <a:rPr lang="en-IN" sz="1800" dirty="0" err="1" smtClean="0">
                <a:latin typeface="Times New Roman" pitchFamily="18" charset="0"/>
                <a:cs typeface="Times New Roman" pitchFamily="18" charset="0"/>
              </a:rPr>
              <a:t>monotherapy</a:t>
            </a:r>
            <a:r>
              <a:rPr lang="en-IN" sz="1800" dirty="0" smtClean="0">
                <a:latin typeface="Times New Roman" pitchFamily="18" charset="0"/>
                <a:cs typeface="Times New Roman" pitchFamily="18" charset="0"/>
              </a:rPr>
              <a:t> in adults with partial epilepsy. It may also be useful in patients with primary generalized seizure types such as absence.</a:t>
            </a:r>
          </a:p>
          <a:p>
            <a:pPr algn="justLow" eaLnBrk="1" hangingPunct="1">
              <a:lnSpc>
                <a:spcPct val="150000"/>
              </a:lnSpc>
            </a:pPr>
            <a:r>
              <a:rPr lang="en-US" sz="1800" dirty="0" smtClean="0">
                <a:latin typeface="Times New Roman" pitchFamily="18" charset="0"/>
                <a:cs typeface="Times New Roman" pitchFamily="18" charset="0"/>
              </a:rPr>
              <a:t>Initial dose is 25-50mg/day and maximum daily dose is 300-500mg.</a:t>
            </a:r>
            <a:endParaRPr lang="en-IN" sz="1800" dirty="0" smtClean="0">
              <a:latin typeface="Times New Roman" pitchFamily="18" charset="0"/>
              <a:cs typeface="Times New Roman" pitchFamily="18" charset="0"/>
            </a:endParaRPr>
          </a:p>
          <a:p>
            <a:pPr algn="justLow" eaLnBrk="1" hangingPunct="1">
              <a:lnSpc>
                <a:spcPct val="150000"/>
              </a:lnSpc>
            </a:pPr>
            <a:r>
              <a:rPr lang="en-IN" sz="1800" dirty="0" smtClean="0">
                <a:latin typeface="Times New Roman" pitchFamily="18" charset="0"/>
                <a:cs typeface="Times New Roman" pitchFamily="18" charset="0"/>
              </a:rPr>
              <a:t>The most frequent side effects are diplopia, drowsiness, ataxia, and headache. Rashes are usually mild to moderate, but Stevens-Johnson reaction has also occurred. The incidence of rash appears to be increased in patients who are also receiving </a:t>
            </a:r>
            <a:r>
              <a:rPr lang="en-IN" sz="1800" dirty="0" err="1" smtClean="0">
                <a:latin typeface="Times New Roman" pitchFamily="18" charset="0"/>
                <a:cs typeface="Times New Roman" pitchFamily="18" charset="0"/>
              </a:rPr>
              <a:t>valproic</a:t>
            </a:r>
            <a:r>
              <a:rPr lang="en-IN" sz="1800" dirty="0" smtClean="0">
                <a:latin typeface="Times New Roman" pitchFamily="18" charset="0"/>
                <a:cs typeface="Times New Roman" pitchFamily="18" charset="0"/>
              </a:rPr>
              <a:t> acid and who have rapid dosage titration.</a:t>
            </a:r>
          </a:p>
          <a:p>
            <a:pPr algn="justLow" eaLnBrk="1" hangingPunct="1">
              <a:lnSpc>
                <a:spcPct val="150000"/>
              </a:lnSpc>
            </a:pPr>
            <a:endParaRPr lang="en-IN" sz="1800" dirty="0" smtClean="0">
              <a:latin typeface="Times New Roman" pitchFamily="18" charset="0"/>
              <a:cs typeface="Times New Roman" pitchFamily="18" charset="0"/>
            </a:endParaRPr>
          </a:p>
        </p:txBody>
      </p:sp>
      <p:sp>
        <p:nvSpPr>
          <p:cNvPr id="41986"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F6CFA1E-C4A9-4D92-AC79-7FEB5EFAC9BF}" type="slidenum">
              <a:rPr lang="en-IN" smtClean="0"/>
              <a:pPr eaLnBrk="1" hangingPunct="1"/>
              <a:t>15</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7150741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p:cNvSpPr>
            <a:spLocks noGrp="1"/>
          </p:cNvSpPr>
          <p:nvPr>
            <p:ph type="title"/>
          </p:nvPr>
        </p:nvSpPr>
        <p:spPr>
          <a:xfrm>
            <a:off x="1015735" y="274638"/>
            <a:ext cx="8430604" cy="1143000"/>
          </a:xfrm>
        </p:spPr>
        <p:txBody>
          <a:bodyPr>
            <a:normAutofit/>
          </a:bodyPr>
          <a:lstStyle/>
          <a:p>
            <a:pPr eaLnBrk="1" hangingPunct="1"/>
            <a:r>
              <a:rPr lang="en-IN" sz="2000" b="1" u="sng" dirty="0" smtClean="0">
                <a:latin typeface="Times New Roman" pitchFamily="18" charset="0"/>
                <a:cs typeface="Times New Roman" pitchFamily="18" charset="0"/>
              </a:rPr>
              <a:t>PHENOBARBITAL AND PRIMIDONE</a:t>
            </a:r>
            <a:br>
              <a:rPr lang="en-IN" sz="2000" b="1" u="sng" dirty="0" smtClean="0">
                <a:latin typeface="Times New Roman" pitchFamily="18" charset="0"/>
                <a:cs typeface="Times New Roman" pitchFamily="18" charset="0"/>
              </a:rPr>
            </a:br>
            <a:endParaRPr lang="en-IN" sz="2000" b="1" u="sng" dirty="0" smtClean="0"/>
          </a:p>
        </p:txBody>
      </p:sp>
      <p:sp>
        <p:nvSpPr>
          <p:cNvPr id="46084" name="Content Placeholder 2"/>
          <p:cNvSpPr>
            <a:spLocks noGrp="1"/>
          </p:cNvSpPr>
          <p:nvPr>
            <p:ph idx="1"/>
          </p:nvPr>
        </p:nvSpPr>
        <p:spPr>
          <a:xfrm>
            <a:off x="1015737" y="1033463"/>
            <a:ext cx="10258928" cy="5181619"/>
          </a:xfrm>
        </p:spPr>
        <p:txBody>
          <a:bodyPr>
            <a:normAutofit lnSpcReduction="10000"/>
          </a:bodyPr>
          <a:lstStyle/>
          <a:p>
            <a:pPr algn="just" eaLnBrk="1" hangingPunct="1">
              <a:lnSpc>
                <a:spcPct val="150000"/>
              </a:lnSpc>
            </a:pPr>
            <a:r>
              <a:rPr lang="en-IN" sz="1800" dirty="0" smtClean="0">
                <a:latin typeface="Times New Roman" pitchFamily="18" charset="0"/>
                <a:cs typeface="Times New Roman" pitchFamily="18" charset="0"/>
              </a:rPr>
              <a:t>Phenobarbital decrease postsynaptic excitation, possibly through GABA mechanisms.</a:t>
            </a:r>
          </a:p>
          <a:p>
            <a:pPr algn="just" eaLnBrk="1" hangingPunct="1">
              <a:lnSpc>
                <a:spcPct val="150000"/>
              </a:lnSpc>
            </a:pPr>
            <a:r>
              <a:rPr lang="en-IN" sz="1800" dirty="0" smtClean="0">
                <a:latin typeface="Times New Roman" pitchFamily="18" charset="0"/>
                <a:cs typeface="Times New Roman" pitchFamily="18" charset="0"/>
              </a:rPr>
              <a:t>Phenobarbital is the drug of choice for neonatal seizures, but in other situations it is reserved for patients who have failed other AEDs.</a:t>
            </a:r>
          </a:p>
          <a:p>
            <a:pPr algn="just" eaLnBrk="1" hangingPunct="1">
              <a:lnSpc>
                <a:spcPct val="150000"/>
              </a:lnSpc>
            </a:pPr>
            <a:r>
              <a:rPr lang="en-IN" sz="1800" dirty="0" smtClean="0">
                <a:latin typeface="Times New Roman" pitchFamily="18" charset="0"/>
                <a:cs typeface="Times New Roman" pitchFamily="18" charset="0"/>
              </a:rPr>
              <a:t>Phenobarbital is a potent enzyme inducer.</a:t>
            </a:r>
          </a:p>
          <a:p>
            <a:pPr algn="just" eaLnBrk="1" hangingPunct="1">
              <a:lnSpc>
                <a:spcPct val="150000"/>
              </a:lnSpc>
            </a:pPr>
            <a:r>
              <a:rPr lang="en-IN" sz="1800" dirty="0" smtClean="0">
                <a:latin typeface="Times New Roman" pitchFamily="18" charset="0"/>
                <a:cs typeface="Times New Roman" pitchFamily="18" charset="0"/>
              </a:rPr>
              <a:t>The amount of phenobarbital excreted </a:t>
            </a:r>
            <a:r>
              <a:rPr lang="en-IN" sz="1800" dirty="0" err="1" smtClean="0">
                <a:latin typeface="Times New Roman" pitchFamily="18" charset="0"/>
                <a:cs typeface="Times New Roman" pitchFamily="18" charset="0"/>
              </a:rPr>
              <a:t>renally</a:t>
            </a:r>
            <a:r>
              <a:rPr lang="en-IN" sz="1800" dirty="0" smtClean="0">
                <a:latin typeface="Times New Roman" pitchFamily="18" charset="0"/>
                <a:cs typeface="Times New Roman" pitchFamily="18" charset="0"/>
              </a:rPr>
              <a:t> can be increased by giving diuretics and urinary </a:t>
            </a:r>
            <a:r>
              <a:rPr lang="en-IN" sz="1800" dirty="0" err="1" smtClean="0">
                <a:latin typeface="Times New Roman" pitchFamily="18" charset="0"/>
                <a:cs typeface="Times New Roman" pitchFamily="18" charset="0"/>
              </a:rPr>
              <a:t>alkalinizers</a:t>
            </a:r>
            <a:r>
              <a:rPr lang="en-IN" sz="1800" dirty="0" smtClean="0">
                <a:latin typeface="Times New Roman" pitchFamily="18" charset="0"/>
                <a:cs typeface="Times New Roman" pitchFamily="18" charset="0"/>
              </a:rPr>
              <a:t>.</a:t>
            </a:r>
          </a:p>
          <a:p>
            <a:pPr algn="just" eaLnBrk="1" hangingPunct="1">
              <a:lnSpc>
                <a:spcPct val="150000"/>
              </a:lnSpc>
            </a:pPr>
            <a:r>
              <a:rPr lang="en-IN" sz="1800" dirty="0" smtClean="0">
                <a:latin typeface="Times New Roman" pitchFamily="18" charset="0"/>
                <a:cs typeface="Times New Roman" pitchFamily="18" charset="0"/>
              </a:rPr>
              <a:t>The most common side effects are fatigue, drowsiness, and depression. Phenobarbital impairs cognitive performance. </a:t>
            </a:r>
          </a:p>
          <a:p>
            <a:pPr algn="just" eaLnBrk="1" hangingPunct="1">
              <a:lnSpc>
                <a:spcPct val="150000"/>
              </a:lnSpc>
            </a:pPr>
            <a:r>
              <a:rPr lang="en-IN" sz="1800" dirty="0" smtClean="0">
                <a:latin typeface="Times New Roman" pitchFamily="18" charset="0"/>
                <a:cs typeface="Times New Roman" pitchFamily="18" charset="0"/>
              </a:rPr>
              <a:t>Ethanol increases phenobarbital metabolism, but </a:t>
            </a:r>
            <a:r>
              <a:rPr lang="en-IN" sz="1800" dirty="0" err="1" smtClean="0">
                <a:latin typeface="Times New Roman" pitchFamily="18" charset="0"/>
                <a:cs typeface="Times New Roman" pitchFamily="18" charset="0"/>
              </a:rPr>
              <a:t>valproic</a:t>
            </a:r>
            <a:r>
              <a:rPr lang="en-IN" sz="1800" dirty="0" smtClean="0">
                <a:latin typeface="Times New Roman" pitchFamily="18" charset="0"/>
                <a:cs typeface="Times New Roman" pitchFamily="18" charset="0"/>
              </a:rPr>
              <a:t> acid, cimetidine, phenytoin, </a:t>
            </a:r>
            <a:r>
              <a:rPr lang="en-IN" sz="1800" dirty="0" err="1" smtClean="0">
                <a:latin typeface="Times New Roman" pitchFamily="18" charset="0"/>
                <a:cs typeface="Times New Roman" pitchFamily="18" charset="0"/>
              </a:rPr>
              <a:t>felbamate</a:t>
            </a:r>
            <a:r>
              <a:rPr lang="en-IN" sz="1800" dirty="0" smtClean="0">
                <a:latin typeface="Times New Roman" pitchFamily="18" charset="0"/>
                <a:cs typeface="Times New Roman" pitchFamily="18" charset="0"/>
              </a:rPr>
              <a:t>, and chloramphenicol inhibit its metabolism.</a:t>
            </a:r>
          </a:p>
          <a:p>
            <a:pPr algn="just" eaLnBrk="1" hangingPunct="1">
              <a:lnSpc>
                <a:spcPct val="150000"/>
              </a:lnSpc>
            </a:pPr>
            <a:r>
              <a:rPr lang="en-IN" sz="1800" dirty="0" smtClean="0">
                <a:latin typeface="Times New Roman" pitchFamily="18" charset="0"/>
                <a:cs typeface="Times New Roman" pitchFamily="18" charset="0"/>
              </a:rPr>
              <a:t>Phenobarbital can usually be dosed once daily, initial dose is 1-3mg/kg and bedtime dosing may minimize daytime sedation.</a:t>
            </a:r>
          </a:p>
          <a:p>
            <a:pPr eaLnBrk="1" hangingPunct="1">
              <a:lnSpc>
                <a:spcPct val="150000"/>
              </a:lnSpc>
            </a:pPr>
            <a:endParaRPr lang="en-IN" sz="1800" dirty="0" smtClean="0">
              <a:latin typeface="Times New Roman" pitchFamily="18" charset="0"/>
              <a:cs typeface="Times New Roman" pitchFamily="18" charset="0"/>
            </a:endParaRPr>
          </a:p>
        </p:txBody>
      </p:sp>
      <p:sp>
        <p:nvSpPr>
          <p:cNvPr id="46082"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98B506-03FA-44C6-8D66-0996795C40C0}" type="slidenum">
              <a:rPr lang="en-IN" smtClean="0"/>
              <a:pPr eaLnBrk="1" hangingPunct="1"/>
              <a:t>16</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795931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Content Placeholder 2"/>
          <p:cNvSpPr>
            <a:spLocks noGrp="1"/>
          </p:cNvSpPr>
          <p:nvPr>
            <p:ph idx="1"/>
          </p:nvPr>
        </p:nvSpPr>
        <p:spPr>
          <a:xfrm>
            <a:off x="1320456" y="1214422"/>
            <a:ext cx="9751060" cy="4652979"/>
          </a:xfrm>
        </p:spPr>
        <p:txBody>
          <a:bodyPr>
            <a:normAutofit lnSpcReduction="10000"/>
          </a:bodyPr>
          <a:lstStyle/>
          <a:p>
            <a:pPr algn="justLow" eaLnBrk="1" hangingPunct="1">
              <a:lnSpc>
                <a:spcPct val="150000"/>
              </a:lnSpc>
            </a:pPr>
            <a:r>
              <a:rPr lang="en-IN" sz="1800" dirty="0" smtClean="0">
                <a:latin typeface="Times New Roman" pitchFamily="18" charset="0"/>
                <a:cs typeface="Times New Roman" pitchFamily="18" charset="0"/>
              </a:rPr>
              <a:t>Phenytoin alters ion fluxes, thus altering depolarization, repolarisation, and membrane stability.</a:t>
            </a:r>
          </a:p>
          <a:p>
            <a:pPr algn="justLow" eaLnBrk="1" hangingPunct="1">
              <a:lnSpc>
                <a:spcPct val="150000"/>
              </a:lnSpc>
            </a:pPr>
            <a:r>
              <a:rPr lang="en-IN" sz="1800" dirty="0" smtClean="0">
                <a:latin typeface="Times New Roman" pitchFamily="18" charset="0"/>
                <a:cs typeface="Times New Roman" pitchFamily="18" charset="0"/>
              </a:rPr>
              <a:t>Phenytoin is a first-line AED for generalized seizures (except absence) and for partial seizures. </a:t>
            </a:r>
          </a:p>
          <a:p>
            <a:pPr algn="justLow" eaLnBrk="1" hangingPunct="1">
              <a:lnSpc>
                <a:spcPct val="150000"/>
              </a:lnSpc>
            </a:pPr>
            <a:r>
              <a:rPr lang="en-IN" sz="1800" dirty="0" smtClean="0">
                <a:latin typeface="Times New Roman" pitchFamily="18" charset="0"/>
                <a:cs typeface="Times New Roman" pitchFamily="18" charset="0"/>
              </a:rPr>
              <a:t>Absorption is affected by particle size, and the brand should not be changed without careful monitoring. Food may slow absorption. </a:t>
            </a:r>
            <a:r>
              <a:rPr lang="en-IN" sz="1800" dirty="0" err="1" smtClean="0">
                <a:latin typeface="Times New Roman" pitchFamily="18" charset="0"/>
                <a:cs typeface="Times New Roman" pitchFamily="18" charset="0"/>
              </a:rPr>
              <a:t>Fosphenytoin</a:t>
            </a:r>
            <a:r>
              <a:rPr lang="en-IN" sz="1800" dirty="0" smtClean="0">
                <a:latin typeface="Times New Roman" pitchFamily="18" charset="0"/>
                <a:cs typeface="Times New Roman" pitchFamily="18" charset="0"/>
              </a:rPr>
              <a:t> can safely be administered intravenously and intramuscularly. </a:t>
            </a:r>
          </a:p>
          <a:p>
            <a:pPr algn="justLow" eaLnBrk="1" hangingPunct="1">
              <a:lnSpc>
                <a:spcPct val="150000"/>
              </a:lnSpc>
            </a:pPr>
            <a:r>
              <a:rPr lang="en-IN" sz="1800" dirty="0" smtClean="0">
                <a:latin typeface="Times New Roman" pitchFamily="18" charset="0"/>
                <a:cs typeface="Times New Roman" pitchFamily="18" charset="0"/>
              </a:rPr>
              <a:t>Phenytoin is metabolized in the liver mainly by CYP2C9 enzyme.</a:t>
            </a:r>
          </a:p>
          <a:p>
            <a:pPr algn="justLow" eaLnBrk="1" hangingPunct="1">
              <a:lnSpc>
                <a:spcPct val="150000"/>
              </a:lnSpc>
            </a:pPr>
            <a:r>
              <a:rPr lang="en-IN" sz="1800" dirty="0" smtClean="0">
                <a:latin typeface="Times New Roman" pitchFamily="18" charset="0"/>
                <a:cs typeface="Times New Roman" pitchFamily="18" charset="0"/>
              </a:rPr>
              <a:t>In </a:t>
            </a:r>
            <a:r>
              <a:rPr lang="en-IN" sz="1800" dirty="0" err="1" smtClean="0">
                <a:latin typeface="Times New Roman" pitchFamily="18" charset="0"/>
                <a:cs typeface="Times New Roman" pitchFamily="18" charset="0"/>
              </a:rPr>
              <a:t>nonacute</a:t>
            </a:r>
            <a:r>
              <a:rPr lang="en-IN" sz="1800" dirty="0" smtClean="0">
                <a:latin typeface="Times New Roman" pitchFamily="18" charset="0"/>
                <a:cs typeface="Times New Roman" pitchFamily="18" charset="0"/>
              </a:rPr>
              <a:t> situations, phenytoin may be initiated in adults at oral doses of 5 mg/kg/day and titrated upward. Subsequent dosage adjustments should be done cautiously because of nonlinearity in elimination. Most adult patients can be maintained on a single daily dose, but children often require more frequent administration.</a:t>
            </a:r>
          </a:p>
          <a:p>
            <a:pPr algn="justLow" eaLnBrk="1" hangingPunct="1">
              <a:lnSpc>
                <a:spcPct val="150000"/>
              </a:lnSpc>
            </a:pPr>
            <a:endParaRPr lang="en-IN" sz="1800" dirty="0" smtClean="0">
              <a:latin typeface="Times New Roman" pitchFamily="18" charset="0"/>
              <a:cs typeface="Times New Roman" pitchFamily="18" charset="0"/>
            </a:endParaRPr>
          </a:p>
        </p:txBody>
      </p:sp>
      <p:sp>
        <p:nvSpPr>
          <p:cNvPr id="47106"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23A533F-A64A-48F9-A7D9-46F20B60385F}" type="slidenum">
              <a:rPr lang="en-IN" smtClean="0"/>
              <a:pPr eaLnBrk="1" hangingPunct="1"/>
              <a:t>17</a:t>
            </a:fld>
            <a:endParaRPr lang="en-IN" smtClean="0"/>
          </a:p>
        </p:txBody>
      </p:sp>
      <p:sp>
        <p:nvSpPr>
          <p:cNvPr id="47108" name="Rectangle 3"/>
          <p:cNvSpPr>
            <a:spLocks noChangeArrowheads="1"/>
          </p:cNvSpPr>
          <p:nvPr/>
        </p:nvSpPr>
        <p:spPr bwMode="auto">
          <a:xfrm>
            <a:off x="1625177" y="404814"/>
            <a:ext cx="642029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IN" sz="2000" b="1" u="sng" dirty="0" smtClean="0">
                <a:latin typeface="Times New Roman" pitchFamily="18" charset="0"/>
                <a:cs typeface="Times New Roman" pitchFamily="18" charset="0"/>
              </a:rPr>
              <a:t>PHENYTOIN</a:t>
            </a:r>
            <a:endParaRPr lang="en-IN" sz="2000" b="1" u="sng" dirty="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793139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a:xfrm>
            <a:off x="914162" y="325438"/>
            <a:ext cx="10665222" cy="5922962"/>
          </a:xfrm>
        </p:spPr>
        <p:txBody>
          <a:bodyPr>
            <a:normAutofit/>
          </a:bodyPr>
          <a:lstStyle/>
          <a:p>
            <a:pPr eaLnBrk="1" hangingPunct="1">
              <a:lnSpc>
                <a:spcPct val="150000"/>
              </a:lnSpc>
              <a:buFontTx/>
              <a:buNone/>
            </a:pPr>
            <a:endParaRPr lang="en-IN" sz="2000" dirty="0" smtClean="0">
              <a:latin typeface="Times New Roman" pitchFamily="18" charset="0"/>
              <a:cs typeface="Times New Roman" pitchFamily="18" charset="0"/>
            </a:endParaRPr>
          </a:p>
          <a:p>
            <a:pPr algn="just" eaLnBrk="1" hangingPunct="1">
              <a:lnSpc>
                <a:spcPct val="150000"/>
              </a:lnSpc>
            </a:pPr>
            <a:r>
              <a:rPr lang="en-IN" sz="2000" dirty="0" smtClean="0">
                <a:latin typeface="Times New Roman" pitchFamily="18" charset="0"/>
                <a:cs typeface="Times New Roman" pitchFamily="18" charset="0"/>
              </a:rPr>
              <a:t>Common but usually transient side effects are lethargy, incoordination, blurred vision, higher cortical dysfunction, and drowsiness. At concentrations greater than 50 mcg/mL, phenytoin can exacerbate seizures. Chronic side effects include gingival hyperplasia, impaired cognition, </a:t>
            </a:r>
            <a:r>
              <a:rPr lang="en-IN" sz="2000" dirty="0" err="1" smtClean="0">
                <a:latin typeface="Times New Roman" pitchFamily="18" charset="0"/>
                <a:cs typeface="Times New Roman" pitchFamily="18" charset="0"/>
              </a:rPr>
              <a:t>hirsutism</a:t>
            </a:r>
            <a:r>
              <a:rPr lang="en-IN" sz="2000" dirty="0" smtClean="0">
                <a:latin typeface="Times New Roman" pitchFamily="18" charset="0"/>
                <a:cs typeface="Times New Roman" pitchFamily="18" charset="0"/>
              </a:rPr>
              <a:t>, vitamin D deficiency, </a:t>
            </a:r>
            <a:r>
              <a:rPr lang="en-IN" sz="2000" dirty="0" err="1" smtClean="0">
                <a:latin typeface="Times New Roman" pitchFamily="18" charset="0"/>
                <a:cs typeface="Times New Roman" pitchFamily="18" charset="0"/>
              </a:rPr>
              <a:t>osteomalacia</a:t>
            </a:r>
            <a:r>
              <a:rPr lang="en-IN" sz="2000" dirty="0" smtClean="0">
                <a:latin typeface="Times New Roman" pitchFamily="18" charset="0"/>
                <a:cs typeface="Times New Roman" pitchFamily="18" charset="0"/>
              </a:rPr>
              <a:t>, folic acid deficiency, carbohydrate intolerance, hypothyroidism, and peripheral neuropathy.</a:t>
            </a:r>
          </a:p>
          <a:p>
            <a:pPr algn="just" eaLnBrk="1" hangingPunct="1">
              <a:lnSpc>
                <a:spcPct val="150000"/>
              </a:lnSpc>
            </a:pPr>
            <a:r>
              <a:rPr lang="en-IN" sz="2000" dirty="0" smtClean="0">
                <a:latin typeface="Times New Roman" pitchFamily="18" charset="0"/>
                <a:cs typeface="Times New Roman" pitchFamily="18" charset="0"/>
              </a:rPr>
              <a:t>Phenytoin is prone to many drug interactions . If protein-binding interactions are suspected, free rather than total phenytoin concentrations are a better therapeutic guide.</a:t>
            </a:r>
          </a:p>
          <a:p>
            <a:pPr algn="just" eaLnBrk="1" hangingPunct="1">
              <a:lnSpc>
                <a:spcPct val="150000"/>
              </a:lnSpc>
            </a:pPr>
            <a:r>
              <a:rPr lang="en-IN" sz="2000" dirty="0" smtClean="0">
                <a:latin typeface="Times New Roman" pitchFamily="18" charset="0"/>
                <a:cs typeface="Times New Roman" pitchFamily="18" charset="0"/>
              </a:rPr>
              <a:t>Phenytoin decreases folic acid absorption, but folic acid replacement enhances phenytoin clearance and can result in loss of efficacy. Phenytoin tablets and suspension contain phenytoin acid, while the capsules and parenteral solution are phenytoin sodium, which is 92% phenytoin.</a:t>
            </a:r>
          </a:p>
          <a:p>
            <a:pPr eaLnBrk="1" hangingPunct="1">
              <a:lnSpc>
                <a:spcPct val="150000"/>
              </a:lnSpc>
            </a:pPr>
            <a:endParaRPr lang="en-IN" sz="2000" dirty="0" smtClean="0">
              <a:latin typeface="Times New Roman" pitchFamily="18" charset="0"/>
              <a:cs typeface="Times New Roman" pitchFamily="18" charset="0"/>
            </a:endParaRPr>
          </a:p>
        </p:txBody>
      </p:sp>
      <p:sp>
        <p:nvSpPr>
          <p:cNvPr id="48130"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4BE0B79-C2A3-406D-B354-7BC35C6CCC58}" type="slidenum">
              <a:rPr lang="en-IN" smtClean="0"/>
              <a:pPr eaLnBrk="1" hangingPunct="1"/>
              <a:t>18</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645157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itle 1"/>
          <p:cNvSpPr>
            <a:spLocks noGrp="1"/>
          </p:cNvSpPr>
          <p:nvPr>
            <p:ph type="title"/>
          </p:nvPr>
        </p:nvSpPr>
        <p:spPr>
          <a:xfrm>
            <a:off x="1422030" y="274638"/>
            <a:ext cx="5855292" cy="1143000"/>
          </a:xfrm>
        </p:spPr>
        <p:txBody>
          <a:bodyPr>
            <a:normAutofit/>
          </a:bodyPr>
          <a:lstStyle/>
          <a:p>
            <a:pPr eaLnBrk="1" hangingPunct="1"/>
            <a:r>
              <a:rPr lang="en-IN" sz="2000" b="1" u="sng" dirty="0" smtClean="0">
                <a:latin typeface="Times New Roman" pitchFamily="18" charset="0"/>
                <a:cs typeface="Times New Roman" pitchFamily="18" charset="0"/>
              </a:rPr>
              <a:t>TIAGABINE</a:t>
            </a:r>
            <a:br>
              <a:rPr lang="en-IN" sz="2000" b="1" u="sng" dirty="0" smtClean="0">
                <a:latin typeface="Times New Roman" pitchFamily="18" charset="0"/>
                <a:cs typeface="Times New Roman" pitchFamily="18" charset="0"/>
              </a:rPr>
            </a:br>
            <a:endParaRPr lang="en-IN" sz="2000" b="1" u="sng" dirty="0" smtClean="0"/>
          </a:p>
        </p:txBody>
      </p:sp>
      <p:sp>
        <p:nvSpPr>
          <p:cNvPr id="49156" name="Content Placeholder 2"/>
          <p:cNvSpPr>
            <a:spLocks noGrp="1"/>
          </p:cNvSpPr>
          <p:nvPr>
            <p:ph idx="1"/>
          </p:nvPr>
        </p:nvSpPr>
        <p:spPr>
          <a:xfrm>
            <a:off x="1218882" y="1055689"/>
            <a:ext cx="10055781" cy="4941887"/>
          </a:xfrm>
        </p:spPr>
        <p:txBody>
          <a:bodyPr>
            <a:normAutofit/>
          </a:bodyPr>
          <a:lstStyle/>
          <a:p>
            <a:pPr algn="justLow" eaLnBrk="1" hangingPunct="1">
              <a:lnSpc>
                <a:spcPct val="150000"/>
              </a:lnSpc>
            </a:pPr>
            <a:r>
              <a:rPr lang="en-IN" sz="1800" dirty="0" err="1" smtClean="0">
                <a:latin typeface="Times New Roman" pitchFamily="18" charset="0"/>
                <a:cs typeface="Times New Roman" pitchFamily="18" charset="0"/>
              </a:rPr>
              <a:t>Tiagabine</a:t>
            </a:r>
            <a:r>
              <a:rPr lang="en-IN" sz="1800" dirty="0" smtClean="0">
                <a:latin typeface="Times New Roman" pitchFamily="18" charset="0"/>
                <a:cs typeface="Times New Roman" pitchFamily="18" charset="0"/>
              </a:rPr>
              <a:t> is a specific inhibitor of GABA reuptake into glial cells and other neurons.</a:t>
            </a:r>
          </a:p>
          <a:p>
            <a:pPr algn="justLow" eaLnBrk="1" hangingPunct="1">
              <a:lnSpc>
                <a:spcPct val="150000"/>
              </a:lnSpc>
            </a:pPr>
            <a:r>
              <a:rPr lang="en-IN" sz="1800" dirty="0" smtClean="0">
                <a:latin typeface="Times New Roman" pitchFamily="18" charset="0"/>
                <a:cs typeface="Times New Roman" pitchFamily="18" charset="0"/>
              </a:rPr>
              <a:t>It is considered second-line therapy for patients with partial seizures who have failed initial therapy.</a:t>
            </a:r>
          </a:p>
          <a:p>
            <a:pPr algn="justLow" eaLnBrk="1" hangingPunct="1">
              <a:lnSpc>
                <a:spcPct val="150000"/>
              </a:lnSpc>
            </a:pPr>
            <a:r>
              <a:rPr lang="en-IN" sz="1800" dirty="0" smtClean="0">
                <a:latin typeface="Times New Roman" pitchFamily="18" charset="0"/>
                <a:cs typeface="Times New Roman" pitchFamily="18" charset="0"/>
              </a:rPr>
              <a:t>The most frequently reported side effect is dizziness. Other side effects are asthenia, nervousness, tremor, and </a:t>
            </a:r>
            <a:r>
              <a:rPr lang="en-IN" sz="1800" dirty="0" err="1" smtClean="0">
                <a:latin typeface="Times New Roman" pitchFamily="18" charset="0"/>
                <a:cs typeface="Times New Roman" pitchFamily="18" charset="0"/>
              </a:rPr>
              <a:t>diarrhea</a:t>
            </a:r>
            <a:r>
              <a:rPr lang="en-IN" sz="1800" dirty="0" smtClean="0">
                <a:latin typeface="Times New Roman" pitchFamily="18" charset="0"/>
                <a:cs typeface="Times New Roman" pitchFamily="18" charset="0"/>
              </a:rPr>
              <a:t>. These side effects are usually transient.</a:t>
            </a:r>
          </a:p>
          <a:p>
            <a:pPr algn="justLow" eaLnBrk="1" hangingPunct="1">
              <a:lnSpc>
                <a:spcPct val="150000"/>
              </a:lnSpc>
            </a:pPr>
            <a:r>
              <a:rPr lang="en-IN" sz="1800" dirty="0" smtClean="0">
                <a:latin typeface="Times New Roman" pitchFamily="18" charset="0"/>
                <a:cs typeface="Times New Roman" pitchFamily="18" charset="0"/>
              </a:rPr>
              <a:t>It is oxidized by CYP3A4 enzymes, and enzyme inducers increase its clearance.</a:t>
            </a:r>
          </a:p>
          <a:p>
            <a:pPr algn="justLow" eaLnBrk="1" hangingPunct="1">
              <a:lnSpc>
                <a:spcPct val="150000"/>
              </a:lnSpc>
            </a:pPr>
            <a:r>
              <a:rPr lang="en-IN" sz="1800" dirty="0" smtClean="0">
                <a:latin typeface="Times New Roman" pitchFamily="18" charset="0"/>
                <a:cs typeface="Times New Roman" pitchFamily="18" charset="0"/>
              </a:rPr>
              <a:t>The minimal effective adult dose level is considered to be 30 mg/day. The initial dose is 4 mg/day, and this may be increased up to 56 mg/day in intervals of 4 to 8 mg/day added each week. The dosage typically employed is 32 to 56 mg daily.</a:t>
            </a:r>
          </a:p>
          <a:p>
            <a:pPr algn="justLow" eaLnBrk="1" hangingPunct="1">
              <a:lnSpc>
                <a:spcPct val="150000"/>
              </a:lnSpc>
            </a:pPr>
            <a:endParaRPr lang="en-IN" sz="1800" dirty="0" smtClean="0">
              <a:latin typeface="Times New Roman" pitchFamily="18" charset="0"/>
              <a:cs typeface="Times New Roman" pitchFamily="18" charset="0"/>
            </a:endParaRPr>
          </a:p>
        </p:txBody>
      </p:sp>
      <p:sp>
        <p:nvSpPr>
          <p:cNvPr id="49154"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33A377-CBD9-4553-BE4F-3286A0404562}" type="slidenum">
              <a:rPr lang="en-IN" smtClean="0"/>
              <a:pPr eaLnBrk="1" hangingPunct="1"/>
              <a:t>19</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201446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1"/>
          <p:cNvSpPr>
            <a:spLocks noGrp="1"/>
          </p:cNvSpPr>
          <p:nvPr>
            <p:ph type="title"/>
          </p:nvPr>
        </p:nvSpPr>
        <p:spPr>
          <a:xfrm>
            <a:off x="711016" y="428625"/>
            <a:ext cx="10542487" cy="1143000"/>
          </a:xfrm>
        </p:spPr>
        <p:txBody>
          <a:bodyPr>
            <a:normAutofit/>
          </a:bodyPr>
          <a:lstStyle/>
          <a:p>
            <a:pPr algn="ctr" eaLnBrk="1" hangingPunct="1"/>
            <a:r>
              <a:rPr lang="en-US" sz="2000" b="1" u="sng" dirty="0" smtClean="0">
                <a:solidFill>
                  <a:schemeClr val="tx1"/>
                </a:solidFill>
                <a:latin typeface="Times New Roman" pitchFamily="18" charset="0"/>
                <a:cs typeface="Times New Roman" pitchFamily="18" charset="0"/>
              </a:rPr>
              <a:t>TREATMENT:</a:t>
            </a:r>
            <a:endParaRPr lang="en-IN" sz="2000" b="1" u="sng" dirty="0" smtClean="0">
              <a:solidFill>
                <a:schemeClr val="tx1"/>
              </a:solidFill>
              <a:latin typeface="Times New Roman" pitchFamily="18" charset="0"/>
              <a:cs typeface="Times New Roman" pitchFamily="18" charset="0"/>
            </a:endParaRPr>
          </a:p>
        </p:txBody>
      </p:sp>
      <p:sp>
        <p:nvSpPr>
          <p:cNvPr id="28676" name="Content Placeholder 2"/>
          <p:cNvSpPr>
            <a:spLocks noGrp="1"/>
          </p:cNvSpPr>
          <p:nvPr>
            <p:ph idx="1"/>
          </p:nvPr>
        </p:nvSpPr>
        <p:spPr>
          <a:xfrm>
            <a:off x="711015" y="1874838"/>
            <a:ext cx="11173090" cy="4525963"/>
          </a:xfrm>
        </p:spPr>
        <p:txBody>
          <a:bodyPr>
            <a:normAutofit/>
          </a:bodyPr>
          <a:lstStyle/>
          <a:p>
            <a:pPr algn="just" eaLnBrk="1" hangingPunct="1">
              <a:lnSpc>
                <a:spcPct val="150000"/>
              </a:lnSpc>
            </a:pPr>
            <a:r>
              <a:rPr lang="en-IN" sz="1800" dirty="0" smtClean="0">
                <a:latin typeface="Times New Roman" pitchFamily="18" charset="0"/>
                <a:cs typeface="Times New Roman" pitchFamily="18" charset="0"/>
              </a:rPr>
              <a:t>Early control of epileptic seizures is important because it allows normalization of patients lives and prevents acute physical harm and long-term morbidity associated with recurrent seizures. In addition, early control of tonic-</a:t>
            </a:r>
            <a:r>
              <a:rPr lang="en-IN" sz="1800" dirty="0" err="1" smtClean="0">
                <a:latin typeface="Times New Roman" pitchFamily="18" charset="0"/>
                <a:cs typeface="Times New Roman" pitchFamily="18" charset="0"/>
              </a:rPr>
              <a:t>clonic</a:t>
            </a:r>
            <a:r>
              <a:rPr lang="en-IN" sz="1800" dirty="0" smtClean="0">
                <a:latin typeface="Times New Roman" pitchFamily="18" charset="0"/>
                <a:cs typeface="Times New Roman" pitchFamily="18" charset="0"/>
              </a:rPr>
              <a:t> seizures is associated with a reduced likelihood of seizure recurrence. Early control of epileptic seizures also correlates with successful discontinuation of AED treatment after long-term seizure control</a:t>
            </a:r>
          </a:p>
        </p:txBody>
      </p:sp>
      <p:sp>
        <p:nvSpPr>
          <p:cNvPr id="28674"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FCC427F-3B2A-473D-8FFA-EEA7291CB983}" type="slidenum">
              <a:rPr lang="en-IN" smtClean="0"/>
              <a:pPr eaLnBrk="1" hangingPunct="1"/>
              <a:t>2</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239229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Title 1"/>
          <p:cNvSpPr>
            <a:spLocks noGrp="1"/>
          </p:cNvSpPr>
          <p:nvPr>
            <p:ph type="title"/>
          </p:nvPr>
        </p:nvSpPr>
        <p:spPr>
          <a:xfrm>
            <a:off x="1320456" y="381000"/>
            <a:ext cx="7812698" cy="1143000"/>
          </a:xfrm>
        </p:spPr>
        <p:txBody>
          <a:bodyPr>
            <a:normAutofit/>
          </a:bodyPr>
          <a:lstStyle/>
          <a:p>
            <a:pPr eaLnBrk="1" hangingPunct="1"/>
            <a:r>
              <a:rPr lang="en-IN" sz="2000" b="1" u="sng" dirty="0" smtClean="0">
                <a:latin typeface="Times New Roman" pitchFamily="18" charset="0"/>
                <a:cs typeface="Times New Roman" pitchFamily="18" charset="0"/>
              </a:rPr>
              <a:t>TOPIRAMATE</a:t>
            </a:r>
            <a:br>
              <a:rPr lang="en-IN" sz="2000" b="1" u="sng" dirty="0" smtClean="0">
                <a:latin typeface="Times New Roman" pitchFamily="18" charset="0"/>
                <a:cs typeface="Times New Roman" pitchFamily="18" charset="0"/>
              </a:rPr>
            </a:br>
            <a:endParaRPr lang="en-IN" sz="2000" b="1" u="sng" dirty="0" smtClean="0"/>
          </a:p>
        </p:txBody>
      </p:sp>
      <p:sp>
        <p:nvSpPr>
          <p:cNvPr id="50180" name="Content Placeholder 2"/>
          <p:cNvSpPr>
            <a:spLocks noGrp="1"/>
          </p:cNvSpPr>
          <p:nvPr>
            <p:ph idx="1"/>
          </p:nvPr>
        </p:nvSpPr>
        <p:spPr>
          <a:xfrm>
            <a:off x="1218884" y="1136651"/>
            <a:ext cx="10055781" cy="4525963"/>
          </a:xfrm>
        </p:spPr>
        <p:txBody>
          <a:bodyPr>
            <a:normAutofit/>
          </a:bodyPr>
          <a:lstStyle/>
          <a:p>
            <a:pPr algn="justLow" eaLnBrk="1" hangingPunct="1">
              <a:lnSpc>
                <a:spcPct val="150000"/>
              </a:lnSpc>
            </a:pPr>
            <a:r>
              <a:rPr lang="en-IN" sz="1800" dirty="0" err="1" smtClean="0">
                <a:latin typeface="Times New Roman" pitchFamily="18" charset="0"/>
                <a:cs typeface="Times New Roman" pitchFamily="18" charset="0"/>
              </a:rPr>
              <a:t>Topiramate</a:t>
            </a:r>
            <a:r>
              <a:rPr lang="en-IN" sz="1800" dirty="0" smtClean="0">
                <a:latin typeface="Times New Roman" pitchFamily="18" charset="0"/>
                <a:cs typeface="Times New Roman" pitchFamily="18" charset="0"/>
              </a:rPr>
              <a:t> affects voltage-dependent sodium channels, GABA receptors, and antagonism of 4-amino-3-hydroxy-5-methyl-4-isoxazole-4-propionic acid (AMPA) subtype glutamate receptors.</a:t>
            </a:r>
          </a:p>
          <a:p>
            <a:pPr algn="justLow" eaLnBrk="1" hangingPunct="1">
              <a:lnSpc>
                <a:spcPct val="150000"/>
              </a:lnSpc>
            </a:pPr>
            <a:r>
              <a:rPr lang="en-IN" sz="1800" dirty="0" smtClean="0">
                <a:latin typeface="Times New Roman" pitchFamily="18" charset="0"/>
                <a:cs typeface="Times New Roman" pitchFamily="18" charset="0"/>
              </a:rPr>
              <a:t>It is a second-line AED for patients with partial seizures who have failed initial therapy.</a:t>
            </a:r>
          </a:p>
          <a:p>
            <a:pPr algn="justLow" eaLnBrk="1" hangingPunct="1">
              <a:lnSpc>
                <a:spcPct val="150000"/>
              </a:lnSpc>
            </a:pPr>
            <a:r>
              <a:rPr lang="en-IN" sz="1800" dirty="0" smtClean="0">
                <a:latin typeface="Times New Roman" pitchFamily="18" charset="0"/>
                <a:cs typeface="Times New Roman" pitchFamily="18" charset="0"/>
              </a:rPr>
              <a:t>Approximately 50% of the dose is excreted </a:t>
            </a:r>
            <a:r>
              <a:rPr lang="en-IN" sz="1800" dirty="0" err="1" smtClean="0">
                <a:latin typeface="Times New Roman" pitchFamily="18" charset="0"/>
                <a:cs typeface="Times New Roman" pitchFamily="18" charset="0"/>
              </a:rPr>
              <a:t>renally</a:t>
            </a:r>
            <a:r>
              <a:rPr lang="en-IN" sz="1800" dirty="0" smtClean="0">
                <a:latin typeface="Times New Roman" pitchFamily="18" charset="0"/>
                <a:cs typeface="Times New Roman" pitchFamily="18" charset="0"/>
              </a:rPr>
              <a:t>, and tubular reabsorption may be prominently involved.</a:t>
            </a:r>
          </a:p>
        </p:txBody>
      </p:sp>
      <p:sp>
        <p:nvSpPr>
          <p:cNvPr id="50178"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12FBADA-AB57-4E21-AC9A-6C3F63130D52}" type="slidenum">
              <a:rPr lang="en-IN" smtClean="0"/>
              <a:pPr eaLnBrk="1" hangingPunct="1"/>
              <a:t>20</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96031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Content Placeholder 2"/>
          <p:cNvSpPr>
            <a:spLocks noGrp="1"/>
          </p:cNvSpPr>
          <p:nvPr>
            <p:ph idx="1"/>
          </p:nvPr>
        </p:nvSpPr>
        <p:spPr>
          <a:xfrm>
            <a:off x="1117309" y="1143001"/>
            <a:ext cx="10455727" cy="4983163"/>
          </a:xfrm>
        </p:spPr>
        <p:txBody>
          <a:bodyPr>
            <a:normAutofit/>
          </a:bodyPr>
          <a:lstStyle/>
          <a:p>
            <a:pPr algn="justLow" eaLnBrk="1" hangingPunct="1">
              <a:lnSpc>
                <a:spcPct val="150000"/>
              </a:lnSpc>
            </a:pPr>
            <a:r>
              <a:rPr lang="en-IN" sz="1800" dirty="0" smtClean="0">
                <a:latin typeface="Times New Roman" pitchFamily="18" charset="0"/>
                <a:cs typeface="Times New Roman" pitchFamily="18" charset="0"/>
              </a:rPr>
              <a:t>Starting doses are 12.5 to 50 mg/day, increasing by 12.5 to 50 mg/day every week or two. The minimally effective dose is approximately 200 mg/day. </a:t>
            </a:r>
          </a:p>
          <a:p>
            <a:pPr algn="justLow" eaLnBrk="1" hangingPunct="1">
              <a:lnSpc>
                <a:spcPct val="150000"/>
              </a:lnSpc>
            </a:pPr>
            <a:r>
              <a:rPr lang="en-IN" sz="1800" dirty="0" smtClean="0">
                <a:latin typeface="Times New Roman" pitchFamily="18" charset="0"/>
                <a:cs typeface="Times New Roman" pitchFamily="18" charset="0"/>
              </a:rPr>
              <a:t>The most common side effects are ataxia, impaired concentration, confusion, dizziness, fatigue, </a:t>
            </a:r>
            <a:r>
              <a:rPr lang="en-IN" sz="1800" dirty="0" err="1" smtClean="0">
                <a:latin typeface="Times New Roman" pitchFamily="18" charset="0"/>
                <a:cs typeface="Times New Roman" pitchFamily="18" charset="0"/>
              </a:rPr>
              <a:t>paresthesias</a:t>
            </a:r>
            <a:r>
              <a:rPr lang="en-IN" sz="1800" dirty="0" smtClean="0">
                <a:latin typeface="Times New Roman" pitchFamily="18" charset="0"/>
                <a:cs typeface="Times New Roman" pitchFamily="18" charset="0"/>
              </a:rPr>
              <a:t>, and somnolence. </a:t>
            </a:r>
            <a:r>
              <a:rPr lang="en-IN" sz="1800" dirty="0" err="1" smtClean="0">
                <a:latin typeface="Times New Roman" pitchFamily="18" charset="0"/>
                <a:cs typeface="Times New Roman" pitchFamily="18" charset="0"/>
              </a:rPr>
              <a:t>Nephrolithiasis</a:t>
            </a:r>
            <a:r>
              <a:rPr lang="en-IN" sz="1800" dirty="0" smtClean="0">
                <a:latin typeface="Times New Roman" pitchFamily="18" charset="0"/>
                <a:cs typeface="Times New Roman" pitchFamily="18" charset="0"/>
              </a:rPr>
              <a:t> occurs in 1.5% of patients. It has also been associated with acute narrow-angle glaucoma, </a:t>
            </a:r>
            <a:r>
              <a:rPr lang="en-IN" sz="1800" dirty="0" err="1" smtClean="0">
                <a:latin typeface="Times New Roman" pitchFamily="18" charset="0"/>
                <a:cs typeface="Times New Roman" pitchFamily="18" charset="0"/>
              </a:rPr>
              <a:t>oligohydrosis</a:t>
            </a:r>
            <a:r>
              <a:rPr lang="en-IN" sz="1800" dirty="0" smtClean="0">
                <a:latin typeface="Times New Roman" pitchFamily="18" charset="0"/>
                <a:cs typeface="Times New Roman" pitchFamily="18" charset="0"/>
              </a:rPr>
              <a:t>, and metabolic acidosis.</a:t>
            </a:r>
          </a:p>
          <a:p>
            <a:pPr algn="justLow" eaLnBrk="1" hangingPunct="1">
              <a:lnSpc>
                <a:spcPct val="150000"/>
              </a:lnSpc>
            </a:pPr>
            <a:r>
              <a:rPr lang="en-IN" sz="1800" dirty="0" smtClean="0">
                <a:latin typeface="Times New Roman" pitchFamily="18" charset="0"/>
                <a:cs typeface="Times New Roman" pitchFamily="18" charset="0"/>
              </a:rPr>
              <a:t>Enzyme inducers may decrease </a:t>
            </a:r>
            <a:r>
              <a:rPr lang="en-IN" sz="1800" dirty="0" err="1" smtClean="0">
                <a:latin typeface="Times New Roman" pitchFamily="18" charset="0"/>
                <a:cs typeface="Times New Roman" pitchFamily="18" charset="0"/>
              </a:rPr>
              <a:t>topiramate</a:t>
            </a:r>
            <a:r>
              <a:rPr lang="en-IN" sz="1800" dirty="0" smtClean="0">
                <a:latin typeface="Times New Roman" pitchFamily="18" charset="0"/>
                <a:cs typeface="Times New Roman" pitchFamily="18" charset="0"/>
              </a:rPr>
              <a:t> serum levels.</a:t>
            </a:r>
          </a:p>
          <a:p>
            <a:pPr algn="justLow" eaLnBrk="1" hangingPunct="1">
              <a:lnSpc>
                <a:spcPct val="150000"/>
              </a:lnSpc>
            </a:pPr>
            <a:endParaRPr lang="en-IN" sz="1800" dirty="0" smtClean="0">
              <a:latin typeface="Times New Roman" pitchFamily="18" charset="0"/>
              <a:cs typeface="Times New Roman" pitchFamily="18" charset="0"/>
            </a:endParaRPr>
          </a:p>
          <a:p>
            <a:pPr algn="justLow" eaLnBrk="1" hangingPunct="1">
              <a:lnSpc>
                <a:spcPct val="150000"/>
              </a:lnSpc>
            </a:pPr>
            <a:endParaRPr lang="en-IN" sz="1800" dirty="0" smtClean="0"/>
          </a:p>
        </p:txBody>
      </p:sp>
      <p:sp>
        <p:nvSpPr>
          <p:cNvPr id="51202"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702CCED-AC1B-4C75-BE36-8DAAA756088F}" type="slidenum">
              <a:rPr lang="en-IN" smtClean="0"/>
              <a:pPr eaLnBrk="1" hangingPunct="1"/>
              <a:t>21</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038233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itle 1"/>
          <p:cNvSpPr>
            <a:spLocks noGrp="1"/>
          </p:cNvSpPr>
          <p:nvPr>
            <p:ph type="title"/>
          </p:nvPr>
        </p:nvSpPr>
        <p:spPr>
          <a:xfrm>
            <a:off x="812588" y="609600"/>
            <a:ext cx="7795769" cy="1143000"/>
          </a:xfrm>
        </p:spPr>
        <p:txBody>
          <a:bodyPr>
            <a:normAutofit/>
          </a:bodyPr>
          <a:lstStyle/>
          <a:p>
            <a:pPr algn="ctr" eaLnBrk="1" hangingPunct="1"/>
            <a:r>
              <a:rPr lang="en-IN" sz="2000" b="1" u="sng" dirty="0" smtClean="0">
                <a:latin typeface="Times New Roman" pitchFamily="18" charset="0"/>
                <a:cs typeface="Times New Roman" pitchFamily="18" charset="0"/>
              </a:rPr>
              <a:t>VALPROIC ACID</a:t>
            </a:r>
            <a:br>
              <a:rPr lang="en-IN" sz="2000" b="1" u="sng" dirty="0" smtClean="0">
                <a:latin typeface="Times New Roman" pitchFamily="18" charset="0"/>
                <a:cs typeface="Times New Roman" pitchFamily="18" charset="0"/>
              </a:rPr>
            </a:br>
            <a:endParaRPr lang="en-IN" sz="2000" b="1" u="sng" dirty="0" smtClean="0"/>
          </a:p>
        </p:txBody>
      </p:sp>
      <p:sp>
        <p:nvSpPr>
          <p:cNvPr id="52228" name="Content Placeholder 2"/>
          <p:cNvSpPr>
            <a:spLocks noGrp="1"/>
          </p:cNvSpPr>
          <p:nvPr>
            <p:ph idx="1"/>
          </p:nvPr>
        </p:nvSpPr>
        <p:spPr>
          <a:xfrm>
            <a:off x="1015736" y="1646238"/>
            <a:ext cx="10157354" cy="4525963"/>
          </a:xfrm>
        </p:spPr>
        <p:txBody>
          <a:bodyPr>
            <a:normAutofit/>
          </a:bodyPr>
          <a:lstStyle/>
          <a:p>
            <a:pPr algn="just" eaLnBrk="1" hangingPunct="1">
              <a:lnSpc>
                <a:spcPct val="150000"/>
              </a:lnSpc>
            </a:pPr>
            <a:r>
              <a:rPr lang="en-IN" sz="1800" dirty="0" err="1" smtClean="0">
                <a:latin typeface="Times New Roman" pitchFamily="18" charset="0"/>
                <a:cs typeface="Times New Roman" pitchFamily="18" charset="0"/>
              </a:rPr>
              <a:t>Valproic</a:t>
            </a:r>
            <a:r>
              <a:rPr lang="en-IN" sz="1800" dirty="0" smtClean="0">
                <a:latin typeface="Times New Roman" pitchFamily="18" charset="0"/>
                <a:cs typeface="Times New Roman" pitchFamily="18" charset="0"/>
              </a:rPr>
              <a:t> acid may increase synthesis or inhibit degradation of GABA. It may also potentiate postsynaptic GABA responses, have a direct membrane-stabilizing effect, and affect potassium channels.</a:t>
            </a:r>
          </a:p>
          <a:p>
            <a:pPr algn="just" eaLnBrk="1" hangingPunct="1">
              <a:lnSpc>
                <a:spcPct val="150000"/>
              </a:lnSpc>
            </a:pPr>
            <a:r>
              <a:rPr lang="en-IN" sz="1800" dirty="0" smtClean="0">
                <a:latin typeface="Times New Roman" pitchFamily="18" charset="0"/>
                <a:cs typeface="Times New Roman" pitchFamily="18" charset="0"/>
              </a:rPr>
              <a:t>The free fraction may increase as the total concentration increases, and free concentrations may be a better monitoring parameter than total concentrations, especially at higher concentrations or in patients with </a:t>
            </a:r>
            <a:r>
              <a:rPr lang="en-IN" sz="1800" dirty="0" err="1" smtClean="0">
                <a:latin typeface="Times New Roman" pitchFamily="18" charset="0"/>
                <a:cs typeface="Times New Roman" pitchFamily="18" charset="0"/>
              </a:rPr>
              <a:t>hypoalbuminemia</a:t>
            </a:r>
            <a:r>
              <a:rPr lang="en-IN" sz="1800" dirty="0" smtClean="0">
                <a:latin typeface="Times New Roman" pitchFamily="18" charset="0"/>
                <a:cs typeface="Times New Roman" pitchFamily="18" charset="0"/>
              </a:rPr>
              <a:t>. Protein binding is decreased in patients with head trauma.</a:t>
            </a:r>
          </a:p>
          <a:p>
            <a:pPr algn="just" eaLnBrk="1" hangingPunct="1">
              <a:lnSpc>
                <a:spcPct val="150000"/>
              </a:lnSpc>
            </a:pPr>
            <a:r>
              <a:rPr lang="en-IN" sz="1800" dirty="0" smtClean="0">
                <a:latin typeface="Times New Roman" pitchFamily="18" charset="0"/>
                <a:cs typeface="Times New Roman" pitchFamily="18" charset="0"/>
              </a:rPr>
              <a:t>It is first-line therapy for primary generalized seizures, such as absence, myoclonic, and atonic seizures, and is approved for adjunctive and </a:t>
            </a:r>
            <a:r>
              <a:rPr lang="en-IN" sz="1800" dirty="0" err="1" smtClean="0">
                <a:latin typeface="Times New Roman" pitchFamily="18" charset="0"/>
                <a:cs typeface="Times New Roman" pitchFamily="18" charset="0"/>
              </a:rPr>
              <a:t>monotherapy</a:t>
            </a:r>
            <a:r>
              <a:rPr lang="en-IN" sz="1800" dirty="0" smtClean="0">
                <a:latin typeface="Times New Roman" pitchFamily="18" charset="0"/>
                <a:cs typeface="Times New Roman" pitchFamily="18" charset="0"/>
              </a:rPr>
              <a:t> treatment of partial seizures. It can also be useful in mixed seizure disorders.</a:t>
            </a:r>
          </a:p>
          <a:p>
            <a:pPr eaLnBrk="1" hangingPunct="1">
              <a:lnSpc>
                <a:spcPct val="150000"/>
              </a:lnSpc>
            </a:pPr>
            <a:endParaRPr lang="en-IN" sz="1800" dirty="0" smtClean="0">
              <a:latin typeface="Times New Roman" pitchFamily="18" charset="0"/>
              <a:cs typeface="Times New Roman" pitchFamily="18" charset="0"/>
            </a:endParaRPr>
          </a:p>
          <a:p>
            <a:pPr eaLnBrk="1" hangingPunct="1">
              <a:lnSpc>
                <a:spcPct val="150000"/>
              </a:lnSpc>
            </a:pPr>
            <a:endParaRPr lang="en-IN" sz="1800" dirty="0" smtClean="0">
              <a:latin typeface="Times New Roman" pitchFamily="18" charset="0"/>
              <a:cs typeface="Times New Roman" pitchFamily="18" charset="0"/>
            </a:endParaRPr>
          </a:p>
        </p:txBody>
      </p:sp>
      <p:sp>
        <p:nvSpPr>
          <p:cNvPr id="52226"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6878973-EB80-4DB2-AB7D-F17FFB4C02E0}" type="slidenum">
              <a:rPr lang="en-IN" smtClean="0"/>
              <a:pPr eaLnBrk="1" hangingPunct="1"/>
              <a:t>22</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821042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Content Placeholder 2"/>
          <p:cNvSpPr>
            <a:spLocks noGrp="1"/>
          </p:cNvSpPr>
          <p:nvPr>
            <p:ph idx="1"/>
          </p:nvPr>
        </p:nvSpPr>
        <p:spPr>
          <a:xfrm>
            <a:off x="1218885" y="852488"/>
            <a:ext cx="10055779" cy="5319712"/>
          </a:xfrm>
        </p:spPr>
        <p:txBody>
          <a:bodyPr>
            <a:normAutofit/>
          </a:bodyPr>
          <a:lstStyle/>
          <a:p>
            <a:pPr algn="justLow" eaLnBrk="1" hangingPunct="1">
              <a:lnSpc>
                <a:spcPct val="150000"/>
              </a:lnSpc>
            </a:pPr>
            <a:r>
              <a:rPr lang="en-IN" sz="1800" dirty="0" smtClean="0">
                <a:latin typeface="Times New Roman" pitchFamily="18" charset="0"/>
                <a:cs typeface="Times New Roman" pitchFamily="18" charset="0"/>
              </a:rPr>
              <a:t>Side effects are usually mild and include gastrointestinal (GI) complaints, weight gain, drowsiness, ataxia, and tremor. GI complaints may be minimized with the enteric-coated formulation or by giving with food. Thrombocytopenia is common but is responsive to a decrease in dose. Other hematologic toxicities include leukopenia with transient neutropenia, transient </a:t>
            </a:r>
            <a:r>
              <a:rPr lang="en-IN" sz="1800" dirty="0" err="1" smtClean="0">
                <a:latin typeface="Times New Roman" pitchFamily="18" charset="0"/>
                <a:cs typeface="Times New Roman" pitchFamily="18" charset="0"/>
              </a:rPr>
              <a:t>erythroblastopenia</a:t>
            </a:r>
            <a:r>
              <a:rPr lang="en-IN" sz="1800" dirty="0" smtClean="0">
                <a:latin typeface="Times New Roman" pitchFamily="18" charset="0"/>
                <a:cs typeface="Times New Roman" pitchFamily="18" charset="0"/>
              </a:rPr>
              <a:t>, and bone marrow changes.</a:t>
            </a:r>
          </a:p>
          <a:p>
            <a:pPr algn="justLow" eaLnBrk="1" hangingPunct="1">
              <a:lnSpc>
                <a:spcPct val="150000"/>
              </a:lnSpc>
            </a:pPr>
            <a:r>
              <a:rPr lang="en-IN" sz="1800" dirty="0" smtClean="0">
                <a:latin typeface="Times New Roman" pitchFamily="18" charset="0"/>
                <a:cs typeface="Times New Roman" pitchFamily="18" charset="0"/>
              </a:rPr>
              <a:t>Polycystic ovary syndrome and menstrual irregularities have also been reported with </a:t>
            </a:r>
            <a:r>
              <a:rPr lang="en-IN" sz="1800" dirty="0" err="1" smtClean="0">
                <a:latin typeface="Times New Roman" pitchFamily="18" charset="0"/>
                <a:cs typeface="Times New Roman" pitchFamily="18" charset="0"/>
              </a:rPr>
              <a:t>valproic</a:t>
            </a:r>
            <a:r>
              <a:rPr lang="en-IN" sz="1800" dirty="0" smtClean="0">
                <a:latin typeface="Times New Roman" pitchFamily="18" charset="0"/>
                <a:cs typeface="Times New Roman" pitchFamily="18" charset="0"/>
              </a:rPr>
              <a:t> acid therapy.</a:t>
            </a:r>
          </a:p>
          <a:p>
            <a:pPr algn="justLow" eaLnBrk="1" hangingPunct="1">
              <a:lnSpc>
                <a:spcPct val="150000"/>
              </a:lnSpc>
            </a:pPr>
            <a:r>
              <a:rPr lang="en-IN" sz="1800" dirty="0" smtClean="0">
                <a:latin typeface="Times New Roman" pitchFamily="18" charset="0"/>
                <a:cs typeface="Times New Roman" pitchFamily="18" charset="0"/>
              </a:rPr>
              <a:t>Although </a:t>
            </a:r>
            <a:r>
              <a:rPr lang="en-IN" sz="1800" dirty="0" err="1" smtClean="0">
                <a:latin typeface="Times New Roman" pitchFamily="18" charset="0"/>
                <a:cs typeface="Times New Roman" pitchFamily="18" charset="0"/>
              </a:rPr>
              <a:t>carnitine</a:t>
            </a:r>
            <a:r>
              <a:rPr lang="en-IN" sz="1800" dirty="0" smtClean="0">
                <a:latin typeface="Times New Roman" pitchFamily="18" charset="0"/>
                <a:cs typeface="Times New Roman" pitchFamily="18" charset="0"/>
              </a:rPr>
              <a:t> administration may partially ameliorate </a:t>
            </a:r>
            <a:r>
              <a:rPr lang="en-IN" sz="1800" dirty="0" err="1" smtClean="0">
                <a:latin typeface="Times New Roman" pitchFamily="18" charset="0"/>
                <a:cs typeface="Times New Roman" pitchFamily="18" charset="0"/>
              </a:rPr>
              <a:t>hyperammonemia</a:t>
            </a:r>
            <a:r>
              <a:rPr lang="en-IN" sz="1800" dirty="0" smtClean="0">
                <a:latin typeface="Times New Roman" pitchFamily="18" charset="0"/>
                <a:cs typeface="Times New Roman" pitchFamily="18" charset="0"/>
              </a:rPr>
              <a:t>, it is expensive, and there are only limited data to support routine supplemental use in patients taking </a:t>
            </a:r>
            <a:r>
              <a:rPr lang="en-IN" sz="1800" dirty="0" err="1" smtClean="0">
                <a:latin typeface="Times New Roman" pitchFamily="18" charset="0"/>
                <a:cs typeface="Times New Roman" pitchFamily="18" charset="0"/>
              </a:rPr>
              <a:t>valproic</a:t>
            </a:r>
            <a:r>
              <a:rPr lang="en-IN" sz="1800" dirty="0" smtClean="0">
                <a:latin typeface="Times New Roman" pitchFamily="18" charset="0"/>
                <a:cs typeface="Times New Roman" pitchFamily="18" charset="0"/>
              </a:rPr>
              <a:t> acid.</a:t>
            </a:r>
          </a:p>
          <a:p>
            <a:pPr algn="justLow" eaLnBrk="1" hangingPunct="1">
              <a:lnSpc>
                <a:spcPct val="150000"/>
              </a:lnSpc>
            </a:pPr>
            <a:endParaRPr lang="en-IN" sz="1800" dirty="0" smtClean="0">
              <a:latin typeface="Times New Roman" pitchFamily="18" charset="0"/>
              <a:cs typeface="Times New Roman" pitchFamily="18" charset="0"/>
            </a:endParaRPr>
          </a:p>
        </p:txBody>
      </p:sp>
      <p:sp>
        <p:nvSpPr>
          <p:cNvPr id="53250"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98974B-119D-43A3-A324-C317F812D07E}" type="slidenum">
              <a:rPr lang="en-IN" smtClean="0"/>
              <a:pPr eaLnBrk="1" hangingPunct="1"/>
              <a:t>23</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683107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Content Placeholder 2"/>
          <p:cNvSpPr>
            <a:spLocks noGrp="1"/>
          </p:cNvSpPr>
          <p:nvPr>
            <p:ph idx="1"/>
          </p:nvPr>
        </p:nvSpPr>
        <p:spPr>
          <a:xfrm>
            <a:off x="711015" y="1600201"/>
            <a:ext cx="10868369" cy="4525963"/>
          </a:xfrm>
        </p:spPr>
        <p:txBody>
          <a:bodyPr>
            <a:normAutofit/>
          </a:bodyPr>
          <a:lstStyle/>
          <a:p>
            <a:pPr algn="justLow" eaLnBrk="1" hangingPunct="1">
              <a:lnSpc>
                <a:spcPct val="150000"/>
              </a:lnSpc>
            </a:pPr>
            <a:r>
              <a:rPr lang="en-IN" sz="1800" dirty="0" err="1" smtClean="0">
                <a:latin typeface="Times New Roman" pitchFamily="18" charset="0"/>
                <a:cs typeface="Times New Roman" pitchFamily="18" charset="0"/>
              </a:rPr>
              <a:t>Valproic</a:t>
            </a:r>
            <a:r>
              <a:rPr lang="en-IN" sz="1800" dirty="0" smtClean="0">
                <a:latin typeface="Times New Roman" pitchFamily="18" charset="0"/>
                <a:cs typeface="Times New Roman" pitchFamily="18" charset="0"/>
              </a:rPr>
              <a:t> acid is an enzyme inhibitor that increases serum concentrations of concurrently administered phenobarbital and may increase concentrations of carbamazepine 10,11-epoxide without affecting concentrations of the parent drug. It also inhibits the metabolism of </a:t>
            </a:r>
            <a:r>
              <a:rPr lang="en-IN" sz="1800" dirty="0" err="1" smtClean="0">
                <a:latin typeface="Times New Roman" pitchFamily="18" charset="0"/>
                <a:cs typeface="Times New Roman" pitchFamily="18" charset="0"/>
              </a:rPr>
              <a:t>lamotrigine</a:t>
            </a:r>
            <a:r>
              <a:rPr lang="en-IN" sz="1800" dirty="0" smtClean="0">
                <a:latin typeface="Times New Roman" pitchFamily="18" charset="0"/>
                <a:cs typeface="Times New Roman" pitchFamily="18" charset="0"/>
              </a:rPr>
              <a:t>.</a:t>
            </a:r>
          </a:p>
          <a:p>
            <a:pPr algn="justLow" eaLnBrk="1" hangingPunct="1">
              <a:lnSpc>
                <a:spcPct val="150000"/>
              </a:lnSpc>
            </a:pPr>
            <a:r>
              <a:rPr lang="en-US" sz="1800" dirty="0" smtClean="0">
                <a:latin typeface="Times New Roman" pitchFamily="18" charset="0"/>
                <a:cs typeface="Times New Roman" pitchFamily="18" charset="0"/>
              </a:rPr>
              <a:t>Initial dose is 15mg/kg(500-1000mg) and maximum daily dose is 60mg/kg (3000-5000mg)</a:t>
            </a:r>
            <a:endParaRPr lang="en-IN" sz="1800" dirty="0" smtClean="0">
              <a:latin typeface="Times New Roman" pitchFamily="18" charset="0"/>
              <a:cs typeface="Times New Roman" pitchFamily="18" charset="0"/>
            </a:endParaRPr>
          </a:p>
          <a:p>
            <a:pPr eaLnBrk="1" hangingPunct="1">
              <a:lnSpc>
                <a:spcPct val="150000"/>
              </a:lnSpc>
              <a:buFontTx/>
              <a:buNone/>
            </a:pPr>
            <a:endParaRPr lang="en-IN" sz="1800" dirty="0" smtClean="0"/>
          </a:p>
        </p:txBody>
      </p:sp>
      <p:sp>
        <p:nvSpPr>
          <p:cNvPr id="54274"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DB49DEF-047F-4F4C-A4D7-8398D6D2AFB7}" type="slidenum">
              <a:rPr lang="en-IN" smtClean="0"/>
              <a:pPr eaLnBrk="1" hangingPunct="1"/>
              <a:t>24</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032706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itle 1"/>
          <p:cNvSpPr>
            <a:spLocks noGrp="1"/>
          </p:cNvSpPr>
          <p:nvPr>
            <p:ph type="title"/>
          </p:nvPr>
        </p:nvSpPr>
        <p:spPr>
          <a:xfrm>
            <a:off x="1625177" y="381000"/>
            <a:ext cx="8003149" cy="1143000"/>
          </a:xfrm>
        </p:spPr>
        <p:txBody>
          <a:bodyPr>
            <a:normAutofit/>
          </a:bodyPr>
          <a:lstStyle/>
          <a:p>
            <a:pPr eaLnBrk="1" hangingPunct="1"/>
            <a:r>
              <a:rPr lang="en-IN" sz="2000" b="1" u="sng" dirty="0" smtClean="0">
                <a:latin typeface="Times New Roman" pitchFamily="18" charset="0"/>
                <a:cs typeface="Times New Roman" pitchFamily="18" charset="0"/>
              </a:rPr>
              <a:t>ZONISAMIDE</a:t>
            </a:r>
            <a:br>
              <a:rPr lang="en-IN" sz="2000" b="1" u="sng" dirty="0" smtClean="0">
                <a:latin typeface="Times New Roman" pitchFamily="18" charset="0"/>
                <a:cs typeface="Times New Roman" pitchFamily="18" charset="0"/>
              </a:rPr>
            </a:br>
            <a:endParaRPr lang="en-IN" sz="2000" b="1" u="sng" dirty="0" smtClean="0">
              <a:latin typeface="Times New Roman" pitchFamily="18" charset="0"/>
              <a:cs typeface="Times New Roman" pitchFamily="18" charset="0"/>
            </a:endParaRPr>
          </a:p>
        </p:txBody>
      </p:sp>
      <p:sp>
        <p:nvSpPr>
          <p:cNvPr id="55300" name="Content Placeholder 2"/>
          <p:cNvSpPr>
            <a:spLocks noGrp="1"/>
          </p:cNvSpPr>
          <p:nvPr>
            <p:ph idx="1"/>
          </p:nvPr>
        </p:nvSpPr>
        <p:spPr>
          <a:xfrm>
            <a:off x="1117311" y="1111250"/>
            <a:ext cx="9852632" cy="4387850"/>
          </a:xfrm>
        </p:spPr>
        <p:txBody>
          <a:bodyPr>
            <a:normAutofit/>
          </a:bodyPr>
          <a:lstStyle/>
          <a:p>
            <a:pPr algn="justLow" eaLnBrk="1" hangingPunct="1">
              <a:lnSpc>
                <a:spcPct val="150000"/>
              </a:lnSpc>
            </a:pPr>
            <a:r>
              <a:rPr lang="en-IN" sz="1800" dirty="0" err="1" smtClean="0">
                <a:latin typeface="Times New Roman" pitchFamily="18" charset="0"/>
                <a:cs typeface="Times New Roman" pitchFamily="18" charset="0"/>
              </a:rPr>
              <a:t>Zonisamide</a:t>
            </a:r>
            <a:r>
              <a:rPr lang="en-IN" sz="1800" dirty="0" smtClean="0">
                <a:latin typeface="Times New Roman" pitchFamily="18" charset="0"/>
                <a:cs typeface="Times New Roman" pitchFamily="18" charset="0"/>
              </a:rPr>
              <a:t> is a broad-spectrum </a:t>
            </a:r>
            <a:r>
              <a:rPr lang="en-IN" sz="1800" dirty="0" err="1" smtClean="0">
                <a:latin typeface="Times New Roman" pitchFamily="18" charset="0"/>
                <a:cs typeface="Times New Roman" pitchFamily="18" charset="0"/>
              </a:rPr>
              <a:t>sulfonamide</a:t>
            </a:r>
            <a:r>
              <a:rPr lang="en-IN" sz="1800" dirty="0" smtClean="0">
                <a:latin typeface="Times New Roman" pitchFamily="18" charset="0"/>
                <a:cs typeface="Times New Roman" pitchFamily="18" charset="0"/>
              </a:rPr>
              <a:t> AED that blocks voltage-sensitive sodium channels by reducing voltage-dependent T-type Ca</a:t>
            </a:r>
            <a:r>
              <a:rPr lang="en-IN" sz="1800" baseline="30000" dirty="0" smtClean="0">
                <a:latin typeface="Times New Roman" pitchFamily="18" charset="0"/>
                <a:cs typeface="Times New Roman" pitchFamily="18" charset="0"/>
              </a:rPr>
              <a:t>2+</a:t>
            </a:r>
            <a:r>
              <a:rPr lang="en-IN" sz="1800" dirty="0" smtClean="0">
                <a:latin typeface="Times New Roman" pitchFamily="18" charset="0"/>
                <a:cs typeface="Times New Roman" pitchFamily="18" charset="0"/>
              </a:rPr>
              <a:t> channels; it also facilitates dopaminergic and serotonergic neurotransmission, weakly inhibits carbonic anhydrase, and blocks K</a:t>
            </a:r>
            <a:r>
              <a:rPr lang="en-IN" sz="1800" baseline="30000" dirty="0" smtClean="0">
                <a:latin typeface="Times New Roman" pitchFamily="18" charset="0"/>
                <a:cs typeface="Times New Roman" pitchFamily="18" charset="0"/>
              </a:rPr>
              <a:t>+</a:t>
            </a:r>
            <a:r>
              <a:rPr lang="en-IN" sz="1800" dirty="0" smtClean="0">
                <a:latin typeface="Times New Roman" pitchFamily="18" charset="0"/>
                <a:cs typeface="Times New Roman" pitchFamily="18" charset="0"/>
              </a:rPr>
              <a:t> evoked glutamate release.</a:t>
            </a:r>
          </a:p>
          <a:p>
            <a:pPr algn="justLow" eaLnBrk="1" hangingPunct="1">
              <a:lnSpc>
                <a:spcPct val="150000"/>
              </a:lnSpc>
            </a:pPr>
            <a:r>
              <a:rPr lang="en-IN" sz="1800" dirty="0" smtClean="0">
                <a:latin typeface="Times New Roman" pitchFamily="18" charset="0"/>
                <a:cs typeface="Times New Roman" pitchFamily="18" charset="0"/>
              </a:rPr>
              <a:t>It is approved as adjunctive therapy with partial seizures, but it is potentially effective in a variety of partial and primary generalized seizure types.</a:t>
            </a:r>
          </a:p>
          <a:p>
            <a:pPr algn="justLow" eaLnBrk="1" hangingPunct="1">
              <a:lnSpc>
                <a:spcPct val="150000"/>
              </a:lnSpc>
            </a:pPr>
            <a:r>
              <a:rPr lang="en-IN" sz="1800" dirty="0" err="1" smtClean="0">
                <a:latin typeface="Times New Roman" pitchFamily="18" charset="0"/>
                <a:cs typeface="Times New Roman" pitchFamily="18" charset="0"/>
              </a:rPr>
              <a:t>Zonisamide</a:t>
            </a:r>
            <a:r>
              <a:rPr lang="en-IN" sz="1800" dirty="0" smtClean="0">
                <a:latin typeface="Times New Roman" pitchFamily="18" charset="0"/>
                <a:cs typeface="Times New Roman" pitchFamily="18" charset="0"/>
              </a:rPr>
              <a:t> is 40% protein bound and has a half-life of 63 to 69 hours. It is metabolized by CYP3A4, and about 30% is excreted unchanged.</a:t>
            </a:r>
          </a:p>
          <a:p>
            <a:pPr algn="justLow" eaLnBrk="1" hangingPunct="1">
              <a:lnSpc>
                <a:spcPct val="150000"/>
              </a:lnSpc>
            </a:pPr>
            <a:endParaRPr lang="en-IN" sz="1800" dirty="0" smtClean="0"/>
          </a:p>
        </p:txBody>
      </p:sp>
      <p:sp>
        <p:nvSpPr>
          <p:cNvPr id="55298"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A9D5A5D-E86F-4604-8960-4A8C3E5841E4}" type="slidenum">
              <a:rPr lang="en-IN" smtClean="0"/>
              <a:pPr eaLnBrk="1" hangingPunct="1"/>
              <a:t>25</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386492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Content Placeholder 2"/>
          <p:cNvSpPr>
            <a:spLocks noGrp="1"/>
          </p:cNvSpPr>
          <p:nvPr>
            <p:ph idx="1"/>
          </p:nvPr>
        </p:nvSpPr>
        <p:spPr>
          <a:xfrm>
            <a:off x="711015" y="1142984"/>
            <a:ext cx="10851440" cy="4191016"/>
          </a:xfrm>
        </p:spPr>
        <p:txBody>
          <a:bodyPr>
            <a:normAutofit/>
          </a:bodyPr>
          <a:lstStyle/>
          <a:p>
            <a:pPr algn="just" eaLnBrk="1" hangingPunct="1">
              <a:lnSpc>
                <a:spcPct val="150000"/>
              </a:lnSpc>
            </a:pPr>
            <a:r>
              <a:rPr lang="en-IN" sz="1800" dirty="0" smtClean="0">
                <a:latin typeface="Times New Roman" pitchFamily="18" charset="0"/>
                <a:cs typeface="Times New Roman" pitchFamily="18" charset="0"/>
              </a:rPr>
              <a:t>The most common side effects include somnolence, dizziness, anorexia, headache, nausea, and irritability. Symptomatic kidney stones may occur in 2.6% of patients. Hypersensitivity reactions may occur in 0.02% of patients, and history of allergy to </a:t>
            </a:r>
            <a:r>
              <a:rPr lang="en-IN" sz="1800" dirty="0" err="1" smtClean="0">
                <a:latin typeface="Times New Roman" pitchFamily="18" charset="0"/>
                <a:cs typeface="Times New Roman" pitchFamily="18" charset="0"/>
              </a:rPr>
              <a:t>sulfonamides</a:t>
            </a:r>
            <a:r>
              <a:rPr lang="en-IN" sz="1800" dirty="0" smtClean="0">
                <a:latin typeface="Times New Roman" pitchFamily="18" charset="0"/>
                <a:cs typeface="Times New Roman" pitchFamily="18" charset="0"/>
              </a:rPr>
              <a:t> is a contraindication. Monitoring of renal function may be advisable in some patients.</a:t>
            </a:r>
          </a:p>
          <a:p>
            <a:pPr algn="just" eaLnBrk="1" hangingPunct="1">
              <a:lnSpc>
                <a:spcPct val="150000"/>
              </a:lnSpc>
            </a:pPr>
            <a:r>
              <a:rPr lang="en-IN" sz="1800" dirty="0" smtClean="0">
                <a:latin typeface="Times New Roman" pitchFamily="18" charset="0"/>
                <a:cs typeface="Times New Roman" pitchFamily="18" charset="0"/>
              </a:rPr>
              <a:t>Enzyme inducers may reduce the half-life of </a:t>
            </a:r>
            <a:r>
              <a:rPr lang="en-IN" sz="1800" dirty="0" err="1" smtClean="0">
                <a:latin typeface="Times New Roman" pitchFamily="18" charset="0"/>
                <a:cs typeface="Times New Roman" pitchFamily="18" charset="0"/>
              </a:rPr>
              <a:t>zonisamide</a:t>
            </a:r>
            <a:r>
              <a:rPr lang="en-IN" sz="1800" dirty="0" smtClean="0">
                <a:latin typeface="Times New Roman" pitchFamily="18" charset="0"/>
                <a:cs typeface="Times New Roman" pitchFamily="18" charset="0"/>
              </a:rPr>
              <a:t> to 27 to 36 hours.</a:t>
            </a:r>
          </a:p>
          <a:p>
            <a:pPr algn="just" eaLnBrk="1" hangingPunct="1">
              <a:lnSpc>
                <a:spcPct val="150000"/>
              </a:lnSpc>
            </a:pPr>
            <a:r>
              <a:rPr lang="en-IN" sz="1800" dirty="0" smtClean="0">
                <a:latin typeface="Times New Roman" pitchFamily="18" charset="0"/>
                <a:cs typeface="Times New Roman" pitchFamily="18" charset="0"/>
              </a:rPr>
              <a:t>The initial dose in adults is 100 mg/day, and daily doses are increased by 100 mg every 2 weeks until a response is seen. The dosage range in adults 100 to 600 mg/day.</a:t>
            </a:r>
          </a:p>
          <a:p>
            <a:pPr algn="just" eaLnBrk="1" hangingPunct="1">
              <a:lnSpc>
                <a:spcPct val="150000"/>
              </a:lnSpc>
            </a:pPr>
            <a:endParaRPr lang="en-IN" sz="1800" dirty="0" smtClean="0">
              <a:latin typeface="Times New Roman" pitchFamily="18" charset="0"/>
              <a:cs typeface="Times New Roman" pitchFamily="18" charset="0"/>
            </a:endParaRPr>
          </a:p>
        </p:txBody>
      </p:sp>
      <p:sp>
        <p:nvSpPr>
          <p:cNvPr id="56322"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770F444-9CCC-4C22-A969-0D7784A9C4CB}" type="slidenum">
              <a:rPr lang="en-IN" smtClean="0"/>
              <a:pPr eaLnBrk="1" hangingPunct="1"/>
              <a:t>26</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675966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ChangeArrowheads="1"/>
          </p:cNvSpPr>
          <p:nvPr>
            <p:ph type="title"/>
          </p:nvPr>
        </p:nvSpPr>
        <p:spPr>
          <a:xfrm>
            <a:off x="711016" y="76200"/>
            <a:ext cx="10965710" cy="1143000"/>
          </a:xfrm>
        </p:spPr>
        <p:txBody>
          <a:bodyPr>
            <a:normAutofit/>
          </a:bodyPr>
          <a:lstStyle/>
          <a:p>
            <a:pPr eaLnBrk="1" hangingPunct="1"/>
            <a:r>
              <a:rPr lang="cs-CZ" sz="2000" b="1" u="sng" dirty="0" smtClean="0">
                <a:latin typeface="Times New Roman" pitchFamily="18" charset="0"/>
                <a:cs typeface="Times New Roman" pitchFamily="18" charset="0"/>
              </a:rPr>
              <a:t>STATUS EPILEPTICUS</a:t>
            </a:r>
          </a:p>
        </p:txBody>
      </p:sp>
      <p:sp>
        <p:nvSpPr>
          <p:cNvPr id="58372" name="Rectangle 3"/>
          <p:cNvSpPr>
            <a:spLocks noGrp="1" noChangeArrowheads="1"/>
          </p:cNvSpPr>
          <p:nvPr>
            <p:ph idx="1"/>
          </p:nvPr>
        </p:nvSpPr>
        <p:spPr>
          <a:xfrm>
            <a:off x="1015735" y="1524000"/>
            <a:ext cx="10665222" cy="4525963"/>
          </a:xfrm>
        </p:spPr>
        <p:txBody>
          <a:bodyPr>
            <a:normAutofit/>
          </a:bodyPr>
          <a:lstStyle/>
          <a:p>
            <a:pPr algn="justLow" eaLnBrk="1" hangingPunct="1">
              <a:lnSpc>
                <a:spcPct val="150000"/>
              </a:lnSpc>
            </a:pPr>
            <a:r>
              <a:rPr lang="cs-CZ" sz="1800" dirty="0" smtClean="0">
                <a:latin typeface="Times New Roman" pitchFamily="18" charset="0"/>
                <a:cs typeface="Times New Roman" pitchFamily="18" charset="0"/>
              </a:rPr>
              <a:t>A condition when consciousness does not return between seizures for more than 30 min. This state may be life-threatening with the development of pyrexia, deepening coma and circullatory collapse. Death occurs in 5-10%.</a:t>
            </a:r>
          </a:p>
          <a:p>
            <a:pPr algn="justLow" eaLnBrk="1" hangingPunct="1">
              <a:lnSpc>
                <a:spcPct val="150000"/>
              </a:lnSpc>
            </a:pPr>
            <a:r>
              <a:rPr lang="cs-CZ" sz="1800" dirty="0" smtClean="0">
                <a:latin typeface="Times New Roman" pitchFamily="18" charset="0"/>
                <a:cs typeface="Times New Roman" pitchFamily="18" charset="0"/>
              </a:rPr>
              <a:t>Status epilepticus may occur with frontal lobe lesions (incl. strokes), following head injury, on reducing drug therapy, with alcohol withdrawal, drug intoxication, metabolic disturbances or pregnancy. </a:t>
            </a:r>
          </a:p>
          <a:p>
            <a:pPr algn="justLow" eaLnBrk="1" hangingPunct="1">
              <a:lnSpc>
                <a:spcPct val="150000"/>
              </a:lnSpc>
            </a:pPr>
            <a:r>
              <a:rPr lang="cs-CZ" sz="1800" dirty="0" smtClean="0">
                <a:latin typeface="Times New Roman" pitchFamily="18" charset="0"/>
                <a:cs typeface="Times New Roman" pitchFamily="18" charset="0"/>
              </a:rPr>
              <a:t>Treatment: AEDs intravenously</a:t>
            </a:r>
            <a:r>
              <a:rPr lang="en-US" sz="1800" dirty="0" smtClean="0">
                <a:latin typeface="Times New Roman" pitchFamily="18" charset="0"/>
                <a:cs typeface="Times New Roman" pitchFamily="18" charset="0"/>
              </a:rPr>
              <a:t>,</a:t>
            </a:r>
            <a:r>
              <a:rPr lang="cs-CZ" sz="1800" dirty="0" smtClean="0">
                <a:latin typeface="Times New Roman" pitchFamily="18" charset="0"/>
                <a:cs typeface="Times New Roman" pitchFamily="18" charset="0"/>
              </a:rPr>
              <a:t> general anesthesia with propofol or thipentone should be commenced immediately.     </a:t>
            </a:r>
          </a:p>
        </p:txBody>
      </p:sp>
      <p:sp>
        <p:nvSpPr>
          <p:cNvPr id="58370"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8CB3B48-F499-4644-AB80-829EFD73E25F}" type="slidenum">
              <a:rPr lang="en-IN" smtClean="0"/>
              <a:pPr eaLnBrk="1" hangingPunct="1"/>
              <a:t>27</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929268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itle 1"/>
          <p:cNvSpPr>
            <a:spLocks noGrp="1"/>
          </p:cNvSpPr>
          <p:nvPr>
            <p:ph type="title"/>
          </p:nvPr>
        </p:nvSpPr>
        <p:spPr/>
        <p:txBody>
          <a:bodyPr>
            <a:normAutofit/>
          </a:bodyPr>
          <a:lstStyle/>
          <a:p>
            <a:pPr eaLnBrk="1" hangingPunct="1"/>
            <a:r>
              <a:rPr lang="en-US" sz="2000" b="1" u="sng" dirty="0" smtClean="0">
                <a:latin typeface="Times New Roman" pitchFamily="18" charset="0"/>
                <a:cs typeface="Times New Roman" pitchFamily="18" charset="0"/>
              </a:rPr>
              <a:t>REFERENCES :</a:t>
            </a:r>
            <a:endParaRPr lang="en-IN" sz="2000" b="1" u="sng" dirty="0" smtClean="0">
              <a:latin typeface="Times New Roman" pitchFamily="18" charset="0"/>
              <a:cs typeface="Times New Roman" pitchFamily="18" charset="0"/>
            </a:endParaRPr>
          </a:p>
        </p:txBody>
      </p:sp>
      <p:sp>
        <p:nvSpPr>
          <p:cNvPr id="59396" name="Content Placeholder 2"/>
          <p:cNvSpPr>
            <a:spLocks noGrp="1"/>
          </p:cNvSpPr>
          <p:nvPr>
            <p:ph idx="1"/>
          </p:nvPr>
        </p:nvSpPr>
        <p:spPr/>
        <p:txBody>
          <a:bodyPr>
            <a:normAutofit/>
          </a:bodyPr>
          <a:lstStyle/>
          <a:p>
            <a:pPr algn="justLow" eaLnBrk="1" hangingPunct="1">
              <a:lnSpc>
                <a:spcPct val="150000"/>
              </a:lnSpc>
              <a:buFont typeface="Wingdings" pitchFamily="2" charset="2"/>
              <a:buChar char="Ø"/>
            </a:pPr>
            <a:r>
              <a:rPr lang="en-US" sz="1800" dirty="0" err="1" smtClean="0">
                <a:latin typeface="Times New Roman" pitchFamily="18" charset="0"/>
              </a:rPr>
              <a:t>Joseph.T.Dipiro,Robert.L.Talbert</a:t>
            </a:r>
            <a:r>
              <a:rPr lang="en-US" sz="1800" dirty="0" smtClean="0">
                <a:latin typeface="Times New Roman" pitchFamily="18" charset="0"/>
              </a:rPr>
              <a:t> ,</a:t>
            </a:r>
            <a:r>
              <a:rPr lang="en-US" sz="1800" dirty="0" err="1" smtClean="0">
                <a:latin typeface="Times New Roman" pitchFamily="18" charset="0"/>
              </a:rPr>
              <a:t>Gary.C.Yee</a:t>
            </a:r>
            <a:r>
              <a:rPr lang="en-US" sz="1800" dirty="0" smtClean="0">
                <a:latin typeface="Times New Roman" pitchFamily="18" charset="0"/>
              </a:rPr>
              <a:t> , </a:t>
            </a:r>
            <a:r>
              <a:rPr lang="en-US" sz="1800" dirty="0" err="1" smtClean="0">
                <a:latin typeface="Times New Roman" pitchFamily="18" charset="0"/>
              </a:rPr>
              <a:t>L.Michael</a:t>
            </a:r>
            <a:r>
              <a:rPr lang="en-US" sz="1800" dirty="0" smtClean="0">
                <a:latin typeface="Times New Roman" pitchFamily="18" charset="0"/>
              </a:rPr>
              <a:t> Posey Pharmacotherapy A Physiological Approach , 7</a:t>
            </a:r>
            <a:r>
              <a:rPr lang="en-US" sz="1800" baseline="30000" dirty="0" smtClean="0">
                <a:latin typeface="Times New Roman" pitchFamily="18" charset="0"/>
              </a:rPr>
              <a:t>th</a:t>
            </a:r>
            <a:r>
              <a:rPr lang="en-US" sz="1800" dirty="0" smtClean="0">
                <a:latin typeface="Times New Roman" pitchFamily="18" charset="0"/>
              </a:rPr>
              <a:t> </a:t>
            </a:r>
            <a:r>
              <a:rPr lang="en-US" sz="1800" dirty="0" err="1" smtClean="0">
                <a:latin typeface="Times New Roman" pitchFamily="18" charset="0"/>
              </a:rPr>
              <a:t>ed</a:t>
            </a:r>
            <a:r>
              <a:rPr lang="en-US" sz="1800" dirty="0" smtClean="0">
                <a:latin typeface="Times New Roman" pitchFamily="18" charset="0"/>
              </a:rPr>
              <a:t>,  2008 ;pg:935-952.</a:t>
            </a:r>
          </a:p>
          <a:p>
            <a:pPr algn="justLow" eaLnBrk="1" hangingPunct="1">
              <a:lnSpc>
                <a:spcPct val="150000"/>
              </a:lnSpc>
              <a:buFont typeface="Wingdings" pitchFamily="2" charset="2"/>
              <a:buChar char="Ø"/>
            </a:pPr>
            <a:r>
              <a:rPr lang="en-US" sz="1800" dirty="0" err="1" smtClean="0">
                <a:latin typeface="Times New Roman" pitchFamily="18" charset="0"/>
              </a:rPr>
              <a:t>Koda-kimble</a:t>
            </a:r>
            <a:r>
              <a:rPr lang="en-US" sz="1800" dirty="0" smtClean="0">
                <a:latin typeface="Times New Roman" pitchFamily="18" charset="0"/>
              </a:rPr>
              <a:t> Mary Anne, Applied therapeutics The clinical use of drugs,9</a:t>
            </a:r>
            <a:r>
              <a:rPr lang="en-US" sz="1800" baseline="30000" dirty="0" smtClean="0">
                <a:latin typeface="Times New Roman" pitchFamily="18" charset="0"/>
              </a:rPr>
              <a:t>th</a:t>
            </a:r>
            <a:r>
              <a:rPr lang="en-US" sz="1800" dirty="0" smtClean="0">
                <a:latin typeface="Times New Roman" pitchFamily="18" charset="0"/>
              </a:rPr>
              <a:t> ed,2009;pg:54p2-54p19.</a:t>
            </a:r>
          </a:p>
          <a:p>
            <a:pPr eaLnBrk="1" hangingPunct="1">
              <a:lnSpc>
                <a:spcPct val="150000"/>
              </a:lnSpc>
              <a:buFont typeface="Wingdings" pitchFamily="2" charset="2"/>
              <a:buNone/>
            </a:pPr>
            <a:endParaRPr lang="en-US" sz="1800" dirty="0" smtClean="0">
              <a:latin typeface="Times New Roman" pitchFamily="18" charset="0"/>
            </a:endParaRPr>
          </a:p>
          <a:p>
            <a:pPr eaLnBrk="1" hangingPunct="1">
              <a:lnSpc>
                <a:spcPct val="150000"/>
              </a:lnSpc>
            </a:pPr>
            <a:endParaRPr lang="en-US" sz="1800" dirty="0" smtClean="0">
              <a:latin typeface="Times New Roman" pitchFamily="18" charset="0"/>
            </a:endParaRPr>
          </a:p>
          <a:p>
            <a:pPr eaLnBrk="1" hangingPunct="1">
              <a:lnSpc>
                <a:spcPct val="150000"/>
              </a:lnSpc>
            </a:pPr>
            <a:endParaRPr lang="en-US" sz="1800" dirty="0" smtClean="0">
              <a:latin typeface="Times New Roman" pitchFamily="18" charset="0"/>
            </a:endParaRPr>
          </a:p>
          <a:p>
            <a:pPr eaLnBrk="1" hangingPunct="1">
              <a:lnSpc>
                <a:spcPct val="150000"/>
              </a:lnSpc>
            </a:pPr>
            <a:endParaRPr lang="en-IN" sz="1800" dirty="0" smtClean="0"/>
          </a:p>
        </p:txBody>
      </p:sp>
      <p:sp>
        <p:nvSpPr>
          <p:cNvPr id="59394"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7EAB1D0-77C3-4E1B-8259-34A579946CE2}" type="slidenum">
              <a:rPr lang="en-IN" smtClean="0"/>
              <a:pPr eaLnBrk="1" hangingPunct="1"/>
              <a:t>28</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530480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itle 1"/>
          <p:cNvSpPr>
            <a:spLocks noGrp="1"/>
          </p:cNvSpPr>
          <p:nvPr>
            <p:ph type="title"/>
          </p:nvPr>
        </p:nvSpPr>
        <p:spPr>
          <a:xfrm>
            <a:off x="812589" y="609600"/>
            <a:ext cx="8773415" cy="1143000"/>
          </a:xfrm>
        </p:spPr>
        <p:txBody>
          <a:bodyPr>
            <a:normAutofit/>
          </a:bodyPr>
          <a:lstStyle/>
          <a:p>
            <a:pPr algn="ctr" eaLnBrk="1" hangingPunct="1"/>
            <a:r>
              <a:rPr lang="en-IN" sz="2000" b="1" u="sng" dirty="0" smtClean="0">
                <a:solidFill>
                  <a:schemeClr val="tx1"/>
                </a:solidFill>
                <a:latin typeface="Times New Roman" pitchFamily="18" charset="0"/>
                <a:cs typeface="Times New Roman" pitchFamily="18" charset="0"/>
              </a:rPr>
              <a:t>NON PHARMACOLOGIC TREATMENT OF EPILEPSY</a:t>
            </a:r>
            <a:br>
              <a:rPr lang="en-IN" sz="2000" b="1" u="sng" dirty="0" smtClean="0">
                <a:solidFill>
                  <a:schemeClr val="tx1"/>
                </a:solidFill>
                <a:latin typeface="Times New Roman" pitchFamily="18" charset="0"/>
                <a:cs typeface="Times New Roman" pitchFamily="18" charset="0"/>
              </a:rPr>
            </a:br>
            <a:endParaRPr lang="en-IN" sz="2000" b="1" u="sng" dirty="0" smtClean="0">
              <a:solidFill>
                <a:schemeClr val="tx1"/>
              </a:solidFill>
              <a:latin typeface="Times New Roman" pitchFamily="18" charset="0"/>
              <a:cs typeface="Times New Roman" pitchFamily="18" charset="0"/>
            </a:endParaRPr>
          </a:p>
        </p:txBody>
      </p:sp>
      <p:sp>
        <p:nvSpPr>
          <p:cNvPr id="29700" name="Content Placeholder 2"/>
          <p:cNvSpPr>
            <a:spLocks noGrp="1"/>
          </p:cNvSpPr>
          <p:nvPr>
            <p:ph idx="1"/>
          </p:nvPr>
        </p:nvSpPr>
        <p:spPr>
          <a:xfrm>
            <a:off x="812589" y="1568450"/>
            <a:ext cx="10582693" cy="4908550"/>
          </a:xfrm>
        </p:spPr>
        <p:txBody>
          <a:bodyPr>
            <a:normAutofit/>
          </a:bodyPr>
          <a:lstStyle/>
          <a:p>
            <a:pPr algn="just" eaLnBrk="1" hangingPunct="1">
              <a:lnSpc>
                <a:spcPct val="150000"/>
              </a:lnSpc>
            </a:pPr>
            <a:r>
              <a:rPr lang="en-IN" sz="1800" dirty="0" smtClean="0">
                <a:latin typeface="Times New Roman" pitchFamily="18" charset="0"/>
                <a:cs typeface="Times New Roman" pitchFamily="18" charset="0"/>
              </a:rPr>
              <a:t>Alternatives or adjuncts to pharmacotherapy may be helpful in some patients. Surgery is an extremely useful form of treatment in selected patients. Depending on the epilepsy syndrome and procedure performed, up to 90% of patients treated surgically may improve or become seizure free.</a:t>
            </a:r>
          </a:p>
          <a:p>
            <a:pPr algn="just" eaLnBrk="1" hangingPunct="1">
              <a:lnSpc>
                <a:spcPct val="150000"/>
              </a:lnSpc>
            </a:pPr>
            <a:r>
              <a:rPr lang="en-IN" sz="1800" dirty="0" smtClean="0">
                <a:latin typeface="Times New Roman" pitchFamily="18" charset="0"/>
                <a:cs typeface="Times New Roman" pitchFamily="18" charset="0"/>
              </a:rPr>
              <a:t>Dietary modification may be used for patients who cannot tolerate AED or to treat seizures that are not completely responsive to AED. In most circumstances, dietary modification consists of a </a:t>
            </a:r>
            <a:r>
              <a:rPr lang="en-IN" sz="1800" dirty="0" err="1" smtClean="0">
                <a:latin typeface="Times New Roman" pitchFamily="18" charset="0"/>
                <a:cs typeface="Times New Roman" pitchFamily="18" charset="0"/>
              </a:rPr>
              <a:t>ketogenic</a:t>
            </a:r>
            <a:r>
              <a:rPr lang="en-IN" sz="1800" dirty="0" smtClean="0">
                <a:latin typeface="Times New Roman" pitchFamily="18" charset="0"/>
                <a:cs typeface="Times New Roman" pitchFamily="18" charset="0"/>
              </a:rPr>
              <a:t> diet. This low-carbohydrate, high-fat diet results in persistent ketosis, which is believed to play a major role in the therapeutic effect.</a:t>
            </a:r>
          </a:p>
        </p:txBody>
      </p:sp>
      <p:sp>
        <p:nvSpPr>
          <p:cNvPr id="29698"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2A06614-948D-45B8-8E12-4B5052173EFF}" type="slidenum">
              <a:rPr lang="en-IN" smtClean="0"/>
              <a:pPr eaLnBrk="1" hangingPunct="1"/>
              <a:t>3</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1963337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idx="1"/>
          </p:nvPr>
        </p:nvSpPr>
        <p:spPr>
          <a:xfrm>
            <a:off x="808000" y="1142984"/>
            <a:ext cx="10665222" cy="4733940"/>
          </a:xfrm>
        </p:spPr>
        <p:txBody>
          <a:bodyPr>
            <a:normAutofit/>
          </a:bodyPr>
          <a:lstStyle/>
          <a:p>
            <a:pPr algn="just" eaLnBrk="1" hangingPunct="1">
              <a:lnSpc>
                <a:spcPct val="150000"/>
              </a:lnSpc>
            </a:pPr>
            <a:r>
              <a:rPr lang="en-IN" sz="1800" dirty="0" smtClean="0">
                <a:latin typeface="Times New Roman" pitchFamily="18" charset="0"/>
                <a:cs typeface="Times New Roman" pitchFamily="18" charset="0"/>
              </a:rPr>
              <a:t>The </a:t>
            </a:r>
            <a:r>
              <a:rPr lang="en-IN" sz="1800" dirty="0" err="1" smtClean="0">
                <a:latin typeface="Times New Roman" pitchFamily="18" charset="0"/>
                <a:cs typeface="Times New Roman" pitchFamily="18" charset="0"/>
              </a:rPr>
              <a:t>vagus</a:t>
            </a:r>
            <a:r>
              <a:rPr lang="en-IN" sz="1800" dirty="0" smtClean="0">
                <a:latin typeface="Times New Roman" pitchFamily="18" charset="0"/>
                <a:cs typeface="Times New Roman" pitchFamily="18" charset="0"/>
              </a:rPr>
              <a:t> nerve stimulator (VNS) is approved for treatment of intractable partial seizures. This device uses electrodes attached around the left branch of the </a:t>
            </a:r>
            <a:r>
              <a:rPr lang="en-IN" sz="1800" dirty="0" err="1" smtClean="0">
                <a:latin typeface="Times New Roman" pitchFamily="18" charset="0"/>
                <a:cs typeface="Times New Roman" pitchFamily="18" charset="0"/>
              </a:rPr>
              <a:t>vagus</a:t>
            </a:r>
            <a:r>
              <a:rPr lang="en-IN" sz="1800" dirty="0" smtClean="0">
                <a:latin typeface="Times New Roman" pitchFamily="18" charset="0"/>
                <a:cs typeface="Times New Roman" pitchFamily="18" charset="0"/>
              </a:rPr>
              <a:t> nerve.</a:t>
            </a:r>
          </a:p>
          <a:p>
            <a:pPr algn="just" eaLnBrk="1" hangingPunct="1">
              <a:lnSpc>
                <a:spcPct val="150000"/>
              </a:lnSpc>
            </a:pPr>
            <a:r>
              <a:rPr lang="en-IN" sz="1800" dirty="0" smtClean="0">
                <a:latin typeface="Times New Roman" pitchFamily="18" charset="0"/>
                <a:cs typeface="Times New Roman" pitchFamily="18" charset="0"/>
              </a:rPr>
              <a:t>The electrodes are attached to a programmable stimulator that delivers stimuli on a regular cycling basis; patients can also use “on demand” stimulation at the onset of seizures by placing a magnet next to the subcutaneously implanted stimulator. </a:t>
            </a:r>
          </a:p>
          <a:p>
            <a:pPr algn="just" eaLnBrk="1" hangingPunct="1">
              <a:lnSpc>
                <a:spcPct val="150000"/>
              </a:lnSpc>
            </a:pPr>
            <a:r>
              <a:rPr lang="en-IN" sz="1800" dirty="0" smtClean="0">
                <a:latin typeface="Times New Roman" pitchFamily="18" charset="0"/>
                <a:cs typeface="Times New Roman" pitchFamily="18" charset="0"/>
              </a:rPr>
              <a:t>Approximately 30% to 40% of patients who are so treated have a positive response (50% reduction in seizures). The primary side effect of this device is hoarseness during stimulation; infrequently, this is accompanied by left vocal cord paralysis.</a:t>
            </a:r>
          </a:p>
          <a:p>
            <a:pPr algn="just" eaLnBrk="1" hangingPunct="1">
              <a:lnSpc>
                <a:spcPct val="150000"/>
              </a:lnSpc>
            </a:pPr>
            <a:endParaRPr lang="en-IN" sz="1800" dirty="0" smtClean="0">
              <a:latin typeface="Times New Roman" pitchFamily="18" charset="0"/>
              <a:cs typeface="Times New Roman" pitchFamily="18" charset="0"/>
            </a:endParaRPr>
          </a:p>
        </p:txBody>
      </p:sp>
      <p:sp>
        <p:nvSpPr>
          <p:cNvPr id="30722"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6D87BE-927F-4D41-A0B4-856E537A2BF7}" type="slidenum">
              <a:rPr lang="en-IN" smtClean="0"/>
              <a:pPr eaLnBrk="1" hangingPunct="1"/>
              <a:t>4</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295257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93752" y="785794"/>
            <a:ext cx="10429948" cy="5643602"/>
          </a:xfrm>
        </p:spPr>
      </p:pic>
      <p:sp>
        <p:nvSpPr>
          <p:cNvPr id="31746"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00FEA0B-C19D-4232-AF25-C8C7D18B5BC1}" type="slidenum">
              <a:rPr lang="en-IN" smtClean="0"/>
              <a:pPr eaLnBrk="1" hangingPunct="1"/>
              <a:t>5</a:t>
            </a:fld>
            <a:endParaRPr lang="en-IN" smtClean="0"/>
          </a:p>
        </p:txBody>
      </p:sp>
      <p:sp>
        <p:nvSpPr>
          <p:cNvPr id="5" name="Rectangle 4"/>
          <p:cNvSpPr/>
          <p:nvPr/>
        </p:nvSpPr>
        <p:spPr>
          <a:xfrm>
            <a:off x="2379636" y="214290"/>
            <a:ext cx="6094413" cy="400110"/>
          </a:xfrm>
          <a:prstGeom prst="rect">
            <a:avLst/>
          </a:prstGeom>
        </p:spPr>
        <p:txBody>
          <a:bodyPr>
            <a:spAutoFit/>
          </a:bodyPr>
          <a:lstStyle/>
          <a:p>
            <a:pPr algn="ctr">
              <a:defRPr/>
            </a:pPr>
            <a:r>
              <a:rPr lang="en-IN" sz="2000" b="1" u="sng" dirty="0">
                <a:latin typeface="Times New Roman" pitchFamily="18" charset="0"/>
                <a:cs typeface="Times New Roman" pitchFamily="18" charset="0"/>
              </a:rPr>
              <a:t>TREATMENT ALGORITHM FOR </a:t>
            </a:r>
            <a:r>
              <a:rPr lang="en-IN" sz="2000" b="1" u="sng" dirty="0" smtClean="0">
                <a:latin typeface="Times New Roman" pitchFamily="18" charset="0"/>
                <a:cs typeface="Times New Roman" pitchFamily="18" charset="0"/>
              </a:rPr>
              <a:t>EPILEPSY</a:t>
            </a:r>
            <a:endParaRPr lang="en-IN" sz="2000" b="1" u="sng" dirty="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337547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879439" y="381000"/>
            <a:ext cx="10715700" cy="5976958"/>
          </a:xfrm>
        </p:spPr>
      </p:pic>
      <p:sp>
        <p:nvSpPr>
          <p:cNvPr id="32770"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5AA3F4C-F2E3-42CC-95BC-646BC4EA1190}" type="slidenum">
              <a:rPr lang="en-IN" smtClean="0"/>
              <a:pPr eaLnBrk="1" hangingPunct="1"/>
              <a:t>6</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33902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022315" y="381000"/>
            <a:ext cx="10715700" cy="6048396"/>
          </a:xfrm>
        </p:spPr>
      </p:pic>
      <p:sp>
        <p:nvSpPr>
          <p:cNvPr id="33794"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D13DA17-3DF0-42C6-85FD-7BBBBF625C84}" type="slidenum">
              <a:rPr lang="en-IN" smtClean="0"/>
              <a:pPr eaLnBrk="1" hangingPunct="1"/>
              <a:t>7</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913905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le 1"/>
          <p:cNvSpPr>
            <a:spLocks noGrp="1"/>
          </p:cNvSpPr>
          <p:nvPr>
            <p:ph type="title"/>
          </p:nvPr>
        </p:nvSpPr>
        <p:spPr>
          <a:xfrm>
            <a:off x="1523604" y="381000"/>
            <a:ext cx="8206296" cy="1143000"/>
          </a:xfrm>
        </p:spPr>
        <p:txBody>
          <a:bodyPr>
            <a:normAutofit/>
          </a:bodyPr>
          <a:lstStyle/>
          <a:p>
            <a:pPr eaLnBrk="1" hangingPunct="1"/>
            <a:r>
              <a:rPr lang="en-IN" sz="2000" b="1" u="sng" dirty="0" smtClean="0">
                <a:latin typeface="Times New Roman" pitchFamily="18" charset="0"/>
                <a:cs typeface="Times New Roman" pitchFamily="18" charset="0"/>
              </a:rPr>
              <a:t>ANTIEPILEPTIC DRUG THERAPY</a:t>
            </a:r>
            <a:br>
              <a:rPr lang="en-IN" sz="2000" b="1" u="sng" dirty="0" smtClean="0">
                <a:latin typeface="Times New Roman" pitchFamily="18" charset="0"/>
                <a:cs typeface="Times New Roman" pitchFamily="18" charset="0"/>
              </a:rPr>
            </a:br>
            <a:endParaRPr lang="en-IN" sz="2000" b="1" u="sng" dirty="0" smtClean="0">
              <a:latin typeface="Times New Roman" pitchFamily="18" charset="0"/>
              <a:cs typeface="Times New Roman" pitchFamily="18" charset="0"/>
            </a:endParaRPr>
          </a:p>
        </p:txBody>
      </p:sp>
      <p:sp>
        <p:nvSpPr>
          <p:cNvPr id="34820" name="Content Placeholder 2"/>
          <p:cNvSpPr>
            <a:spLocks noGrp="1"/>
          </p:cNvSpPr>
          <p:nvPr>
            <p:ph idx="1"/>
          </p:nvPr>
        </p:nvSpPr>
        <p:spPr>
          <a:xfrm>
            <a:off x="1320456" y="1600201"/>
            <a:ext cx="10252580" cy="4525963"/>
          </a:xfrm>
        </p:spPr>
        <p:txBody>
          <a:bodyPr>
            <a:normAutofit/>
          </a:bodyPr>
          <a:lstStyle/>
          <a:p>
            <a:pPr algn="justLow" eaLnBrk="1" hangingPunct="1">
              <a:lnSpc>
                <a:spcPct val="150000"/>
              </a:lnSpc>
            </a:pPr>
            <a:r>
              <a:rPr lang="en-IN" sz="1800" dirty="0" smtClean="0">
                <a:latin typeface="Times New Roman" pitchFamily="18" charset="0"/>
                <a:cs typeface="Times New Roman" pitchFamily="18" charset="0"/>
              </a:rPr>
              <a:t>Pharmacotherapy is the mainstay of treatment for epilepsy. Therefore, patient education regarding medications and consultation among health care professionals regarding the optimal use of AED are essential to quality patient care. </a:t>
            </a:r>
          </a:p>
          <a:p>
            <a:pPr algn="justLow" eaLnBrk="1" hangingPunct="1">
              <a:lnSpc>
                <a:spcPct val="150000"/>
              </a:lnSpc>
            </a:pPr>
            <a:r>
              <a:rPr lang="en-IN" sz="1800" dirty="0" smtClean="0">
                <a:latin typeface="Times New Roman" pitchFamily="18" charset="0"/>
                <a:cs typeface="Times New Roman" pitchFamily="18" charset="0"/>
              </a:rPr>
              <a:t>Optimal AED therapy completely controls seizures in 60% to 95% of patients. Optimization of drug therapy depends on several factors; with the choice of appropriate AED, individualization of dosing, and adherence being the most important.</a:t>
            </a:r>
          </a:p>
          <a:p>
            <a:pPr algn="justLow" eaLnBrk="1" hangingPunct="1">
              <a:lnSpc>
                <a:spcPct val="150000"/>
              </a:lnSpc>
            </a:pPr>
            <a:endParaRPr lang="en-IN" sz="1800" dirty="0" smtClean="0">
              <a:latin typeface="Times New Roman" pitchFamily="18" charset="0"/>
              <a:cs typeface="Times New Roman" pitchFamily="18" charset="0"/>
            </a:endParaRPr>
          </a:p>
        </p:txBody>
      </p:sp>
      <p:sp>
        <p:nvSpPr>
          <p:cNvPr id="34818"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74C6692-F1A7-42C4-9F78-25C8FF05DFF6}" type="slidenum">
              <a:rPr lang="en-IN" smtClean="0"/>
              <a:pPr eaLnBrk="1" hangingPunct="1"/>
              <a:t>8</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2484612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itle 1"/>
          <p:cNvSpPr>
            <a:spLocks noGrp="1"/>
          </p:cNvSpPr>
          <p:nvPr>
            <p:ph type="title"/>
          </p:nvPr>
        </p:nvSpPr>
        <p:spPr>
          <a:xfrm>
            <a:off x="812588" y="76200"/>
            <a:ext cx="5975910" cy="1143000"/>
          </a:xfrm>
        </p:spPr>
        <p:txBody>
          <a:bodyPr>
            <a:normAutofit/>
          </a:bodyPr>
          <a:lstStyle/>
          <a:p>
            <a:pPr eaLnBrk="1" hangingPunct="1"/>
            <a:r>
              <a:rPr lang="en-IN" sz="2000" b="1" u="sng" dirty="0" smtClean="0">
                <a:latin typeface="Times New Roman" pitchFamily="18" charset="0"/>
                <a:cs typeface="Times New Roman" pitchFamily="18" charset="0"/>
              </a:rPr>
              <a:t>CARBAMAZEPINE</a:t>
            </a:r>
          </a:p>
        </p:txBody>
      </p:sp>
      <p:sp>
        <p:nvSpPr>
          <p:cNvPr id="35844" name="Content Placeholder 2"/>
          <p:cNvSpPr>
            <a:spLocks noGrp="1"/>
          </p:cNvSpPr>
          <p:nvPr>
            <p:ph idx="1"/>
          </p:nvPr>
        </p:nvSpPr>
        <p:spPr>
          <a:xfrm>
            <a:off x="812589" y="1201738"/>
            <a:ext cx="10258929" cy="5122862"/>
          </a:xfrm>
        </p:spPr>
        <p:txBody>
          <a:bodyPr>
            <a:normAutofit/>
          </a:bodyPr>
          <a:lstStyle/>
          <a:p>
            <a:pPr algn="justLow" eaLnBrk="1" hangingPunct="1">
              <a:lnSpc>
                <a:spcPct val="150000"/>
              </a:lnSpc>
              <a:buFontTx/>
              <a:buNone/>
            </a:pPr>
            <a:r>
              <a:rPr lang="en-IN" sz="1800" b="1" dirty="0" smtClean="0">
                <a:latin typeface="Times New Roman" pitchFamily="18" charset="0"/>
                <a:cs typeface="Times New Roman" pitchFamily="18" charset="0"/>
              </a:rPr>
              <a:t> Mechanism of Action </a:t>
            </a:r>
          </a:p>
          <a:p>
            <a:pPr algn="justLow" eaLnBrk="1" hangingPunct="1">
              <a:lnSpc>
                <a:spcPct val="150000"/>
              </a:lnSpc>
              <a:buFontTx/>
              <a:buNone/>
            </a:pPr>
            <a:r>
              <a:rPr lang="en-IN" sz="1800" dirty="0" smtClean="0">
                <a:latin typeface="Times New Roman" pitchFamily="18" charset="0"/>
                <a:cs typeface="Times New Roman" pitchFamily="18" charset="0"/>
              </a:rPr>
              <a:t>       The exact mechanism by which carbamazepine suppresses seizure spread is  through inhibition of voltage gated sodium channels. In addition, interaction with voltage-gated calcium and potassium channels can also contribute to its activity.</a:t>
            </a:r>
          </a:p>
          <a:p>
            <a:pPr algn="justLow" eaLnBrk="1" hangingPunct="1">
              <a:lnSpc>
                <a:spcPct val="150000"/>
              </a:lnSpc>
              <a:buFontTx/>
              <a:buNone/>
            </a:pPr>
            <a:r>
              <a:rPr lang="en-IN" sz="1800" b="1" dirty="0" smtClean="0">
                <a:latin typeface="Times New Roman" pitchFamily="18" charset="0"/>
                <a:cs typeface="Times New Roman" pitchFamily="18" charset="0"/>
              </a:rPr>
              <a:t>Adverse Effects</a:t>
            </a:r>
          </a:p>
          <a:p>
            <a:pPr algn="justLow" eaLnBrk="1" hangingPunct="1">
              <a:lnSpc>
                <a:spcPct val="150000"/>
              </a:lnSpc>
            </a:pPr>
            <a:r>
              <a:rPr lang="en-IN" sz="1800" dirty="0" smtClean="0">
                <a:latin typeface="Times New Roman" pitchFamily="18" charset="0"/>
                <a:cs typeface="Times New Roman" pitchFamily="18" charset="0"/>
              </a:rPr>
              <a:t>Neurosensory side effects (e.g., diplopia, blurred vision, </a:t>
            </a:r>
            <a:r>
              <a:rPr lang="en-IN" sz="1800" dirty="0" err="1" smtClean="0">
                <a:latin typeface="Times New Roman" pitchFamily="18" charset="0"/>
                <a:cs typeface="Times New Roman" pitchFamily="18" charset="0"/>
              </a:rPr>
              <a:t>nystagmus</a:t>
            </a:r>
            <a:r>
              <a:rPr lang="en-IN" sz="1800" dirty="0" smtClean="0">
                <a:latin typeface="Times New Roman" pitchFamily="18" charset="0"/>
                <a:cs typeface="Times New Roman" pitchFamily="18" charset="0"/>
              </a:rPr>
              <a:t>, ataxia, unsteadiness, dizziness, and headache). Leukopenia is the most common hematologic side effect. </a:t>
            </a:r>
          </a:p>
        </p:txBody>
      </p:sp>
      <p:sp>
        <p:nvSpPr>
          <p:cNvPr id="35842" name="Rectangle 7"/>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739249A-27DC-4444-8FDE-4118333FA29D}" type="slidenum">
              <a:rPr lang="en-IN" smtClean="0"/>
              <a:pPr eaLnBrk="1" hangingPunct="1"/>
              <a:t>9</a:t>
            </a:fld>
            <a:endParaRPr lang="en-IN" smtClean="0"/>
          </a:p>
        </p:txBody>
      </p:sp>
      <p:sp>
        <p:nvSpPr>
          <p:cNvPr id="2" name="Footer Placeholder 1"/>
          <p:cNvSpPr>
            <a:spLocks noGrp="1"/>
          </p:cNvSpPr>
          <p:nvPr>
            <p:ph type="ftr" sz="quarter" idx="11"/>
          </p:nvPr>
        </p:nvSpPr>
        <p:spPr/>
        <p:txBody>
          <a:bodyPr/>
          <a:lstStyle/>
          <a:p>
            <a:r>
              <a:rPr lang="en-US" smtClean="0"/>
              <a:t>RDP</a:t>
            </a:r>
            <a:endParaRPr lang="en-US"/>
          </a:p>
        </p:txBody>
      </p:sp>
    </p:spTree>
    <p:extLst>
      <p:ext uri="{BB962C8B-B14F-4D97-AF65-F5344CB8AC3E}">
        <p14:creationId xmlns:p14="http://schemas.microsoft.com/office/powerpoint/2010/main" val="1353188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TotalTime>
  <Words>2315</Words>
  <Application>Microsoft Office PowerPoint</Application>
  <PresentationFormat>Custom</PresentationFormat>
  <Paragraphs>159</Paragraphs>
  <Slides>28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Times New Roman</vt:lpstr>
      <vt:lpstr>Wingdings</vt:lpstr>
      <vt:lpstr>Office Theme</vt:lpstr>
      <vt:lpstr>PowerPoint Presentation</vt:lpstr>
      <vt:lpstr>TREATMENT:</vt:lpstr>
      <vt:lpstr>NON PHARMACOLOGIC TREATMENT OF EPILEPSY </vt:lpstr>
      <vt:lpstr>PowerPoint Presentation</vt:lpstr>
      <vt:lpstr>PowerPoint Presentation</vt:lpstr>
      <vt:lpstr>PowerPoint Presentation</vt:lpstr>
      <vt:lpstr>PowerPoint Presentation</vt:lpstr>
      <vt:lpstr>ANTIEPILEPTIC DRUG THERAPY </vt:lpstr>
      <vt:lpstr>CARBAMAZEPINE</vt:lpstr>
      <vt:lpstr>PowerPoint Presentation</vt:lpstr>
      <vt:lpstr>ETHOSUXIMIDE </vt:lpstr>
      <vt:lpstr>PowerPoint Presentation</vt:lpstr>
      <vt:lpstr>FELBAMATE</vt:lpstr>
      <vt:lpstr>GABAPENTIN </vt:lpstr>
      <vt:lpstr>LAMOTRIGINE </vt:lpstr>
      <vt:lpstr>PHENOBARBITAL AND PRIMIDONE </vt:lpstr>
      <vt:lpstr>PowerPoint Presentation</vt:lpstr>
      <vt:lpstr>PowerPoint Presentation</vt:lpstr>
      <vt:lpstr>TIAGABINE </vt:lpstr>
      <vt:lpstr>TOPIRAMATE </vt:lpstr>
      <vt:lpstr>PowerPoint Presentation</vt:lpstr>
      <vt:lpstr>VALPROIC ACID </vt:lpstr>
      <vt:lpstr>PowerPoint Presentation</vt:lpstr>
      <vt:lpstr>PowerPoint Presentation</vt:lpstr>
      <vt:lpstr>ZONISAMIDE </vt:lpstr>
      <vt:lpstr>PowerPoint Presentation</vt:lpstr>
      <vt:lpstr>STATUS EPILEPTICUS</vt:lpstr>
      <vt:lpstr>REFERENCES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SWAMY</dc:creator>
  <cp:lastModifiedBy>User</cp:lastModifiedBy>
  <cp:revision>25</cp:revision>
  <dcterms:created xsi:type="dcterms:W3CDTF">2006-08-16T00:00:00Z</dcterms:created>
  <dcterms:modified xsi:type="dcterms:W3CDTF">2024-09-16T06:06:42Z</dcterms:modified>
</cp:coreProperties>
</file>