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70" r:id="rId15"/>
  </p:sldIdLst>
  <p:sldSz cx="12188825"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39">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588" autoAdjust="0"/>
    <p:restoredTop sz="94660"/>
  </p:normalViewPr>
  <p:slideViewPr>
    <p:cSldViewPr>
      <p:cViewPr varScale="1">
        <p:scale>
          <a:sx n="74" d="100"/>
          <a:sy n="74" d="100"/>
        </p:scale>
        <p:origin x="558" y="72"/>
      </p:cViewPr>
      <p:guideLst>
        <p:guide orient="horz" pos="2160"/>
        <p:guide pos="3839"/>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8D91A85-88F4-4D73-9177-F4FBCBCB7288}" type="datetimeFigureOut">
              <a:rPr lang="en-US" smtClean="0"/>
              <a:pPr/>
              <a:t>9/16/2024</a:t>
            </a:fld>
            <a:endParaRPr lang="en-US"/>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0A4C83D-E350-40E2-B870-55DDB94F2664}" type="slidenum">
              <a:rPr lang="en-US" smtClean="0"/>
              <a:pPr/>
              <a:t>‹#›</a:t>
            </a:fld>
            <a:endParaRPr lang="en-US"/>
          </a:p>
        </p:txBody>
      </p:sp>
    </p:spTree>
    <p:extLst>
      <p:ext uri="{BB962C8B-B14F-4D97-AF65-F5344CB8AC3E}">
        <p14:creationId xmlns:p14="http://schemas.microsoft.com/office/powerpoint/2010/main" val="12324029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0A4C83D-E350-40E2-B870-55DDB94F2664}" type="slidenum">
              <a:rPr lang="en-US" smtClean="0"/>
              <a:pPr/>
              <a:t>1</a:t>
            </a:fld>
            <a:endParaRPr lang="en-US"/>
          </a:p>
        </p:txBody>
      </p:sp>
    </p:spTree>
    <p:extLst>
      <p:ext uri="{BB962C8B-B14F-4D97-AF65-F5344CB8AC3E}">
        <p14:creationId xmlns:p14="http://schemas.microsoft.com/office/powerpoint/2010/main" val="22404786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3603" y="1122363"/>
            <a:ext cx="9141619" cy="2387600"/>
          </a:xfrm>
        </p:spPr>
        <p:txBody>
          <a:bodyPr anchor="b"/>
          <a:lstStyle>
            <a:lvl1pPr algn="ctr">
              <a:defRPr sz="5998"/>
            </a:lvl1pPr>
          </a:lstStyle>
          <a:p>
            <a:r>
              <a:rPr lang="en-US" smtClean="0"/>
              <a:t>Click to edit Master title style</a:t>
            </a:r>
            <a:endParaRPr lang="en-US"/>
          </a:p>
        </p:txBody>
      </p:sp>
      <p:sp>
        <p:nvSpPr>
          <p:cNvPr id="3" name="Subtitle 2"/>
          <p:cNvSpPr>
            <a:spLocks noGrp="1"/>
          </p:cNvSpPr>
          <p:nvPr>
            <p:ph type="subTitle" idx="1"/>
          </p:nvPr>
        </p:nvSpPr>
        <p:spPr>
          <a:xfrm>
            <a:off x="1523603" y="3602038"/>
            <a:ext cx="9141619" cy="1655762"/>
          </a:xfrm>
        </p:spPr>
        <p:txBody>
          <a:bodyPr/>
          <a:lstStyle>
            <a:lvl1pPr marL="0" indent="0" algn="ctr">
              <a:buNone/>
              <a:defRPr sz="2399"/>
            </a:lvl1pPr>
            <a:lvl2pPr marL="457063" indent="0" algn="ctr">
              <a:buNone/>
              <a:defRPr sz="1999"/>
            </a:lvl2pPr>
            <a:lvl3pPr marL="914126" indent="0" algn="ctr">
              <a:buNone/>
              <a:defRPr sz="1799"/>
            </a:lvl3pPr>
            <a:lvl4pPr marL="1371189" indent="0" algn="ctr">
              <a:buNone/>
              <a:defRPr sz="1600"/>
            </a:lvl4pPr>
            <a:lvl5pPr marL="1828251" indent="0" algn="ctr">
              <a:buNone/>
              <a:defRPr sz="1600"/>
            </a:lvl5pPr>
            <a:lvl6pPr marL="2285314" indent="0" algn="ctr">
              <a:buNone/>
              <a:defRPr sz="1600"/>
            </a:lvl6pPr>
            <a:lvl7pPr marL="2742377" indent="0" algn="ctr">
              <a:buNone/>
              <a:defRPr sz="1600"/>
            </a:lvl7pPr>
            <a:lvl8pPr marL="3199440" indent="0" algn="ctr">
              <a:buNone/>
              <a:defRPr sz="1600"/>
            </a:lvl8pPr>
            <a:lvl9pPr marL="3656503"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B5B8B1C-FA5A-434D-9F34-21877D973498}" type="datetime1">
              <a:rPr lang="en-US" smtClean="0"/>
              <a:t>9/16/2024</a:t>
            </a:fld>
            <a:endParaRPr lang="en-US"/>
          </a:p>
        </p:txBody>
      </p:sp>
      <p:sp>
        <p:nvSpPr>
          <p:cNvPr id="5" name="Footer Placeholder 4"/>
          <p:cNvSpPr>
            <a:spLocks noGrp="1"/>
          </p:cNvSpPr>
          <p:nvPr>
            <p:ph type="ftr" sz="quarter" idx="11"/>
          </p:nvPr>
        </p:nvSpPr>
        <p:spPr/>
        <p:txBody>
          <a:bodyPr/>
          <a:lstStyle/>
          <a:p>
            <a:r>
              <a:rPr lang="en-US" smtClean="0"/>
              <a:t>RDP</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9595492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0702674-CD4D-40B4-A7BF-2F49101A3143}" type="datetime1">
              <a:rPr lang="en-US" smtClean="0"/>
              <a:t>9/16/2024</a:t>
            </a:fld>
            <a:endParaRPr lang="en-US"/>
          </a:p>
        </p:txBody>
      </p:sp>
      <p:sp>
        <p:nvSpPr>
          <p:cNvPr id="5" name="Footer Placeholder 4"/>
          <p:cNvSpPr>
            <a:spLocks noGrp="1"/>
          </p:cNvSpPr>
          <p:nvPr>
            <p:ph type="ftr" sz="quarter" idx="11"/>
          </p:nvPr>
        </p:nvSpPr>
        <p:spPr/>
        <p:txBody>
          <a:bodyPr/>
          <a:lstStyle/>
          <a:p>
            <a:r>
              <a:rPr lang="en-US" smtClean="0"/>
              <a:t>RDP</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6215572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2628" y="365125"/>
            <a:ext cx="2628215"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7982" y="365125"/>
            <a:ext cx="7732286"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55A237E-E94F-44EC-A740-F936C0F92325}" type="datetime1">
              <a:rPr lang="en-US" smtClean="0"/>
              <a:t>9/16/2024</a:t>
            </a:fld>
            <a:endParaRPr lang="en-US"/>
          </a:p>
        </p:txBody>
      </p:sp>
      <p:sp>
        <p:nvSpPr>
          <p:cNvPr id="5" name="Footer Placeholder 4"/>
          <p:cNvSpPr>
            <a:spLocks noGrp="1"/>
          </p:cNvSpPr>
          <p:nvPr>
            <p:ph type="ftr" sz="quarter" idx="11"/>
          </p:nvPr>
        </p:nvSpPr>
        <p:spPr/>
        <p:txBody>
          <a:bodyPr/>
          <a:lstStyle/>
          <a:p>
            <a:r>
              <a:rPr lang="en-US" smtClean="0"/>
              <a:t>RDP</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9875703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E464ADE-6BDD-40C4-90F7-382BC54BE956}" type="datetime1">
              <a:rPr lang="en-US" smtClean="0"/>
              <a:t>9/16/2024</a:t>
            </a:fld>
            <a:endParaRPr lang="en-US"/>
          </a:p>
        </p:txBody>
      </p:sp>
      <p:sp>
        <p:nvSpPr>
          <p:cNvPr id="5" name="Footer Placeholder 4"/>
          <p:cNvSpPr>
            <a:spLocks noGrp="1"/>
          </p:cNvSpPr>
          <p:nvPr>
            <p:ph type="ftr" sz="quarter" idx="11"/>
          </p:nvPr>
        </p:nvSpPr>
        <p:spPr/>
        <p:txBody>
          <a:bodyPr/>
          <a:lstStyle/>
          <a:p>
            <a:r>
              <a:rPr lang="en-US" smtClean="0"/>
              <a:t>RDP</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1301796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633" y="1709739"/>
            <a:ext cx="10512862" cy="2852737"/>
          </a:xfrm>
        </p:spPr>
        <p:txBody>
          <a:bodyPr anchor="b"/>
          <a:lstStyle>
            <a:lvl1pPr>
              <a:defRPr sz="5998"/>
            </a:lvl1pPr>
          </a:lstStyle>
          <a:p>
            <a:r>
              <a:rPr lang="en-US" smtClean="0"/>
              <a:t>Click to edit Master title style</a:t>
            </a:r>
            <a:endParaRPr lang="en-US"/>
          </a:p>
        </p:txBody>
      </p:sp>
      <p:sp>
        <p:nvSpPr>
          <p:cNvPr id="3" name="Text Placeholder 2"/>
          <p:cNvSpPr>
            <a:spLocks noGrp="1"/>
          </p:cNvSpPr>
          <p:nvPr>
            <p:ph type="body" idx="1"/>
          </p:nvPr>
        </p:nvSpPr>
        <p:spPr>
          <a:xfrm>
            <a:off x="831633" y="4589464"/>
            <a:ext cx="10512862" cy="1500187"/>
          </a:xfrm>
        </p:spPr>
        <p:txBody>
          <a:bodyPr/>
          <a:lstStyle>
            <a:lvl1pPr marL="0" indent="0">
              <a:buNone/>
              <a:defRPr sz="2399">
                <a:solidFill>
                  <a:schemeClr val="tx1">
                    <a:tint val="75000"/>
                  </a:schemeClr>
                </a:solidFill>
              </a:defRPr>
            </a:lvl1pPr>
            <a:lvl2pPr marL="457063" indent="0">
              <a:buNone/>
              <a:defRPr sz="1999">
                <a:solidFill>
                  <a:schemeClr val="tx1">
                    <a:tint val="75000"/>
                  </a:schemeClr>
                </a:solidFill>
              </a:defRPr>
            </a:lvl2pPr>
            <a:lvl3pPr marL="914126" indent="0">
              <a:buNone/>
              <a:defRPr sz="1799">
                <a:solidFill>
                  <a:schemeClr val="tx1">
                    <a:tint val="75000"/>
                  </a:schemeClr>
                </a:solidFill>
              </a:defRPr>
            </a:lvl3pPr>
            <a:lvl4pPr marL="1371189" indent="0">
              <a:buNone/>
              <a:defRPr sz="1600">
                <a:solidFill>
                  <a:schemeClr val="tx1">
                    <a:tint val="75000"/>
                  </a:schemeClr>
                </a:solidFill>
              </a:defRPr>
            </a:lvl4pPr>
            <a:lvl5pPr marL="1828251" indent="0">
              <a:buNone/>
              <a:defRPr sz="1600">
                <a:solidFill>
                  <a:schemeClr val="tx1">
                    <a:tint val="75000"/>
                  </a:schemeClr>
                </a:solidFill>
              </a:defRPr>
            </a:lvl5pPr>
            <a:lvl6pPr marL="2285314" indent="0">
              <a:buNone/>
              <a:defRPr sz="1600">
                <a:solidFill>
                  <a:schemeClr val="tx1">
                    <a:tint val="75000"/>
                  </a:schemeClr>
                </a:solidFill>
              </a:defRPr>
            </a:lvl6pPr>
            <a:lvl7pPr marL="2742377" indent="0">
              <a:buNone/>
              <a:defRPr sz="1600">
                <a:solidFill>
                  <a:schemeClr val="tx1">
                    <a:tint val="75000"/>
                  </a:schemeClr>
                </a:solidFill>
              </a:defRPr>
            </a:lvl7pPr>
            <a:lvl8pPr marL="3199440" indent="0">
              <a:buNone/>
              <a:defRPr sz="1600">
                <a:solidFill>
                  <a:schemeClr val="tx1">
                    <a:tint val="75000"/>
                  </a:schemeClr>
                </a:solidFill>
              </a:defRPr>
            </a:lvl8pPr>
            <a:lvl9pPr marL="3656503"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91604D6-03BC-4DEC-9F7E-B97223DAE1DF}" type="datetime1">
              <a:rPr lang="en-US" smtClean="0"/>
              <a:t>9/16/2024</a:t>
            </a:fld>
            <a:endParaRPr lang="en-US"/>
          </a:p>
        </p:txBody>
      </p:sp>
      <p:sp>
        <p:nvSpPr>
          <p:cNvPr id="5" name="Footer Placeholder 4"/>
          <p:cNvSpPr>
            <a:spLocks noGrp="1"/>
          </p:cNvSpPr>
          <p:nvPr>
            <p:ph type="ftr" sz="quarter" idx="11"/>
          </p:nvPr>
        </p:nvSpPr>
        <p:spPr/>
        <p:txBody>
          <a:bodyPr/>
          <a:lstStyle/>
          <a:p>
            <a:r>
              <a:rPr lang="en-US" smtClean="0"/>
              <a:t>RDP</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382377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7982" y="1825625"/>
            <a:ext cx="5180251"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0592" y="1825625"/>
            <a:ext cx="5180251"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08F86C7-F143-43BD-AB82-DB1941B3BE16}" type="datetime1">
              <a:rPr lang="en-US" smtClean="0"/>
              <a:t>9/16/2024</a:t>
            </a:fld>
            <a:endParaRPr lang="en-US"/>
          </a:p>
        </p:txBody>
      </p:sp>
      <p:sp>
        <p:nvSpPr>
          <p:cNvPr id="6" name="Footer Placeholder 5"/>
          <p:cNvSpPr>
            <a:spLocks noGrp="1"/>
          </p:cNvSpPr>
          <p:nvPr>
            <p:ph type="ftr" sz="quarter" idx="11"/>
          </p:nvPr>
        </p:nvSpPr>
        <p:spPr/>
        <p:txBody>
          <a:bodyPr/>
          <a:lstStyle/>
          <a:p>
            <a:r>
              <a:rPr lang="en-US" smtClean="0"/>
              <a:t>RDP</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7244500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569" y="365126"/>
            <a:ext cx="10512862"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570" y="1681163"/>
            <a:ext cx="5156444" cy="823912"/>
          </a:xfrm>
        </p:spPr>
        <p:txBody>
          <a:bodyPr anchor="b"/>
          <a:lstStyle>
            <a:lvl1pPr marL="0" indent="0">
              <a:buNone/>
              <a:defRPr sz="2399" b="1"/>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570" y="2505075"/>
            <a:ext cx="5156444"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0593" y="1681163"/>
            <a:ext cx="5181838" cy="823912"/>
          </a:xfrm>
        </p:spPr>
        <p:txBody>
          <a:bodyPr anchor="b"/>
          <a:lstStyle>
            <a:lvl1pPr marL="0" indent="0">
              <a:buNone/>
              <a:defRPr sz="2399" b="1"/>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0593" y="2505075"/>
            <a:ext cx="518183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6E4B8E3-997C-41CA-A126-D61FD11F0796}" type="datetime1">
              <a:rPr lang="en-US" smtClean="0"/>
              <a:t>9/16/2024</a:t>
            </a:fld>
            <a:endParaRPr lang="en-US"/>
          </a:p>
        </p:txBody>
      </p:sp>
      <p:sp>
        <p:nvSpPr>
          <p:cNvPr id="8" name="Footer Placeholder 7"/>
          <p:cNvSpPr>
            <a:spLocks noGrp="1"/>
          </p:cNvSpPr>
          <p:nvPr>
            <p:ph type="ftr" sz="quarter" idx="11"/>
          </p:nvPr>
        </p:nvSpPr>
        <p:spPr/>
        <p:txBody>
          <a:bodyPr/>
          <a:lstStyle/>
          <a:p>
            <a:r>
              <a:rPr lang="en-US" smtClean="0"/>
              <a:t>RDP</a:t>
            </a:r>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7364680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DD81013-04BB-4AB6-879F-6C6165D08076}" type="datetime1">
              <a:rPr lang="en-US" smtClean="0"/>
              <a:t>9/16/2024</a:t>
            </a:fld>
            <a:endParaRPr lang="en-US"/>
          </a:p>
        </p:txBody>
      </p:sp>
      <p:sp>
        <p:nvSpPr>
          <p:cNvPr id="4" name="Footer Placeholder 3"/>
          <p:cNvSpPr>
            <a:spLocks noGrp="1"/>
          </p:cNvSpPr>
          <p:nvPr>
            <p:ph type="ftr" sz="quarter" idx="11"/>
          </p:nvPr>
        </p:nvSpPr>
        <p:spPr/>
        <p:txBody>
          <a:bodyPr/>
          <a:lstStyle/>
          <a:p>
            <a:r>
              <a:rPr lang="en-US" smtClean="0"/>
              <a:t>RDP</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7443355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4F6E73F-22D9-4D9F-BAEC-A023BAF387D5}" type="datetime1">
              <a:rPr lang="en-US" smtClean="0"/>
              <a:t>9/16/2024</a:t>
            </a:fld>
            <a:endParaRPr lang="en-US"/>
          </a:p>
        </p:txBody>
      </p:sp>
      <p:sp>
        <p:nvSpPr>
          <p:cNvPr id="3" name="Footer Placeholder 2"/>
          <p:cNvSpPr>
            <a:spLocks noGrp="1"/>
          </p:cNvSpPr>
          <p:nvPr>
            <p:ph type="ftr" sz="quarter" idx="11"/>
          </p:nvPr>
        </p:nvSpPr>
        <p:spPr/>
        <p:txBody>
          <a:bodyPr/>
          <a:lstStyle/>
          <a:p>
            <a:r>
              <a:rPr lang="en-US" smtClean="0"/>
              <a:t>RDP</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265905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570" y="457200"/>
            <a:ext cx="3931213" cy="1600200"/>
          </a:xfrm>
        </p:spPr>
        <p:txBody>
          <a:bodyPr anchor="b"/>
          <a:lstStyle>
            <a:lvl1pPr>
              <a:defRPr sz="3199"/>
            </a:lvl1pPr>
          </a:lstStyle>
          <a:p>
            <a:r>
              <a:rPr lang="en-US" smtClean="0"/>
              <a:t>Click to edit Master title style</a:t>
            </a:r>
            <a:endParaRPr lang="en-US"/>
          </a:p>
        </p:txBody>
      </p:sp>
      <p:sp>
        <p:nvSpPr>
          <p:cNvPr id="3" name="Content Placeholder 2"/>
          <p:cNvSpPr>
            <a:spLocks noGrp="1"/>
          </p:cNvSpPr>
          <p:nvPr>
            <p:ph idx="1"/>
          </p:nvPr>
        </p:nvSpPr>
        <p:spPr>
          <a:xfrm>
            <a:off x="5181838" y="987426"/>
            <a:ext cx="6170593" cy="4873625"/>
          </a:xfrm>
        </p:spPr>
        <p:txBody>
          <a:bodyPr/>
          <a:lstStyle>
            <a:lvl1pPr>
              <a:defRPr sz="3199"/>
            </a:lvl1pPr>
            <a:lvl2pPr>
              <a:defRPr sz="2799"/>
            </a:lvl2pPr>
            <a:lvl3pPr>
              <a:defRPr sz="2399"/>
            </a:lvl3pPr>
            <a:lvl4pPr>
              <a:defRPr sz="1999"/>
            </a:lvl4pPr>
            <a:lvl5pPr>
              <a:defRPr sz="1999"/>
            </a:lvl5pPr>
            <a:lvl6pPr>
              <a:defRPr sz="1999"/>
            </a:lvl6pPr>
            <a:lvl7pPr>
              <a:defRPr sz="1999"/>
            </a:lvl7pPr>
            <a:lvl8pPr>
              <a:defRPr sz="1999"/>
            </a:lvl8pPr>
            <a:lvl9pPr>
              <a:defRPr sz="1999"/>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570" y="2057400"/>
            <a:ext cx="3931213" cy="3811588"/>
          </a:xfrm>
        </p:spPr>
        <p:txBody>
          <a:bodyPr/>
          <a:lstStyle>
            <a:lvl1pPr marL="0" indent="0">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2B1A78D-2E36-40FA-9A16-971F701448D4}" type="datetime1">
              <a:rPr lang="en-US" smtClean="0"/>
              <a:t>9/16/2024</a:t>
            </a:fld>
            <a:endParaRPr lang="en-US"/>
          </a:p>
        </p:txBody>
      </p:sp>
      <p:sp>
        <p:nvSpPr>
          <p:cNvPr id="6" name="Footer Placeholder 5"/>
          <p:cNvSpPr>
            <a:spLocks noGrp="1"/>
          </p:cNvSpPr>
          <p:nvPr>
            <p:ph type="ftr" sz="quarter" idx="11"/>
          </p:nvPr>
        </p:nvSpPr>
        <p:spPr/>
        <p:txBody>
          <a:bodyPr/>
          <a:lstStyle/>
          <a:p>
            <a:r>
              <a:rPr lang="en-US" smtClean="0"/>
              <a:t>RDP</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0862726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570" y="457200"/>
            <a:ext cx="3931213" cy="1600200"/>
          </a:xfrm>
        </p:spPr>
        <p:txBody>
          <a:bodyPr anchor="b"/>
          <a:lstStyle>
            <a:lvl1pPr>
              <a:defRPr sz="3199"/>
            </a:lvl1pPr>
          </a:lstStyle>
          <a:p>
            <a:r>
              <a:rPr lang="en-US" smtClean="0"/>
              <a:t>Click to edit Master title style</a:t>
            </a:r>
            <a:endParaRPr lang="en-US"/>
          </a:p>
        </p:txBody>
      </p:sp>
      <p:sp>
        <p:nvSpPr>
          <p:cNvPr id="3" name="Picture Placeholder 2"/>
          <p:cNvSpPr>
            <a:spLocks noGrp="1"/>
          </p:cNvSpPr>
          <p:nvPr>
            <p:ph type="pic" idx="1"/>
          </p:nvPr>
        </p:nvSpPr>
        <p:spPr>
          <a:xfrm>
            <a:off x="5181838" y="987426"/>
            <a:ext cx="6170593" cy="4873625"/>
          </a:xfrm>
        </p:spPr>
        <p:txBody>
          <a:bodyPr/>
          <a:lstStyle>
            <a:lvl1pPr marL="0" indent="0">
              <a:buNone/>
              <a:defRPr sz="3199"/>
            </a:lvl1pPr>
            <a:lvl2pPr marL="457063" indent="0">
              <a:buNone/>
              <a:defRPr sz="2799"/>
            </a:lvl2pPr>
            <a:lvl3pPr marL="914126" indent="0">
              <a:buNone/>
              <a:defRPr sz="2399"/>
            </a:lvl3pPr>
            <a:lvl4pPr marL="1371189" indent="0">
              <a:buNone/>
              <a:defRPr sz="1999"/>
            </a:lvl4pPr>
            <a:lvl5pPr marL="1828251" indent="0">
              <a:buNone/>
              <a:defRPr sz="1999"/>
            </a:lvl5pPr>
            <a:lvl6pPr marL="2285314" indent="0">
              <a:buNone/>
              <a:defRPr sz="1999"/>
            </a:lvl6pPr>
            <a:lvl7pPr marL="2742377" indent="0">
              <a:buNone/>
              <a:defRPr sz="1999"/>
            </a:lvl7pPr>
            <a:lvl8pPr marL="3199440" indent="0">
              <a:buNone/>
              <a:defRPr sz="1999"/>
            </a:lvl8pPr>
            <a:lvl9pPr marL="3656503" indent="0">
              <a:buNone/>
              <a:defRPr sz="1999"/>
            </a:lvl9pPr>
          </a:lstStyle>
          <a:p>
            <a:endParaRPr lang="en-US"/>
          </a:p>
        </p:txBody>
      </p:sp>
      <p:sp>
        <p:nvSpPr>
          <p:cNvPr id="4" name="Text Placeholder 3"/>
          <p:cNvSpPr>
            <a:spLocks noGrp="1"/>
          </p:cNvSpPr>
          <p:nvPr>
            <p:ph type="body" sz="half" idx="2"/>
          </p:nvPr>
        </p:nvSpPr>
        <p:spPr>
          <a:xfrm>
            <a:off x="839570" y="2057400"/>
            <a:ext cx="3931213" cy="3811588"/>
          </a:xfrm>
        </p:spPr>
        <p:txBody>
          <a:bodyPr/>
          <a:lstStyle>
            <a:lvl1pPr marL="0" indent="0">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1081FFC-394D-4003-B6BC-3D026919D984}" type="datetime1">
              <a:rPr lang="en-US" smtClean="0"/>
              <a:t>9/16/2024</a:t>
            </a:fld>
            <a:endParaRPr lang="en-US"/>
          </a:p>
        </p:txBody>
      </p:sp>
      <p:sp>
        <p:nvSpPr>
          <p:cNvPr id="6" name="Footer Placeholder 5"/>
          <p:cNvSpPr>
            <a:spLocks noGrp="1"/>
          </p:cNvSpPr>
          <p:nvPr>
            <p:ph type="ftr" sz="quarter" idx="11"/>
          </p:nvPr>
        </p:nvSpPr>
        <p:spPr/>
        <p:txBody>
          <a:bodyPr/>
          <a:lstStyle/>
          <a:p>
            <a:r>
              <a:rPr lang="en-US" smtClean="0"/>
              <a:t>RDP</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6799152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7982" y="365126"/>
            <a:ext cx="10512862"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7982" y="1825625"/>
            <a:ext cx="10512862"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7982" y="6356351"/>
            <a:ext cx="2742486"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6FCCF20-595F-420A-9180-B93B09B15C2E}" type="datetime1">
              <a:rPr lang="en-US" smtClean="0"/>
              <a:t>9/16/2024</a:t>
            </a:fld>
            <a:endParaRPr lang="en-US"/>
          </a:p>
        </p:txBody>
      </p:sp>
      <p:sp>
        <p:nvSpPr>
          <p:cNvPr id="5" name="Footer Placeholder 4"/>
          <p:cNvSpPr>
            <a:spLocks noGrp="1"/>
          </p:cNvSpPr>
          <p:nvPr>
            <p:ph type="ftr" sz="quarter" idx="3"/>
          </p:nvPr>
        </p:nvSpPr>
        <p:spPr>
          <a:xfrm>
            <a:off x="4037549" y="6356351"/>
            <a:ext cx="4113728"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RDP</a:t>
            </a:r>
            <a:endParaRPr lang="en-US"/>
          </a:p>
        </p:txBody>
      </p:sp>
      <p:sp>
        <p:nvSpPr>
          <p:cNvPr id="6" name="Slide Number Placeholder 5"/>
          <p:cNvSpPr>
            <a:spLocks noGrp="1"/>
          </p:cNvSpPr>
          <p:nvPr>
            <p:ph type="sldNum" sz="quarter" idx="4"/>
          </p:nvPr>
        </p:nvSpPr>
        <p:spPr>
          <a:xfrm>
            <a:off x="8608357" y="6356351"/>
            <a:ext cx="2742486"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pic>
        <p:nvPicPr>
          <p:cNvPr id="7" name="Picture 2" descr="https://dranimeshdas.com/wp-content/uploads/2024/08/drugs.png"/>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userDrawn="1"/>
        </p:nvSpPr>
        <p:spPr>
          <a:xfrm rot="20006977">
            <a:off x="1146736" y="2929365"/>
            <a:ext cx="9855200" cy="830997"/>
          </a:xfrm>
          <a:prstGeom prst="rect">
            <a:avLst/>
          </a:prstGeom>
          <a:noFill/>
        </p:spPr>
        <p:txBody>
          <a:bodyPr wrap="square" rtlCol="0">
            <a:spAutoFit/>
          </a:bodyPr>
          <a:lstStyle/>
          <a:p>
            <a:pPr algn="ctr"/>
            <a:r>
              <a:rPr lang="en-US" sz="4800" b="1" dirty="0" smtClean="0">
                <a:solidFill>
                  <a:schemeClr val="bg2"/>
                </a:solidFill>
                <a:latin typeface="Times New Roman" panose="02020603050405020304" pitchFamily="18" charset="0"/>
                <a:cs typeface="Times New Roman" panose="02020603050405020304" pitchFamily="18" charset="0"/>
              </a:rPr>
              <a:t>RESEARCH DOCTOR PHARMA </a:t>
            </a:r>
            <a:endParaRPr lang="en-US" sz="4800" b="1" dirty="0">
              <a:solidFill>
                <a:schemeClr val="bg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2162581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hdr="0" dt="0"/>
  <p:txStyles>
    <p:titleStyle>
      <a:lvl1pPr algn="l" defTabSz="914126" rtl="0" eaLnBrk="1" latinLnBrk="0" hangingPunct="1">
        <a:lnSpc>
          <a:spcPct val="90000"/>
        </a:lnSpc>
        <a:spcBef>
          <a:spcPct val="0"/>
        </a:spcBef>
        <a:buNone/>
        <a:defRPr sz="4399" kern="1200">
          <a:solidFill>
            <a:schemeClr val="tx1"/>
          </a:solidFill>
          <a:latin typeface="+mj-lt"/>
          <a:ea typeface="+mj-ea"/>
          <a:cs typeface="+mj-cs"/>
        </a:defRPr>
      </a:lvl1pPr>
    </p:titleStyle>
    <p:body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399"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en-US"/>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 xmlns:a16="http://schemas.microsoft.com/office/drawing/2014/main" id="{D8957920-506D-4F31-9CB9-011BD525C6C5}"/>
              </a:ext>
            </a:extLst>
          </p:cNvPr>
          <p:cNvSpPr txBox="1"/>
          <p:nvPr/>
        </p:nvSpPr>
        <p:spPr>
          <a:xfrm>
            <a:off x="2031470" y="980728"/>
            <a:ext cx="7848600" cy="646331"/>
          </a:xfrm>
          <a:prstGeom prst="rect">
            <a:avLst/>
          </a:prstGeom>
          <a:noFill/>
        </p:spPr>
        <p:txBody>
          <a:bodyPr wrap="square" rtlCol="0">
            <a:spAutoFit/>
          </a:bodyPr>
          <a:lstStyle/>
          <a:p>
            <a:pPr algn="ctr"/>
            <a:r>
              <a:rPr lang="en-IN" sz="3600" b="1" u="sng" dirty="0" smtClean="0">
                <a:latin typeface="Times New Roman" panose="02020603050405020304" pitchFamily="18" charset="0"/>
                <a:cs typeface="Times New Roman" panose="02020603050405020304" pitchFamily="18" charset="0"/>
              </a:rPr>
              <a:t>PHARMACOTHERAPEUTICS-III</a:t>
            </a:r>
            <a:endParaRPr lang="en-IN" sz="2400" b="1" u="sng" dirty="0">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 xmlns:a16="http://schemas.microsoft.com/office/drawing/2014/main" id="{E5D32C6D-EED6-45D3-B2F4-4A294908127E}"/>
              </a:ext>
            </a:extLst>
          </p:cNvPr>
          <p:cNvSpPr txBox="1"/>
          <p:nvPr/>
        </p:nvSpPr>
        <p:spPr>
          <a:xfrm>
            <a:off x="2166937" y="3501008"/>
            <a:ext cx="7848600" cy="646331"/>
          </a:xfrm>
          <a:prstGeom prst="rect">
            <a:avLst/>
          </a:prstGeom>
          <a:noFill/>
        </p:spPr>
        <p:txBody>
          <a:bodyPr wrap="square" rtlCol="0">
            <a:spAutoFit/>
          </a:bodyPr>
          <a:lstStyle/>
          <a:p>
            <a:pPr algn="ctr"/>
            <a:r>
              <a:rPr lang="en-IN" sz="3600" b="1" u="sng" dirty="0">
                <a:latin typeface="Times New Roman" panose="02020603050405020304" pitchFamily="18" charset="0"/>
                <a:cs typeface="Times New Roman" panose="02020603050405020304" pitchFamily="18" charset="0"/>
              </a:rPr>
              <a:t>UNIT </a:t>
            </a:r>
            <a:r>
              <a:rPr lang="en-IN" sz="3600" b="1" u="sng" dirty="0" smtClean="0">
                <a:latin typeface="Times New Roman" panose="02020603050405020304" pitchFamily="18" charset="0"/>
                <a:cs typeface="Times New Roman" panose="02020603050405020304" pitchFamily="18" charset="0"/>
              </a:rPr>
              <a:t>NO- 03 EPILEPSY</a:t>
            </a:r>
            <a:endParaRPr lang="en-IN" sz="2800" u="sng" dirty="0">
              <a:latin typeface="Times New Roman" panose="02020603050405020304" pitchFamily="18" charset="0"/>
              <a:cs typeface="Times New Roman" panose="02020603050405020304" pitchFamily="18" charset="0"/>
            </a:endParaRPr>
          </a:p>
        </p:txBody>
      </p:sp>
      <p:sp>
        <p:nvSpPr>
          <p:cNvPr id="12" name="Rectangle 1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6" name="Slide Number Placeholder 15"/>
          <p:cNvSpPr>
            <a:spLocks noGrp="1"/>
          </p:cNvSpPr>
          <p:nvPr>
            <p:ph type="sldNum" sz="quarter" idx="12"/>
          </p:nvPr>
        </p:nvSpPr>
        <p:spPr/>
        <p:txBody>
          <a:bodyPr/>
          <a:lstStyle/>
          <a:p>
            <a:fld id="{B6F15528-21DE-4FAA-801E-634DDDAF4B2B}" type="slidenum">
              <a:rPr lang="en-US" smtClean="0"/>
              <a:pPr/>
              <a:t>1</a:t>
            </a:fld>
            <a:endParaRPr lang="en-US"/>
          </a:p>
        </p:txBody>
      </p:sp>
      <p:sp>
        <p:nvSpPr>
          <p:cNvPr id="2" name="Footer Placeholder 1"/>
          <p:cNvSpPr>
            <a:spLocks noGrp="1"/>
          </p:cNvSpPr>
          <p:nvPr>
            <p:ph type="ftr" sz="quarter" idx="11"/>
          </p:nvPr>
        </p:nvSpPr>
        <p:spPr/>
        <p:txBody>
          <a:bodyPr/>
          <a:lstStyle/>
          <a:p>
            <a:r>
              <a:rPr lang="en-US" smtClean="0"/>
              <a:t>RDP</a:t>
            </a:r>
            <a:endParaRPr lang="en-US"/>
          </a:p>
        </p:txBody>
      </p:sp>
    </p:spTree>
    <p:extLst>
      <p:ext uri="{BB962C8B-B14F-4D97-AF65-F5344CB8AC3E}">
        <p14:creationId xmlns:p14="http://schemas.microsoft.com/office/powerpoint/2010/main" val="259886018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2000" b="1" u="sng" dirty="0">
                <a:cs typeface="Times New Roman" pitchFamily="18" charset="0"/>
              </a:rPr>
              <a:t>COMPLICATIONS</a:t>
            </a:r>
            <a:r>
              <a:rPr lang="en-IN" sz="2000" b="1" u="sng" dirty="0"/>
              <a:t/>
            </a:r>
            <a:br>
              <a:rPr lang="en-IN" sz="2000" b="1" u="sng" dirty="0"/>
            </a:br>
            <a:endParaRPr lang="en-US" sz="2000" b="1" u="sng" dirty="0"/>
          </a:p>
        </p:txBody>
      </p:sp>
      <p:sp>
        <p:nvSpPr>
          <p:cNvPr id="3" name="Content Placeholder 2"/>
          <p:cNvSpPr>
            <a:spLocks noGrp="1"/>
          </p:cNvSpPr>
          <p:nvPr>
            <p:ph idx="1"/>
          </p:nvPr>
        </p:nvSpPr>
        <p:spPr>
          <a:xfrm>
            <a:off x="609441" y="1600205"/>
            <a:ext cx="10969943" cy="2257423"/>
          </a:xfrm>
        </p:spPr>
        <p:txBody>
          <a:bodyPr>
            <a:normAutofit/>
          </a:bodyPr>
          <a:lstStyle/>
          <a:p>
            <a:pPr>
              <a:lnSpc>
                <a:spcPct val="150000"/>
              </a:lnSpc>
              <a:buNone/>
            </a:pPr>
            <a:r>
              <a:rPr lang="en-IN" sz="1800" dirty="0">
                <a:latin typeface="Times New Roman" pitchFamily="18" charset="0"/>
                <a:cs typeface="Times New Roman" pitchFamily="18" charset="0"/>
              </a:rPr>
              <a:t>• Anoxia</a:t>
            </a:r>
          </a:p>
          <a:p>
            <a:pPr>
              <a:lnSpc>
                <a:spcPct val="150000"/>
              </a:lnSpc>
              <a:buNone/>
            </a:pPr>
            <a:r>
              <a:rPr lang="en-IN" sz="1800" dirty="0">
                <a:latin typeface="Times New Roman" pitchFamily="18" charset="0"/>
                <a:cs typeface="Times New Roman" pitchFamily="18" charset="0"/>
              </a:rPr>
              <a:t>• Traumatic injury</a:t>
            </a:r>
          </a:p>
          <a:p>
            <a:pPr>
              <a:lnSpc>
                <a:spcPct val="150000"/>
              </a:lnSpc>
              <a:buNone/>
            </a:pPr>
            <a:r>
              <a:rPr lang="en-IN" sz="1800" dirty="0">
                <a:latin typeface="Times New Roman" pitchFamily="18" charset="0"/>
                <a:cs typeface="Times New Roman" pitchFamily="18" charset="0"/>
              </a:rPr>
              <a:t>• Death from status </a:t>
            </a:r>
            <a:r>
              <a:rPr lang="en-IN" sz="1800" dirty="0" err="1">
                <a:latin typeface="Times New Roman" pitchFamily="18" charset="0"/>
                <a:cs typeface="Times New Roman" pitchFamily="18" charset="0"/>
              </a:rPr>
              <a:t>epilepticus</a:t>
            </a:r>
            <a:endParaRPr lang="en-IN" sz="1800" dirty="0">
              <a:latin typeface="Times New Roman" pitchFamily="18" charset="0"/>
              <a:cs typeface="Times New Roman" pitchFamily="18" charset="0"/>
            </a:endParaRPr>
          </a:p>
          <a:p>
            <a:pPr>
              <a:lnSpc>
                <a:spcPct val="150000"/>
              </a:lnSpc>
            </a:pPr>
            <a:endParaRPr lang="en-US" sz="1800"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10</a:t>
            </a:fld>
            <a:endParaRPr lang="en-US"/>
          </a:p>
        </p:txBody>
      </p:sp>
      <p:sp>
        <p:nvSpPr>
          <p:cNvPr id="6" name="Footer Placeholder 5"/>
          <p:cNvSpPr>
            <a:spLocks noGrp="1"/>
          </p:cNvSpPr>
          <p:nvPr>
            <p:ph type="ftr" sz="quarter" idx="11"/>
          </p:nvPr>
        </p:nvSpPr>
        <p:spPr/>
        <p:txBody>
          <a:bodyPr/>
          <a:lstStyle/>
          <a:p>
            <a:r>
              <a:rPr lang="en-US" smtClean="0"/>
              <a:t>RDP</a:t>
            </a:r>
            <a:endParaRPr lang="en-US"/>
          </a:p>
        </p:txBody>
      </p:sp>
    </p:spTree>
    <p:extLst>
      <p:ext uri="{BB962C8B-B14F-4D97-AF65-F5344CB8AC3E}">
        <p14:creationId xmlns:p14="http://schemas.microsoft.com/office/powerpoint/2010/main" val="78353903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b="1" u="sng" dirty="0">
                <a:cs typeface="Times New Roman" pitchFamily="18" charset="0"/>
              </a:rPr>
              <a:t>CLINICAL MANIFESTATIONS</a:t>
            </a:r>
            <a:r>
              <a:rPr lang="en-IN" sz="2000" b="1" u="sng" dirty="0"/>
              <a:t/>
            </a:r>
            <a:br>
              <a:rPr lang="en-IN" sz="2000" b="1" u="sng" dirty="0"/>
            </a:br>
            <a:endParaRPr lang="en-US" sz="2000" b="1" u="sng" dirty="0"/>
          </a:p>
        </p:txBody>
      </p:sp>
      <p:sp>
        <p:nvSpPr>
          <p:cNvPr id="3" name="Content Placeholder 2"/>
          <p:cNvSpPr>
            <a:spLocks noGrp="1"/>
          </p:cNvSpPr>
          <p:nvPr>
            <p:ph idx="1"/>
          </p:nvPr>
        </p:nvSpPr>
        <p:spPr/>
        <p:txBody>
          <a:bodyPr>
            <a:normAutofit/>
          </a:bodyPr>
          <a:lstStyle/>
          <a:p>
            <a:pPr>
              <a:lnSpc>
                <a:spcPct val="150000"/>
              </a:lnSpc>
              <a:buNone/>
            </a:pPr>
            <a:r>
              <a:rPr lang="en-IN" sz="1800" b="1" dirty="0" smtClean="0">
                <a:latin typeface="Times New Roman" pitchFamily="18" charset="0"/>
                <a:cs typeface="Times New Roman" pitchFamily="18" charset="0"/>
              </a:rPr>
              <a:t>Generalized </a:t>
            </a:r>
            <a:r>
              <a:rPr lang="en-IN" sz="1800" b="1" dirty="0">
                <a:latin typeface="Times New Roman" pitchFamily="18" charset="0"/>
                <a:cs typeface="Times New Roman" pitchFamily="18" charset="0"/>
              </a:rPr>
              <a:t>tonic-</a:t>
            </a:r>
            <a:r>
              <a:rPr lang="en-IN" sz="1800" b="1" dirty="0" err="1">
                <a:latin typeface="Times New Roman" pitchFamily="18" charset="0"/>
                <a:cs typeface="Times New Roman" pitchFamily="18" charset="0"/>
              </a:rPr>
              <a:t>clonic</a:t>
            </a:r>
            <a:r>
              <a:rPr lang="en-IN" sz="1800" b="1" dirty="0">
                <a:latin typeface="Times New Roman" pitchFamily="18" charset="0"/>
                <a:cs typeface="Times New Roman" pitchFamily="18" charset="0"/>
              </a:rPr>
              <a:t> seizures</a:t>
            </a:r>
          </a:p>
          <a:p>
            <a:pPr>
              <a:lnSpc>
                <a:spcPct val="150000"/>
              </a:lnSpc>
              <a:buNone/>
            </a:pPr>
            <a:r>
              <a:rPr lang="en-IN" sz="1800" dirty="0">
                <a:latin typeface="Times New Roman" pitchFamily="18" charset="0"/>
                <a:cs typeface="Times New Roman" pitchFamily="18" charset="0"/>
              </a:rPr>
              <a:t>• Altered consciousness</a:t>
            </a:r>
          </a:p>
          <a:p>
            <a:pPr>
              <a:lnSpc>
                <a:spcPct val="150000"/>
              </a:lnSpc>
              <a:buNone/>
            </a:pPr>
            <a:r>
              <a:rPr lang="en-IN" sz="1800" dirty="0">
                <a:latin typeface="Times New Roman" pitchFamily="18" charset="0"/>
                <a:cs typeface="Times New Roman" pitchFamily="18" charset="0"/>
              </a:rPr>
              <a:t>• Tonic stiffening followed by </a:t>
            </a:r>
            <a:r>
              <a:rPr lang="en-IN" sz="1800" dirty="0" err="1">
                <a:latin typeface="Times New Roman" pitchFamily="18" charset="0"/>
                <a:cs typeface="Times New Roman" pitchFamily="18" charset="0"/>
              </a:rPr>
              <a:t>clonic</a:t>
            </a:r>
            <a:r>
              <a:rPr lang="en-IN" sz="1800" dirty="0">
                <a:latin typeface="Times New Roman" pitchFamily="18" charset="0"/>
                <a:cs typeface="Times New Roman" pitchFamily="18" charset="0"/>
              </a:rPr>
              <a:t> muscular contractions</a:t>
            </a:r>
          </a:p>
          <a:p>
            <a:pPr>
              <a:lnSpc>
                <a:spcPct val="150000"/>
              </a:lnSpc>
              <a:buNone/>
            </a:pPr>
            <a:r>
              <a:rPr lang="en-IN" sz="1800" dirty="0">
                <a:latin typeface="Times New Roman" pitchFamily="18" charset="0"/>
                <a:cs typeface="Times New Roman" pitchFamily="18" charset="0"/>
              </a:rPr>
              <a:t>• Tongue biting</a:t>
            </a:r>
          </a:p>
          <a:p>
            <a:pPr>
              <a:lnSpc>
                <a:spcPct val="150000"/>
              </a:lnSpc>
              <a:buNone/>
            </a:pPr>
            <a:r>
              <a:rPr lang="en-IN" sz="1800" dirty="0">
                <a:latin typeface="Times New Roman" pitchFamily="18" charset="0"/>
                <a:cs typeface="Times New Roman" pitchFamily="18" charset="0"/>
              </a:rPr>
              <a:t>• Incontinence</a:t>
            </a:r>
          </a:p>
          <a:p>
            <a:pPr>
              <a:lnSpc>
                <a:spcPct val="150000"/>
              </a:lnSpc>
              <a:buNone/>
            </a:pPr>
            <a:r>
              <a:rPr lang="en-IN" sz="1800" dirty="0">
                <a:latin typeface="Times New Roman" pitchFamily="18" charset="0"/>
                <a:cs typeface="Times New Roman" pitchFamily="18" charset="0"/>
              </a:rPr>
              <a:t>• </a:t>
            </a:r>
            <a:r>
              <a:rPr lang="en-IN" sz="1800" dirty="0" err="1">
                <a:latin typeface="Times New Roman" pitchFamily="18" charset="0"/>
                <a:cs typeface="Times New Roman" pitchFamily="18" charset="0"/>
              </a:rPr>
              <a:t>Labored</a:t>
            </a:r>
            <a:r>
              <a:rPr lang="en-IN" sz="1800" dirty="0">
                <a:latin typeface="Times New Roman" pitchFamily="18" charset="0"/>
                <a:cs typeface="Times New Roman" pitchFamily="18" charset="0"/>
              </a:rPr>
              <a:t> breathing</a:t>
            </a:r>
          </a:p>
          <a:p>
            <a:pPr>
              <a:lnSpc>
                <a:spcPct val="150000"/>
              </a:lnSpc>
              <a:buNone/>
            </a:pPr>
            <a:r>
              <a:rPr lang="en-IN" sz="1800" dirty="0">
                <a:latin typeface="Times New Roman" pitchFamily="18" charset="0"/>
                <a:cs typeface="Times New Roman" pitchFamily="18" charset="0"/>
              </a:rPr>
              <a:t>• </a:t>
            </a:r>
            <a:r>
              <a:rPr lang="en-IN" sz="1800" dirty="0" err="1">
                <a:latin typeface="Times New Roman" pitchFamily="18" charset="0"/>
                <a:cs typeface="Times New Roman" pitchFamily="18" charset="0"/>
              </a:rPr>
              <a:t>Apnea</a:t>
            </a:r>
            <a:endParaRPr lang="en-IN" sz="1800" dirty="0">
              <a:latin typeface="Times New Roman" pitchFamily="18" charset="0"/>
              <a:cs typeface="Times New Roman" pitchFamily="18" charset="0"/>
            </a:endParaRPr>
          </a:p>
          <a:p>
            <a:pPr>
              <a:lnSpc>
                <a:spcPct val="150000"/>
              </a:lnSpc>
              <a:buNone/>
            </a:pPr>
            <a:r>
              <a:rPr lang="en-IN" sz="1800" dirty="0">
                <a:latin typeface="Times New Roman" pitchFamily="18" charset="0"/>
                <a:cs typeface="Times New Roman" pitchFamily="18" charset="0"/>
              </a:rPr>
              <a:t>• Cyanosis</a:t>
            </a:r>
          </a:p>
          <a:p>
            <a:pPr>
              <a:lnSpc>
                <a:spcPct val="150000"/>
              </a:lnSpc>
            </a:pPr>
            <a:endParaRPr lang="en-US" sz="1800"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11</a:t>
            </a:fld>
            <a:endParaRPr lang="en-US"/>
          </a:p>
        </p:txBody>
      </p:sp>
      <p:sp>
        <p:nvSpPr>
          <p:cNvPr id="6" name="Footer Placeholder 5"/>
          <p:cNvSpPr>
            <a:spLocks noGrp="1"/>
          </p:cNvSpPr>
          <p:nvPr>
            <p:ph type="ftr" sz="quarter" idx="11"/>
          </p:nvPr>
        </p:nvSpPr>
        <p:spPr/>
        <p:txBody>
          <a:bodyPr/>
          <a:lstStyle/>
          <a:p>
            <a:r>
              <a:rPr lang="en-US" smtClean="0"/>
              <a:t>RDP</a:t>
            </a:r>
            <a:endParaRPr lang="en-US"/>
          </a:p>
        </p:txBody>
      </p:sp>
    </p:spTree>
    <p:extLst>
      <p:ext uri="{BB962C8B-B14F-4D97-AF65-F5344CB8AC3E}">
        <p14:creationId xmlns:p14="http://schemas.microsoft.com/office/powerpoint/2010/main" val="62194732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65124" y="1214422"/>
            <a:ext cx="10969943" cy="4905388"/>
          </a:xfrm>
        </p:spPr>
        <p:txBody>
          <a:bodyPr>
            <a:normAutofit/>
          </a:bodyPr>
          <a:lstStyle/>
          <a:p>
            <a:pPr>
              <a:lnSpc>
                <a:spcPct val="150000"/>
              </a:lnSpc>
              <a:buNone/>
            </a:pPr>
            <a:r>
              <a:rPr lang="en-IN" sz="1800" b="1" dirty="0">
                <a:latin typeface="+mj-lt"/>
                <a:cs typeface="Times New Roman" pitchFamily="18" charset="0"/>
              </a:rPr>
              <a:t>Absence seizures</a:t>
            </a:r>
          </a:p>
          <a:p>
            <a:pPr>
              <a:lnSpc>
                <a:spcPct val="150000"/>
              </a:lnSpc>
              <a:buNone/>
            </a:pPr>
            <a:r>
              <a:rPr lang="en-IN" sz="1800" dirty="0">
                <a:latin typeface="+mj-lt"/>
                <a:cs typeface="Times New Roman" pitchFamily="18" charset="0"/>
              </a:rPr>
              <a:t>• Change in level of awareness</a:t>
            </a:r>
          </a:p>
          <a:p>
            <a:pPr>
              <a:lnSpc>
                <a:spcPct val="150000"/>
              </a:lnSpc>
              <a:buNone/>
            </a:pPr>
            <a:r>
              <a:rPr lang="en-IN" sz="1800" dirty="0">
                <a:latin typeface="+mj-lt"/>
                <a:cs typeface="Times New Roman" pitchFamily="18" charset="0"/>
              </a:rPr>
              <a:t>• Blank stare</a:t>
            </a:r>
          </a:p>
          <a:p>
            <a:pPr>
              <a:lnSpc>
                <a:spcPct val="150000"/>
              </a:lnSpc>
              <a:buNone/>
            </a:pPr>
            <a:r>
              <a:rPr lang="en-IN" sz="1800" dirty="0">
                <a:latin typeface="+mj-lt"/>
                <a:cs typeface="Times New Roman" pitchFamily="18" charset="0"/>
              </a:rPr>
              <a:t>• Automatisms (purposeless motor activity)</a:t>
            </a:r>
          </a:p>
          <a:p>
            <a:pPr>
              <a:lnSpc>
                <a:spcPct val="150000"/>
              </a:lnSpc>
              <a:buNone/>
            </a:pPr>
            <a:r>
              <a:rPr lang="en-IN" sz="1800" b="1" dirty="0">
                <a:latin typeface="+mj-lt"/>
                <a:cs typeface="Times New Roman" pitchFamily="18" charset="0"/>
              </a:rPr>
              <a:t>Atonic seizures</a:t>
            </a:r>
          </a:p>
          <a:p>
            <a:pPr>
              <a:lnSpc>
                <a:spcPct val="150000"/>
              </a:lnSpc>
              <a:buNone/>
            </a:pPr>
            <a:r>
              <a:rPr lang="en-IN" sz="1800" dirty="0">
                <a:latin typeface="+mj-lt"/>
                <a:cs typeface="Times New Roman" pitchFamily="18" charset="0"/>
              </a:rPr>
              <a:t>• Sudden loss of postural tone</a:t>
            </a:r>
          </a:p>
          <a:p>
            <a:pPr>
              <a:lnSpc>
                <a:spcPct val="150000"/>
              </a:lnSpc>
              <a:buNone/>
            </a:pPr>
            <a:r>
              <a:rPr lang="en-IN" sz="1800" dirty="0">
                <a:latin typeface="+mj-lt"/>
                <a:cs typeface="Times New Roman" pitchFamily="18" charset="0"/>
              </a:rPr>
              <a:t>• Temporary loss of alertness</a:t>
            </a:r>
          </a:p>
          <a:p>
            <a:pPr>
              <a:lnSpc>
                <a:spcPct val="150000"/>
              </a:lnSpc>
              <a:buNone/>
            </a:pPr>
            <a:r>
              <a:rPr lang="en-IN" sz="1800" b="1" dirty="0">
                <a:latin typeface="+mj-lt"/>
                <a:cs typeface="Times New Roman" pitchFamily="18" charset="0"/>
              </a:rPr>
              <a:t>Myoclonic seizures</a:t>
            </a:r>
          </a:p>
          <a:p>
            <a:pPr>
              <a:lnSpc>
                <a:spcPct val="150000"/>
              </a:lnSpc>
              <a:buNone/>
            </a:pPr>
            <a:r>
              <a:rPr lang="en-IN" sz="1800" dirty="0">
                <a:latin typeface="+mj-lt"/>
                <a:cs typeface="Times New Roman" pitchFamily="18" charset="0"/>
              </a:rPr>
              <a:t>• Brief muscle contractions that appear as jerks or twitching</a:t>
            </a:r>
          </a:p>
          <a:p>
            <a:pPr>
              <a:lnSpc>
                <a:spcPct val="150000"/>
              </a:lnSpc>
            </a:pPr>
            <a:endParaRPr lang="en-IN" sz="1800" dirty="0">
              <a:latin typeface="+mj-lt"/>
            </a:endParaRPr>
          </a:p>
          <a:p>
            <a:pPr>
              <a:lnSpc>
                <a:spcPct val="150000"/>
              </a:lnSpc>
            </a:pPr>
            <a:endParaRPr lang="en-US" sz="1800" dirty="0">
              <a:latin typeface="+mj-lt"/>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pPr/>
              <a:t>12</a:t>
            </a:fld>
            <a:endParaRPr lang="en-US"/>
          </a:p>
        </p:txBody>
      </p:sp>
      <p:sp>
        <p:nvSpPr>
          <p:cNvPr id="2" name="Footer Placeholder 1"/>
          <p:cNvSpPr>
            <a:spLocks noGrp="1"/>
          </p:cNvSpPr>
          <p:nvPr>
            <p:ph type="ftr" sz="quarter" idx="11"/>
          </p:nvPr>
        </p:nvSpPr>
        <p:spPr/>
        <p:txBody>
          <a:bodyPr/>
          <a:lstStyle/>
          <a:p>
            <a:r>
              <a:rPr lang="en-US" smtClean="0"/>
              <a:t>RDP</a:t>
            </a:r>
            <a:endParaRPr lang="en-US"/>
          </a:p>
        </p:txBody>
      </p:sp>
    </p:spTree>
    <p:extLst>
      <p:ext uri="{BB962C8B-B14F-4D97-AF65-F5344CB8AC3E}">
        <p14:creationId xmlns:p14="http://schemas.microsoft.com/office/powerpoint/2010/main" val="237570690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2000" b="1" u="sng" dirty="0" smtClean="0">
                <a:cs typeface="Times New Roman" pitchFamily="18" charset="0"/>
              </a:rPr>
              <a:t>DIAGNOSIS</a:t>
            </a:r>
            <a:r>
              <a:rPr lang="en-IN" sz="2000" b="1" u="sng" dirty="0" smtClean="0"/>
              <a:t/>
            </a:r>
            <a:br>
              <a:rPr lang="en-IN" sz="2000" b="1" u="sng" dirty="0" smtClean="0"/>
            </a:br>
            <a:endParaRPr lang="en-US" sz="2000" b="1" u="sng" dirty="0"/>
          </a:p>
        </p:txBody>
      </p:sp>
      <p:sp>
        <p:nvSpPr>
          <p:cNvPr id="3" name="Content Placeholder 2"/>
          <p:cNvSpPr>
            <a:spLocks noGrp="1"/>
          </p:cNvSpPr>
          <p:nvPr>
            <p:ph idx="1"/>
          </p:nvPr>
        </p:nvSpPr>
        <p:spPr>
          <a:xfrm>
            <a:off x="609441" y="1357298"/>
            <a:ext cx="10969943" cy="4786346"/>
          </a:xfrm>
        </p:spPr>
        <p:txBody>
          <a:bodyPr>
            <a:normAutofit/>
          </a:bodyPr>
          <a:lstStyle/>
          <a:p>
            <a:pPr algn="just">
              <a:lnSpc>
                <a:spcPct val="150000"/>
              </a:lnSpc>
              <a:buNone/>
            </a:pPr>
            <a:r>
              <a:rPr lang="en-IN" sz="1800" dirty="0">
                <a:latin typeface="Times New Roman" pitchFamily="18" charset="0"/>
                <a:cs typeface="Times New Roman" pitchFamily="18" charset="0"/>
              </a:rPr>
              <a:t>• EEG reveals paroxysmal abnormalities to confirm the diagnosis and provide evidence of the continuing tendency to have seizures. In tonic-</a:t>
            </a:r>
            <a:r>
              <a:rPr lang="en-IN" sz="1800" dirty="0" err="1">
                <a:latin typeface="Times New Roman" pitchFamily="18" charset="0"/>
                <a:cs typeface="Times New Roman" pitchFamily="18" charset="0"/>
              </a:rPr>
              <a:t>clonic</a:t>
            </a:r>
            <a:r>
              <a:rPr lang="en-IN" sz="1800" dirty="0">
                <a:latin typeface="Times New Roman" pitchFamily="18" charset="0"/>
                <a:cs typeface="Times New Roman" pitchFamily="18" charset="0"/>
              </a:rPr>
              <a:t> seizures, high, fast voltage spikes are present in all leads; in absence seizures, rounded spike wave complexes are diagnostic. </a:t>
            </a:r>
          </a:p>
          <a:p>
            <a:pPr algn="just">
              <a:lnSpc>
                <a:spcPct val="150000"/>
              </a:lnSpc>
              <a:buNone/>
            </a:pPr>
            <a:r>
              <a:rPr lang="en-IN" sz="1800" dirty="0" smtClean="0">
                <a:latin typeface="Times New Roman" pitchFamily="18" charset="0"/>
                <a:cs typeface="Times New Roman" pitchFamily="18" charset="0"/>
              </a:rPr>
              <a:t>•Computed </a:t>
            </a:r>
            <a:r>
              <a:rPr lang="en-IN" sz="1800" dirty="0">
                <a:latin typeface="Times New Roman" pitchFamily="18" charset="0"/>
                <a:cs typeface="Times New Roman" pitchFamily="18" charset="0"/>
              </a:rPr>
              <a:t>tomography scan and magnetic resonance imaging show abnormalities in internal structures.</a:t>
            </a:r>
          </a:p>
          <a:p>
            <a:pPr algn="just">
              <a:lnSpc>
                <a:spcPct val="150000"/>
              </a:lnSpc>
              <a:buNone/>
            </a:pPr>
            <a:r>
              <a:rPr lang="en-IN" sz="1800" dirty="0">
                <a:latin typeface="Times New Roman" pitchFamily="18" charset="0"/>
                <a:cs typeface="Times New Roman" pitchFamily="18" charset="0"/>
              </a:rPr>
              <a:t>• Skull X-ray shows evidence of fractures or shifting of the pineal gland, bony erosion, or separated sutures</a:t>
            </a:r>
            <a:r>
              <a:rPr lang="en-IN" sz="1800" dirty="0" smtClean="0">
                <a:latin typeface="Times New Roman" pitchFamily="18" charset="0"/>
                <a:cs typeface="Times New Roman" pitchFamily="18" charset="0"/>
              </a:rPr>
              <a:t>.</a:t>
            </a:r>
          </a:p>
          <a:p>
            <a:pPr algn="justLow">
              <a:lnSpc>
                <a:spcPct val="150000"/>
              </a:lnSpc>
              <a:buNone/>
            </a:pPr>
            <a:r>
              <a:rPr lang="en-IN" sz="1800" dirty="0" smtClean="0">
                <a:latin typeface="Times New Roman" pitchFamily="18" charset="0"/>
                <a:cs typeface="Times New Roman" pitchFamily="18" charset="0"/>
              </a:rPr>
              <a:t>• Brain scan reveals malignant lesions when X-  ray findings are normal or questionable.</a:t>
            </a:r>
          </a:p>
          <a:p>
            <a:pPr algn="justLow">
              <a:lnSpc>
                <a:spcPct val="150000"/>
              </a:lnSpc>
              <a:buNone/>
            </a:pPr>
            <a:r>
              <a:rPr lang="en-IN" sz="1800" dirty="0" smtClean="0">
                <a:latin typeface="Times New Roman" pitchFamily="18" charset="0"/>
                <a:cs typeface="Times New Roman" pitchFamily="18" charset="0"/>
              </a:rPr>
              <a:t>• Cerebral angiography shows </a:t>
            </a:r>
            <a:r>
              <a:rPr lang="en-IN" sz="1800" dirty="0" err="1" smtClean="0">
                <a:latin typeface="Times New Roman" pitchFamily="18" charset="0"/>
                <a:cs typeface="Times New Roman" pitchFamily="18" charset="0"/>
              </a:rPr>
              <a:t>cerebrovascular</a:t>
            </a:r>
            <a:r>
              <a:rPr lang="en-IN" sz="1800" dirty="0" smtClean="0">
                <a:latin typeface="Times New Roman" pitchFamily="18" charset="0"/>
                <a:cs typeface="Times New Roman" pitchFamily="18" charset="0"/>
              </a:rPr>
              <a:t> abnormalities, such as aneurysm or tumour.</a:t>
            </a:r>
          </a:p>
          <a:p>
            <a:pPr algn="justLow">
              <a:lnSpc>
                <a:spcPct val="150000"/>
              </a:lnSpc>
              <a:buNone/>
            </a:pPr>
            <a:r>
              <a:rPr lang="en-IN" sz="1800" dirty="0" smtClean="0">
                <a:latin typeface="Times New Roman" pitchFamily="18" charset="0"/>
                <a:cs typeface="Times New Roman" pitchFamily="18" charset="0"/>
              </a:rPr>
              <a:t>• Serum chemistry blood studies show hypoglycaemia, electrolyte imbalances, elevated liver enzymes, providing clues to underlying conditions that increase the risk of seizure activity.</a:t>
            </a:r>
          </a:p>
          <a:p>
            <a:pPr algn="just">
              <a:lnSpc>
                <a:spcPct val="150000"/>
              </a:lnSpc>
              <a:buNone/>
            </a:pPr>
            <a:endParaRPr lang="en-IN" sz="1800" dirty="0">
              <a:latin typeface="Times New Roman" pitchFamily="18" charset="0"/>
              <a:cs typeface="Times New Roman" pitchFamily="18" charset="0"/>
            </a:endParaRPr>
          </a:p>
          <a:p>
            <a:pPr algn="just">
              <a:lnSpc>
                <a:spcPct val="150000"/>
              </a:lnSpc>
            </a:pPr>
            <a:endParaRPr lang="en-IN" sz="1800" dirty="0">
              <a:latin typeface="Times New Roman" pitchFamily="18" charset="0"/>
              <a:cs typeface="Times New Roman" pitchFamily="18" charset="0"/>
            </a:endParaRPr>
          </a:p>
          <a:p>
            <a:pPr>
              <a:lnSpc>
                <a:spcPct val="150000"/>
              </a:lnSpc>
            </a:pPr>
            <a:endParaRPr lang="en-US" sz="1800"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13</a:t>
            </a:fld>
            <a:endParaRPr lang="en-US"/>
          </a:p>
        </p:txBody>
      </p:sp>
      <p:sp>
        <p:nvSpPr>
          <p:cNvPr id="6" name="Footer Placeholder 5"/>
          <p:cNvSpPr>
            <a:spLocks noGrp="1"/>
          </p:cNvSpPr>
          <p:nvPr>
            <p:ph type="ftr" sz="quarter" idx="11"/>
          </p:nvPr>
        </p:nvSpPr>
        <p:spPr/>
        <p:txBody>
          <a:bodyPr/>
          <a:lstStyle/>
          <a:p>
            <a:r>
              <a:rPr lang="en-US" smtClean="0"/>
              <a:t>RDP</a:t>
            </a:r>
            <a:endParaRPr lang="en-US"/>
          </a:p>
        </p:txBody>
      </p:sp>
    </p:spTree>
    <p:extLst>
      <p:ext uri="{BB962C8B-B14F-4D97-AF65-F5344CB8AC3E}">
        <p14:creationId xmlns:p14="http://schemas.microsoft.com/office/powerpoint/2010/main" val="304928748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b="1" u="sng" dirty="0"/>
              <a:t>REFERENCE:</a:t>
            </a:r>
          </a:p>
        </p:txBody>
      </p:sp>
      <p:sp>
        <p:nvSpPr>
          <p:cNvPr id="3" name="Content Placeholder 2"/>
          <p:cNvSpPr>
            <a:spLocks noGrp="1"/>
          </p:cNvSpPr>
          <p:nvPr>
            <p:ph idx="1"/>
          </p:nvPr>
        </p:nvSpPr>
        <p:spPr/>
        <p:txBody>
          <a:bodyPr>
            <a:normAutofit/>
          </a:bodyPr>
          <a:lstStyle/>
          <a:p>
            <a:pPr>
              <a:lnSpc>
                <a:spcPct val="150000"/>
              </a:lnSpc>
            </a:pPr>
            <a:r>
              <a:rPr lang="en-US" sz="1800" dirty="0">
                <a:latin typeface="+mj-lt"/>
              </a:rPr>
              <a:t> </a:t>
            </a:r>
            <a:r>
              <a:rPr lang="en-US" sz="1800" dirty="0" smtClean="0">
                <a:latin typeface="+mj-lt"/>
              </a:rPr>
              <a:t>Barbara </a:t>
            </a:r>
            <a:r>
              <a:rPr lang="en-US" sz="1800" dirty="0">
                <a:latin typeface="+mj-lt"/>
              </a:rPr>
              <a:t>G Wells, </a:t>
            </a:r>
            <a:r>
              <a:rPr lang="en-US" sz="1800" dirty="0" err="1">
                <a:latin typeface="+mj-lt"/>
              </a:rPr>
              <a:t>Joseph.T.Dipiro,Robert.L.Talbert</a:t>
            </a:r>
            <a:r>
              <a:rPr lang="en-US" sz="1800" dirty="0">
                <a:latin typeface="+mj-lt"/>
              </a:rPr>
              <a:t> ,</a:t>
            </a:r>
            <a:r>
              <a:rPr lang="en-US" sz="1800" dirty="0" err="1">
                <a:latin typeface="+mj-lt"/>
              </a:rPr>
              <a:t>Gary.C.Yee</a:t>
            </a:r>
            <a:r>
              <a:rPr lang="en-US" sz="1800" dirty="0">
                <a:latin typeface="+mj-lt"/>
              </a:rPr>
              <a:t> Pharmacotherapy Handbook, 7</a:t>
            </a:r>
            <a:r>
              <a:rPr lang="en-US" sz="1800" baseline="30000" dirty="0">
                <a:latin typeface="+mj-lt"/>
              </a:rPr>
              <a:t>th</a:t>
            </a:r>
            <a:r>
              <a:rPr lang="en-US" sz="1800" dirty="0">
                <a:latin typeface="+mj-lt"/>
              </a:rPr>
              <a:t> ed,2008;pg 516-524.</a:t>
            </a:r>
          </a:p>
          <a:p>
            <a:pPr>
              <a:lnSpc>
                <a:spcPct val="150000"/>
              </a:lnSpc>
            </a:pPr>
            <a:endParaRPr lang="en-US" sz="1800" dirty="0">
              <a:latin typeface="+mj-lt"/>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pPr/>
              <a:t>14</a:t>
            </a:fld>
            <a:endParaRPr lang="en-US"/>
          </a:p>
        </p:txBody>
      </p:sp>
      <p:sp>
        <p:nvSpPr>
          <p:cNvPr id="6" name="Footer Placeholder 5"/>
          <p:cNvSpPr>
            <a:spLocks noGrp="1"/>
          </p:cNvSpPr>
          <p:nvPr>
            <p:ph type="ftr" sz="quarter" idx="11"/>
          </p:nvPr>
        </p:nvSpPr>
        <p:spPr/>
        <p:txBody>
          <a:bodyPr/>
          <a:lstStyle/>
          <a:p>
            <a:r>
              <a:rPr lang="en-US" smtClean="0"/>
              <a:t>RDP</a:t>
            </a:r>
            <a:endParaRPr lang="en-US"/>
          </a:p>
        </p:txBody>
      </p:sp>
    </p:spTree>
    <p:extLst>
      <p:ext uri="{BB962C8B-B14F-4D97-AF65-F5344CB8AC3E}">
        <p14:creationId xmlns:p14="http://schemas.microsoft.com/office/powerpoint/2010/main" val="376227811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b="1" u="sng" dirty="0" smtClean="0"/>
              <a:t>CONTENTS </a:t>
            </a:r>
            <a:endParaRPr lang="en-US" sz="2000" b="1" u="sng" dirty="0"/>
          </a:p>
        </p:txBody>
      </p:sp>
      <p:sp>
        <p:nvSpPr>
          <p:cNvPr id="3" name="Content Placeholder 2"/>
          <p:cNvSpPr>
            <a:spLocks noGrp="1"/>
          </p:cNvSpPr>
          <p:nvPr>
            <p:ph idx="1"/>
          </p:nvPr>
        </p:nvSpPr>
        <p:spPr/>
        <p:txBody>
          <a:bodyPr>
            <a:normAutofit/>
          </a:bodyPr>
          <a:lstStyle/>
          <a:p>
            <a:pPr>
              <a:lnSpc>
                <a:spcPct val="150000"/>
              </a:lnSpc>
              <a:buFont typeface="Wingdings" pitchFamily="2" charset="2"/>
              <a:buChar char="Ø"/>
            </a:pPr>
            <a:r>
              <a:rPr lang="en-US" sz="1800" dirty="0" smtClean="0">
                <a:latin typeface="Times New Roman" pitchFamily="18" charset="0"/>
              </a:rPr>
              <a:t>Definition</a:t>
            </a:r>
          </a:p>
          <a:p>
            <a:pPr>
              <a:lnSpc>
                <a:spcPct val="150000"/>
              </a:lnSpc>
              <a:buFont typeface="Wingdings" pitchFamily="2" charset="2"/>
              <a:buChar char="Ø"/>
            </a:pPr>
            <a:r>
              <a:rPr lang="en-US" sz="1800" dirty="0" smtClean="0">
                <a:latin typeface="Times New Roman" pitchFamily="18" charset="0"/>
              </a:rPr>
              <a:t>Epidemiology</a:t>
            </a:r>
          </a:p>
          <a:p>
            <a:pPr>
              <a:lnSpc>
                <a:spcPct val="150000"/>
              </a:lnSpc>
              <a:buFont typeface="Wingdings" pitchFamily="2" charset="2"/>
              <a:buChar char="Ø"/>
            </a:pPr>
            <a:r>
              <a:rPr lang="en-US" sz="1800" dirty="0" smtClean="0">
                <a:latin typeface="Times New Roman" pitchFamily="18" charset="0"/>
              </a:rPr>
              <a:t>Etiology</a:t>
            </a:r>
          </a:p>
          <a:p>
            <a:pPr>
              <a:lnSpc>
                <a:spcPct val="150000"/>
              </a:lnSpc>
              <a:buFont typeface="Wingdings" pitchFamily="2" charset="2"/>
              <a:buChar char="Ø"/>
            </a:pPr>
            <a:r>
              <a:rPr lang="en-US" sz="1800" dirty="0" smtClean="0">
                <a:latin typeface="Times New Roman" pitchFamily="18" charset="0"/>
              </a:rPr>
              <a:t>Pathophysiology</a:t>
            </a:r>
          </a:p>
          <a:p>
            <a:pPr>
              <a:lnSpc>
                <a:spcPct val="150000"/>
              </a:lnSpc>
              <a:buFont typeface="Wingdings" pitchFamily="2" charset="2"/>
              <a:buChar char="Ø"/>
            </a:pPr>
            <a:r>
              <a:rPr lang="en-US" sz="1800" dirty="0" smtClean="0">
                <a:latin typeface="Times New Roman" pitchFamily="18" charset="0"/>
              </a:rPr>
              <a:t>Clinical manifestations</a:t>
            </a:r>
          </a:p>
          <a:p>
            <a:pPr>
              <a:lnSpc>
                <a:spcPct val="150000"/>
              </a:lnSpc>
              <a:buFont typeface="Wingdings" pitchFamily="2" charset="2"/>
              <a:buChar char="Ø"/>
            </a:pPr>
            <a:r>
              <a:rPr lang="en-US" sz="1800" dirty="0" smtClean="0">
                <a:latin typeface="Times New Roman" pitchFamily="18" charset="0"/>
              </a:rPr>
              <a:t>Diagnosis</a:t>
            </a:r>
          </a:p>
          <a:p>
            <a:pPr>
              <a:lnSpc>
                <a:spcPct val="150000"/>
              </a:lnSpc>
            </a:pPr>
            <a:endParaRPr lang="en-US" sz="1800"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2</a:t>
            </a:fld>
            <a:endParaRPr lang="en-US"/>
          </a:p>
        </p:txBody>
      </p:sp>
      <p:sp>
        <p:nvSpPr>
          <p:cNvPr id="6" name="Footer Placeholder 5"/>
          <p:cNvSpPr>
            <a:spLocks noGrp="1"/>
          </p:cNvSpPr>
          <p:nvPr>
            <p:ph type="ftr" sz="quarter" idx="11"/>
          </p:nvPr>
        </p:nvSpPr>
        <p:spPr/>
        <p:txBody>
          <a:bodyPr/>
          <a:lstStyle/>
          <a:p>
            <a:r>
              <a:rPr lang="en-US" smtClean="0"/>
              <a:t>RDP</a:t>
            </a:r>
            <a:endParaRPr lang="en-US"/>
          </a:p>
        </p:txBody>
      </p:sp>
    </p:spTree>
    <p:extLst>
      <p:ext uri="{BB962C8B-B14F-4D97-AF65-F5344CB8AC3E}">
        <p14:creationId xmlns:p14="http://schemas.microsoft.com/office/powerpoint/2010/main" val="167930308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5124" y="714356"/>
            <a:ext cx="10969943" cy="715962"/>
          </a:xfrm>
        </p:spPr>
        <p:txBody>
          <a:bodyPr>
            <a:normAutofit/>
          </a:bodyPr>
          <a:lstStyle/>
          <a:p>
            <a:r>
              <a:rPr lang="en-IN" sz="2000" b="1" u="sng" dirty="0" smtClean="0">
                <a:latin typeface="Times New Roman" pitchFamily="18" charset="0"/>
                <a:cs typeface="Times New Roman" pitchFamily="18" charset="0"/>
              </a:rPr>
              <a:t>DEFINITION:</a:t>
            </a:r>
            <a:endParaRPr lang="en-US" sz="2000" b="1" u="sng" dirty="0"/>
          </a:p>
        </p:txBody>
      </p:sp>
      <p:sp>
        <p:nvSpPr>
          <p:cNvPr id="3" name="Content Placeholder 2"/>
          <p:cNvSpPr>
            <a:spLocks noGrp="1"/>
          </p:cNvSpPr>
          <p:nvPr>
            <p:ph idx="1"/>
          </p:nvPr>
        </p:nvSpPr>
        <p:spPr>
          <a:xfrm>
            <a:off x="609441" y="1643050"/>
            <a:ext cx="10969943" cy="4483114"/>
          </a:xfrm>
        </p:spPr>
        <p:txBody>
          <a:bodyPr>
            <a:normAutofit/>
          </a:bodyPr>
          <a:lstStyle/>
          <a:p>
            <a:pPr algn="justLow">
              <a:lnSpc>
                <a:spcPct val="150000"/>
              </a:lnSpc>
            </a:pPr>
            <a:r>
              <a:rPr lang="en-IN" sz="1800" dirty="0" smtClean="0">
                <a:latin typeface="Times New Roman" pitchFamily="18" charset="0"/>
                <a:cs typeface="Times New Roman" pitchFamily="18" charset="0"/>
              </a:rPr>
              <a:t>Epilepsy </a:t>
            </a:r>
            <a:r>
              <a:rPr lang="en-IN" sz="1800" dirty="0">
                <a:latin typeface="Times New Roman" pitchFamily="18" charset="0"/>
                <a:cs typeface="Times New Roman" pitchFamily="18" charset="0"/>
              </a:rPr>
              <a:t>implies a periodic recurrence of seizures with or without convulsions.</a:t>
            </a:r>
          </a:p>
          <a:p>
            <a:pPr algn="justLow">
              <a:lnSpc>
                <a:spcPct val="150000"/>
              </a:lnSpc>
            </a:pPr>
            <a:r>
              <a:rPr lang="en-IN" sz="1800" dirty="0">
                <a:latin typeface="Times New Roman" pitchFamily="18" charset="0"/>
                <a:cs typeface="Times New Roman" pitchFamily="18" charset="0"/>
              </a:rPr>
              <a:t> A seizure results from an excessive discharge of cortical neurons and is characterized by changes in electrical activity as measured by the electroencephalogram (EEG).</a:t>
            </a:r>
          </a:p>
          <a:p>
            <a:pPr algn="justLow">
              <a:lnSpc>
                <a:spcPct val="150000"/>
              </a:lnSpc>
            </a:pPr>
            <a:r>
              <a:rPr lang="en-IN" sz="1800" dirty="0">
                <a:latin typeface="Times New Roman" pitchFamily="18" charset="0"/>
                <a:cs typeface="Times New Roman" pitchFamily="18" charset="0"/>
              </a:rPr>
              <a:t> A convulsion implies violent, involuntary contraction's of the voluntary muscles.</a:t>
            </a:r>
          </a:p>
          <a:p>
            <a:pPr algn="justLow">
              <a:lnSpc>
                <a:spcPct val="150000"/>
              </a:lnSpc>
            </a:pPr>
            <a:endParaRPr lang="en-IN" sz="1800" dirty="0">
              <a:latin typeface="Times New Roman" pitchFamily="18" charset="0"/>
              <a:cs typeface="Times New Roman" pitchFamily="18" charset="0"/>
            </a:endParaRPr>
          </a:p>
          <a:p>
            <a:pPr>
              <a:lnSpc>
                <a:spcPct val="150000"/>
              </a:lnSpc>
            </a:pPr>
            <a:endParaRPr lang="en-US" sz="1800"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3</a:t>
            </a:fld>
            <a:endParaRPr lang="en-US"/>
          </a:p>
        </p:txBody>
      </p:sp>
      <p:sp>
        <p:nvSpPr>
          <p:cNvPr id="6" name="Footer Placeholder 5"/>
          <p:cNvSpPr>
            <a:spLocks noGrp="1"/>
          </p:cNvSpPr>
          <p:nvPr>
            <p:ph type="ftr" sz="quarter" idx="11"/>
          </p:nvPr>
        </p:nvSpPr>
        <p:spPr/>
        <p:txBody>
          <a:bodyPr/>
          <a:lstStyle/>
          <a:p>
            <a:r>
              <a:rPr lang="en-US" smtClean="0"/>
              <a:t>RDP</a:t>
            </a:r>
            <a:endParaRPr lang="en-US"/>
          </a:p>
        </p:txBody>
      </p:sp>
    </p:spTree>
    <p:extLst>
      <p:ext uri="{BB962C8B-B14F-4D97-AF65-F5344CB8AC3E}">
        <p14:creationId xmlns:p14="http://schemas.microsoft.com/office/powerpoint/2010/main" val="28906965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441" y="274638"/>
            <a:ext cx="10969943" cy="868362"/>
          </a:xfrm>
        </p:spPr>
        <p:txBody>
          <a:bodyPr>
            <a:normAutofit/>
          </a:bodyPr>
          <a:lstStyle/>
          <a:p>
            <a:r>
              <a:rPr lang="en-IN" sz="2000" b="1" u="sng" dirty="0" smtClean="0"/>
              <a:t>INTERNATIONAL CLASSIFICATION OF EPILEPTIC SEIZURES</a:t>
            </a:r>
            <a:endParaRPr lang="en-US" sz="2000" b="1" u="sng" dirty="0"/>
          </a:p>
        </p:txBody>
      </p:sp>
      <p:sp>
        <p:nvSpPr>
          <p:cNvPr id="3" name="Content Placeholder 2"/>
          <p:cNvSpPr>
            <a:spLocks noGrp="1"/>
          </p:cNvSpPr>
          <p:nvPr>
            <p:ph idx="1"/>
          </p:nvPr>
        </p:nvSpPr>
        <p:spPr>
          <a:xfrm>
            <a:off x="879438" y="1219200"/>
            <a:ext cx="10699946" cy="4710130"/>
          </a:xfrm>
        </p:spPr>
        <p:txBody>
          <a:bodyPr>
            <a:normAutofit lnSpcReduction="10000"/>
          </a:bodyPr>
          <a:lstStyle/>
          <a:p>
            <a:pPr algn="justLow">
              <a:lnSpc>
                <a:spcPct val="150000"/>
              </a:lnSpc>
              <a:buNone/>
            </a:pPr>
            <a:r>
              <a:rPr lang="en-IN" sz="1800" b="1" u="sng" dirty="0" smtClean="0">
                <a:latin typeface="Times New Roman" pitchFamily="18" charset="0"/>
                <a:cs typeface="Times New Roman" pitchFamily="18" charset="0"/>
              </a:rPr>
              <a:t>I. PARTIAL SEIZURES (SEIZURES BEGIN LOCALLY)</a:t>
            </a:r>
          </a:p>
          <a:p>
            <a:pPr algn="justLow">
              <a:lnSpc>
                <a:spcPct val="150000"/>
              </a:lnSpc>
              <a:buNone/>
            </a:pPr>
            <a:r>
              <a:rPr lang="en-IN" sz="1800" b="1" i="1" dirty="0" smtClean="0">
                <a:latin typeface="Times New Roman" pitchFamily="18" charset="0"/>
                <a:cs typeface="Times New Roman" pitchFamily="18" charset="0"/>
              </a:rPr>
              <a:t>A</a:t>
            </a:r>
            <a:r>
              <a:rPr lang="en-IN" sz="1800" b="1" i="1" dirty="0">
                <a:latin typeface="Times New Roman" pitchFamily="18" charset="0"/>
                <a:cs typeface="Times New Roman" pitchFamily="18" charset="0"/>
              </a:rPr>
              <a:t>. Simple (without impairment of consciousness)</a:t>
            </a:r>
          </a:p>
          <a:p>
            <a:pPr algn="justLow">
              <a:lnSpc>
                <a:spcPct val="150000"/>
              </a:lnSpc>
              <a:buNone/>
            </a:pPr>
            <a:r>
              <a:rPr lang="en-IN" sz="1800" dirty="0">
                <a:latin typeface="Times New Roman" pitchFamily="18" charset="0"/>
                <a:cs typeface="Times New Roman" pitchFamily="18" charset="0"/>
              </a:rPr>
              <a:t>1. With motor symptoms</a:t>
            </a:r>
          </a:p>
          <a:p>
            <a:pPr algn="justLow">
              <a:lnSpc>
                <a:spcPct val="150000"/>
              </a:lnSpc>
              <a:buNone/>
            </a:pPr>
            <a:r>
              <a:rPr lang="en-IN" sz="1800" dirty="0">
                <a:latin typeface="Times New Roman" pitchFamily="18" charset="0"/>
                <a:cs typeface="Times New Roman" pitchFamily="18" charset="0"/>
              </a:rPr>
              <a:t>2. With special sensory or somatosensory symptoms</a:t>
            </a:r>
          </a:p>
          <a:p>
            <a:pPr algn="justLow">
              <a:lnSpc>
                <a:spcPct val="150000"/>
              </a:lnSpc>
              <a:buNone/>
            </a:pPr>
            <a:r>
              <a:rPr lang="en-IN" sz="1800" dirty="0">
                <a:latin typeface="Times New Roman" pitchFamily="18" charset="0"/>
                <a:cs typeface="Times New Roman" pitchFamily="18" charset="0"/>
              </a:rPr>
              <a:t>3. With psychic symptoms</a:t>
            </a:r>
          </a:p>
          <a:p>
            <a:pPr algn="justLow">
              <a:lnSpc>
                <a:spcPct val="150000"/>
              </a:lnSpc>
              <a:buNone/>
            </a:pPr>
            <a:r>
              <a:rPr lang="en-IN" sz="1800" b="1" i="1" dirty="0">
                <a:latin typeface="Times New Roman" pitchFamily="18" charset="0"/>
                <a:cs typeface="Times New Roman" pitchFamily="18" charset="0"/>
              </a:rPr>
              <a:t>B. Complex (with impairment of consciousness)</a:t>
            </a:r>
          </a:p>
          <a:p>
            <a:pPr algn="justLow">
              <a:lnSpc>
                <a:spcPct val="150000"/>
              </a:lnSpc>
              <a:buNone/>
            </a:pPr>
            <a:r>
              <a:rPr lang="en-IN" sz="1800" dirty="0">
                <a:latin typeface="Times New Roman" pitchFamily="18" charset="0"/>
                <a:cs typeface="Times New Roman" pitchFamily="18" charset="0"/>
              </a:rPr>
              <a:t>1. Simple partial onset followed by impairment of consciousness—with or without automatisms</a:t>
            </a:r>
          </a:p>
          <a:p>
            <a:pPr algn="justLow">
              <a:lnSpc>
                <a:spcPct val="150000"/>
              </a:lnSpc>
              <a:buNone/>
            </a:pPr>
            <a:r>
              <a:rPr lang="en-IN" sz="1800" dirty="0">
                <a:latin typeface="Times New Roman" pitchFamily="18" charset="0"/>
                <a:cs typeface="Times New Roman" pitchFamily="18" charset="0"/>
              </a:rPr>
              <a:t>2. Impaired consciousness at onset—with or without automatisms</a:t>
            </a:r>
          </a:p>
          <a:p>
            <a:pPr algn="justLow">
              <a:lnSpc>
                <a:spcPct val="150000"/>
              </a:lnSpc>
              <a:buNone/>
            </a:pPr>
            <a:r>
              <a:rPr lang="en-IN" sz="1800" b="1" i="1" dirty="0">
                <a:latin typeface="Times New Roman" pitchFamily="18" charset="0"/>
                <a:cs typeface="Times New Roman" pitchFamily="18" charset="0"/>
              </a:rPr>
              <a:t>C. Secondarily generalized (partial onset evolving to generalized tonic-</a:t>
            </a:r>
            <a:r>
              <a:rPr lang="en-IN" sz="1800" b="1" i="1" dirty="0" err="1">
                <a:latin typeface="Times New Roman" pitchFamily="18" charset="0"/>
                <a:cs typeface="Times New Roman" pitchFamily="18" charset="0"/>
              </a:rPr>
              <a:t>clonic</a:t>
            </a:r>
            <a:r>
              <a:rPr lang="en-IN" sz="1800" b="1" i="1" dirty="0">
                <a:latin typeface="Times New Roman" pitchFamily="18" charset="0"/>
                <a:cs typeface="Times New Roman" pitchFamily="18" charset="0"/>
              </a:rPr>
              <a:t> seizures)</a:t>
            </a:r>
          </a:p>
          <a:p>
            <a:pPr>
              <a:lnSpc>
                <a:spcPct val="150000"/>
              </a:lnSpc>
            </a:pPr>
            <a:endParaRPr lang="en-US" sz="1800"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4</a:t>
            </a:fld>
            <a:endParaRPr lang="en-US"/>
          </a:p>
        </p:txBody>
      </p:sp>
      <p:sp>
        <p:nvSpPr>
          <p:cNvPr id="6" name="Footer Placeholder 5"/>
          <p:cNvSpPr>
            <a:spLocks noGrp="1"/>
          </p:cNvSpPr>
          <p:nvPr>
            <p:ph type="ftr" sz="quarter" idx="11"/>
          </p:nvPr>
        </p:nvSpPr>
        <p:spPr/>
        <p:txBody>
          <a:bodyPr/>
          <a:lstStyle/>
          <a:p>
            <a:r>
              <a:rPr lang="en-US" smtClean="0"/>
              <a:t>RDP</a:t>
            </a:r>
            <a:endParaRPr lang="en-US"/>
          </a:p>
        </p:txBody>
      </p:sp>
    </p:spTree>
    <p:extLst>
      <p:ext uri="{BB962C8B-B14F-4D97-AF65-F5344CB8AC3E}">
        <p14:creationId xmlns:p14="http://schemas.microsoft.com/office/powerpoint/2010/main" val="360397443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93818" y="990600"/>
            <a:ext cx="9985566" cy="4867292"/>
          </a:xfrm>
        </p:spPr>
        <p:txBody>
          <a:bodyPr>
            <a:normAutofit fontScale="92500" lnSpcReduction="10000"/>
          </a:bodyPr>
          <a:lstStyle/>
          <a:p>
            <a:pPr algn="justLow">
              <a:lnSpc>
                <a:spcPct val="150000"/>
              </a:lnSpc>
              <a:buNone/>
            </a:pPr>
            <a:r>
              <a:rPr lang="en-IN" sz="1800" b="1" u="sng" dirty="0" smtClean="0">
                <a:latin typeface="Times New Roman" pitchFamily="18" charset="0"/>
                <a:cs typeface="Times New Roman" pitchFamily="18" charset="0"/>
              </a:rPr>
              <a:t>II. GENERALIZED SEIZURES (BILATERALLY SYMMETRICAL AND WITHOUT LOCAL ONSET)</a:t>
            </a:r>
          </a:p>
          <a:p>
            <a:pPr algn="justLow">
              <a:lnSpc>
                <a:spcPct val="150000"/>
              </a:lnSpc>
              <a:buNone/>
            </a:pPr>
            <a:r>
              <a:rPr lang="en-IN" sz="1800" dirty="0" smtClean="0">
                <a:latin typeface="Times New Roman" pitchFamily="18" charset="0"/>
                <a:cs typeface="Times New Roman" pitchFamily="18" charset="0"/>
              </a:rPr>
              <a:t>A</a:t>
            </a:r>
            <a:r>
              <a:rPr lang="en-IN" sz="1800" dirty="0">
                <a:latin typeface="Times New Roman" pitchFamily="18" charset="0"/>
                <a:cs typeface="Times New Roman" pitchFamily="18" charset="0"/>
              </a:rPr>
              <a:t>. Absence</a:t>
            </a:r>
          </a:p>
          <a:p>
            <a:pPr algn="justLow">
              <a:lnSpc>
                <a:spcPct val="150000"/>
              </a:lnSpc>
              <a:buNone/>
            </a:pPr>
            <a:r>
              <a:rPr lang="en-IN" sz="1800" dirty="0">
                <a:latin typeface="Times New Roman" pitchFamily="18" charset="0"/>
                <a:cs typeface="Times New Roman" pitchFamily="18" charset="0"/>
              </a:rPr>
              <a:t>B. Myoclonic</a:t>
            </a:r>
          </a:p>
          <a:p>
            <a:pPr algn="justLow">
              <a:lnSpc>
                <a:spcPct val="150000"/>
              </a:lnSpc>
              <a:buNone/>
            </a:pPr>
            <a:r>
              <a:rPr lang="en-IN" sz="1800" dirty="0">
                <a:latin typeface="Times New Roman" pitchFamily="18" charset="0"/>
                <a:cs typeface="Times New Roman" pitchFamily="18" charset="0"/>
              </a:rPr>
              <a:t>C. </a:t>
            </a:r>
            <a:r>
              <a:rPr lang="en-IN" sz="1800" dirty="0" err="1">
                <a:latin typeface="Times New Roman" pitchFamily="18" charset="0"/>
                <a:cs typeface="Times New Roman" pitchFamily="18" charset="0"/>
              </a:rPr>
              <a:t>Clonic</a:t>
            </a:r>
            <a:endParaRPr lang="en-IN" sz="1800" dirty="0">
              <a:latin typeface="Times New Roman" pitchFamily="18" charset="0"/>
              <a:cs typeface="Times New Roman" pitchFamily="18" charset="0"/>
            </a:endParaRPr>
          </a:p>
          <a:p>
            <a:pPr algn="justLow">
              <a:lnSpc>
                <a:spcPct val="150000"/>
              </a:lnSpc>
              <a:buNone/>
            </a:pPr>
            <a:r>
              <a:rPr lang="en-IN" sz="1800" dirty="0">
                <a:latin typeface="Times New Roman" pitchFamily="18" charset="0"/>
                <a:cs typeface="Times New Roman" pitchFamily="18" charset="0"/>
              </a:rPr>
              <a:t>D. Tonic</a:t>
            </a:r>
          </a:p>
          <a:p>
            <a:pPr algn="justLow">
              <a:lnSpc>
                <a:spcPct val="150000"/>
              </a:lnSpc>
              <a:buNone/>
            </a:pPr>
            <a:r>
              <a:rPr lang="en-IN" sz="1800" dirty="0">
                <a:latin typeface="Times New Roman" pitchFamily="18" charset="0"/>
                <a:cs typeface="Times New Roman" pitchFamily="18" charset="0"/>
              </a:rPr>
              <a:t>E. Tonic-</a:t>
            </a:r>
            <a:r>
              <a:rPr lang="en-IN" sz="1800" dirty="0" err="1">
                <a:latin typeface="Times New Roman" pitchFamily="18" charset="0"/>
                <a:cs typeface="Times New Roman" pitchFamily="18" charset="0"/>
              </a:rPr>
              <a:t>clonic</a:t>
            </a:r>
            <a:endParaRPr lang="en-IN" sz="1800" dirty="0">
              <a:latin typeface="Times New Roman" pitchFamily="18" charset="0"/>
              <a:cs typeface="Times New Roman" pitchFamily="18" charset="0"/>
            </a:endParaRPr>
          </a:p>
          <a:p>
            <a:pPr algn="justLow">
              <a:lnSpc>
                <a:spcPct val="150000"/>
              </a:lnSpc>
              <a:buNone/>
            </a:pPr>
            <a:r>
              <a:rPr lang="en-IN" sz="1800" dirty="0">
                <a:latin typeface="Times New Roman" pitchFamily="18" charset="0"/>
                <a:cs typeface="Times New Roman" pitchFamily="18" charset="0"/>
              </a:rPr>
              <a:t>F. Atonic</a:t>
            </a:r>
          </a:p>
          <a:p>
            <a:pPr algn="justLow">
              <a:lnSpc>
                <a:spcPct val="150000"/>
              </a:lnSpc>
              <a:buNone/>
            </a:pPr>
            <a:r>
              <a:rPr lang="en-IN" sz="1800" dirty="0">
                <a:latin typeface="Times New Roman" pitchFamily="18" charset="0"/>
                <a:cs typeface="Times New Roman" pitchFamily="18" charset="0"/>
              </a:rPr>
              <a:t>G. Infantile spasms</a:t>
            </a:r>
          </a:p>
          <a:p>
            <a:pPr algn="justLow">
              <a:lnSpc>
                <a:spcPct val="150000"/>
              </a:lnSpc>
              <a:buNone/>
            </a:pPr>
            <a:r>
              <a:rPr lang="en-IN" sz="1800" b="1" u="sng" dirty="0" smtClean="0">
                <a:latin typeface="Times New Roman" pitchFamily="18" charset="0"/>
                <a:cs typeface="Times New Roman" pitchFamily="18" charset="0"/>
              </a:rPr>
              <a:t>III. UNCLASSIFIED SEIZURES</a:t>
            </a:r>
          </a:p>
          <a:p>
            <a:pPr algn="justLow">
              <a:lnSpc>
                <a:spcPct val="150000"/>
              </a:lnSpc>
              <a:buNone/>
            </a:pPr>
            <a:r>
              <a:rPr lang="en-IN" sz="1800" b="1" u="sng" dirty="0" smtClean="0">
                <a:latin typeface="Times New Roman" pitchFamily="18" charset="0"/>
                <a:cs typeface="Times New Roman" pitchFamily="18" charset="0"/>
              </a:rPr>
              <a:t>IV. STATUS EPILEPTICUS</a:t>
            </a:r>
          </a:p>
          <a:p>
            <a:pPr>
              <a:lnSpc>
                <a:spcPct val="150000"/>
              </a:lnSpc>
            </a:pPr>
            <a:endParaRPr lang="en-US" sz="1800"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5</a:t>
            </a:fld>
            <a:endParaRPr lang="en-US"/>
          </a:p>
        </p:txBody>
      </p:sp>
      <p:sp>
        <p:nvSpPr>
          <p:cNvPr id="2" name="Footer Placeholder 1"/>
          <p:cNvSpPr>
            <a:spLocks noGrp="1"/>
          </p:cNvSpPr>
          <p:nvPr>
            <p:ph type="ftr" sz="quarter" idx="11"/>
          </p:nvPr>
        </p:nvSpPr>
        <p:spPr/>
        <p:txBody>
          <a:bodyPr/>
          <a:lstStyle/>
          <a:p>
            <a:r>
              <a:rPr lang="en-US" smtClean="0"/>
              <a:t>RDP</a:t>
            </a:r>
            <a:endParaRPr lang="en-US"/>
          </a:p>
        </p:txBody>
      </p:sp>
    </p:spTree>
    <p:extLst>
      <p:ext uri="{BB962C8B-B14F-4D97-AF65-F5344CB8AC3E}">
        <p14:creationId xmlns:p14="http://schemas.microsoft.com/office/powerpoint/2010/main" val="216785132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2000" b="1" u="sng" dirty="0" smtClean="0">
                <a:cs typeface="Times New Roman" pitchFamily="18" charset="0"/>
              </a:rPr>
              <a:t>EPIDEMIOLOGY</a:t>
            </a:r>
            <a:endParaRPr lang="en-US" sz="2000" b="1" u="sng" dirty="0"/>
          </a:p>
        </p:txBody>
      </p:sp>
      <p:sp>
        <p:nvSpPr>
          <p:cNvPr id="3" name="Content Placeholder 2"/>
          <p:cNvSpPr>
            <a:spLocks noGrp="1"/>
          </p:cNvSpPr>
          <p:nvPr>
            <p:ph idx="1"/>
          </p:nvPr>
        </p:nvSpPr>
        <p:spPr>
          <a:xfrm>
            <a:off x="593686" y="1285860"/>
            <a:ext cx="10969943" cy="4219588"/>
          </a:xfrm>
        </p:spPr>
        <p:txBody>
          <a:bodyPr>
            <a:normAutofit/>
          </a:bodyPr>
          <a:lstStyle/>
          <a:p>
            <a:pPr algn="just">
              <a:lnSpc>
                <a:spcPct val="150000"/>
              </a:lnSpc>
            </a:pPr>
            <a:r>
              <a:rPr lang="en-IN" sz="1800" dirty="0" smtClean="0">
                <a:latin typeface="Times New Roman" pitchFamily="18" charset="0"/>
                <a:cs typeface="Times New Roman" pitchFamily="18" charset="0"/>
              </a:rPr>
              <a:t>Approximately 10% of the population will experience a seizure at some time. Up to 30% of all seizures are provoked by central nervous system (CNS) disorders or insults (e.g., meningitis, trauma, tumours, and exposure to toxins). </a:t>
            </a:r>
          </a:p>
          <a:p>
            <a:pPr algn="just">
              <a:lnSpc>
                <a:spcPct val="150000"/>
              </a:lnSpc>
            </a:pPr>
            <a:r>
              <a:rPr lang="en-IN" sz="1800" dirty="0" smtClean="0">
                <a:latin typeface="Times New Roman" pitchFamily="18" charset="0"/>
                <a:cs typeface="Times New Roman" pitchFamily="18" charset="0"/>
              </a:rPr>
              <a:t>Epilepsy </a:t>
            </a:r>
            <a:r>
              <a:rPr lang="en-IN" sz="1800" dirty="0">
                <a:latin typeface="Times New Roman" pitchFamily="18" charset="0"/>
                <a:cs typeface="Times New Roman" pitchFamily="18" charset="0"/>
              </a:rPr>
              <a:t>is the second most common chronic neurological condition seen by neurologists. It is estimated that there are 55,00,000 persons with epilepsy in India, 20,00,000 in USA and 3,00,000 in UK</a:t>
            </a:r>
          </a:p>
          <a:p>
            <a:pPr algn="just">
              <a:lnSpc>
                <a:spcPct val="150000"/>
              </a:lnSpc>
            </a:pPr>
            <a:r>
              <a:rPr lang="en-IN" sz="1800" dirty="0">
                <a:latin typeface="Times New Roman" pitchFamily="18" charset="0"/>
                <a:cs typeface="Times New Roman" pitchFamily="18" charset="0"/>
              </a:rPr>
              <a:t>These seizures may become recurrent and require chronic treatment with antiepileptic drugs (AED). Reversible conditions such as alcohol withdrawal, fever, and metabolic disturbances may provoke acute, isolated seizures. These seizures are not considered to be epilepsy and usually do not require long-term AED therapy. Approximately 1% of the general population has epilepsy.</a:t>
            </a:r>
          </a:p>
          <a:p>
            <a:pPr>
              <a:lnSpc>
                <a:spcPct val="150000"/>
              </a:lnSpc>
            </a:pPr>
            <a:endParaRPr lang="en-US" sz="1800"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6</a:t>
            </a:fld>
            <a:endParaRPr lang="en-US"/>
          </a:p>
        </p:txBody>
      </p:sp>
      <p:sp>
        <p:nvSpPr>
          <p:cNvPr id="6" name="Footer Placeholder 5"/>
          <p:cNvSpPr>
            <a:spLocks noGrp="1"/>
          </p:cNvSpPr>
          <p:nvPr>
            <p:ph type="ftr" sz="quarter" idx="11"/>
          </p:nvPr>
        </p:nvSpPr>
        <p:spPr/>
        <p:txBody>
          <a:bodyPr/>
          <a:lstStyle/>
          <a:p>
            <a:r>
              <a:rPr lang="en-US" smtClean="0"/>
              <a:t>RDP</a:t>
            </a:r>
            <a:endParaRPr lang="en-US"/>
          </a:p>
        </p:txBody>
      </p:sp>
    </p:spTree>
    <p:extLst>
      <p:ext uri="{BB962C8B-B14F-4D97-AF65-F5344CB8AC3E}">
        <p14:creationId xmlns:p14="http://schemas.microsoft.com/office/powerpoint/2010/main" val="115280278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2000" b="1" u="sng" dirty="0" smtClean="0">
                <a:latin typeface="Times New Roman" pitchFamily="18" charset="0"/>
                <a:cs typeface="Times New Roman" pitchFamily="18" charset="0"/>
              </a:rPr>
              <a:t>ETIOLOGY</a:t>
            </a:r>
            <a:r>
              <a:rPr lang="en-IN" sz="2000" b="1" u="sng" dirty="0" smtClean="0">
                <a:solidFill>
                  <a:schemeClr val="tx2">
                    <a:lumMod val="60000"/>
                    <a:lumOff val="40000"/>
                  </a:schemeClr>
                </a:solidFill>
                <a:latin typeface="Times New Roman" pitchFamily="18" charset="0"/>
                <a:cs typeface="Times New Roman" pitchFamily="18" charset="0"/>
              </a:rPr>
              <a:t> </a:t>
            </a:r>
            <a:br>
              <a:rPr lang="en-IN" sz="2000" b="1" u="sng" dirty="0" smtClean="0">
                <a:solidFill>
                  <a:schemeClr val="tx2">
                    <a:lumMod val="60000"/>
                    <a:lumOff val="40000"/>
                  </a:schemeClr>
                </a:solidFill>
                <a:latin typeface="Times New Roman" pitchFamily="18" charset="0"/>
                <a:cs typeface="Times New Roman" pitchFamily="18" charset="0"/>
              </a:rPr>
            </a:br>
            <a:endParaRPr lang="en-US" sz="2000" b="1" u="sng" dirty="0">
              <a:solidFill>
                <a:schemeClr val="tx2">
                  <a:lumMod val="60000"/>
                  <a:lumOff val="40000"/>
                </a:schemeClr>
              </a:solidFill>
            </a:endParaRPr>
          </a:p>
        </p:txBody>
      </p:sp>
      <p:sp>
        <p:nvSpPr>
          <p:cNvPr id="3" name="Content Placeholder 2"/>
          <p:cNvSpPr>
            <a:spLocks noGrp="1"/>
          </p:cNvSpPr>
          <p:nvPr>
            <p:ph idx="1"/>
          </p:nvPr>
        </p:nvSpPr>
        <p:spPr>
          <a:xfrm>
            <a:off x="1236628" y="990600"/>
            <a:ext cx="10342756" cy="5135563"/>
          </a:xfrm>
        </p:spPr>
        <p:txBody>
          <a:bodyPr>
            <a:normAutofit fontScale="70000" lnSpcReduction="20000"/>
          </a:bodyPr>
          <a:lstStyle/>
          <a:p>
            <a:pPr algn="justLow">
              <a:lnSpc>
                <a:spcPct val="150000"/>
              </a:lnSpc>
            </a:pPr>
            <a:r>
              <a:rPr lang="en-IN" sz="1800" dirty="0">
                <a:latin typeface="Times New Roman" pitchFamily="18" charset="0"/>
                <a:cs typeface="Times New Roman" pitchFamily="18" charset="0"/>
              </a:rPr>
              <a:t>Half of all cases are idiopathic</a:t>
            </a:r>
          </a:p>
          <a:p>
            <a:pPr algn="justLow">
              <a:lnSpc>
                <a:spcPct val="150000"/>
              </a:lnSpc>
            </a:pPr>
            <a:r>
              <a:rPr lang="en-IN" sz="1800" dirty="0" smtClean="0">
                <a:latin typeface="Times New Roman" pitchFamily="18" charset="0"/>
                <a:cs typeface="Times New Roman" pitchFamily="18" charset="0"/>
              </a:rPr>
              <a:t>Birth </a:t>
            </a:r>
            <a:r>
              <a:rPr lang="en-IN" sz="1800" dirty="0">
                <a:latin typeface="Times New Roman" pitchFamily="18" charset="0"/>
                <a:cs typeface="Times New Roman" pitchFamily="18" charset="0"/>
              </a:rPr>
              <a:t>trauma</a:t>
            </a:r>
          </a:p>
          <a:p>
            <a:pPr algn="justLow">
              <a:lnSpc>
                <a:spcPct val="150000"/>
              </a:lnSpc>
            </a:pPr>
            <a:r>
              <a:rPr lang="en-IN" sz="1800" dirty="0" smtClean="0">
                <a:latin typeface="Times New Roman" pitchFamily="18" charset="0"/>
                <a:cs typeface="Times New Roman" pitchFamily="18" charset="0"/>
              </a:rPr>
              <a:t>Anoxia</a:t>
            </a:r>
            <a:endParaRPr lang="en-IN" sz="1800" dirty="0">
              <a:latin typeface="Times New Roman" pitchFamily="18" charset="0"/>
              <a:cs typeface="Times New Roman" pitchFamily="18" charset="0"/>
            </a:endParaRPr>
          </a:p>
          <a:p>
            <a:pPr algn="justLow">
              <a:lnSpc>
                <a:spcPct val="150000"/>
              </a:lnSpc>
            </a:pPr>
            <a:r>
              <a:rPr lang="en-IN" sz="1800" dirty="0" smtClean="0">
                <a:latin typeface="Times New Roman" pitchFamily="18" charset="0"/>
                <a:cs typeface="Times New Roman" pitchFamily="18" charset="0"/>
              </a:rPr>
              <a:t>Perinatal </a:t>
            </a:r>
            <a:r>
              <a:rPr lang="en-IN" sz="1800" dirty="0">
                <a:latin typeface="Times New Roman" pitchFamily="18" charset="0"/>
                <a:cs typeface="Times New Roman" pitchFamily="18" charset="0"/>
              </a:rPr>
              <a:t>infection</a:t>
            </a:r>
          </a:p>
          <a:p>
            <a:pPr algn="justLow">
              <a:lnSpc>
                <a:spcPct val="150000"/>
              </a:lnSpc>
            </a:pPr>
            <a:r>
              <a:rPr lang="en-IN" sz="1800" dirty="0" smtClean="0">
                <a:latin typeface="Times New Roman" pitchFamily="18" charset="0"/>
                <a:cs typeface="Times New Roman" pitchFamily="18" charset="0"/>
              </a:rPr>
              <a:t>Genetic </a:t>
            </a:r>
            <a:r>
              <a:rPr lang="en-IN" sz="1800" dirty="0">
                <a:latin typeface="Times New Roman" pitchFamily="18" charset="0"/>
                <a:cs typeface="Times New Roman" pitchFamily="18" charset="0"/>
              </a:rPr>
              <a:t>abnormalities, such as tuberous sclerosis and phenylketonuria</a:t>
            </a:r>
          </a:p>
          <a:p>
            <a:pPr algn="justLow">
              <a:lnSpc>
                <a:spcPct val="150000"/>
              </a:lnSpc>
            </a:pPr>
            <a:r>
              <a:rPr lang="en-IN" sz="1800" dirty="0" smtClean="0">
                <a:latin typeface="Times New Roman" pitchFamily="18" charset="0"/>
                <a:cs typeface="Times New Roman" pitchFamily="18" charset="0"/>
              </a:rPr>
              <a:t>Perinatal </a:t>
            </a:r>
            <a:r>
              <a:rPr lang="en-IN" sz="1800" dirty="0">
                <a:latin typeface="Times New Roman" pitchFamily="18" charset="0"/>
                <a:cs typeface="Times New Roman" pitchFamily="18" charset="0"/>
              </a:rPr>
              <a:t>injuries</a:t>
            </a:r>
          </a:p>
          <a:p>
            <a:pPr algn="justLow">
              <a:lnSpc>
                <a:spcPct val="150000"/>
              </a:lnSpc>
            </a:pPr>
            <a:r>
              <a:rPr lang="en-IN" sz="1800" dirty="0" smtClean="0">
                <a:latin typeface="Times New Roman" pitchFamily="18" charset="0"/>
                <a:cs typeface="Times New Roman" pitchFamily="18" charset="0"/>
              </a:rPr>
              <a:t>Metabolic </a:t>
            </a:r>
            <a:r>
              <a:rPr lang="en-IN" sz="1800" dirty="0">
                <a:latin typeface="Times New Roman" pitchFamily="18" charset="0"/>
                <a:cs typeface="Times New Roman" pitchFamily="18" charset="0"/>
              </a:rPr>
              <a:t>abnormalities, such as </a:t>
            </a:r>
            <a:r>
              <a:rPr lang="en-IN" sz="1800" dirty="0" err="1">
                <a:latin typeface="Times New Roman" pitchFamily="18" charset="0"/>
                <a:cs typeface="Times New Roman" pitchFamily="18" charset="0"/>
              </a:rPr>
              <a:t>hypoglycemia</a:t>
            </a:r>
            <a:r>
              <a:rPr lang="en-IN" sz="1800" dirty="0">
                <a:latin typeface="Times New Roman" pitchFamily="18" charset="0"/>
                <a:cs typeface="Times New Roman" pitchFamily="18" charset="0"/>
              </a:rPr>
              <a:t>, pyridoxine deficiency, or </a:t>
            </a:r>
            <a:r>
              <a:rPr lang="en-IN" sz="1800" dirty="0" err="1">
                <a:latin typeface="Times New Roman" pitchFamily="18" charset="0"/>
                <a:cs typeface="Times New Roman" pitchFamily="18" charset="0"/>
              </a:rPr>
              <a:t>hypoparathyroidism</a:t>
            </a:r>
            <a:endParaRPr lang="en-IN" sz="1800" dirty="0">
              <a:latin typeface="Times New Roman" pitchFamily="18" charset="0"/>
              <a:cs typeface="Times New Roman" pitchFamily="18" charset="0"/>
            </a:endParaRPr>
          </a:p>
          <a:p>
            <a:pPr algn="justLow">
              <a:lnSpc>
                <a:spcPct val="150000"/>
              </a:lnSpc>
            </a:pPr>
            <a:r>
              <a:rPr lang="en-IN" sz="1800" dirty="0" smtClean="0">
                <a:latin typeface="Times New Roman" pitchFamily="18" charset="0"/>
                <a:cs typeface="Times New Roman" pitchFamily="18" charset="0"/>
              </a:rPr>
              <a:t>Brain </a:t>
            </a:r>
            <a:r>
              <a:rPr lang="en-IN" sz="1800" dirty="0">
                <a:latin typeface="Times New Roman" pitchFamily="18" charset="0"/>
                <a:cs typeface="Times New Roman" pitchFamily="18" charset="0"/>
              </a:rPr>
              <a:t>tumours or other space-occupying lesions</a:t>
            </a:r>
          </a:p>
          <a:p>
            <a:pPr algn="justLow">
              <a:lnSpc>
                <a:spcPct val="150000"/>
              </a:lnSpc>
            </a:pPr>
            <a:r>
              <a:rPr lang="en-IN" sz="1800" dirty="0" smtClean="0">
                <a:latin typeface="Times New Roman" pitchFamily="18" charset="0"/>
                <a:cs typeface="Times New Roman" pitchFamily="18" charset="0"/>
              </a:rPr>
              <a:t>Meningitis</a:t>
            </a:r>
            <a:r>
              <a:rPr lang="en-IN" sz="1800" dirty="0">
                <a:latin typeface="Times New Roman" pitchFamily="18" charset="0"/>
                <a:cs typeface="Times New Roman" pitchFamily="18" charset="0"/>
              </a:rPr>
              <a:t>, encephalitis, or brain abscess</a:t>
            </a:r>
          </a:p>
          <a:p>
            <a:pPr algn="justLow">
              <a:lnSpc>
                <a:spcPct val="150000"/>
              </a:lnSpc>
            </a:pPr>
            <a:r>
              <a:rPr lang="en-IN" sz="1800" dirty="0" smtClean="0">
                <a:latin typeface="Times New Roman" pitchFamily="18" charset="0"/>
                <a:cs typeface="Times New Roman" pitchFamily="18" charset="0"/>
              </a:rPr>
              <a:t>Traumatic </a:t>
            </a:r>
            <a:r>
              <a:rPr lang="en-IN" sz="1800" dirty="0">
                <a:latin typeface="Times New Roman" pitchFamily="18" charset="0"/>
                <a:cs typeface="Times New Roman" pitchFamily="18" charset="0"/>
              </a:rPr>
              <a:t>injury</a:t>
            </a:r>
          </a:p>
          <a:p>
            <a:pPr algn="justLow">
              <a:lnSpc>
                <a:spcPct val="150000"/>
              </a:lnSpc>
            </a:pPr>
            <a:r>
              <a:rPr lang="en-IN" sz="1800" dirty="0" smtClean="0">
                <a:latin typeface="Times New Roman" pitchFamily="18" charset="0"/>
                <a:cs typeface="Times New Roman" pitchFamily="18" charset="0"/>
              </a:rPr>
              <a:t>Ingestion </a:t>
            </a:r>
            <a:r>
              <a:rPr lang="en-IN" sz="1800" dirty="0">
                <a:latin typeface="Times New Roman" pitchFamily="18" charset="0"/>
                <a:cs typeface="Times New Roman" pitchFamily="18" charset="0"/>
              </a:rPr>
              <a:t>of toxins, such as mercury, lead, or carbon monoxide</a:t>
            </a:r>
          </a:p>
          <a:p>
            <a:pPr algn="justLow">
              <a:lnSpc>
                <a:spcPct val="150000"/>
              </a:lnSpc>
            </a:pPr>
            <a:r>
              <a:rPr lang="en-IN" sz="1800" dirty="0" smtClean="0">
                <a:latin typeface="Times New Roman" pitchFamily="18" charset="0"/>
                <a:cs typeface="Times New Roman" pitchFamily="18" charset="0"/>
              </a:rPr>
              <a:t>Stroke</a:t>
            </a:r>
            <a:endParaRPr lang="en-IN" sz="1800" dirty="0">
              <a:latin typeface="Times New Roman" pitchFamily="18" charset="0"/>
              <a:cs typeface="Times New Roman" pitchFamily="18" charset="0"/>
            </a:endParaRPr>
          </a:p>
          <a:p>
            <a:pPr algn="justLow">
              <a:lnSpc>
                <a:spcPct val="150000"/>
              </a:lnSpc>
            </a:pPr>
            <a:r>
              <a:rPr lang="en-IN" sz="1800" dirty="0" smtClean="0">
                <a:latin typeface="Times New Roman" pitchFamily="18" charset="0"/>
                <a:cs typeface="Times New Roman" pitchFamily="18" charset="0"/>
              </a:rPr>
              <a:t>Apparent </a:t>
            </a:r>
            <a:r>
              <a:rPr lang="en-IN" sz="1800" dirty="0">
                <a:latin typeface="Times New Roman" pitchFamily="18" charset="0"/>
                <a:cs typeface="Times New Roman" pitchFamily="18" charset="0"/>
              </a:rPr>
              <a:t>familial incidence in some seizure disorders</a:t>
            </a:r>
          </a:p>
          <a:p>
            <a:pPr>
              <a:lnSpc>
                <a:spcPct val="150000"/>
              </a:lnSpc>
            </a:pPr>
            <a:endParaRPr lang="en-US" sz="1800"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7</a:t>
            </a:fld>
            <a:endParaRPr lang="en-US"/>
          </a:p>
        </p:txBody>
      </p:sp>
      <p:sp>
        <p:nvSpPr>
          <p:cNvPr id="6" name="Footer Placeholder 5"/>
          <p:cNvSpPr>
            <a:spLocks noGrp="1"/>
          </p:cNvSpPr>
          <p:nvPr>
            <p:ph type="ftr" sz="quarter" idx="11"/>
          </p:nvPr>
        </p:nvSpPr>
        <p:spPr/>
        <p:txBody>
          <a:bodyPr/>
          <a:lstStyle/>
          <a:p>
            <a:r>
              <a:rPr lang="en-US" smtClean="0"/>
              <a:t>RDP</a:t>
            </a:r>
            <a:endParaRPr lang="en-US"/>
          </a:p>
        </p:txBody>
      </p:sp>
    </p:spTree>
    <p:extLst>
      <p:ext uri="{BB962C8B-B14F-4D97-AF65-F5344CB8AC3E}">
        <p14:creationId xmlns:p14="http://schemas.microsoft.com/office/powerpoint/2010/main" val="20526035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2000" b="1" u="sng" dirty="0" smtClean="0">
                <a:cs typeface="Times New Roman" pitchFamily="18" charset="0"/>
              </a:rPr>
              <a:t>PATHOPHYSIOLOGY</a:t>
            </a:r>
            <a:r>
              <a:rPr lang="en-IN" sz="2000" b="1" u="sng" dirty="0" smtClean="0"/>
              <a:t/>
            </a:r>
            <a:br>
              <a:rPr lang="en-IN" sz="2000" b="1" u="sng" dirty="0" smtClean="0"/>
            </a:br>
            <a:endParaRPr lang="en-US" sz="2000" b="1" u="sng" dirty="0"/>
          </a:p>
        </p:txBody>
      </p:sp>
      <p:sp>
        <p:nvSpPr>
          <p:cNvPr id="3" name="Content Placeholder 2"/>
          <p:cNvSpPr>
            <a:spLocks noGrp="1"/>
          </p:cNvSpPr>
          <p:nvPr>
            <p:ph idx="1"/>
          </p:nvPr>
        </p:nvSpPr>
        <p:spPr>
          <a:xfrm>
            <a:off x="593686" y="1142984"/>
            <a:ext cx="10969943" cy="4157674"/>
          </a:xfrm>
        </p:spPr>
        <p:txBody>
          <a:bodyPr>
            <a:normAutofit/>
          </a:bodyPr>
          <a:lstStyle/>
          <a:p>
            <a:pPr algn="just">
              <a:lnSpc>
                <a:spcPct val="150000"/>
              </a:lnSpc>
            </a:pPr>
            <a:r>
              <a:rPr lang="en-IN" sz="1800" dirty="0">
                <a:latin typeface="Times New Roman" pitchFamily="18" charset="0"/>
                <a:cs typeface="Times New Roman" pitchFamily="18" charset="0"/>
              </a:rPr>
              <a:t>Some neurons in the brain may depolarize easily or be </a:t>
            </a:r>
            <a:r>
              <a:rPr lang="en-IN" sz="1800" dirty="0" err="1">
                <a:latin typeface="Times New Roman" pitchFamily="18" charset="0"/>
                <a:cs typeface="Times New Roman" pitchFamily="18" charset="0"/>
              </a:rPr>
              <a:t>hyperexcitable</a:t>
            </a:r>
            <a:r>
              <a:rPr lang="en-IN" sz="1800" dirty="0">
                <a:latin typeface="Times New Roman" pitchFamily="18" charset="0"/>
                <a:cs typeface="Times New Roman" pitchFamily="18" charset="0"/>
              </a:rPr>
              <a:t>; this epileptogenic focus fires more readily than normal when stimulated. In these neurons, the membrane potential at rest is less negative or inhibitory connections are missing, possibly because of decreased gamma-</a:t>
            </a:r>
            <a:r>
              <a:rPr lang="en-IN" sz="1800" dirty="0" err="1">
                <a:latin typeface="Times New Roman" pitchFamily="18" charset="0"/>
                <a:cs typeface="Times New Roman" pitchFamily="18" charset="0"/>
              </a:rPr>
              <a:t>aminobutyric</a:t>
            </a:r>
            <a:r>
              <a:rPr lang="en-IN" sz="1800" dirty="0">
                <a:latin typeface="Times New Roman" pitchFamily="18" charset="0"/>
                <a:cs typeface="Times New Roman" pitchFamily="18" charset="0"/>
              </a:rPr>
              <a:t> acid activity or localized shifts in electrolytes.</a:t>
            </a:r>
          </a:p>
          <a:p>
            <a:pPr algn="just">
              <a:lnSpc>
                <a:spcPct val="150000"/>
              </a:lnSpc>
            </a:pPr>
            <a:r>
              <a:rPr lang="en-IN" sz="1800" dirty="0">
                <a:latin typeface="Times New Roman" pitchFamily="18" charset="0"/>
                <a:cs typeface="Times New Roman" pitchFamily="18" charset="0"/>
              </a:rPr>
              <a:t>On stimulation, the epileptogenic focus fires and spreads electrical current toward the synapse and surrounding cells. These cells fire in turn, and the impulse cascades to one side of the brain (a partial seizure), both sides of the brain (a generalized seizure), or cortical, subcortical, or brain stem areas.</a:t>
            </a:r>
          </a:p>
          <a:p>
            <a:pPr>
              <a:lnSpc>
                <a:spcPct val="150000"/>
              </a:lnSpc>
            </a:pPr>
            <a:endParaRPr lang="en-US" sz="1800"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8</a:t>
            </a:fld>
            <a:endParaRPr lang="en-US"/>
          </a:p>
        </p:txBody>
      </p:sp>
      <p:sp>
        <p:nvSpPr>
          <p:cNvPr id="6" name="Footer Placeholder 5"/>
          <p:cNvSpPr>
            <a:spLocks noGrp="1"/>
          </p:cNvSpPr>
          <p:nvPr>
            <p:ph type="ftr" sz="quarter" idx="11"/>
          </p:nvPr>
        </p:nvSpPr>
        <p:spPr/>
        <p:txBody>
          <a:bodyPr/>
          <a:lstStyle/>
          <a:p>
            <a:r>
              <a:rPr lang="en-US" smtClean="0"/>
              <a:t>RDP</a:t>
            </a:r>
            <a:endParaRPr lang="en-US"/>
          </a:p>
        </p:txBody>
      </p:sp>
    </p:spTree>
    <p:extLst>
      <p:ext uri="{BB962C8B-B14F-4D97-AF65-F5344CB8AC3E}">
        <p14:creationId xmlns:p14="http://schemas.microsoft.com/office/powerpoint/2010/main" val="413963450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93686" y="1857364"/>
            <a:ext cx="10969943" cy="2505076"/>
          </a:xfrm>
        </p:spPr>
        <p:txBody>
          <a:bodyPr>
            <a:normAutofit/>
          </a:bodyPr>
          <a:lstStyle/>
          <a:p>
            <a:pPr algn="just">
              <a:lnSpc>
                <a:spcPct val="150000"/>
              </a:lnSpc>
            </a:pPr>
            <a:r>
              <a:rPr lang="en-IN" sz="1800" dirty="0">
                <a:latin typeface="Times New Roman" pitchFamily="18" charset="0"/>
                <a:cs typeface="Times New Roman" pitchFamily="18" charset="0"/>
              </a:rPr>
              <a:t>The brain's metabolic </a:t>
            </a:r>
            <a:r>
              <a:rPr lang="en-IN" sz="1800" dirty="0" smtClean="0">
                <a:latin typeface="Times New Roman" pitchFamily="18" charset="0"/>
                <a:cs typeface="Times New Roman" pitchFamily="18" charset="0"/>
              </a:rPr>
              <a:t>demand </a:t>
            </a:r>
            <a:r>
              <a:rPr lang="en-IN" sz="1800" dirty="0">
                <a:latin typeface="Times New Roman" pitchFamily="18" charset="0"/>
                <a:cs typeface="Times New Roman" pitchFamily="18" charset="0"/>
              </a:rPr>
              <a:t>for oxygen increases dramatically during a seizure. If this demand isn't met, hypoxia and brain damage ensue. Firing of inhibitory neurons causes the excitatory neurons to slow their firing and eventually stop.</a:t>
            </a:r>
          </a:p>
          <a:p>
            <a:pPr algn="just">
              <a:lnSpc>
                <a:spcPct val="150000"/>
              </a:lnSpc>
            </a:pPr>
            <a:r>
              <a:rPr lang="en-IN" sz="1800" dirty="0">
                <a:latin typeface="Times New Roman" pitchFamily="18" charset="0"/>
                <a:cs typeface="Times New Roman" pitchFamily="18" charset="0"/>
              </a:rPr>
              <a:t>If this inhibitory action doesn't occur, the result is status </a:t>
            </a:r>
            <a:r>
              <a:rPr lang="en-IN" sz="1800" dirty="0" err="1">
                <a:latin typeface="Times New Roman" pitchFamily="18" charset="0"/>
                <a:cs typeface="Times New Roman" pitchFamily="18" charset="0"/>
              </a:rPr>
              <a:t>epilepticus</a:t>
            </a:r>
            <a:r>
              <a:rPr lang="en-IN" sz="1800" dirty="0">
                <a:latin typeface="Times New Roman" pitchFamily="18" charset="0"/>
                <a:cs typeface="Times New Roman" pitchFamily="18" charset="0"/>
              </a:rPr>
              <a:t>: one prolonged seizure or one seizure occurring right after another and another. Without treatment, this may be fatal.</a:t>
            </a:r>
          </a:p>
          <a:p>
            <a:pPr>
              <a:lnSpc>
                <a:spcPct val="150000"/>
              </a:lnSpc>
            </a:pPr>
            <a:endParaRPr lang="en-US" sz="1800"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9</a:t>
            </a:fld>
            <a:endParaRPr lang="en-US"/>
          </a:p>
        </p:txBody>
      </p:sp>
      <p:sp>
        <p:nvSpPr>
          <p:cNvPr id="2" name="Footer Placeholder 1"/>
          <p:cNvSpPr>
            <a:spLocks noGrp="1"/>
          </p:cNvSpPr>
          <p:nvPr>
            <p:ph type="ftr" sz="quarter" idx="11"/>
          </p:nvPr>
        </p:nvSpPr>
        <p:spPr/>
        <p:txBody>
          <a:bodyPr/>
          <a:lstStyle/>
          <a:p>
            <a:r>
              <a:rPr lang="en-US" smtClean="0"/>
              <a:t>RDP</a:t>
            </a:r>
            <a:endParaRPr lang="en-US"/>
          </a:p>
        </p:txBody>
      </p:sp>
    </p:spTree>
    <p:extLst>
      <p:ext uri="{BB962C8B-B14F-4D97-AF65-F5344CB8AC3E}">
        <p14:creationId xmlns:p14="http://schemas.microsoft.com/office/powerpoint/2010/main" val="34142094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177</TotalTime>
  <Words>861</Words>
  <Application>Microsoft Office PowerPoint</Application>
  <PresentationFormat>Custom</PresentationFormat>
  <Paragraphs>117</Paragraphs>
  <Slides>14</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Arial</vt:lpstr>
      <vt:lpstr>Calibri</vt:lpstr>
      <vt:lpstr>Calibri Light</vt:lpstr>
      <vt:lpstr>Times New Roman</vt:lpstr>
      <vt:lpstr>Wingdings</vt:lpstr>
      <vt:lpstr>Office Theme</vt:lpstr>
      <vt:lpstr>PowerPoint Presentation</vt:lpstr>
      <vt:lpstr>CONTENTS </vt:lpstr>
      <vt:lpstr>DEFINITION:</vt:lpstr>
      <vt:lpstr>INTERNATIONAL CLASSIFICATION OF EPILEPTIC SEIZURES</vt:lpstr>
      <vt:lpstr>PowerPoint Presentation</vt:lpstr>
      <vt:lpstr>EPIDEMIOLOGY</vt:lpstr>
      <vt:lpstr>ETIOLOGY  </vt:lpstr>
      <vt:lpstr>PATHOPHYSIOLOGY </vt:lpstr>
      <vt:lpstr>PowerPoint Presentation</vt:lpstr>
      <vt:lpstr>COMPLICATIONS </vt:lpstr>
      <vt:lpstr>CLINICAL MANIFESTATIONS </vt:lpstr>
      <vt:lpstr>PowerPoint Presentation</vt:lpstr>
      <vt:lpstr>DIAGNOSIS </vt:lpstr>
      <vt:lpstr>REFERENCE:</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Gopalpharmd</dc:creator>
  <cp:lastModifiedBy>User</cp:lastModifiedBy>
  <cp:revision>17</cp:revision>
  <dcterms:created xsi:type="dcterms:W3CDTF">2006-08-16T00:00:00Z</dcterms:created>
  <dcterms:modified xsi:type="dcterms:W3CDTF">2024-09-16T06:07:58Z</dcterms:modified>
</cp:coreProperties>
</file>