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9"/>
  </p:notesMasterIdLst>
  <p:sldIdLst>
    <p:sldId id="256" r:id="rId2"/>
    <p:sldId id="257" r:id="rId3"/>
    <p:sldId id="273" r:id="rId4"/>
    <p:sldId id="258" r:id="rId5"/>
    <p:sldId id="272" r:id="rId6"/>
    <p:sldId id="259" r:id="rId7"/>
    <p:sldId id="260" r:id="rId8"/>
    <p:sldId id="261" r:id="rId9"/>
    <p:sldId id="262" r:id="rId10"/>
    <p:sldId id="263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43C0EA-63F5-4A7E-9D1C-DDEC8C79F016}" type="datetimeFigureOut">
              <a:rPr lang="en-IN" smtClean="0"/>
              <a:t>20-12-2021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B0112F-D290-4CF2-9C3E-99D2C220DFC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756761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800" spc="-12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06876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7DFA30B5-F744-41F4-986C-314C94651397}" type="datetimeFigureOut">
              <a:rPr lang="en-IN" smtClean="0"/>
              <a:t>20-12-2021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B12E93DC-877D-4701-9EBB-A705FFF9482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647242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A30B5-F744-41F4-986C-314C94651397}" type="datetimeFigureOut">
              <a:rPr lang="en-IN" smtClean="0"/>
              <a:t>20-12-2021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E93DC-877D-4701-9EBB-A705FFF9482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220549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A30B5-F744-41F4-986C-314C94651397}" type="datetimeFigureOut">
              <a:rPr lang="en-IN" smtClean="0"/>
              <a:t>20-12-2021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E93DC-877D-4701-9EBB-A705FFF9482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67147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0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A30B5-F744-41F4-986C-314C94651397}" type="datetimeFigureOut">
              <a:rPr lang="en-IN" smtClean="0"/>
              <a:t>20-12-2021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E93DC-877D-4701-9EBB-A705FFF9482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79837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53084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7608" y="2038435"/>
            <a:ext cx="466344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08" y="2750990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A30B5-F744-41F4-986C-314C94651397}" type="datetimeFigureOut">
              <a:rPr lang="en-IN" smtClean="0"/>
              <a:t>20-12-2021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E93DC-877D-4701-9EBB-A705FFF9482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415096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A30B5-F744-41F4-986C-314C94651397}" type="datetimeFigureOut">
              <a:rPr lang="en-IN" smtClean="0"/>
              <a:t>20-12-2021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E93DC-877D-4701-9EBB-A705FFF9482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366977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A30B5-F744-41F4-986C-314C94651397}" type="datetimeFigureOut">
              <a:rPr lang="en-IN" smtClean="0"/>
              <a:t>20-12-2021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E93DC-877D-4701-9EBB-A705FFF9482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374730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A30B5-F744-41F4-986C-314C94651397}" type="datetimeFigureOut">
              <a:rPr lang="en-IN" smtClean="0"/>
              <a:t>20-12-2021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B12E93DC-877D-4701-9EBB-A705FFF9482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46906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solidFill>
            <a:schemeClr val="accent1">
              <a:lumMod val="20000"/>
              <a:lumOff val="8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7DFA30B5-F744-41F4-986C-314C94651397}" type="datetimeFigureOut">
              <a:rPr lang="en-IN" smtClean="0"/>
              <a:t>20-12-2021</a:t>
            </a:fld>
            <a:endParaRPr lang="en-IN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IN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B12E93DC-877D-4701-9EBB-A705FFF9482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286085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A30B5-F744-41F4-986C-314C94651397}" type="datetimeFigureOut">
              <a:rPr lang="en-IN" smtClean="0"/>
              <a:t>20-12-2021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E93DC-877D-4701-9EBB-A705FFF9482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588716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714375"/>
            <a:ext cx="7734300" cy="5400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A30B5-F744-41F4-986C-314C94651397}" type="datetimeFigureOut">
              <a:rPr lang="en-IN" smtClean="0"/>
              <a:t>20-12-2021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E93DC-877D-4701-9EBB-A705FFF9482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252273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7DFA30B5-F744-41F4-986C-314C94651397}" type="datetimeFigureOut">
              <a:rPr lang="en-IN" smtClean="0"/>
              <a:t>20-12-2021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B12E93DC-877D-4701-9EBB-A705FFF9482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20391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5BCD389-0D96-4F52-9E59-DAB4C83279E7}"/>
              </a:ext>
            </a:extLst>
          </p:cNvPr>
          <p:cNvSpPr txBox="1"/>
          <p:nvPr/>
        </p:nvSpPr>
        <p:spPr>
          <a:xfrm>
            <a:off x="5104660" y="-62144"/>
            <a:ext cx="44654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4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Eczema</a:t>
            </a:r>
            <a:r>
              <a:rPr lang="en-IN" dirty="0"/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095E705-6319-4B35-91C0-CE0E0E7AE7D7}"/>
              </a:ext>
            </a:extLst>
          </p:cNvPr>
          <p:cNvSpPr txBox="1"/>
          <p:nvPr/>
        </p:nvSpPr>
        <p:spPr>
          <a:xfrm>
            <a:off x="363985" y="2317072"/>
            <a:ext cx="51756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4000" i="1" dirty="0">
                <a:latin typeface="Algerian" panose="04020705040A02060702" pitchFamily="82" charset="0"/>
              </a:rPr>
              <a:t>Dermatology</a:t>
            </a:r>
            <a:r>
              <a:rPr lang="en-IN" dirty="0"/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DCF146A-4550-4A5F-A602-25DE937A54AC}"/>
              </a:ext>
            </a:extLst>
          </p:cNvPr>
          <p:cNvSpPr txBox="1"/>
          <p:nvPr/>
        </p:nvSpPr>
        <p:spPr>
          <a:xfrm>
            <a:off x="7590408" y="5941381"/>
            <a:ext cx="48560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4000" dirty="0">
                <a:solidFill>
                  <a:srgbClr val="FFFF00"/>
                </a:solidFill>
                <a:latin typeface="Bodoni MT Black" panose="02070A03080606020203" pitchFamily="18" charset="0"/>
              </a:rPr>
              <a:t>By Animesh Das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CBF17DF-D9B3-4E82-81AD-4062B80E9E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4626" y="1746157"/>
            <a:ext cx="3843389" cy="255760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A945E5D-2307-4DBB-84B1-76758D265D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799" y="3844141"/>
            <a:ext cx="2953120" cy="2862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9286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CAD1543-06DF-4067-8148-8F9CCD028FF0}"/>
              </a:ext>
            </a:extLst>
          </p:cNvPr>
          <p:cNvSpPr txBox="1"/>
          <p:nvPr/>
        </p:nvSpPr>
        <p:spPr>
          <a:xfrm>
            <a:off x="5344357" y="0"/>
            <a:ext cx="29118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i="1" dirty="0">
                <a:latin typeface="Arial Black" panose="020B0A04020102020204" pitchFamily="34" charset="0"/>
              </a:rPr>
              <a:t>Definition</a:t>
            </a:r>
            <a:r>
              <a:rPr lang="en-IN" dirty="0"/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0E6595B-1C95-433E-8E47-C7272582E15D}"/>
              </a:ext>
            </a:extLst>
          </p:cNvPr>
          <p:cNvSpPr txBox="1"/>
          <p:nvPr/>
        </p:nvSpPr>
        <p:spPr>
          <a:xfrm>
            <a:off x="0" y="960290"/>
            <a:ext cx="1231333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dirty="0">
                <a:solidFill>
                  <a:srgbClr val="0070C0"/>
                </a:solidFill>
                <a:latin typeface="Arial Rounded MT Bold" panose="020F0704030504030204" pitchFamily="34" charset="0"/>
              </a:rPr>
              <a:t>It is an inflammation of skin caused by a combination of immune system activation genetics , environmental triggers and stress . Atopic dermatitis usually develops in early childhood and is more common in people 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CC49A5C-52B2-4FA8-BB6A-0B390573461A}"/>
              </a:ext>
            </a:extLst>
          </p:cNvPr>
          <p:cNvSpPr txBox="1"/>
          <p:nvPr/>
        </p:nvSpPr>
        <p:spPr>
          <a:xfrm>
            <a:off x="736847" y="3011750"/>
            <a:ext cx="101027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dirty="0">
                <a:solidFill>
                  <a:srgbClr val="FF0000"/>
                </a:solidFill>
                <a:latin typeface="Britannic Bold" panose="020B0903060703020204" pitchFamily="34" charset="0"/>
              </a:rPr>
              <a:t>Causative organism -- Staphylococcus aureus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7732025-4943-4458-B2A6-316E478076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64102" y="3596525"/>
            <a:ext cx="2993945" cy="300731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8FC3F1E-C347-47DE-AC7A-27DDCE00D2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953" y="4013702"/>
            <a:ext cx="3602022" cy="2722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46490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599932D-78ED-4464-B449-DC71DB5660F3}"/>
              </a:ext>
            </a:extLst>
          </p:cNvPr>
          <p:cNvSpPr txBox="1"/>
          <p:nvPr/>
        </p:nvSpPr>
        <p:spPr>
          <a:xfrm>
            <a:off x="5317725" y="-27784"/>
            <a:ext cx="40038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Etiology</a:t>
            </a:r>
            <a:r>
              <a:rPr lang="en-IN" dirty="0"/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554A9C8-35F3-4362-A373-43C984396ABF}"/>
              </a:ext>
            </a:extLst>
          </p:cNvPr>
          <p:cNvSpPr txBox="1"/>
          <p:nvPr/>
        </p:nvSpPr>
        <p:spPr>
          <a:xfrm>
            <a:off x="1509203" y="1207363"/>
            <a:ext cx="5166805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IN" sz="2800" dirty="0">
                <a:solidFill>
                  <a:srgbClr val="0070C0"/>
                </a:solidFill>
                <a:latin typeface="Cooper Black" panose="0208090404030B020404" pitchFamily="18" charset="0"/>
              </a:rPr>
              <a:t> anxiety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IN" sz="2800" dirty="0">
              <a:solidFill>
                <a:srgbClr val="0070C0"/>
              </a:solidFill>
              <a:latin typeface="Cooper Black" panose="0208090404030B0204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IN" sz="2800" dirty="0">
                <a:solidFill>
                  <a:srgbClr val="0070C0"/>
                </a:solidFill>
                <a:latin typeface="Cooper Black" panose="0208090404030B020404" pitchFamily="18" charset="0"/>
              </a:rPr>
              <a:t> Temperature changes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IN" sz="2800" dirty="0">
              <a:solidFill>
                <a:srgbClr val="0070C0"/>
              </a:solidFill>
              <a:latin typeface="Cooper Black" panose="0208090404030B0204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IN" sz="2800" dirty="0">
                <a:solidFill>
                  <a:srgbClr val="0070C0"/>
                </a:solidFill>
                <a:latin typeface="Cooper Black" panose="0208090404030B020404" pitchFamily="18" charset="0"/>
              </a:rPr>
              <a:t> decreased humidity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IN" sz="2800" dirty="0">
              <a:solidFill>
                <a:srgbClr val="0070C0"/>
              </a:solidFill>
              <a:latin typeface="Cooper Black" panose="0208090404030B0204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IN" sz="2800" dirty="0">
                <a:solidFill>
                  <a:srgbClr val="0070C0"/>
                </a:solidFill>
                <a:latin typeface="Cooper Black" panose="0208090404030B020404" pitchFamily="18" charset="0"/>
              </a:rPr>
              <a:t> contact with irritants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IN" sz="2800" dirty="0">
              <a:solidFill>
                <a:srgbClr val="0070C0"/>
              </a:solidFill>
              <a:latin typeface="Cooper Black" panose="0208090404030B0204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IN" sz="2800" dirty="0">
                <a:solidFill>
                  <a:srgbClr val="0070C0"/>
                </a:solidFill>
                <a:latin typeface="Cooper Black" panose="0208090404030B020404" pitchFamily="18" charset="0"/>
              </a:rPr>
              <a:t> allergens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IN" sz="2800" dirty="0">
              <a:solidFill>
                <a:srgbClr val="0070C0"/>
              </a:solidFill>
              <a:latin typeface="Cooper Black" panose="0208090404030B0204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IN" sz="2800" dirty="0">
                <a:solidFill>
                  <a:srgbClr val="0070C0"/>
                </a:solidFill>
                <a:latin typeface="Cooper Black" panose="0208090404030B020404" pitchFamily="18" charset="0"/>
              </a:rPr>
              <a:t> Microbial agent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1A33DCE-17DB-43DF-BF94-F1DCBF86A67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923"/>
          <a:stretch/>
        </p:blipFill>
        <p:spPr>
          <a:xfrm>
            <a:off x="7664389" y="3895118"/>
            <a:ext cx="4429630" cy="281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5596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EEAD309-D5B2-4EDD-BB20-C1045D4D9404}"/>
              </a:ext>
            </a:extLst>
          </p:cNvPr>
          <p:cNvSpPr txBox="1"/>
          <p:nvPr/>
        </p:nvSpPr>
        <p:spPr>
          <a:xfrm>
            <a:off x="4003829" y="0"/>
            <a:ext cx="58770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Type / Classifications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6A902CA-B560-48B3-9170-52B761B1F0EC}"/>
              </a:ext>
            </a:extLst>
          </p:cNvPr>
          <p:cNvSpPr txBox="1"/>
          <p:nvPr/>
        </p:nvSpPr>
        <p:spPr>
          <a:xfrm>
            <a:off x="1056443" y="1242874"/>
            <a:ext cx="55307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dirty="0">
                <a:latin typeface="Cooper Black" panose="0208090404030B020404" pitchFamily="18" charset="0"/>
              </a:rPr>
              <a:t>There are 4 types --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220190C-CB5A-4154-9D56-58D14358904D}"/>
              </a:ext>
            </a:extLst>
          </p:cNvPr>
          <p:cNvSpPr txBox="1"/>
          <p:nvPr/>
        </p:nvSpPr>
        <p:spPr>
          <a:xfrm>
            <a:off x="3266983" y="2432482"/>
            <a:ext cx="543313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IN" sz="2800" dirty="0">
                <a:solidFill>
                  <a:srgbClr val="0070C0"/>
                </a:solidFill>
                <a:latin typeface="Copperplate Gothic Bold" panose="020E0705020206020404" pitchFamily="34" charset="0"/>
              </a:rPr>
              <a:t> contact Dermatitis </a:t>
            </a:r>
          </a:p>
          <a:p>
            <a:pPr marL="342900" indent="-342900">
              <a:buFont typeface="+mj-lt"/>
              <a:buAutoNum type="arabicPeriod"/>
            </a:pPr>
            <a:endParaRPr lang="en-IN" sz="2800" dirty="0">
              <a:solidFill>
                <a:srgbClr val="0070C0"/>
              </a:solidFill>
              <a:latin typeface="Copperplate Gothic Bold" panose="020E07050202060204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IN" sz="2800" dirty="0">
                <a:solidFill>
                  <a:srgbClr val="0070C0"/>
                </a:solidFill>
                <a:latin typeface="Copperplate Gothic Bold" panose="020E0705020206020404" pitchFamily="34" charset="0"/>
              </a:rPr>
              <a:t> Atopic dermatitis </a:t>
            </a:r>
          </a:p>
          <a:p>
            <a:pPr marL="342900" indent="-342900">
              <a:buFont typeface="+mj-lt"/>
              <a:buAutoNum type="arabicPeriod"/>
            </a:pPr>
            <a:endParaRPr lang="en-IN" sz="2800" dirty="0">
              <a:solidFill>
                <a:srgbClr val="0070C0"/>
              </a:solidFill>
              <a:latin typeface="Copperplate Gothic Bold" panose="020E07050202060204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IN" sz="2800" dirty="0">
                <a:solidFill>
                  <a:srgbClr val="0070C0"/>
                </a:solidFill>
                <a:latin typeface="Copperplate Gothic Bold" panose="020E0705020206020404" pitchFamily="34" charset="0"/>
              </a:rPr>
              <a:t> Seborrheic dermatitis</a:t>
            </a:r>
          </a:p>
          <a:p>
            <a:pPr marL="342900" indent="-342900">
              <a:buFont typeface="+mj-lt"/>
              <a:buAutoNum type="arabicPeriod"/>
            </a:pPr>
            <a:endParaRPr lang="en-IN" sz="2800" dirty="0">
              <a:solidFill>
                <a:srgbClr val="0070C0"/>
              </a:solidFill>
              <a:latin typeface="Copperplate Gothic Bold" panose="020E07050202060204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IN" sz="2800" dirty="0">
                <a:solidFill>
                  <a:srgbClr val="0070C0"/>
                </a:solidFill>
                <a:latin typeface="Copperplate Gothic Bold" panose="020E0705020206020404" pitchFamily="34" charset="0"/>
              </a:rPr>
              <a:t> Napkin dermatitis  </a:t>
            </a:r>
          </a:p>
        </p:txBody>
      </p:sp>
    </p:spTree>
    <p:extLst>
      <p:ext uri="{BB962C8B-B14F-4D97-AF65-F5344CB8AC3E}">
        <p14:creationId xmlns:p14="http://schemas.microsoft.com/office/powerpoint/2010/main" val="38577898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87C87F7-E20F-4EAA-A4E3-1BE99E28B660}"/>
              </a:ext>
            </a:extLst>
          </p:cNvPr>
          <p:cNvSpPr txBox="1"/>
          <p:nvPr/>
        </p:nvSpPr>
        <p:spPr>
          <a:xfrm>
            <a:off x="5521911" y="0"/>
            <a:ext cx="37730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Irritants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8ED3A2B-5ACC-41A4-8E50-513C35DB4029}"/>
              </a:ext>
            </a:extLst>
          </p:cNvPr>
          <p:cNvSpPr txBox="1"/>
          <p:nvPr/>
        </p:nvSpPr>
        <p:spPr>
          <a:xfrm>
            <a:off x="1216241" y="825623"/>
            <a:ext cx="5459767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N" sz="2800" dirty="0">
                <a:solidFill>
                  <a:srgbClr val="0070C0"/>
                </a:solidFill>
                <a:latin typeface="Arial Rounded MT Bold" panose="020F0704030504030204" pitchFamily="34" charset="0"/>
              </a:rPr>
              <a:t> water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IN" sz="2800" dirty="0">
              <a:solidFill>
                <a:srgbClr val="0070C0"/>
              </a:solidFill>
              <a:latin typeface="Arial Rounded MT Bold" panose="020F07040305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N" sz="2800" dirty="0">
                <a:solidFill>
                  <a:srgbClr val="0070C0"/>
                </a:solidFill>
                <a:latin typeface="Arial Rounded MT Bold" panose="020F0704030504030204" pitchFamily="34" charset="0"/>
              </a:rPr>
              <a:t> skin cleansers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IN" sz="2800" dirty="0">
              <a:solidFill>
                <a:srgbClr val="0070C0"/>
              </a:solidFill>
              <a:latin typeface="Arial Rounded MT Bold" panose="020F07040305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N" sz="2800" dirty="0">
                <a:solidFill>
                  <a:srgbClr val="0070C0"/>
                </a:solidFill>
                <a:latin typeface="Arial Rounded MT Bold" panose="020F0704030504030204" pitchFamily="34" charset="0"/>
              </a:rPr>
              <a:t> plants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IN" sz="2800" dirty="0">
              <a:solidFill>
                <a:srgbClr val="0070C0"/>
              </a:solidFill>
              <a:latin typeface="Arial Rounded MT Bold" panose="020F07040305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N" sz="2800" dirty="0">
                <a:solidFill>
                  <a:srgbClr val="0070C0"/>
                </a:solidFill>
                <a:latin typeface="Arial Rounded MT Bold" panose="020F0704030504030204" pitchFamily="34" charset="0"/>
              </a:rPr>
              <a:t> Animal products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IN" sz="2800" dirty="0">
              <a:solidFill>
                <a:srgbClr val="0070C0"/>
              </a:solidFill>
              <a:latin typeface="Arial Rounded MT Bold" panose="020F07040305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N" sz="2800" dirty="0">
                <a:solidFill>
                  <a:srgbClr val="0070C0"/>
                </a:solidFill>
                <a:latin typeface="Arial Rounded MT Bold" panose="020F0704030504030204" pitchFamily="34" charset="0"/>
              </a:rPr>
              <a:t> Acids and alkalis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IN" sz="2800" dirty="0">
              <a:solidFill>
                <a:srgbClr val="0070C0"/>
              </a:solidFill>
              <a:latin typeface="Arial Rounded MT Bold" panose="020F07040305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N" sz="2800" dirty="0">
                <a:solidFill>
                  <a:srgbClr val="0070C0"/>
                </a:solidFill>
                <a:latin typeface="Arial Rounded MT Bold" panose="020F0704030504030204" pitchFamily="34" charset="0"/>
              </a:rPr>
              <a:t> industrial clearance agent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IN" sz="2800" dirty="0">
              <a:solidFill>
                <a:srgbClr val="0070C0"/>
              </a:solidFill>
              <a:latin typeface="Arial Rounded MT Bold" panose="020F07040305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N" sz="2800" dirty="0">
                <a:solidFill>
                  <a:srgbClr val="0070C0"/>
                </a:solidFill>
                <a:latin typeface="Arial Rounded MT Bold" panose="020F0704030504030204" pitchFamily="34" charset="0"/>
              </a:rPr>
              <a:t> oils and organic solvents </a:t>
            </a:r>
          </a:p>
        </p:txBody>
      </p:sp>
    </p:spTree>
    <p:extLst>
      <p:ext uri="{BB962C8B-B14F-4D97-AF65-F5344CB8AC3E}">
        <p14:creationId xmlns:p14="http://schemas.microsoft.com/office/powerpoint/2010/main" val="32751885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94CF633-1239-4AA5-B59E-C19B55041D0F}"/>
              </a:ext>
            </a:extLst>
          </p:cNvPr>
          <p:cNvSpPr txBox="1"/>
          <p:nvPr/>
        </p:nvSpPr>
        <p:spPr>
          <a:xfrm>
            <a:off x="4864963" y="0"/>
            <a:ext cx="39683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Epidemiology</a:t>
            </a:r>
            <a:r>
              <a:rPr lang="en-IN" dirty="0"/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61DE323-FD11-4610-A6ED-66304A133C63}"/>
              </a:ext>
            </a:extLst>
          </p:cNvPr>
          <p:cNvSpPr txBox="1"/>
          <p:nvPr/>
        </p:nvSpPr>
        <p:spPr>
          <a:xfrm>
            <a:off x="134644" y="1127465"/>
            <a:ext cx="11922711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800" dirty="0">
                <a:solidFill>
                  <a:srgbClr val="0070C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About 20 percent of children and up to 3 percent of the adult population have some form of eczema .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2800" dirty="0">
              <a:solidFill>
                <a:srgbClr val="0070C0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800" dirty="0">
                <a:solidFill>
                  <a:srgbClr val="0070C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People of all skin colors, races and ethnicities can be affected by       eczema 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2800" dirty="0">
              <a:solidFill>
                <a:srgbClr val="0070C0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800" dirty="0">
                <a:solidFill>
                  <a:srgbClr val="0070C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Eczema zone – China ,USA , UK etc. </a:t>
            </a:r>
            <a:endParaRPr lang="en-IN" sz="2800" dirty="0">
              <a:solidFill>
                <a:srgbClr val="0070C0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4264D34-9C85-4AF3-AAFC-B537C7D743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9225" y="4400966"/>
            <a:ext cx="4219167" cy="2275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6383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924A6EC-EDBC-4E2F-81A5-7F65C59689F2}"/>
              </a:ext>
            </a:extLst>
          </p:cNvPr>
          <p:cNvSpPr txBox="1"/>
          <p:nvPr/>
        </p:nvSpPr>
        <p:spPr>
          <a:xfrm>
            <a:off x="5202315" y="0"/>
            <a:ext cx="50425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Stages</a:t>
            </a:r>
            <a:r>
              <a:rPr lang="en-IN" dirty="0"/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EA47878-27CA-4C98-984C-DE50DE3B473E}"/>
              </a:ext>
            </a:extLst>
          </p:cNvPr>
          <p:cNvSpPr txBox="1"/>
          <p:nvPr/>
        </p:nvSpPr>
        <p:spPr>
          <a:xfrm>
            <a:off x="1535836" y="1322773"/>
            <a:ext cx="66937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dirty="0">
                <a:latin typeface="Cooper Black" panose="0208090404030B020404" pitchFamily="18" charset="0"/>
              </a:rPr>
              <a:t>There are the three stages --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3801CE4-3002-4A2C-8D6C-C93B52B947C5}"/>
              </a:ext>
            </a:extLst>
          </p:cNvPr>
          <p:cNvSpPr txBox="1"/>
          <p:nvPr/>
        </p:nvSpPr>
        <p:spPr>
          <a:xfrm>
            <a:off x="4048218" y="2441358"/>
            <a:ext cx="260115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IN" sz="2800" dirty="0">
                <a:solidFill>
                  <a:srgbClr val="0070C0"/>
                </a:solidFill>
                <a:latin typeface="Cooper Black" panose="0208090404030B020404" pitchFamily="18" charset="0"/>
              </a:rPr>
              <a:t>  Acute </a:t>
            </a:r>
          </a:p>
          <a:p>
            <a:pPr marL="342900" indent="-342900">
              <a:buFont typeface="+mj-lt"/>
              <a:buAutoNum type="alphaUcPeriod"/>
            </a:pPr>
            <a:endParaRPr lang="en-IN" sz="2800" dirty="0">
              <a:solidFill>
                <a:srgbClr val="0070C0"/>
              </a:solidFill>
              <a:latin typeface="Cooper Black" panose="0208090404030B020404" pitchFamily="18" charset="0"/>
            </a:endParaRPr>
          </a:p>
          <a:p>
            <a:pPr marL="342900" indent="-342900">
              <a:buFont typeface="+mj-lt"/>
              <a:buAutoNum type="alphaUcPeriod"/>
            </a:pPr>
            <a:r>
              <a:rPr lang="en-IN" sz="2800" dirty="0">
                <a:solidFill>
                  <a:srgbClr val="0070C0"/>
                </a:solidFill>
                <a:latin typeface="Cooper Black" panose="0208090404030B020404" pitchFamily="18" charset="0"/>
              </a:rPr>
              <a:t>  Sub acute </a:t>
            </a:r>
          </a:p>
          <a:p>
            <a:pPr marL="342900" indent="-342900">
              <a:buFont typeface="+mj-lt"/>
              <a:buAutoNum type="alphaUcPeriod"/>
            </a:pPr>
            <a:endParaRPr lang="en-IN" sz="2800" dirty="0">
              <a:solidFill>
                <a:srgbClr val="0070C0"/>
              </a:solidFill>
              <a:latin typeface="Cooper Black" panose="0208090404030B020404" pitchFamily="18" charset="0"/>
            </a:endParaRPr>
          </a:p>
          <a:p>
            <a:pPr marL="342900" indent="-342900">
              <a:buFont typeface="+mj-lt"/>
              <a:buAutoNum type="alphaUcPeriod"/>
            </a:pPr>
            <a:r>
              <a:rPr lang="en-IN" sz="2800" dirty="0">
                <a:solidFill>
                  <a:srgbClr val="0070C0"/>
                </a:solidFill>
                <a:latin typeface="Cooper Black" panose="0208090404030B020404" pitchFamily="18" charset="0"/>
              </a:rPr>
              <a:t>  Chronic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605C6BF-832E-4565-93C0-85F154F392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0966" y="4433644"/>
            <a:ext cx="4194457" cy="2348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8621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C15509E-6668-4959-B4D7-5F4BB8FC4BA8}"/>
              </a:ext>
            </a:extLst>
          </p:cNvPr>
          <p:cNvSpPr txBox="1"/>
          <p:nvPr/>
        </p:nvSpPr>
        <p:spPr>
          <a:xfrm>
            <a:off x="3950563" y="0"/>
            <a:ext cx="50602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Sings and symptoms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8D04439-16E5-4840-BF3D-4C83FED2BE62}"/>
              </a:ext>
            </a:extLst>
          </p:cNvPr>
          <p:cNvSpPr txBox="1"/>
          <p:nvPr/>
        </p:nvSpPr>
        <p:spPr>
          <a:xfrm>
            <a:off x="1420428" y="736846"/>
            <a:ext cx="5974671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800" dirty="0">
                <a:solidFill>
                  <a:srgbClr val="002060"/>
                </a:solidFill>
                <a:latin typeface="Arial Rounded MT Bold" panose="020F0704030504030204" pitchFamily="34" charset="0"/>
              </a:rPr>
              <a:t> Dry skin.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2800" dirty="0">
              <a:solidFill>
                <a:srgbClr val="002060"/>
              </a:solidFill>
              <a:latin typeface="Arial Rounded MT Bold" panose="020F07040305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800" dirty="0">
                <a:solidFill>
                  <a:srgbClr val="002060"/>
                </a:solidFill>
                <a:latin typeface="Arial Rounded MT Bold" panose="020F0704030504030204" pitchFamily="34" charset="0"/>
              </a:rPr>
              <a:t> Itchy skin.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2800" dirty="0">
              <a:solidFill>
                <a:srgbClr val="002060"/>
              </a:solidFill>
              <a:latin typeface="Arial Rounded MT Bold" panose="020F07040305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800" dirty="0">
                <a:solidFill>
                  <a:srgbClr val="002060"/>
                </a:solidFill>
                <a:latin typeface="Arial Rounded MT Bold" panose="020F0704030504030204" pitchFamily="34" charset="0"/>
              </a:rPr>
              <a:t> Red rashes.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2800" dirty="0">
              <a:solidFill>
                <a:srgbClr val="002060"/>
              </a:solidFill>
              <a:latin typeface="Arial Rounded MT Bold" panose="020F07040305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800" dirty="0">
                <a:solidFill>
                  <a:srgbClr val="002060"/>
                </a:solidFill>
                <a:latin typeface="Arial Rounded MT Bold" panose="020F0704030504030204" pitchFamily="34" charset="0"/>
              </a:rPr>
              <a:t> Bumps on the skin.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2800" dirty="0">
              <a:solidFill>
                <a:srgbClr val="002060"/>
              </a:solidFill>
              <a:latin typeface="Arial Rounded MT Bold" panose="020F07040305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800" dirty="0">
                <a:solidFill>
                  <a:srgbClr val="002060"/>
                </a:solidFill>
                <a:latin typeface="Arial Rounded MT Bold" panose="020F0704030504030204" pitchFamily="34" charset="0"/>
              </a:rPr>
              <a:t> Scaly, leathery patches of skin.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2800" dirty="0">
              <a:solidFill>
                <a:srgbClr val="002060"/>
              </a:solidFill>
              <a:latin typeface="Arial Rounded MT Bold" panose="020F07040305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800" dirty="0">
                <a:solidFill>
                  <a:srgbClr val="002060"/>
                </a:solidFill>
                <a:latin typeface="Arial Rounded MT Bold" panose="020F0704030504030204" pitchFamily="34" charset="0"/>
              </a:rPr>
              <a:t> Crusting skin.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2800" dirty="0">
              <a:solidFill>
                <a:srgbClr val="002060"/>
              </a:solidFill>
              <a:latin typeface="Arial Rounded MT Bold" panose="020F07040305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800" dirty="0">
                <a:solidFill>
                  <a:srgbClr val="002060"/>
                </a:solidFill>
                <a:latin typeface="Arial Rounded MT Bold" panose="020F0704030504030204" pitchFamily="34" charset="0"/>
              </a:rPr>
              <a:t> Swelling</a:t>
            </a:r>
            <a:r>
              <a:rPr lang="en-IN" sz="2800" dirty="0">
                <a:solidFill>
                  <a:srgbClr val="002060"/>
                </a:solidFill>
                <a:latin typeface="Arial Rounded MT Bold" panose="020F0704030504030204" pitchFamily="34" charset="0"/>
              </a:rPr>
              <a:t>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429128E-6DB2-46BB-9F00-1D7DA05A25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51437" y="3969890"/>
            <a:ext cx="3731328" cy="2794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0976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013632C-EEC1-47AD-9495-42881CA545EA}"/>
              </a:ext>
            </a:extLst>
          </p:cNvPr>
          <p:cNvSpPr txBox="1"/>
          <p:nvPr/>
        </p:nvSpPr>
        <p:spPr>
          <a:xfrm>
            <a:off x="4900474" y="-36662"/>
            <a:ext cx="37019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Risk factor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B2BFF0D-0F80-4789-A56B-8549FE85CADF}"/>
              </a:ext>
            </a:extLst>
          </p:cNvPr>
          <p:cNvSpPr txBox="1"/>
          <p:nvPr/>
        </p:nvSpPr>
        <p:spPr>
          <a:xfrm>
            <a:off x="186431" y="958789"/>
            <a:ext cx="11336785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800" dirty="0">
                <a:latin typeface="Arial Rounded MT Bold" panose="020F0704030504030204" pitchFamily="34" charset="0"/>
              </a:rPr>
              <a:t> Living in a developed country, a city, or a cold climate.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2800" dirty="0">
              <a:latin typeface="Arial Rounded MT Bold" panose="020F07040305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800" dirty="0">
                <a:latin typeface="Arial Rounded MT Bold" panose="020F0704030504030204" pitchFamily="34" charset="0"/>
              </a:rPr>
              <a:t> Being born to a mother who is older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2800" dirty="0">
              <a:latin typeface="Arial Rounded MT Bold" panose="020F07040305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800" dirty="0">
                <a:latin typeface="Arial Rounded MT Bold" panose="020F0704030504030204" pitchFamily="34" charset="0"/>
              </a:rPr>
              <a:t> Being born into a higher social class or to parents with higher education.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2800" dirty="0">
              <a:latin typeface="Arial Rounded MT Bold" panose="020F07040305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800" dirty="0">
                <a:latin typeface="Arial Rounded MT Bold" panose="020F0704030504030204" pitchFamily="34" charset="0"/>
              </a:rPr>
              <a:t> Being born by Cesarean section.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2800" dirty="0">
              <a:latin typeface="Arial Rounded MT Bold" panose="020F07040305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800" dirty="0">
                <a:latin typeface="Arial Rounded MT Bold" panose="020F0704030504030204" pitchFamily="34" charset="0"/>
              </a:rPr>
              <a:t> Being exposed to secondhand smoke</a:t>
            </a:r>
            <a:r>
              <a:rPr lang="en-IN" sz="2800" dirty="0">
                <a:latin typeface="Arial Rounded MT Bold" panose="020F0704030504030204" pitchFamily="34" charset="0"/>
              </a:rPr>
              <a:t>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D53B0F3-52C3-4D63-BF15-8529298F9C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02463" y="4156320"/>
            <a:ext cx="3509131" cy="2628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2597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C67D108-D126-4C4A-B2C4-68EDB791095D}"/>
              </a:ext>
            </a:extLst>
          </p:cNvPr>
          <p:cNvSpPr txBox="1"/>
          <p:nvPr/>
        </p:nvSpPr>
        <p:spPr>
          <a:xfrm>
            <a:off x="4385569" y="0"/>
            <a:ext cx="44743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Pathophysiology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4745A97-7C63-4933-AFBE-F2A30A948A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9084" y="652185"/>
            <a:ext cx="7899417" cy="6100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3264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5229CD0-1CDA-4607-B5C6-6241050B2645}"/>
              </a:ext>
            </a:extLst>
          </p:cNvPr>
          <p:cNvSpPr txBox="1"/>
          <p:nvPr/>
        </p:nvSpPr>
        <p:spPr>
          <a:xfrm>
            <a:off x="4669655" y="0"/>
            <a:ext cx="38706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Management</a:t>
            </a:r>
            <a:r>
              <a:rPr lang="en-IN" dirty="0"/>
              <a:t>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93ECCC1-E2AF-4E40-B67B-3C6F31466A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4921" y="4201774"/>
            <a:ext cx="4083914" cy="254525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21666F3-4F65-4666-BB33-E0594F4F8F3C}"/>
              </a:ext>
            </a:extLst>
          </p:cNvPr>
          <p:cNvSpPr txBox="1"/>
          <p:nvPr/>
        </p:nvSpPr>
        <p:spPr>
          <a:xfrm>
            <a:off x="2645545" y="1624613"/>
            <a:ext cx="288524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IN" sz="2800" dirty="0">
                <a:solidFill>
                  <a:schemeClr val="accent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Diagnosis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IN" sz="2800" dirty="0">
              <a:solidFill>
                <a:schemeClr val="accent1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IN" sz="2800" dirty="0">
                <a:solidFill>
                  <a:schemeClr val="accent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Treatment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29494AD-782C-4ED2-8308-277342E1165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2296"/>
          <a:stretch/>
        </p:blipFill>
        <p:spPr>
          <a:xfrm rot="21443109">
            <a:off x="177473" y="4638061"/>
            <a:ext cx="3673152" cy="2026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436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FF08CB5-4E19-4243-8A51-9DD5AE223D66}"/>
              </a:ext>
            </a:extLst>
          </p:cNvPr>
          <p:cNvSpPr txBox="1"/>
          <p:nvPr/>
        </p:nvSpPr>
        <p:spPr>
          <a:xfrm>
            <a:off x="4864962" y="0"/>
            <a:ext cx="42790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Diagnosis</a:t>
            </a:r>
            <a:r>
              <a:rPr lang="en-IN" dirty="0"/>
              <a:t>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4A63831-5095-482E-94D6-4B7E59E1C05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500" r="10365" b="6925"/>
          <a:stretch/>
        </p:blipFill>
        <p:spPr>
          <a:xfrm>
            <a:off x="2174243" y="791264"/>
            <a:ext cx="7564561" cy="589940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CB1CC98-4CDC-4DAA-9C3E-31E6609554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2625" y="5114925"/>
            <a:ext cx="2619375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78692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C6E13E0-0EF5-4B88-85A2-A2DDE0DF48E2}"/>
              </a:ext>
            </a:extLst>
          </p:cNvPr>
          <p:cNvSpPr txBox="1"/>
          <p:nvPr/>
        </p:nvSpPr>
        <p:spPr>
          <a:xfrm>
            <a:off x="4829453" y="0"/>
            <a:ext cx="43500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Treatment</a:t>
            </a:r>
            <a:r>
              <a:rPr lang="en-IN" dirty="0"/>
              <a:t> </a:t>
            </a:r>
          </a:p>
        </p:txBody>
      </p:sp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53E613CE-80B2-4232-A4B4-363885D07C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2662148"/>
              </p:ext>
            </p:extLst>
          </p:nvPr>
        </p:nvGraphicFramePr>
        <p:xfrm>
          <a:off x="1064334" y="861709"/>
          <a:ext cx="10361228" cy="5627872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5180614">
                  <a:extLst>
                    <a:ext uri="{9D8B030D-6E8A-4147-A177-3AD203B41FA5}">
                      <a16:colId xmlns:a16="http://schemas.microsoft.com/office/drawing/2014/main" val="1644869425"/>
                    </a:ext>
                  </a:extLst>
                </a:gridCol>
                <a:gridCol w="5180614">
                  <a:extLst>
                    <a:ext uri="{9D8B030D-6E8A-4147-A177-3AD203B41FA5}">
                      <a16:colId xmlns:a16="http://schemas.microsoft.com/office/drawing/2014/main" val="3259403026"/>
                    </a:ext>
                  </a:extLst>
                </a:gridCol>
              </a:tblGrid>
              <a:tr h="703484">
                <a:tc>
                  <a:txBody>
                    <a:bodyPr/>
                    <a:lstStyle/>
                    <a:p>
                      <a:pPr algn="ctr"/>
                      <a:r>
                        <a:rPr lang="en-IN" sz="2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egoe UI Black" panose="020B0A02040204020203" pitchFamily="34" charset="0"/>
                          <a:ea typeface="Segoe UI Black" panose="020B0A02040204020203" pitchFamily="34" charset="0"/>
                        </a:rPr>
                        <a:t>Category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egoe UI Black" panose="020B0A02040204020203" pitchFamily="34" charset="0"/>
                          <a:ea typeface="Segoe UI Black" panose="020B0A02040204020203" pitchFamily="34" charset="0"/>
                        </a:rPr>
                        <a:t>Drug Name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9081906"/>
                  </a:ext>
                </a:extLst>
              </a:tr>
              <a:tr h="703484">
                <a:tc>
                  <a:txBody>
                    <a:bodyPr/>
                    <a:lstStyle/>
                    <a:p>
                      <a:pPr algn="ctr"/>
                      <a:r>
                        <a:rPr lang="en-IN" sz="2800" dirty="0">
                          <a:latin typeface="Arial Rounded MT Bold" panose="020F0704030504030204" pitchFamily="34" charset="0"/>
                        </a:rPr>
                        <a:t>Anti fungal agent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800" dirty="0">
                          <a:latin typeface="Arial Rounded MT Bold" panose="020F0704030504030204" pitchFamily="34" charset="0"/>
                        </a:rPr>
                        <a:t>Clotrimazole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8541893"/>
                  </a:ext>
                </a:extLst>
              </a:tr>
              <a:tr h="703484">
                <a:tc>
                  <a:txBody>
                    <a:bodyPr/>
                    <a:lstStyle/>
                    <a:p>
                      <a:pPr algn="ctr"/>
                      <a:r>
                        <a:rPr lang="en-IN" sz="2800" dirty="0">
                          <a:latin typeface="Arial Rounded MT Bold" panose="020F0704030504030204" pitchFamily="34" charset="0"/>
                        </a:rPr>
                        <a:t>Antibiotics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800" dirty="0">
                          <a:latin typeface="Arial Rounded MT Bold" panose="020F0704030504030204" pitchFamily="34" charset="0"/>
                        </a:rPr>
                        <a:t>flucloxacillin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1356088"/>
                  </a:ext>
                </a:extLst>
              </a:tr>
              <a:tr h="703484">
                <a:tc>
                  <a:txBody>
                    <a:bodyPr/>
                    <a:lstStyle/>
                    <a:p>
                      <a:pPr algn="ctr"/>
                      <a:r>
                        <a:rPr lang="en-IN" sz="2800" dirty="0">
                          <a:latin typeface="Arial Rounded MT Bold" panose="020F0704030504030204" pitchFamily="34" charset="0"/>
                        </a:rPr>
                        <a:t>Oral retinoid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800" dirty="0">
                          <a:latin typeface="Arial Rounded MT Bold" panose="020F0704030504030204" pitchFamily="34" charset="0"/>
                        </a:rPr>
                        <a:t>Retinoids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3729783"/>
                  </a:ext>
                </a:extLst>
              </a:tr>
              <a:tr h="703484">
                <a:tc>
                  <a:txBody>
                    <a:bodyPr/>
                    <a:lstStyle/>
                    <a:p>
                      <a:pPr algn="ctr"/>
                      <a:r>
                        <a:rPr lang="en-IN" sz="2800" dirty="0">
                          <a:latin typeface="Arial Rounded MT Bold" panose="020F0704030504030204" pitchFamily="34" charset="0"/>
                        </a:rPr>
                        <a:t>Immune modulators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800" dirty="0">
                          <a:latin typeface="Arial Rounded MT Bold" panose="020F0704030504030204" pitchFamily="34" charset="0"/>
                        </a:rPr>
                        <a:t>Pimecrolimus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9882886"/>
                  </a:ext>
                </a:extLst>
              </a:tr>
              <a:tr h="703484">
                <a:tc>
                  <a:txBody>
                    <a:bodyPr/>
                    <a:lstStyle/>
                    <a:p>
                      <a:pPr algn="ctr"/>
                      <a:r>
                        <a:rPr lang="en-IN" sz="2800" dirty="0">
                          <a:latin typeface="Arial Rounded MT Bold" panose="020F0704030504030204" pitchFamily="34" charset="0"/>
                        </a:rPr>
                        <a:t>Corticosteroid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800" dirty="0">
                          <a:latin typeface="Arial Rounded MT Bold" panose="020F0704030504030204" pitchFamily="34" charset="0"/>
                        </a:rPr>
                        <a:t>hydrocortisone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2207880"/>
                  </a:ext>
                </a:extLst>
              </a:tr>
              <a:tr h="703484">
                <a:tc>
                  <a:txBody>
                    <a:bodyPr/>
                    <a:lstStyle/>
                    <a:p>
                      <a:pPr algn="ctr"/>
                      <a:r>
                        <a:rPr lang="en-IN" sz="2800" dirty="0">
                          <a:latin typeface="Arial Rounded MT Bold" panose="020F0704030504030204" pitchFamily="34" charset="0"/>
                        </a:rPr>
                        <a:t>Immunosuppressant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800" dirty="0">
                          <a:latin typeface="Arial Rounded MT Bold" panose="020F0704030504030204" pitchFamily="34" charset="0"/>
                        </a:rPr>
                        <a:t>ciclosporin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8425204"/>
                  </a:ext>
                </a:extLst>
              </a:tr>
              <a:tr h="703484">
                <a:tc>
                  <a:txBody>
                    <a:bodyPr/>
                    <a:lstStyle/>
                    <a:p>
                      <a:pPr algn="ctr"/>
                      <a:r>
                        <a:rPr lang="en-IN" sz="2800" dirty="0">
                          <a:latin typeface="Arial Rounded MT Bold" panose="020F0704030504030204" pitchFamily="34" charset="0"/>
                        </a:rPr>
                        <a:t>Itch relief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800" dirty="0">
                          <a:latin typeface="Arial Rounded MT Bold" panose="020F0704030504030204" pitchFamily="34" charset="0"/>
                        </a:rPr>
                        <a:t>OTC hydrocortisone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43526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6311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307714D-0786-4BDA-BFF3-845BD70C9F39}"/>
              </a:ext>
            </a:extLst>
          </p:cNvPr>
          <p:cNvSpPr txBox="1"/>
          <p:nvPr/>
        </p:nvSpPr>
        <p:spPr>
          <a:xfrm>
            <a:off x="4500979" y="0"/>
            <a:ext cx="50336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Investigations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6ECB239-B42A-4143-9909-40F41EBB9410}"/>
              </a:ext>
            </a:extLst>
          </p:cNvPr>
          <p:cNvSpPr txBox="1"/>
          <p:nvPr/>
        </p:nvSpPr>
        <p:spPr>
          <a:xfrm>
            <a:off x="2006353" y="1606858"/>
            <a:ext cx="4731798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IN" sz="2800" dirty="0">
                <a:solidFill>
                  <a:srgbClr val="0070C0"/>
                </a:solidFill>
                <a:latin typeface="Cooper Black" panose="0208090404030B020404" pitchFamily="18" charset="0"/>
              </a:rPr>
              <a:t> Patch testing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IN" sz="2800" dirty="0">
              <a:solidFill>
                <a:srgbClr val="0070C0"/>
              </a:solidFill>
              <a:latin typeface="Cooper Black" panose="0208090404030B0204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IN" sz="2800" dirty="0">
                <a:solidFill>
                  <a:srgbClr val="0070C0"/>
                </a:solidFill>
                <a:latin typeface="Cooper Black" panose="0208090404030B020404" pitchFamily="18" charset="0"/>
              </a:rPr>
              <a:t> phototactic testing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IN" sz="2800" dirty="0">
              <a:solidFill>
                <a:srgbClr val="0070C0"/>
              </a:solidFill>
              <a:latin typeface="Cooper Black" panose="0208090404030B0204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IN" sz="2800" dirty="0">
                <a:solidFill>
                  <a:srgbClr val="0070C0"/>
                </a:solidFill>
                <a:latin typeface="Cooper Black" panose="0208090404030B020404" pitchFamily="18" charset="0"/>
              </a:rPr>
              <a:t> prick testing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IN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IN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089288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1F6D81E-95A6-413B-BBF5-E47BBDEAD1A1}"/>
              </a:ext>
            </a:extLst>
          </p:cNvPr>
          <p:cNvSpPr txBox="1"/>
          <p:nvPr/>
        </p:nvSpPr>
        <p:spPr>
          <a:xfrm>
            <a:off x="4598633" y="0"/>
            <a:ext cx="43944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Complications</a:t>
            </a:r>
            <a:r>
              <a:rPr lang="en-IN" dirty="0"/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A413301-1208-4D1E-8B3A-0120620CE10D}"/>
              </a:ext>
            </a:extLst>
          </p:cNvPr>
          <p:cNvSpPr txBox="1"/>
          <p:nvPr/>
        </p:nvSpPr>
        <p:spPr>
          <a:xfrm>
            <a:off x="585927" y="1056442"/>
            <a:ext cx="1076861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2800" dirty="0">
                <a:solidFill>
                  <a:srgbClr val="0070C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Asthma and hay fever. Eczema sometimes precedes these conditions.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IN" sz="2800" dirty="0">
              <a:solidFill>
                <a:srgbClr val="0070C0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2800" dirty="0">
                <a:solidFill>
                  <a:srgbClr val="0070C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Chronic itchy, scaly skin.</a:t>
            </a:r>
          </a:p>
          <a:p>
            <a:r>
              <a:rPr lang="en-IN" sz="2800" dirty="0">
                <a:solidFill>
                  <a:srgbClr val="0070C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2800" dirty="0">
                <a:solidFill>
                  <a:srgbClr val="0070C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Skin infections.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IN" sz="2800" dirty="0">
              <a:solidFill>
                <a:srgbClr val="0070C0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2800" dirty="0">
                <a:solidFill>
                  <a:srgbClr val="0070C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Irritant hand dermatitis.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IN" sz="2800" dirty="0">
              <a:solidFill>
                <a:srgbClr val="0070C0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2800" dirty="0">
                <a:solidFill>
                  <a:srgbClr val="0070C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Allergic contact dermatitis.</a:t>
            </a:r>
          </a:p>
          <a:p>
            <a:r>
              <a:rPr lang="en-IN" sz="2800" dirty="0">
                <a:solidFill>
                  <a:srgbClr val="0070C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2800" dirty="0">
                <a:solidFill>
                  <a:srgbClr val="0070C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Sleep problems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8553D46-2CAD-474F-B6C2-2C9A83C751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0873" y="4128480"/>
            <a:ext cx="4001187" cy="266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6036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880C2BD-0A1E-4864-BC46-E445C8D52A58}"/>
              </a:ext>
            </a:extLst>
          </p:cNvPr>
          <p:cNvSpPr txBox="1"/>
          <p:nvPr/>
        </p:nvSpPr>
        <p:spPr>
          <a:xfrm>
            <a:off x="4793942" y="52114"/>
            <a:ext cx="38706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Prevention</a:t>
            </a:r>
            <a:r>
              <a:rPr lang="en-IN" dirty="0"/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B609036-4417-412E-ACD3-3D68243EEEC9}"/>
              </a:ext>
            </a:extLst>
          </p:cNvPr>
          <p:cNvSpPr txBox="1"/>
          <p:nvPr/>
        </p:nvSpPr>
        <p:spPr>
          <a:xfrm>
            <a:off x="491231" y="1083077"/>
            <a:ext cx="9664823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2800" dirty="0">
                <a:solidFill>
                  <a:srgbClr val="0070C0"/>
                </a:solidFill>
                <a:latin typeface="Arial Rounded MT Bold" panose="020F0704030504030204" pitchFamily="34" charset="0"/>
              </a:rPr>
              <a:t> Moisturize your skin often.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US" sz="2800" dirty="0">
              <a:solidFill>
                <a:srgbClr val="0070C0"/>
              </a:solidFill>
              <a:latin typeface="Arial Rounded MT Bold" panose="020F0704030504030204" pitchFamily="34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2800" dirty="0">
                <a:solidFill>
                  <a:srgbClr val="0070C0"/>
                </a:solidFill>
                <a:latin typeface="Arial Rounded MT Bold" panose="020F0704030504030204" pitchFamily="34" charset="0"/>
              </a:rPr>
              <a:t> Avoid sudden changes in temperature or humidity.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US" sz="2800" dirty="0">
              <a:solidFill>
                <a:srgbClr val="0070C0"/>
              </a:solidFill>
              <a:latin typeface="Arial Rounded MT Bold" panose="020F0704030504030204" pitchFamily="34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2800" dirty="0">
                <a:solidFill>
                  <a:srgbClr val="0070C0"/>
                </a:solidFill>
                <a:latin typeface="Arial Rounded MT Bold" panose="020F0704030504030204" pitchFamily="34" charset="0"/>
              </a:rPr>
              <a:t> Try not to sweat or get too hot. 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US" sz="2800" dirty="0">
              <a:solidFill>
                <a:srgbClr val="0070C0"/>
              </a:solidFill>
              <a:latin typeface="Arial Rounded MT Bold" panose="020F0704030504030204" pitchFamily="34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2800" dirty="0">
                <a:solidFill>
                  <a:srgbClr val="0070C0"/>
                </a:solidFill>
                <a:latin typeface="Arial Rounded MT Bold" panose="020F0704030504030204" pitchFamily="34" charset="0"/>
              </a:rPr>
              <a:t> Manage stress, and take time for yourself to relax. 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US" sz="2800" dirty="0">
              <a:solidFill>
                <a:srgbClr val="0070C0"/>
              </a:solidFill>
              <a:latin typeface="Arial Rounded MT Bold" panose="020F0704030504030204" pitchFamily="34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2800" dirty="0">
                <a:solidFill>
                  <a:srgbClr val="0070C0"/>
                </a:solidFill>
                <a:latin typeface="Arial Rounded MT Bold" panose="020F0704030504030204" pitchFamily="34" charset="0"/>
              </a:rPr>
              <a:t> Avoid scratchy materials such as wool.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US" sz="2800" dirty="0">
              <a:solidFill>
                <a:srgbClr val="0070C0"/>
              </a:solidFill>
              <a:latin typeface="Arial Rounded MT Bold" panose="020F0704030504030204" pitchFamily="34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2800" dirty="0">
                <a:solidFill>
                  <a:srgbClr val="0070C0"/>
                </a:solidFill>
                <a:latin typeface="Arial Rounded MT Bold" panose="020F0704030504030204" pitchFamily="34" charset="0"/>
              </a:rPr>
              <a:t> Don't use harsh soaps, detergents, or solvents</a:t>
            </a:r>
            <a:r>
              <a:rPr lang="en-IN" sz="2800" dirty="0">
                <a:solidFill>
                  <a:srgbClr val="0070C0"/>
                </a:solidFill>
                <a:latin typeface="Arial Rounded MT Bold" panose="020F0704030504030204" pitchFamily="34" charset="0"/>
              </a:rPr>
              <a:t>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873EB15-3EE5-4DFA-A513-4C7FC58C3F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62881" y="4705165"/>
            <a:ext cx="3235135" cy="2152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6005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BAB6949-7300-4C2D-9A0A-5F66366EA518}"/>
              </a:ext>
            </a:extLst>
          </p:cNvPr>
          <p:cNvSpPr txBox="1"/>
          <p:nvPr/>
        </p:nvSpPr>
        <p:spPr>
          <a:xfrm>
            <a:off x="4296792" y="2367171"/>
            <a:ext cx="387066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6600" dirty="0">
                <a:latin typeface="Arial Rounded MT Bold" panose="020F0704030504030204" pitchFamily="34" charset="0"/>
              </a:rPr>
              <a:t>Thank </a:t>
            </a:r>
          </a:p>
          <a:p>
            <a:r>
              <a:rPr lang="en-IN" sz="6600" dirty="0">
                <a:latin typeface="Arial Rounded MT Bold" panose="020F0704030504030204" pitchFamily="34" charset="0"/>
              </a:rPr>
              <a:t>          you </a:t>
            </a:r>
          </a:p>
        </p:txBody>
      </p:sp>
    </p:spTree>
    <p:extLst>
      <p:ext uri="{BB962C8B-B14F-4D97-AF65-F5344CB8AC3E}">
        <p14:creationId xmlns:p14="http://schemas.microsoft.com/office/powerpoint/2010/main" val="852327488"/>
      </p:ext>
    </p:extLst>
  </p:cSld>
  <p:clrMapOvr>
    <a:masterClrMapping/>
  </p:clrMapOvr>
</p:sld>
</file>

<file path=ppt/theme/theme1.xml><?xml version="1.0" encoding="utf-8"?>
<a:theme xmlns:a="http://schemas.openxmlformats.org/drawingml/2006/main" name="Metropolitan">
  <a:themeElements>
    <a:clrScheme name="Metropolitan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F03B5E"/>
      </a:accent1>
      <a:accent2>
        <a:srgbClr val="DC6FEC"/>
      </a:accent2>
      <a:accent3>
        <a:srgbClr val="60B1F2"/>
      </a:accent3>
      <a:accent4>
        <a:srgbClr val="6AD5BB"/>
      </a:accent4>
      <a:accent5>
        <a:srgbClr val="E8AB4E"/>
      </a:accent5>
      <a:accent6>
        <a:srgbClr val="F56447"/>
      </a:accent6>
      <a:hlink>
        <a:srgbClr val="8F8F8F"/>
      </a:hlink>
      <a:folHlink>
        <a:srgbClr val="A5A5A5"/>
      </a:folHlink>
    </a:clrScheme>
    <a:fontScheme name="Metropolita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etropolita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33ACF124-275F-44F2-8DE0-0A755069829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Metropolitan</Template>
  <TotalTime>163</TotalTime>
  <Words>394</Words>
  <Application>Microsoft Office PowerPoint</Application>
  <PresentationFormat>Widescreen</PresentationFormat>
  <Paragraphs>135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31" baseType="lpstr">
      <vt:lpstr>Algerian</vt:lpstr>
      <vt:lpstr>Arial</vt:lpstr>
      <vt:lpstr>Arial Black</vt:lpstr>
      <vt:lpstr>Arial Rounded MT Bold</vt:lpstr>
      <vt:lpstr>Bodoni MT Black</vt:lpstr>
      <vt:lpstr>Britannic Bold</vt:lpstr>
      <vt:lpstr>Calibri</vt:lpstr>
      <vt:lpstr>Calibri Light</vt:lpstr>
      <vt:lpstr>Cooper Black</vt:lpstr>
      <vt:lpstr>Copperplate Gothic Bold</vt:lpstr>
      <vt:lpstr>Courier New</vt:lpstr>
      <vt:lpstr>Segoe UI Black</vt:lpstr>
      <vt:lpstr>Wingdings</vt:lpstr>
      <vt:lpstr>Metropolitan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Animesh Das</dc:creator>
  <cp:lastModifiedBy>Animesh Das</cp:lastModifiedBy>
  <cp:revision>2</cp:revision>
  <dcterms:created xsi:type="dcterms:W3CDTF">2021-12-19T05:33:42Z</dcterms:created>
  <dcterms:modified xsi:type="dcterms:W3CDTF">2021-12-20T16:15:11Z</dcterms:modified>
</cp:coreProperties>
</file>