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7"/>
  </p:notesMasterIdLst>
  <p:handoutMasterIdLst>
    <p:handoutMasterId r:id="rId18"/>
  </p:handoutMasterIdLst>
  <p:sldIdLst>
    <p:sldId id="263" r:id="rId5"/>
    <p:sldId id="288" r:id="rId6"/>
    <p:sldId id="285" r:id="rId7"/>
    <p:sldId id="286" r:id="rId8"/>
    <p:sldId id="287" r:id="rId9"/>
    <p:sldId id="289" r:id="rId10"/>
    <p:sldId id="290" r:id="rId11"/>
    <p:sldId id="291" r:id="rId12"/>
    <p:sldId id="292" r:id="rId13"/>
    <p:sldId id="293" r:id="rId14"/>
    <p:sldId id="296" r:id="rId15"/>
    <p:sldId id="29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716" autoAdjust="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1519344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C2920FD-5E0B-42FD-9D2C-FEDD52029F49}"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03150-5D79-47FB-AC38-6DC5F37F1B7E}"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FBE6CF-D50A-46AC-964A-A1F2AB8BE8BB}"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5964ED-7937-4C75-8619-96E48E15D6D3}"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8F0A5C-7B35-4384-A533-7AD682194381}"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34523B-EA0E-472E-93B6-2B4365BBB035}"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F9D5636-A742-4316-A09F-DED0E24FCB7B}"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00B7F02-37E0-4688-865F-198B5C93C969}"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06BD4C-2A70-4C0E-A149-A5D973691464}"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48D84F-A188-400B-9248-3B65AF4E368F}"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08A1EBD-239F-4EEF-80FC-7317E5EBC5FE}"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CF6DDB-79E0-4CC0-8319-5AAD65223B2F}"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r>
              <a:rPr lang="en-US" sz="4800" b="1" dirty="0" smtClean="0">
                <a:solidFill>
                  <a:schemeClr val="bg2"/>
                </a:solidFill>
                <a:latin typeface="Times New Roman" panose="02020603050405020304" pitchFamily="18" charset="0"/>
                <a:cs typeface="Times New Roman" panose="02020603050405020304" pitchFamily="18" charset="0"/>
              </a:rPr>
              <a:t>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66935" y="1163305"/>
            <a:ext cx="7848600" cy="461665"/>
          </a:xfrm>
          <a:prstGeom prst="rect">
            <a:avLst/>
          </a:prstGeom>
          <a:noFill/>
        </p:spPr>
        <p:txBody>
          <a:bodyPr wrap="square" rtlCol="0">
            <a:spAutoFit/>
          </a:bodyPr>
          <a:lstStyle/>
          <a:p>
            <a:pPr algn="ctr"/>
            <a:r>
              <a:rPr lang="en-IN" sz="2400" b="1" u="sng" dirty="0">
                <a:latin typeface="Times New Roman" panose="02020603050405020304" pitchFamily="18" charset="0"/>
                <a:cs typeface="Times New Roman" panose="02020603050405020304" pitchFamily="18" charset="0"/>
              </a:rPr>
              <a:t>PHARMACOGNOSY &amp; PHYTOPHARMACEUTICALS</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5" y="3177960"/>
            <a:ext cx="7848600" cy="1323439"/>
          </a:xfrm>
          <a:prstGeom prst="rect">
            <a:avLst/>
          </a:prstGeom>
          <a:noFill/>
        </p:spPr>
        <p:txBody>
          <a:bodyPr wrap="square" rtlCol="0">
            <a:spAutoFit/>
          </a:bodyPr>
          <a:lstStyle/>
          <a:p>
            <a:pPr algn="ctr"/>
            <a:r>
              <a:rPr lang="en-US" sz="3200" b="1" u="sng" dirty="0">
                <a:latin typeface="Times New Roman" panose="02020603050405020304" pitchFamily="18" charset="0"/>
                <a:cs typeface="Times New Roman" panose="02020603050405020304" pitchFamily="18" charset="0"/>
              </a:rPr>
              <a:t>Macro, powder and microscopic study of Ephedra</a:t>
            </a:r>
          </a:p>
          <a:p>
            <a:pPr algn="ctr"/>
            <a:r>
              <a:rPr lang="en-US" sz="1600" u="sng" dirty="0">
                <a:latin typeface="Times New Roman" panose="02020603050405020304" pitchFamily="18" charset="0"/>
                <a:cs typeface="Times New Roman" panose="02020603050405020304" pitchFamily="18" charset="0"/>
              </a:rPr>
              <a:t>.</a:t>
            </a:r>
            <a:endParaRPr lang="en-IN" sz="1600"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1011185" cy="236988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TRANSVERSE SECTION</a:t>
            </a:r>
          </a:p>
          <a:p>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 TS of the stem shows epidermis, composed of thick-walled, quadrangular cells, covered by thick cuticle. Sunken stomata are present between many vertical ridges. Papillae are present in the ridges. Below the ridges, groups of </a:t>
            </a:r>
            <a:r>
              <a:rPr lang="en-US" sz="1600" dirty="0" err="1">
                <a:latin typeface="Times New Roman" panose="02020603050405020304" pitchFamily="18" charset="0"/>
                <a:cs typeface="Times New Roman" panose="02020603050405020304" pitchFamily="18" charset="0"/>
              </a:rPr>
              <a:t>nonlignified</a:t>
            </a:r>
            <a:r>
              <a:rPr lang="en-US" sz="1600" dirty="0">
                <a:latin typeface="Times New Roman" panose="02020603050405020304" pitchFamily="18" charset="0"/>
                <a:cs typeface="Times New Roman" panose="02020603050405020304" pitchFamily="18" charset="0"/>
              </a:rPr>
              <a:t> hypodermal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(nine to twenty per group) are present. Cortex is composed of </a:t>
            </a:r>
            <a:r>
              <a:rPr lang="en-US" sz="1600" dirty="0" err="1">
                <a:latin typeface="Times New Roman" panose="02020603050405020304" pitchFamily="18" charset="0"/>
                <a:cs typeface="Times New Roman" panose="02020603050405020304" pitchFamily="18" charset="0"/>
              </a:rPr>
              <a:t>chlorenchyma</a:t>
            </a:r>
            <a:r>
              <a:rPr lang="en-US" sz="1600" dirty="0">
                <a:latin typeface="Times New Roman" panose="02020603050405020304" pitchFamily="18" charset="0"/>
                <a:cs typeface="Times New Roman" panose="02020603050405020304" pitchFamily="18" charset="0"/>
              </a:rPr>
              <a:t> with outer zone of radially elongated cells and inner zone of spongy parenchyma. Cortex also contains few isolated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or groups of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(two to six per group), which are lignified. </a:t>
            </a:r>
            <a:r>
              <a:rPr lang="en-US" sz="1600" dirty="0" err="1">
                <a:latin typeface="Times New Roman" panose="02020603050405020304" pitchFamily="18" charset="0"/>
                <a:cs typeface="Times New Roman" panose="02020603050405020304" pitchFamily="18" charset="0"/>
              </a:rPr>
              <a:t>Pericycle</a:t>
            </a:r>
            <a:r>
              <a:rPr lang="en-US" sz="1600" dirty="0">
                <a:latin typeface="Times New Roman" panose="02020603050405020304" pitchFamily="18" charset="0"/>
                <a:cs typeface="Times New Roman" panose="02020603050405020304" pitchFamily="18" charset="0"/>
              </a:rPr>
              <a:t> is composed of groups of lignified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outside the phloem region. Vascular bundles are 6–10 in number, radially arranged in the cortex and composed of phloem and xylem. Pith is large with rounded cells, containing dark brown mucilaginous substance in pigment cells.</a:t>
            </a:r>
          </a:p>
        </p:txBody>
      </p:sp>
      <p:pic>
        <p:nvPicPr>
          <p:cNvPr id="6" name="Picture 5"/>
          <p:cNvPicPr>
            <a:picLocks noChangeAspect="1"/>
          </p:cNvPicPr>
          <p:nvPr/>
        </p:nvPicPr>
        <p:blipFill>
          <a:blip r:embed="rId2"/>
          <a:stretch>
            <a:fillRect/>
          </a:stretch>
        </p:blipFill>
        <p:spPr>
          <a:xfrm>
            <a:off x="3732053" y="2727905"/>
            <a:ext cx="7955122" cy="4122599"/>
          </a:xfrm>
          <a:prstGeom prst="rect">
            <a:avLst/>
          </a:prstGeom>
        </p:spPr>
      </p:pic>
      <p:pic>
        <p:nvPicPr>
          <p:cNvPr id="7" name="Picture 6"/>
          <p:cNvPicPr>
            <a:picLocks noChangeAspect="1"/>
          </p:cNvPicPr>
          <p:nvPr/>
        </p:nvPicPr>
        <p:blipFill rotWithShape="1">
          <a:blip r:embed="rId3"/>
          <a:srcRect l="20875" t="65438" r="41888" b="24114"/>
          <a:stretch/>
        </p:blipFill>
        <p:spPr>
          <a:xfrm>
            <a:off x="256870" y="2872230"/>
            <a:ext cx="4189863" cy="660936"/>
          </a:xfrm>
          <a:prstGeom prst="rect">
            <a:avLst/>
          </a:prstGeom>
        </p:spPr>
      </p:pic>
      <p:pic>
        <p:nvPicPr>
          <p:cNvPr id="9" name="Picture 8"/>
          <p:cNvPicPr>
            <a:picLocks noChangeAspect="1"/>
          </p:cNvPicPr>
          <p:nvPr/>
        </p:nvPicPr>
        <p:blipFill rotWithShape="1">
          <a:blip r:embed="rId4"/>
          <a:srcRect l="40804" t="23088" r="39686" b="59562"/>
          <a:stretch/>
        </p:blipFill>
        <p:spPr>
          <a:xfrm>
            <a:off x="0" y="4013036"/>
            <a:ext cx="2538485" cy="1269242"/>
          </a:xfrm>
          <a:prstGeom prst="rect">
            <a:avLst/>
          </a:prstGeom>
        </p:spPr>
      </p:pic>
      <p:sp>
        <p:nvSpPr>
          <p:cNvPr id="8" name="Footer Placeholder 7"/>
          <p:cNvSpPr>
            <a:spLocks noGrp="1"/>
          </p:cNvSpPr>
          <p:nvPr>
            <p:ph type="ftr" sz="quarter" idx="11"/>
          </p:nvPr>
        </p:nvSpPr>
        <p:spPr/>
        <p:txBody>
          <a:bodyPr/>
          <a:lstStyle/>
          <a:p>
            <a:r>
              <a:rPr lang="en-IN" smtClean="0"/>
              <a:t>RDP</a:t>
            </a:r>
            <a:endParaRPr lang="en-IN"/>
          </a:p>
        </p:txBody>
      </p:sp>
      <p:sp>
        <p:nvSpPr>
          <p:cNvPr id="13" name="Slide Number Placeholder 12"/>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1335612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644002" y="914399"/>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7262" t="24983" r="39892" b="22591"/>
          <a:stretch/>
        </p:blipFill>
        <p:spPr>
          <a:xfrm>
            <a:off x="920015" y="805367"/>
            <a:ext cx="10342444" cy="576847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1340332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833437" y="33016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766833" y="371393"/>
            <a:ext cx="5947866" cy="6017432"/>
          </a:xfrm>
          <a:prstGeom prst="rect">
            <a:avLst/>
          </a:prstGeom>
        </p:spPr>
      </p:pic>
      <p:sp>
        <p:nvSpPr>
          <p:cNvPr id="6" name="TextBox 5"/>
          <p:cNvSpPr txBox="1"/>
          <p:nvPr/>
        </p:nvSpPr>
        <p:spPr>
          <a:xfrm>
            <a:off x="6585116" y="423486"/>
            <a:ext cx="5354471" cy="624786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T.S of stem  shows </a:t>
            </a:r>
            <a:r>
              <a:rPr lang="en-US" sz="1600" b="1" dirty="0">
                <a:latin typeface="Times New Roman" panose="02020603050405020304" pitchFamily="18" charset="0"/>
                <a:cs typeface="Times New Roman" panose="02020603050405020304" pitchFamily="18" charset="0"/>
              </a:rPr>
              <a:t>outer epidermis</a:t>
            </a:r>
            <a:r>
              <a:rPr lang="en-US" sz="1600" dirty="0">
                <a:latin typeface="Times New Roman" panose="02020603050405020304" pitchFamily="18" charset="0"/>
                <a:cs typeface="Times New Roman" panose="02020603050405020304" pitchFamily="18" charset="0"/>
              </a:rPr>
              <a:t> is made up of single layer</a:t>
            </a:r>
          </a:p>
          <a:p>
            <a:r>
              <a:rPr lang="en-US" sz="1600" dirty="0">
                <a:latin typeface="Times New Roman" panose="02020603050405020304" pitchFamily="18" charset="0"/>
                <a:cs typeface="Times New Roman" panose="02020603050405020304" pitchFamily="18" charset="0"/>
              </a:rPr>
              <a:t>of rectangular thin walled cells. </a:t>
            </a:r>
            <a:r>
              <a:rPr lang="en-US" sz="1600" b="1" dirty="0">
                <a:latin typeface="Times New Roman" panose="02020603050405020304" pitchFamily="18" charset="0"/>
                <a:cs typeface="Times New Roman" panose="02020603050405020304" pitchFamily="18" charset="0"/>
              </a:rPr>
              <a:t>The cortex </a:t>
            </a:r>
            <a:r>
              <a:rPr lang="en-US" sz="1600" dirty="0">
                <a:latin typeface="Times New Roman" panose="02020603050405020304" pitchFamily="18" charset="0"/>
                <a:cs typeface="Times New Roman" panose="02020603050405020304" pitchFamily="18" charset="0"/>
              </a:rPr>
              <a:t>consists of outer two layered </a:t>
            </a:r>
            <a:r>
              <a:rPr lang="en-US" sz="1600" b="1" dirty="0" err="1">
                <a:latin typeface="Times New Roman" panose="02020603050405020304" pitchFamily="18" charset="0"/>
                <a:cs typeface="Times New Roman" panose="02020603050405020304" pitchFamily="18" charset="0"/>
              </a:rPr>
              <a:t>chlorenchyma</a:t>
            </a:r>
            <a:r>
              <a:rPr lang="en-US" sz="1600" dirty="0">
                <a:latin typeface="Times New Roman" panose="02020603050405020304" pitchFamily="18" charset="0"/>
                <a:cs typeface="Times New Roman" panose="02020603050405020304" pitchFamily="18" charset="0"/>
              </a:rPr>
              <a:t> and middle 2 to 3 layered collenchyma cells and inner 3 to 4 cells deep rotund to oval parenchyma cells, some of the parenchyma cells contain druses of calcium oxalate crystals.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Pericyclic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fibre</a:t>
            </a:r>
            <a:r>
              <a:rPr lang="en-US" sz="1600" dirty="0" err="1">
                <a:latin typeface="Times New Roman" panose="02020603050405020304" pitchFamily="18" charset="0"/>
                <a:cs typeface="Times New Roman" panose="02020603050405020304" pitchFamily="18" charset="0"/>
              </a:rPr>
              <a:t>s</a:t>
            </a:r>
            <a:r>
              <a:rPr lang="en-US" sz="1600" dirty="0">
                <a:latin typeface="Times New Roman" panose="02020603050405020304" pitchFamily="18" charset="0"/>
                <a:cs typeface="Times New Roman" panose="02020603050405020304" pitchFamily="18" charset="0"/>
              </a:rPr>
              <a:t> in groups occur as a ring, external to the phloem.</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Vascular bundles </a:t>
            </a:r>
            <a:r>
              <a:rPr lang="en-US" sz="1600" dirty="0">
                <a:latin typeface="Times New Roman" panose="02020603050405020304" pitchFamily="18" charset="0"/>
                <a:cs typeface="Times New Roman" panose="02020603050405020304" pitchFamily="18" charset="0"/>
              </a:rPr>
              <a:t>are closely arranged forming a continuous ring.</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Pith</a:t>
            </a:r>
            <a:r>
              <a:rPr lang="en-US" sz="1600" dirty="0">
                <a:latin typeface="Times New Roman" panose="02020603050405020304" pitchFamily="18" charset="0"/>
                <a:cs typeface="Times New Roman" panose="02020603050405020304" pitchFamily="18" charset="0"/>
              </a:rPr>
              <a:t> is made up of thin walled parenchyma cells, most of the cells are filled with starch grains. Mucilage cells are present in the cortex and pith. Most of the cells are filled with starch grains. During its early secondary growth cork cells are 3 to 4 layered and are made up of rectangular tangentially elongated cells arranged in a row. </a:t>
            </a:r>
          </a:p>
          <a:p>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Secondary cortex</a:t>
            </a:r>
            <a:r>
              <a:rPr lang="en-US" sz="1600" dirty="0">
                <a:latin typeface="Times New Roman" panose="02020603050405020304" pitchFamily="18" charset="0"/>
                <a:cs typeface="Times New Roman" panose="02020603050405020304" pitchFamily="18" charset="0"/>
              </a:rPr>
              <a:t> contains 2 to 3 rows of </a:t>
            </a:r>
            <a:r>
              <a:rPr lang="en-US" sz="1600" dirty="0" err="1">
                <a:latin typeface="Times New Roman" panose="02020603050405020304" pitchFamily="18" charset="0"/>
                <a:cs typeface="Times New Roman" panose="02020603050405020304" pitchFamily="18" charset="0"/>
              </a:rPr>
              <a:t>fibre</a:t>
            </a:r>
            <a:r>
              <a:rPr lang="en-US" sz="1600" dirty="0">
                <a:latin typeface="Times New Roman" panose="02020603050405020304" pitchFamily="18" charset="0"/>
                <a:cs typeface="Times New Roman" panose="02020603050405020304" pitchFamily="18" charset="0"/>
              </a:rPr>
              <a:t> groups. </a:t>
            </a:r>
            <a:r>
              <a:rPr lang="en-US" sz="1600" b="1" dirty="0">
                <a:latin typeface="Times New Roman" panose="02020603050405020304" pitchFamily="18" charset="0"/>
                <a:cs typeface="Times New Roman" panose="02020603050405020304" pitchFamily="18" charset="0"/>
              </a:rPr>
              <a:t>Secondary phloem is narrow</a:t>
            </a:r>
            <a:r>
              <a:rPr lang="en-US" sz="1600" dirty="0">
                <a:latin typeface="Times New Roman" panose="02020603050405020304" pitchFamily="18" charset="0"/>
                <a:cs typeface="Times New Roman" panose="02020603050405020304" pitchFamily="18" charset="0"/>
              </a:rPr>
              <a:t>. </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The secondary xylem </a:t>
            </a:r>
            <a:r>
              <a:rPr lang="en-US" sz="1600" dirty="0">
                <a:latin typeface="Times New Roman" panose="02020603050405020304" pitchFamily="18" charset="0"/>
                <a:cs typeface="Times New Roman" panose="02020603050405020304" pitchFamily="18" charset="0"/>
              </a:rPr>
              <a:t>arranged as a ring and the vessels are rotund in outline and occur solitary or in radial rows of 2 to 3.</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2069621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6" name="Rectangle 5"/>
          <p:cNvSpPr/>
          <p:nvPr/>
        </p:nvSpPr>
        <p:spPr>
          <a:xfrm>
            <a:off x="971549" y="490289"/>
            <a:ext cx="2863472" cy="707886"/>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EPHEDRA</a:t>
            </a:r>
          </a:p>
          <a:p>
            <a:endParaRPr lang="en-US" sz="20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71549" y="1138081"/>
            <a:ext cx="10968038" cy="1569660"/>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Synonyms</a:t>
            </a:r>
            <a:r>
              <a:rPr lang="en-US" sz="1600" dirty="0">
                <a:latin typeface="Times New Roman" panose="02020603050405020304" pitchFamily="18" charset="0"/>
                <a:cs typeface="Times New Roman" panose="02020603050405020304" pitchFamily="18" charset="0"/>
              </a:rPr>
              <a:t> :-Ma Huang.</a:t>
            </a:r>
          </a:p>
          <a:p>
            <a:pPr algn="just"/>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Biological Source </a:t>
            </a:r>
            <a:r>
              <a:rPr lang="en-US" sz="1600" dirty="0">
                <a:latin typeface="Times New Roman" panose="02020603050405020304" pitchFamily="18" charset="0"/>
                <a:cs typeface="Times New Roman" panose="02020603050405020304" pitchFamily="18" charset="0"/>
              </a:rPr>
              <a:t>:-Ephedra consists of the dried aerial parts of Ephedra </a:t>
            </a:r>
            <a:r>
              <a:rPr lang="en-US" sz="1600" dirty="0" err="1">
                <a:latin typeface="Times New Roman" panose="02020603050405020304" pitchFamily="18" charset="0"/>
                <a:cs typeface="Times New Roman" panose="02020603050405020304" pitchFamily="18" charset="0"/>
              </a:rPr>
              <a:t>gerardiana</a:t>
            </a:r>
            <a:r>
              <a:rPr lang="en-US" sz="1600" dirty="0">
                <a:latin typeface="Times New Roman" panose="02020603050405020304" pitchFamily="18" charset="0"/>
                <a:cs typeface="Times New Roman" panose="02020603050405020304" pitchFamily="18" charset="0"/>
              </a:rPr>
              <a:t> Wall, Ephedra </a:t>
            </a:r>
            <a:r>
              <a:rPr lang="en-US" sz="1600" dirty="0" err="1">
                <a:latin typeface="Times New Roman" panose="02020603050405020304" pitchFamily="18" charset="0"/>
                <a:cs typeface="Times New Roman" panose="02020603050405020304" pitchFamily="18" charset="0"/>
              </a:rPr>
              <a:t>sinica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Stapf</a:t>
            </a:r>
            <a:r>
              <a:rPr lang="en-US" sz="1600" dirty="0">
                <a:latin typeface="Times New Roman" panose="02020603050405020304" pitchFamily="18" charset="0"/>
                <a:cs typeface="Times New Roman" panose="02020603050405020304" pitchFamily="18" charset="0"/>
              </a:rPr>
              <a:t>, Ephedra </a:t>
            </a:r>
            <a:r>
              <a:rPr lang="en-US" sz="1600" dirty="0" err="1">
                <a:latin typeface="Times New Roman" panose="02020603050405020304" pitchFamily="18" charset="0"/>
                <a:cs typeface="Times New Roman" panose="02020603050405020304" pitchFamily="18" charset="0"/>
              </a:rPr>
              <a:t>equisetina</a:t>
            </a:r>
            <a:r>
              <a:rPr lang="en-US" sz="1600" dirty="0">
                <a:latin typeface="Times New Roman" panose="02020603050405020304" pitchFamily="18" charset="0"/>
                <a:cs typeface="Times New Roman" panose="02020603050405020304" pitchFamily="18" charset="0"/>
              </a:rPr>
              <a:t> Bunge, Ephedra </a:t>
            </a:r>
            <a:r>
              <a:rPr lang="en-US" sz="1600" dirty="0" err="1">
                <a:latin typeface="Times New Roman" panose="02020603050405020304" pitchFamily="18" charset="0"/>
                <a:cs typeface="Times New Roman" panose="02020603050405020304" pitchFamily="18" charset="0"/>
              </a:rPr>
              <a:t>nebrodensis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Tineo</a:t>
            </a:r>
            <a:r>
              <a:rPr lang="en-US" sz="1600" dirty="0">
                <a:latin typeface="Times New Roman" panose="02020603050405020304" pitchFamily="18" charset="0"/>
                <a:cs typeface="Times New Roman" panose="02020603050405020304" pitchFamily="18" charset="0"/>
              </a:rPr>
              <a:t> and other Ephedra species,</a:t>
            </a:r>
          </a:p>
          <a:p>
            <a:pPr algn="just"/>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Geographical Source</a:t>
            </a:r>
            <a:r>
              <a:rPr lang="en-US" sz="1600" dirty="0">
                <a:latin typeface="Times New Roman" panose="02020603050405020304" pitchFamily="18" charset="0"/>
                <a:cs typeface="Times New Roman" panose="02020603050405020304" pitchFamily="18" charset="0"/>
              </a:rPr>
              <a:t> :- It is mainly found in China, India, Nepal, Turkey, Pakistan and Bhutan.</a:t>
            </a:r>
          </a:p>
        </p:txBody>
      </p:sp>
      <p:pic>
        <p:nvPicPr>
          <p:cNvPr id="13" name="Picture 12"/>
          <p:cNvPicPr>
            <a:picLocks noChangeAspect="1"/>
          </p:cNvPicPr>
          <p:nvPr/>
        </p:nvPicPr>
        <p:blipFill rotWithShape="1">
          <a:blip r:embed="rId2"/>
          <a:srcRect l="65244" t="23461" r="11679" b="20382"/>
          <a:stretch/>
        </p:blipFill>
        <p:spPr>
          <a:xfrm>
            <a:off x="1130234" y="2750024"/>
            <a:ext cx="3002507" cy="4107976"/>
          </a:xfrm>
          <a:prstGeom prst="rect">
            <a:avLst/>
          </a:prstGeom>
        </p:spPr>
      </p:pic>
      <p:pic>
        <p:nvPicPr>
          <p:cNvPr id="14" name="Picture 13"/>
          <p:cNvPicPr>
            <a:picLocks noChangeAspect="1"/>
          </p:cNvPicPr>
          <p:nvPr/>
        </p:nvPicPr>
        <p:blipFill>
          <a:blip r:embed="rId3"/>
          <a:stretch>
            <a:fillRect/>
          </a:stretch>
        </p:blipFill>
        <p:spPr>
          <a:xfrm>
            <a:off x="8353283" y="2707741"/>
            <a:ext cx="3081480" cy="4097713"/>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338875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105469" y="425984"/>
            <a:ext cx="5909480" cy="400110"/>
          </a:xfrm>
          <a:prstGeom prst="rect">
            <a:avLst/>
          </a:prstGeom>
          <a:noFill/>
        </p:spPr>
        <p:txBody>
          <a:bodyPr wrap="square" rtlCol="0">
            <a:spAutoFit/>
          </a:bodyPr>
          <a:lstStyle/>
          <a:p>
            <a:pPr algn="l"/>
            <a:r>
              <a:rPr lang="en-US" sz="2000" b="1" dirty="0">
                <a:latin typeface="Times New Roman" panose="02020603050405020304" pitchFamily="18" charset="0"/>
                <a:cs typeface="Times New Roman" panose="02020603050405020304" pitchFamily="18" charset="0"/>
              </a:rPr>
              <a:t>MACROSCOPICAL CHARATERISTICS </a:t>
            </a:r>
          </a:p>
        </p:txBody>
      </p:sp>
      <p:sp>
        <p:nvSpPr>
          <p:cNvPr id="6" name="TextBox 5"/>
          <p:cNvSpPr txBox="1"/>
          <p:nvPr/>
        </p:nvSpPr>
        <p:spPr>
          <a:xfrm>
            <a:off x="873457" y="1132764"/>
            <a:ext cx="6469039" cy="5016758"/>
          </a:xfrm>
          <a:prstGeom prst="rect">
            <a:avLst/>
          </a:prstGeom>
          <a:noFill/>
        </p:spPr>
        <p:txBody>
          <a:bodyPr wrap="square" rtlCol="0">
            <a:spAutoFit/>
          </a:bodyPr>
          <a:lstStyle/>
          <a:p>
            <a:pPr algn="just">
              <a:lnSpc>
                <a:spcPct val="200000"/>
              </a:lnSpc>
            </a:pPr>
            <a:r>
              <a:rPr lang="en-US" sz="1600" dirty="0">
                <a:latin typeface="Times New Roman" panose="02020603050405020304" pitchFamily="18" charset="0"/>
                <a:cs typeface="Times New Roman" panose="02020603050405020304" pitchFamily="18" charset="0"/>
              </a:rPr>
              <a:t>This shrub can grow up to 60 cm high.</a:t>
            </a:r>
          </a:p>
          <a:p>
            <a:pPr algn="just">
              <a:lnSpc>
                <a:spcPct val="200000"/>
              </a:lnSpc>
            </a:pPr>
            <a:r>
              <a:rPr lang="en-US" sz="1600" dirty="0">
                <a:latin typeface="Times New Roman" panose="02020603050405020304" pitchFamily="18" charset="0"/>
                <a:cs typeface="Times New Roman" panose="02020603050405020304" pitchFamily="18" charset="0"/>
              </a:rPr>
              <a:t>• It is an evergreen shrub like plant and it has 50 species.</a:t>
            </a:r>
          </a:p>
          <a:p>
            <a:pPr algn="just">
              <a:lnSpc>
                <a:spcPct val="200000"/>
              </a:lnSpc>
            </a:pPr>
            <a:r>
              <a:rPr lang="en-US" sz="1600" dirty="0">
                <a:latin typeface="Times New Roman" panose="02020603050405020304" pitchFamily="18" charset="0"/>
                <a:cs typeface="Times New Roman" panose="02020603050405020304" pitchFamily="18" charset="0"/>
              </a:rPr>
              <a:t>• The body of this plant is saprophytic and represent </a:t>
            </a:r>
            <a:r>
              <a:rPr lang="en-US" sz="1600" dirty="0" err="1">
                <a:latin typeface="Times New Roman" panose="02020603050405020304" pitchFamily="18" charset="0"/>
                <a:cs typeface="Times New Roman" panose="02020603050405020304" pitchFamily="18" charset="0"/>
              </a:rPr>
              <a:t>xerophytic</a:t>
            </a:r>
            <a:r>
              <a:rPr lang="en-US" sz="1600" dirty="0">
                <a:latin typeface="Times New Roman" panose="02020603050405020304" pitchFamily="18" charset="0"/>
                <a:cs typeface="Times New Roman" panose="02020603050405020304" pitchFamily="18" charset="0"/>
              </a:rPr>
              <a:t> character.</a:t>
            </a:r>
          </a:p>
          <a:p>
            <a:pPr algn="just">
              <a:lnSpc>
                <a:spcPct val="200000"/>
              </a:lnSpc>
            </a:pPr>
            <a:r>
              <a:rPr lang="en-US" sz="1600" dirty="0">
                <a:latin typeface="Times New Roman" panose="02020603050405020304" pitchFamily="18" charset="0"/>
                <a:cs typeface="Times New Roman" panose="02020603050405020304" pitchFamily="18" charset="0"/>
              </a:rPr>
              <a:t>• Mostly they are woody shrubs ,few are lianas and some are small tree.</a:t>
            </a:r>
          </a:p>
          <a:p>
            <a:pPr algn="just">
              <a:lnSpc>
                <a:spcPct val="200000"/>
              </a:lnSpc>
            </a:pPr>
            <a:r>
              <a:rPr lang="en-US" sz="1600" dirty="0">
                <a:latin typeface="Times New Roman" panose="02020603050405020304" pitchFamily="18" charset="0"/>
                <a:cs typeface="Times New Roman" panose="02020603050405020304" pitchFamily="18" charset="0"/>
              </a:rPr>
              <a:t>• This plant is differentiated into 3 parts : root, stem and leaves.</a:t>
            </a:r>
          </a:p>
          <a:p>
            <a:pPr algn="just">
              <a:lnSpc>
                <a:spcPct val="200000"/>
              </a:lnSpc>
            </a:pPr>
            <a:r>
              <a:rPr lang="en-US" sz="1600" dirty="0">
                <a:latin typeface="Times New Roman" panose="02020603050405020304" pitchFamily="18" charset="0"/>
                <a:cs typeface="Times New Roman" panose="02020603050405020304" pitchFamily="18" charset="0"/>
              </a:rPr>
              <a:t>• They spread by the use of rhizomes.</a:t>
            </a:r>
          </a:p>
          <a:p>
            <a:pPr algn="just">
              <a:lnSpc>
                <a:spcPct val="200000"/>
              </a:lnSpc>
            </a:pPr>
            <a:r>
              <a:rPr lang="en-US" sz="1600" dirty="0">
                <a:latin typeface="Times New Roman" panose="02020603050405020304" pitchFamily="18" charset="0"/>
                <a:cs typeface="Times New Roman" panose="02020603050405020304" pitchFamily="18" charset="0"/>
              </a:rPr>
              <a:t>• Their stems are green and photosynthetic.</a:t>
            </a:r>
          </a:p>
          <a:p>
            <a:pPr algn="just">
              <a:lnSpc>
                <a:spcPct val="200000"/>
              </a:lnSpc>
            </a:pPr>
            <a:r>
              <a:rPr lang="en-US" sz="1600" dirty="0">
                <a:latin typeface="Times New Roman" panose="02020603050405020304" pitchFamily="18" charset="0"/>
                <a:cs typeface="Times New Roman" panose="02020603050405020304" pitchFamily="18" charset="0"/>
              </a:rPr>
              <a:t>• Leaves are opposite in arrangement and whorled.</a:t>
            </a:r>
          </a:p>
          <a:p>
            <a:pPr algn="just">
              <a:lnSpc>
                <a:spcPct val="200000"/>
              </a:lnSpc>
            </a:pPr>
            <a:r>
              <a:rPr lang="en-US" sz="1600" dirty="0">
                <a:latin typeface="Times New Roman" panose="02020603050405020304" pitchFamily="18" charset="0"/>
                <a:cs typeface="Times New Roman" panose="02020603050405020304" pitchFamily="18" charset="0"/>
              </a:rPr>
              <a:t>• The shape of leaves are scale like and they are fuse into a sheath at the base which sheds soon after development.</a:t>
            </a:r>
          </a:p>
        </p:txBody>
      </p:sp>
      <p:pic>
        <p:nvPicPr>
          <p:cNvPr id="9" name="Picture 8"/>
          <p:cNvPicPr>
            <a:picLocks noChangeAspect="1"/>
          </p:cNvPicPr>
          <p:nvPr/>
        </p:nvPicPr>
        <p:blipFill>
          <a:blip r:embed="rId2"/>
          <a:stretch>
            <a:fillRect/>
          </a:stretch>
        </p:blipFill>
        <p:spPr>
          <a:xfrm>
            <a:off x="8485254" y="95250"/>
            <a:ext cx="3793622" cy="6193669"/>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1663500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330104" y="109619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59679" y="331917"/>
            <a:ext cx="5131558" cy="6370975"/>
          </a:xfrm>
          <a:prstGeom prst="rect">
            <a:avLst/>
          </a:prstGeom>
          <a:noFill/>
        </p:spPr>
        <p:txBody>
          <a:bodyPr wrap="square" rtlCol="0">
            <a:spAutoFit/>
          </a:bodyPr>
          <a:lstStyle/>
          <a:p>
            <a:pPr>
              <a:lnSpc>
                <a:spcPct val="150000"/>
              </a:lnSpc>
            </a:pPr>
            <a:r>
              <a:rPr lang="en-US" sz="1600" dirty="0">
                <a:latin typeface="Times New Roman" panose="02020603050405020304" pitchFamily="18" charset="0"/>
                <a:cs typeface="Times New Roman" panose="02020603050405020304" pitchFamily="18" charset="0"/>
              </a:rPr>
              <a:t>• They have no resin canals.</a:t>
            </a:r>
          </a:p>
          <a:p>
            <a:pPr>
              <a:lnSpc>
                <a:spcPct val="150000"/>
              </a:lnSpc>
            </a:pPr>
            <a:r>
              <a:rPr lang="en-US" sz="1600" dirty="0">
                <a:latin typeface="Times New Roman" panose="02020603050405020304" pitchFamily="18" charset="0"/>
                <a:cs typeface="Times New Roman" panose="02020603050405020304" pitchFamily="18" charset="0"/>
              </a:rPr>
              <a:t>• Plants are </a:t>
            </a:r>
            <a:r>
              <a:rPr lang="en-US" sz="1600" dirty="0" err="1">
                <a:latin typeface="Times New Roman" panose="02020603050405020304" pitchFamily="18" charset="0"/>
                <a:cs typeface="Times New Roman" panose="02020603050405020304" pitchFamily="18" charset="0"/>
              </a:rPr>
              <a:t>dioecious</a:t>
            </a:r>
            <a:r>
              <a:rPr lang="en-US" sz="1600" dirty="0">
                <a:latin typeface="Times New Roman" panose="02020603050405020304" pitchFamily="18" charset="0"/>
                <a:cs typeface="Times New Roman" panose="02020603050405020304" pitchFamily="18" charset="0"/>
              </a:rPr>
              <a:t> having the pollen strobili in whorls of 1-10,in which each have a series of decussate bracts.</a:t>
            </a:r>
          </a:p>
          <a:p>
            <a:pPr>
              <a:lnSpc>
                <a:spcPct val="150000"/>
              </a:lnSpc>
            </a:pPr>
            <a:r>
              <a:rPr lang="en-US" sz="1600" dirty="0">
                <a:latin typeface="Times New Roman" panose="02020603050405020304" pitchFamily="18" charset="0"/>
                <a:cs typeface="Times New Roman" panose="02020603050405020304" pitchFamily="18" charset="0"/>
              </a:rPr>
              <a:t>• The pollens of this plant are furrowed.</a:t>
            </a:r>
          </a:p>
          <a:p>
            <a:pPr>
              <a:lnSpc>
                <a:spcPct val="150000"/>
              </a:lnSpc>
            </a:pPr>
            <a:r>
              <a:rPr lang="en-US" sz="1600" dirty="0">
                <a:latin typeface="Times New Roman" panose="02020603050405020304" pitchFamily="18" charset="0"/>
                <a:cs typeface="Times New Roman" panose="02020603050405020304" pitchFamily="18" charset="0"/>
              </a:rPr>
              <a:t>• They also have female strobili in whorls with bracts which fuse around a single ovule.</a:t>
            </a:r>
          </a:p>
          <a:p>
            <a:pPr>
              <a:lnSpc>
                <a:spcPct val="150000"/>
              </a:lnSpc>
            </a:pPr>
            <a:r>
              <a:rPr lang="en-US" sz="1600" dirty="0">
                <a:latin typeface="Times New Roman" panose="02020603050405020304" pitchFamily="18" charset="0"/>
                <a:cs typeface="Times New Roman" panose="02020603050405020304" pitchFamily="18" charset="0"/>
              </a:rPr>
              <a:t>• The colour of the seeds are yellow to dark brown which are generally 1-2 per strobilus.</a:t>
            </a:r>
          </a:p>
          <a:p>
            <a:pPr>
              <a:lnSpc>
                <a:spcPct val="150000"/>
              </a:lnSpc>
            </a:pPr>
            <a:r>
              <a:rPr lang="en-US" sz="1600" dirty="0">
                <a:latin typeface="Times New Roman" panose="02020603050405020304" pitchFamily="18" charset="0"/>
                <a:cs typeface="Times New Roman" panose="02020603050405020304" pitchFamily="18" charset="0"/>
              </a:rPr>
              <a:t>• The branches of this plant are slender, more or less broken aerial stems which are woody in nature and branched only at the base.</a:t>
            </a:r>
          </a:p>
          <a:p>
            <a:pPr>
              <a:lnSpc>
                <a:spcPct val="150000"/>
              </a:lnSpc>
            </a:pPr>
            <a:r>
              <a:rPr lang="en-US" sz="1600" dirty="0">
                <a:latin typeface="Times New Roman" panose="02020603050405020304" pitchFamily="18" charset="0"/>
                <a:cs typeface="Times New Roman" panose="02020603050405020304" pitchFamily="18" charset="0"/>
              </a:rPr>
              <a:t>• Stems contain numerous, fine and longitudinal ridges.</a:t>
            </a:r>
          </a:p>
          <a:p>
            <a:pPr>
              <a:lnSpc>
                <a:spcPct val="150000"/>
              </a:lnSpc>
            </a:pPr>
            <a:r>
              <a:rPr lang="en-US" sz="1600" dirty="0">
                <a:latin typeface="Times New Roman" panose="02020603050405020304" pitchFamily="18" charset="0"/>
                <a:cs typeface="Times New Roman" panose="02020603050405020304" pitchFamily="18" charset="0"/>
              </a:rPr>
              <a:t>• Leaves are small and connate at the base.</a:t>
            </a:r>
          </a:p>
          <a:p>
            <a:pPr>
              <a:lnSpc>
                <a:spcPct val="150000"/>
              </a:lnSpc>
            </a:pPr>
            <a:r>
              <a:rPr lang="en-US" sz="1600" dirty="0">
                <a:latin typeface="Times New Roman" panose="02020603050405020304" pitchFamily="18" charset="0"/>
                <a:cs typeface="Times New Roman" panose="02020603050405020304" pitchFamily="18" charset="0"/>
              </a:rPr>
              <a:t>• The stems of Ephedra </a:t>
            </a:r>
            <a:r>
              <a:rPr lang="en-US" sz="1600" dirty="0" err="1">
                <a:latin typeface="Times New Roman" panose="02020603050405020304" pitchFamily="18" charset="0"/>
                <a:cs typeface="Times New Roman" panose="02020603050405020304" pitchFamily="18" charset="0"/>
              </a:rPr>
              <a:t>sinica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staf</a:t>
            </a:r>
            <a:r>
              <a:rPr lang="en-US" sz="1600" dirty="0">
                <a:latin typeface="Times New Roman" panose="02020603050405020304" pitchFamily="18" charset="0"/>
                <a:cs typeface="Times New Roman" panose="02020603050405020304" pitchFamily="18" charset="0"/>
              </a:rPr>
              <a:t> species. are about 30 cm long and ashy grayish – green in colour and slightly rough </a:t>
            </a:r>
          </a:p>
          <a:p>
            <a:pPr>
              <a:lnSpc>
                <a:spcPct val="150000"/>
              </a:lnSpc>
            </a:pPr>
            <a:r>
              <a:rPr lang="en-US" sz="1600" dirty="0">
                <a:latin typeface="Times New Roman" panose="02020603050405020304" pitchFamily="18" charset="0"/>
                <a:cs typeface="Times New Roman" panose="02020603050405020304" pitchFamily="18" charset="0"/>
              </a:rPr>
              <a:t>• The diameter of node is about 1-2 mm and diameter of internode is 3-6 cm</a:t>
            </a:r>
          </a:p>
        </p:txBody>
      </p:sp>
      <p:pic>
        <p:nvPicPr>
          <p:cNvPr id="6" name="Picture 5"/>
          <p:cNvPicPr>
            <a:picLocks noChangeAspect="1"/>
          </p:cNvPicPr>
          <p:nvPr/>
        </p:nvPicPr>
        <p:blipFill>
          <a:blip r:embed="rId2"/>
          <a:stretch>
            <a:fillRect/>
          </a:stretch>
        </p:blipFill>
        <p:spPr>
          <a:xfrm>
            <a:off x="6255858" y="1273097"/>
            <a:ext cx="5926617" cy="4444963"/>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345634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5088057" cy="575645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6229349" y="274882"/>
            <a:ext cx="5856126" cy="3965434"/>
          </a:xfrm>
          <a:prstGeom prst="rect">
            <a:avLst/>
          </a:prstGeom>
        </p:spPr>
      </p:pic>
      <p:sp>
        <p:nvSpPr>
          <p:cNvPr id="7" name="Rectangle 6"/>
          <p:cNvSpPr/>
          <p:nvPr/>
        </p:nvSpPr>
        <p:spPr>
          <a:xfrm>
            <a:off x="796119" y="583665"/>
            <a:ext cx="5263487" cy="3631763"/>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Characteristics</a:t>
            </a:r>
          </a:p>
          <a:p>
            <a:endParaRPr lang="en-US" dirty="0"/>
          </a:p>
          <a:p>
            <a:endParaRPr lang="en-US" dirty="0"/>
          </a:p>
          <a:p>
            <a:r>
              <a:rPr lang="en-US" sz="1600" b="1" dirty="0">
                <a:latin typeface="Times New Roman" panose="02020603050405020304" pitchFamily="18" charset="0"/>
                <a:cs typeface="Times New Roman" panose="02020603050405020304" pitchFamily="18" charset="0"/>
              </a:rPr>
              <a:t>Ephedra </a:t>
            </a:r>
            <a:r>
              <a:rPr lang="en-US" sz="1600" b="1" dirty="0" err="1">
                <a:latin typeface="Times New Roman" panose="02020603050405020304" pitchFamily="18" charset="0"/>
                <a:cs typeface="Times New Roman" panose="02020603050405020304" pitchFamily="18" charset="0"/>
              </a:rPr>
              <a:t>gerardiana</a:t>
            </a:r>
            <a:r>
              <a:rPr lang="en-US" sz="1600" dirty="0">
                <a:latin typeface="Times New Roman" panose="02020603050405020304" pitchFamily="18" charset="0"/>
                <a:cs typeface="Times New Roman" panose="02020603050405020304" pitchFamily="18" charset="0"/>
              </a:rPr>
              <a:t>: It consists of cylindrical woody stem that is grey or greenish in colour. Nodes, internodes, scaly leaves and terminal buds are present in the stems. The distance between the internodes is 3–4 cm and the nodes bare the scaly leaves. They are bitter in taste. The plant has stamens and pistils on separate flowers; staminate flowers in catkins and a </a:t>
            </a:r>
            <a:r>
              <a:rPr lang="en-US" sz="1600" dirty="0" err="1">
                <a:latin typeface="Times New Roman" panose="02020603050405020304" pitchFamily="18" charset="0"/>
                <a:cs typeface="Times New Roman" panose="02020603050405020304" pitchFamily="18" charset="0"/>
              </a:rPr>
              <a:t>membraneous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perianth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pistillate</a:t>
            </a:r>
            <a:r>
              <a:rPr lang="en-US" sz="1600" dirty="0">
                <a:latin typeface="Times New Roman" panose="02020603050405020304" pitchFamily="18" charset="0"/>
                <a:cs typeface="Times New Roman" panose="02020603050405020304" pitchFamily="18" charset="0"/>
              </a:rPr>
              <a:t> flowers terminal on axillary stalks, within a two-leaved involucre. Fruit has two carpels with a single seed in each and is a succulent cone, branches slender and erect, small leaves, scale-like, articulated and joined at the base into a sheath.</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547169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Rectangle 4"/>
          <p:cNvSpPr/>
          <p:nvPr/>
        </p:nvSpPr>
        <p:spPr>
          <a:xfrm>
            <a:off x="345743" y="1210885"/>
            <a:ext cx="6096000" cy="2123658"/>
          </a:xfrm>
          <a:prstGeom prst="rect">
            <a:avLst/>
          </a:prstGeom>
        </p:spPr>
        <p:txBody>
          <a:bodyPr>
            <a:spAutoFit/>
          </a:bodyPr>
          <a:lstStyle/>
          <a:p>
            <a:r>
              <a:rPr lang="en-US" sz="1600" b="1" dirty="0">
                <a:latin typeface="Times New Roman" panose="02020603050405020304" pitchFamily="18" charset="0"/>
                <a:cs typeface="Times New Roman" panose="02020603050405020304" pitchFamily="18" charset="0"/>
              </a:rPr>
              <a:t>Ephedra </a:t>
            </a:r>
            <a:r>
              <a:rPr lang="en-US" sz="1600" b="1" dirty="0" err="1">
                <a:latin typeface="Times New Roman" panose="02020603050405020304" pitchFamily="18" charset="0"/>
                <a:cs typeface="Times New Roman" panose="02020603050405020304" pitchFamily="18" charset="0"/>
              </a:rPr>
              <a:t>sinica</a:t>
            </a:r>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Thickness of the stem is 4–7 mm branches are 1–2 mm. Length up to 30 cm of branches and 3–6 cm of internodes. The main stem is brown in colour. Leaves are 2–4 mm long, opposite, decussate and </a:t>
            </a:r>
            <a:r>
              <a:rPr lang="en-US" sz="1600" dirty="0" err="1">
                <a:latin typeface="Times New Roman" panose="02020603050405020304" pitchFamily="18" charset="0"/>
                <a:cs typeface="Times New Roman" panose="02020603050405020304" pitchFamily="18" charset="0"/>
              </a:rPr>
              <a:t>subulate</a:t>
            </a:r>
            <a:r>
              <a:rPr lang="en-US" sz="1600" dirty="0">
                <a:latin typeface="Times New Roman" panose="02020603050405020304" pitchFamily="18" charset="0"/>
                <a:cs typeface="Times New Roman" panose="02020603050405020304" pitchFamily="18" charset="0"/>
              </a:rPr>
              <a:t>. Leaf, base is reddish-brown, apex acute and </a:t>
            </a:r>
            <a:r>
              <a:rPr lang="en-US" sz="1600" dirty="0" err="1">
                <a:latin typeface="Times New Roman" panose="02020603050405020304" pitchFamily="18" charset="0"/>
                <a:cs typeface="Times New Roman" panose="02020603050405020304" pitchFamily="18" charset="0"/>
              </a:rPr>
              <a:t>recurved</a:t>
            </a:r>
            <a:r>
              <a:rPr lang="en-US" sz="1600" dirty="0">
                <a:latin typeface="Times New Roman" panose="02020603050405020304" pitchFamily="18" charset="0"/>
                <a:cs typeface="Times New Roman" panose="02020603050405020304" pitchFamily="18" charset="0"/>
              </a:rPr>
              <a:t> and lamina white in colour. A pair of sheathing leaves present at the nodes, encircling the stem and fused at the base,</a:t>
            </a:r>
          </a:p>
          <a:p>
            <a:endParaRPr lang="en-US" dirty="0"/>
          </a:p>
          <a:p>
            <a:r>
              <a:rPr lang="en-US" dirty="0"/>
              <a:t> </a:t>
            </a:r>
          </a:p>
        </p:txBody>
      </p:sp>
      <p:pic>
        <p:nvPicPr>
          <p:cNvPr id="6" name="Picture 5"/>
          <p:cNvPicPr>
            <a:picLocks noChangeAspect="1"/>
          </p:cNvPicPr>
          <p:nvPr/>
        </p:nvPicPr>
        <p:blipFill>
          <a:blip r:embed="rId2"/>
          <a:stretch>
            <a:fillRect/>
          </a:stretch>
        </p:blipFill>
        <p:spPr>
          <a:xfrm>
            <a:off x="6627338" y="184322"/>
            <a:ext cx="4700304" cy="6212813"/>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1340356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733424" y="4331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b="1" dirty="0">
                <a:solidFill>
                  <a:srgbClr val="212529"/>
                </a:solidFill>
                <a:latin typeface="Times New Roman" panose="02020603050405020304" pitchFamily="18" charset="0"/>
                <a:cs typeface="Times New Roman" panose="02020603050405020304" pitchFamily="18" charset="0"/>
              </a:rPr>
              <a:t>Ephedra </a:t>
            </a:r>
            <a:r>
              <a:rPr lang="en-US" sz="1600" b="1" dirty="0" err="1">
                <a:solidFill>
                  <a:srgbClr val="212529"/>
                </a:solidFill>
                <a:latin typeface="Times New Roman" panose="02020603050405020304" pitchFamily="18" charset="0"/>
                <a:cs typeface="Times New Roman" panose="02020603050405020304" pitchFamily="18" charset="0"/>
              </a:rPr>
              <a:t>equisetina</a:t>
            </a:r>
            <a:r>
              <a:rPr lang="en-US" sz="1600" b="1" dirty="0">
                <a:solidFill>
                  <a:srgbClr val="212529"/>
                </a:solidFill>
                <a:latin typeface="Times New Roman" panose="02020603050405020304" pitchFamily="18" charset="0"/>
                <a:cs typeface="Times New Roman" panose="02020603050405020304" pitchFamily="18" charset="0"/>
              </a:rPr>
              <a:t>:</a:t>
            </a:r>
            <a:r>
              <a:rPr lang="en-US" sz="1600" i="1" dirty="0">
                <a:solidFill>
                  <a:srgbClr val="212529"/>
                </a:solidFill>
                <a:latin typeface="Times New Roman" panose="02020603050405020304" pitchFamily="18" charset="0"/>
              </a:rPr>
              <a:t> </a:t>
            </a:r>
            <a:r>
              <a:rPr lang="en-US" sz="1600" dirty="0">
                <a:solidFill>
                  <a:srgbClr val="212529"/>
                </a:solidFill>
                <a:latin typeface="Times New Roman" panose="02020603050405020304" pitchFamily="18" charset="0"/>
              </a:rPr>
              <a:t>Stems are woodier and more branched</a:t>
            </a:r>
            <a:r>
              <a:rPr lang="en-US" sz="1600" i="1" dirty="0">
                <a:solidFill>
                  <a:srgbClr val="212529"/>
                </a:solidFill>
                <a:latin typeface="Arial" panose="020B0604020202020204" pitchFamily="34" charset="0"/>
              </a:rPr>
              <a:t> </a:t>
            </a:r>
            <a:r>
              <a:rPr lang="en-US" sz="1600" dirty="0">
                <a:solidFill>
                  <a:srgbClr val="212529"/>
                </a:solidFill>
                <a:latin typeface="Times New Roman" panose="02020603050405020304" pitchFamily="18" charset="0"/>
              </a:rPr>
              <a:t>1.5–2 mm. Length 25–200 cm of branches and 1–2.5 cm </a:t>
            </a:r>
            <a:r>
              <a:rPr lang="en-US" sz="1600" dirty="0" err="1">
                <a:solidFill>
                  <a:srgbClr val="212529"/>
                </a:solidFill>
                <a:latin typeface="Times New Roman" panose="02020603050405020304" pitchFamily="18" charset="0"/>
              </a:rPr>
              <a:t>ointernodes</a:t>
            </a:r>
            <a:r>
              <a:rPr lang="en-US" sz="1600" dirty="0">
                <a:solidFill>
                  <a:srgbClr val="212529"/>
                </a:solidFill>
                <a:latin typeface="Times New Roman" panose="02020603050405020304" pitchFamily="18" charset="0"/>
              </a:rPr>
              <a:t>, outer surface is grey to pale green and smooth.</a:t>
            </a:r>
            <a:endParaRPr lang="en-IN"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987972" y="928048"/>
            <a:ext cx="8206530" cy="5450504"/>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2365790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Rectangle 4"/>
          <p:cNvSpPr/>
          <p:nvPr/>
        </p:nvSpPr>
        <p:spPr>
          <a:xfrm>
            <a:off x="876014" y="425984"/>
            <a:ext cx="6096000" cy="1569660"/>
          </a:xfrm>
          <a:prstGeom prst="rect">
            <a:avLst/>
          </a:prstGeom>
        </p:spPr>
        <p:txBody>
          <a:bodyPr>
            <a:spAutoFit/>
          </a:bodyPr>
          <a:lstStyle/>
          <a:p>
            <a:r>
              <a:rPr lang="en-US" sz="1600" b="1" dirty="0">
                <a:latin typeface="Times New Roman" panose="02020603050405020304" pitchFamily="18" charset="0"/>
                <a:cs typeface="Times New Roman" panose="02020603050405020304" pitchFamily="18" charset="0"/>
              </a:rPr>
              <a:t>Ephedra </a:t>
            </a:r>
            <a:r>
              <a:rPr lang="en-US" sz="1600" b="1" dirty="0" err="1">
                <a:latin typeface="Times New Roman" panose="02020603050405020304" pitchFamily="18" charset="0"/>
                <a:cs typeface="Times New Roman" panose="02020603050405020304" pitchFamily="18" charset="0"/>
              </a:rPr>
              <a:t>nebrodensis</a:t>
            </a:r>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The stems are 15–35 cm in length; 1–2 mm thick, cylindrical, greenish-yellow in colour, nodes are brownish and distinct and fractured surface is fibrous in the cortex but pith contains brownish powdery mass. The leaves are brownish to whitish-brown in colour, scaly, connate, opposite and decussate, acute, agreeable and slightly aromatic </a:t>
            </a:r>
            <a:r>
              <a:rPr lang="en-US" sz="1600" dirty="0" err="1">
                <a:latin typeface="Times New Roman" panose="02020603050405020304" pitchFamily="18" charset="0"/>
                <a:cs typeface="Times New Roman" panose="02020603050405020304" pitchFamily="18" charset="0"/>
              </a:rPr>
              <a:t>odour</a:t>
            </a:r>
            <a:r>
              <a:rPr lang="en-US" sz="1600" dirty="0">
                <a:latin typeface="Times New Roman" panose="02020603050405020304" pitchFamily="18" charset="0"/>
                <a:cs typeface="Times New Roman" panose="02020603050405020304" pitchFamily="18" charset="0"/>
              </a:rPr>
              <a:t> and taste is astringent and bitter.</a:t>
            </a:r>
          </a:p>
        </p:txBody>
      </p:sp>
      <p:pic>
        <p:nvPicPr>
          <p:cNvPr id="6" name="Picture 5"/>
          <p:cNvPicPr>
            <a:picLocks noChangeAspect="1"/>
          </p:cNvPicPr>
          <p:nvPr/>
        </p:nvPicPr>
        <p:blipFill>
          <a:blip r:embed="rId2"/>
          <a:stretch>
            <a:fillRect/>
          </a:stretch>
        </p:blipFill>
        <p:spPr>
          <a:xfrm>
            <a:off x="6229349" y="1995644"/>
            <a:ext cx="5406045" cy="4056696"/>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3349747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31993" t="19356" r="31924" b="11987"/>
          <a:stretch/>
        </p:blipFill>
        <p:spPr>
          <a:xfrm>
            <a:off x="2671883" y="239377"/>
            <a:ext cx="6032312" cy="6453171"/>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42692740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FBCD11-8FFA-4112-8206-54830818636E}">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28E8171E-6C81-46CF-92F3-94A0EC4E8F72}">
  <ds:schemaRefs>
    <ds:schemaRef ds:uri="http://schemas.microsoft.com/sharepoint/v3/contenttype/forms"/>
  </ds:schemaRefs>
</ds:datastoreItem>
</file>

<file path=customXml/itemProps3.xml><?xml version="1.0" encoding="utf-8"?>
<ds:datastoreItem xmlns:ds="http://schemas.openxmlformats.org/officeDocument/2006/customXml" ds:itemID="{68A58C84-C089-4323-B4B1-3E45F7E202C5}">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420</TotalTime>
  <Words>1016</Words>
  <Application>Microsoft Office PowerPoint</Application>
  <PresentationFormat>Widescreen</PresentationFormat>
  <Paragraphs>102</Paragraphs>
  <Slides>12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57</cp:revision>
  <dcterms:created xsi:type="dcterms:W3CDTF">2020-07-13T05:58:17Z</dcterms:created>
  <dcterms:modified xsi:type="dcterms:W3CDTF">2024-09-17T15:46:50Z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