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D366A-D4C1-4640-A6CD-E594DE4B46EF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28917-7F38-4F75-8251-C2A1AD9C8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693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28917-7F38-4F75-8251-C2A1AD9C802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257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780F-A2E8-4956-9D57-43D7928E674E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320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B1E1F-508E-4599-8676-C481F71D65D7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36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D650-4D48-40BC-B8C9-4B50DBFD46E7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296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E7DC8-1807-439A-A139-65F2B00100A5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77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B8BD-479E-45B0-934B-15E40FDEC911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594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11967-E2DF-4A55-AAAA-F0BD545CEC28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248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180D3-369A-42F7-A834-8DE0A487130B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5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3A352-1D63-4E41-BE5C-C50BED90683B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1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C9DCA-713E-478E-BCB1-67F4042B51F1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566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89AE-1EB9-49DA-A7B8-143E1DFF1B1C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01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69628-03E7-4CBE-9844-89FCC0B4C5F4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006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BBD93-8CF7-4DAC-A577-67B198B4B1B5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56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4038600" y="2209800"/>
            <a:ext cx="3305175" cy="1245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spc="-65" dirty="0">
                <a:solidFill>
                  <a:srgbClr val="252525"/>
                </a:solidFill>
                <a:latin typeface="Calibri Light"/>
                <a:cs typeface="Calibri Light"/>
              </a:rPr>
              <a:t>Epilepsy</a:t>
            </a:r>
            <a:endParaRPr sz="8000" dirty="0">
              <a:latin typeface="Calibri Light"/>
              <a:cs typeface="Calibri Light"/>
            </a:endParaRPr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923" y="105917"/>
            <a:ext cx="11819255" cy="525399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04139" marR="605790" indent="-93980">
              <a:lnSpc>
                <a:spcPts val="3240"/>
              </a:lnSpc>
              <a:spcBef>
                <a:spcPts val="505"/>
              </a:spcBef>
              <a:buClr>
                <a:srgbClr val="99CA38"/>
              </a:buClr>
              <a:buSzPct val="96666"/>
              <a:buFont typeface="Wingdings"/>
              <a:buChar char=""/>
              <a:tabLst>
                <a:tab pos="104139" algn="l"/>
                <a:tab pos="314960" algn="l"/>
              </a:tabLst>
            </a:pP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	Simple</a:t>
            </a:r>
            <a:r>
              <a:rPr sz="30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partial</a:t>
            </a:r>
            <a:r>
              <a:rPr sz="30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(focal</a:t>
            </a:r>
            <a:r>
              <a:rPr sz="30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motor</a:t>
            </a:r>
            <a:r>
              <a:rPr sz="30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r>
              <a:rPr sz="30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sensory)</a:t>
            </a:r>
            <a:r>
              <a:rPr sz="30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seizures</a:t>
            </a:r>
            <a:r>
              <a:rPr sz="30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sz="3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localized</a:t>
            </a:r>
            <a:r>
              <a:rPr sz="3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3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3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single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cerebral</a:t>
            </a:r>
            <a:r>
              <a:rPr sz="3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hemisphere</a:t>
            </a:r>
            <a:r>
              <a:rPr sz="3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portion</a:t>
            </a:r>
            <a:r>
              <a:rPr sz="3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3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3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hemisphere.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70"/>
              </a:spcBef>
              <a:buClr>
                <a:srgbClr val="99CA38"/>
              </a:buClr>
              <a:buFont typeface="Wingdings"/>
              <a:buChar char=""/>
            </a:pPr>
            <a:endParaRPr sz="3000">
              <a:latin typeface="Calibri"/>
              <a:cs typeface="Calibri"/>
            </a:endParaRPr>
          </a:p>
          <a:p>
            <a:pPr marL="315595" indent="-304800">
              <a:lnSpc>
                <a:spcPct val="100000"/>
              </a:lnSpc>
              <a:buClr>
                <a:srgbClr val="99CA38"/>
              </a:buClr>
              <a:buSzPct val="96666"/>
              <a:buFont typeface="Wingdings"/>
              <a:buChar char=""/>
              <a:tabLst>
                <a:tab pos="315595" algn="l"/>
              </a:tabLst>
            </a:pP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Consciousness</a:t>
            </a:r>
            <a:r>
              <a:rPr sz="30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30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30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impaired</a:t>
            </a:r>
            <a:r>
              <a:rPr sz="30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during</a:t>
            </a:r>
            <a:r>
              <a:rPr sz="3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these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events.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35"/>
              </a:spcBef>
              <a:buClr>
                <a:srgbClr val="99CA38"/>
              </a:buClr>
              <a:buFont typeface="Wingdings"/>
              <a:buChar char=""/>
            </a:pPr>
            <a:endParaRPr sz="3000">
              <a:latin typeface="Calibri"/>
              <a:cs typeface="Calibri"/>
            </a:endParaRPr>
          </a:p>
          <a:p>
            <a:pPr marL="104139" indent="-93980">
              <a:lnSpc>
                <a:spcPts val="3240"/>
              </a:lnSpc>
              <a:buClr>
                <a:srgbClr val="99CA38"/>
              </a:buClr>
              <a:buSzPct val="96666"/>
              <a:buFont typeface="Wingdings"/>
              <a:buChar char=""/>
              <a:tabLst>
                <a:tab pos="104139" algn="l"/>
                <a:tab pos="314960" algn="l"/>
              </a:tabLst>
            </a:pPr>
            <a:r>
              <a:rPr sz="3000" spc="-20" dirty="0">
                <a:solidFill>
                  <a:srgbClr val="404040"/>
                </a:solidFill>
                <a:latin typeface="Calibri"/>
                <a:cs typeface="Calibri"/>
              </a:rPr>
              <a:t>	Various</a:t>
            </a:r>
            <a:r>
              <a:rPr sz="3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40" dirty="0">
                <a:solidFill>
                  <a:srgbClr val="FF0000"/>
                </a:solidFill>
                <a:latin typeface="Calibri"/>
                <a:cs typeface="Calibri"/>
              </a:rPr>
              <a:t>motor,</a:t>
            </a:r>
            <a:r>
              <a:rPr sz="3000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FF0000"/>
                </a:solidFill>
                <a:latin typeface="Calibri"/>
                <a:cs typeface="Calibri"/>
              </a:rPr>
              <a:t>sensory,</a:t>
            </a:r>
            <a:r>
              <a:rPr sz="30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r>
              <a:rPr sz="3000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psychic</a:t>
            </a:r>
            <a:r>
              <a:rPr sz="3000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FF0000"/>
                </a:solidFill>
                <a:latin typeface="Calibri"/>
                <a:cs typeface="Calibri"/>
              </a:rPr>
              <a:t>manifestations</a:t>
            </a:r>
            <a:r>
              <a:rPr sz="3000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sz="3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occur</a:t>
            </a:r>
            <a:r>
              <a:rPr sz="30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depending</a:t>
            </a:r>
            <a:r>
              <a:rPr sz="3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404040"/>
                </a:solidFill>
                <a:latin typeface="Calibri"/>
                <a:cs typeface="Calibri"/>
              </a:rPr>
              <a:t>on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3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area</a:t>
            </a:r>
            <a:r>
              <a:rPr sz="3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3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3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brain</a:t>
            </a:r>
            <a:r>
              <a:rPr sz="3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sz="3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affected.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3000" spc="-50" dirty="0">
                <a:solidFill>
                  <a:srgbClr val="99CA38"/>
                </a:solidFill>
                <a:latin typeface="Wingdings"/>
                <a:cs typeface="Wingdings"/>
              </a:rPr>
              <a:t></a:t>
            </a:r>
            <a:endParaRPr sz="3000">
              <a:latin typeface="Wingdings"/>
              <a:cs typeface="Wingdings"/>
            </a:endParaRPr>
          </a:p>
          <a:p>
            <a:pPr marL="104139" marR="328295" indent="-93980">
              <a:lnSpc>
                <a:spcPts val="3240"/>
              </a:lnSpc>
              <a:spcBef>
                <a:spcPts val="1455"/>
              </a:spcBef>
              <a:buClr>
                <a:srgbClr val="99CA38"/>
              </a:buClr>
              <a:buSzPct val="96666"/>
              <a:buFont typeface="Wingdings"/>
              <a:buChar char=""/>
              <a:tabLst>
                <a:tab pos="104139" algn="l"/>
                <a:tab pos="314960" algn="l"/>
              </a:tabLst>
            </a:pP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	A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single</a:t>
            </a:r>
            <a:r>
              <a:rPr sz="3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part</a:t>
            </a:r>
            <a:r>
              <a:rPr sz="30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30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30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body</a:t>
            </a:r>
            <a:r>
              <a:rPr sz="30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may</a:t>
            </a:r>
            <a:r>
              <a:rPr sz="30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twitch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3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3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3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patient</a:t>
            </a:r>
            <a:r>
              <a:rPr sz="3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sz="3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experience</a:t>
            </a:r>
            <a:r>
              <a:rPr sz="3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404040"/>
                </a:solidFill>
                <a:latin typeface="Calibri"/>
                <a:cs typeface="Calibri"/>
              </a:rPr>
              <a:t>only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sz="3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unusual</a:t>
            </a:r>
            <a:r>
              <a:rPr sz="3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sensory</a:t>
            </a:r>
            <a:r>
              <a:rPr sz="3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experience.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923" y="105917"/>
            <a:ext cx="10970895" cy="407606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04139" marR="5080" indent="-93980">
              <a:lnSpc>
                <a:spcPts val="3240"/>
              </a:lnSpc>
              <a:spcBef>
                <a:spcPts val="505"/>
              </a:spcBef>
              <a:buClr>
                <a:srgbClr val="99CA38"/>
              </a:buClr>
              <a:buSzPct val="96666"/>
              <a:buFont typeface="Wingdings"/>
              <a:buChar char=""/>
              <a:tabLst>
                <a:tab pos="104139" algn="l"/>
                <a:tab pos="314960" algn="l"/>
              </a:tabLst>
            </a:pP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	Complex</a:t>
            </a:r>
            <a:r>
              <a:rPr sz="30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partial</a:t>
            </a:r>
            <a:r>
              <a:rPr sz="30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seizures</a:t>
            </a:r>
            <a:r>
              <a:rPr sz="3000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result</a:t>
            </a:r>
            <a:r>
              <a:rPr sz="3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sz="3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30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spread</a:t>
            </a:r>
            <a:r>
              <a:rPr sz="3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3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focal</a:t>
            </a:r>
            <a:r>
              <a:rPr sz="3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discharges</a:t>
            </a:r>
            <a:r>
              <a:rPr sz="30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404040"/>
                </a:solidFill>
                <a:latin typeface="Calibri"/>
                <a:cs typeface="Calibri"/>
              </a:rPr>
              <a:t>to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involve</a:t>
            </a:r>
            <a:r>
              <a:rPr sz="30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3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larger</a:t>
            </a:r>
            <a:r>
              <a:rPr sz="3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area.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330"/>
              </a:spcBef>
              <a:buClr>
                <a:srgbClr val="99CA38"/>
              </a:buClr>
              <a:buFont typeface="Wingdings"/>
              <a:buChar char=""/>
            </a:pPr>
            <a:endParaRPr sz="3000">
              <a:latin typeface="Calibri"/>
              <a:cs typeface="Calibri"/>
            </a:endParaRPr>
          </a:p>
          <a:p>
            <a:pPr marL="104139" marR="201930" indent="-93980">
              <a:lnSpc>
                <a:spcPct val="90000"/>
              </a:lnSpc>
              <a:buClr>
                <a:srgbClr val="99CA38"/>
              </a:buClr>
              <a:buSzPct val="96666"/>
              <a:buFont typeface="Wingdings"/>
              <a:buChar char=""/>
              <a:tabLst>
                <a:tab pos="104139" algn="l"/>
                <a:tab pos="314960" algn="l"/>
              </a:tabLst>
            </a:pP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	Consciousness</a:t>
            </a:r>
            <a:r>
              <a:rPr sz="3000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30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impaired</a:t>
            </a:r>
            <a:r>
              <a:rPr sz="30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30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patients</a:t>
            </a:r>
            <a:r>
              <a:rPr sz="30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may</a:t>
            </a:r>
            <a:r>
              <a:rPr sz="30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exhibit</a:t>
            </a:r>
            <a:r>
              <a:rPr sz="30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complex</a:t>
            </a:r>
            <a:r>
              <a:rPr sz="30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FF0000"/>
                </a:solidFill>
                <a:latin typeface="Calibri"/>
                <a:cs typeface="Calibri"/>
              </a:rPr>
              <a:t>but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inappropriate</a:t>
            </a:r>
            <a:r>
              <a:rPr sz="30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behavior(automatisms)</a:t>
            </a:r>
            <a:r>
              <a:rPr sz="30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such</a:t>
            </a:r>
            <a:r>
              <a:rPr sz="3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3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lip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smacking,</a:t>
            </a:r>
            <a:r>
              <a:rPr sz="3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picking</a:t>
            </a:r>
            <a:r>
              <a:rPr sz="3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404040"/>
                </a:solidFill>
                <a:latin typeface="Calibri"/>
                <a:cs typeface="Calibri"/>
              </a:rPr>
              <a:t>at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clothing,</a:t>
            </a:r>
            <a:r>
              <a:rPr sz="3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3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aimless</a:t>
            </a:r>
            <a:r>
              <a:rPr sz="3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wandering.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25"/>
              </a:spcBef>
              <a:buClr>
                <a:srgbClr val="99CA38"/>
              </a:buClr>
              <a:buFont typeface="Wingdings"/>
              <a:buChar char=""/>
            </a:pPr>
            <a:endParaRPr sz="3000">
              <a:latin typeface="Calibri"/>
              <a:cs typeface="Calibri"/>
            </a:endParaRPr>
          </a:p>
          <a:p>
            <a:pPr marL="315595" indent="-304800">
              <a:lnSpc>
                <a:spcPct val="100000"/>
              </a:lnSpc>
              <a:spcBef>
                <a:spcPts val="5"/>
              </a:spcBef>
              <a:buClr>
                <a:srgbClr val="99CA38"/>
              </a:buClr>
              <a:buSzPct val="96666"/>
              <a:buFont typeface="Wingdings"/>
              <a:buChar char=""/>
              <a:tabLst>
                <a:tab pos="315595" algn="l"/>
                <a:tab pos="3016885" algn="l"/>
              </a:tabLst>
            </a:pP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3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period</a:t>
            </a:r>
            <a:r>
              <a:rPr sz="3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3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404040"/>
                </a:solidFill>
                <a:latin typeface="Calibri"/>
                <a:cs typeface="Calibri"/>
              </a:rPr>
              <a:t>brief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lethargy</a:t>
            </a:r>
            <a:r>
              <a:rPr sz="30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r>
              <a:rPr sz="30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confusion</a:t>
            </a:r>
            <a:r>
              <a:rPr sz="3000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3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common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3291" y="1737360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76324" y="914146"/>
            <a:ext cx="46621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14" dirty="0">
                <a:solidFill>
                  <a:srgbClr val="404040"/>
                </a:solidFill>
              </a:rPr>
              <a:t>PATHOPHYSIOLOGY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03505" marR="881380" indent="-92710">
              <a:lnSpc>
                <a:spcPts val="3020"/>
              </a:lnSpc>
              <a:spcBef>
                <a:spcPts val="480"/>
              </a:spcBef>
              <a:buClr>
                <a:srgbClr val="99CA38"/>
              </a:buClr>
              <a:buSzPct val="96428"/>
              <a:buFont typeface="Wingdings"/>
              <a:buChar char=""/>
              <a:tabLst>
                <a:tab pos="103505" algn="l"/>
                <a:tab pos="328295" algn="l"/>
              </a:tabLst>
            </a:pPr>
            <a:r>
              <a:rPr dirty="0">
                <a:solidFill>
                  <a:srgbClr val="404040"/>
                </a:solidFill>
              </a:rPr>
              <a:t>	Seizures</a:t>
            </a:r>
            <a:r>
              <a:rPr spc="-90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result</a:t>
            </a:r>
            <a:r>
              <a:rPr spc="-75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from</a:t>
            </a:r>
            <a:r>
              <a:rPr spc="-80" dirty="0">
                <a:solidFill>
                  <a:srgbClr val="404040"/>
                </a:solidFill>
              </a:rPr>
              <a:t> </a:t>
            </a:r>
            <a:r>
              <a:rPr spc="-10" dirty="0"/>
              <a:t>excessive</a:t>
            </a:r>
            <a:r>
              <a:rPr spc="-90" dirty="0"/>
              <a:t> </a:t>
            </a:r>
            <a:r>
              <a:rPr spc="-20" dirty="0"/>
              <a:t>excitation</a:t>
            </a:r>
            <a:r>
              <a:rPr spc="-95" dirty="0"/>
              <a:t> </a:t>
            </a:r>
            <a:r>
              <a:rPr dirty="0"/>
              <a:t>or</a:t>
            </a:r>
            <a:r>
              <a:rPr spc="-95" dirty="0"/>
              <a:t> </a:t>
            </a:r>
            <a:r>
              <a:rPr dirty="0"/>
              <a:t>from</a:t>
            </a:r>
            <a:r>
              <a:rPr spc="-85" dirty="0"/>
              <a:t> </a:t>
            </a:r>
            <a:r>
              <a:rPr spc="-10" dirty="0"/>
              <a:t>disordered </a:t>
            </a:r>
            <a:r>
              <a:rPr dirty="0"/>
              <a:t>inhibition</a:t>
            </a:r>
            <a:r>
              <a:rPr spc="-50" dirty="0"/>
              <a:t> </a:t>
            </a:r>
            <a:r>
              <a:rPr dirty="0"/>
              <a:t>of</a:t>
            </a:r>
            <a:r>
              <a:rPr spc="-80" dirty="0"/>
              <a:t> </a:t>
            </a:r>
            <a:r>
              <a:rPr spc="-10" dirty="0"/>
              <a:t>neurons</a:t>
            </a:r>
          </a:p>
          <a:p>
            <a:pPr>
              <a:lnSpc>
                <a:spcPct val="100000"/>
              </a:lnSpc>
              <a:spcBef>
                <a:spcPts val="2039"/>
              </a:spcBef>
              <a:buClr>
                <a:srgbClr val="99CA38"/>
              </a:buClr>
              <a:buFont typeface="Wingdings"/>
              <a:buChar char=""/>
            </a:pPr>
            <a:endParaRPr spc="-10" dirty="0"/>
          </a:p>
          <a:p>
            <a:pPr marL="328930" indent="-317500">
              <a:lnSpc>
                <a:spcPct val="100000"/>
              </a:lnSpc>
              <a:buClr>
                <a:srgbClr val="99CA38"/>
              </a:buClr>
              <a:buSzPct val="96428"/>
              <a:buFont typeface="Wingdings"/>
              <a:buChar char=""/>
              <a:tabLst>
                <a:tab pos="328930" algn="l"/>
              </a:tabLst>
            </a:pPr>
            <a:r>
              <a:rPr spc="-10" dirty="0">
                <a:solidFill>
                  <a:srgbClr val="404040"/>
                </a:solidFill>
              </a:rPr>
              <a:t>Initially,</a:t>
            </a:r>
            <a:r>
              <a:rPr spc="-60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a</a:t>
            </a:r>
            <a:r>
              <a:rPr spc="-70" dirty="0">
                <a:solidFill>
                  <a:srgbClr val="404040"/>
                </a:solidFill>
              </a:rPr>
              <a:t> </a:t>
            </a:r>
            <a:r>
              <a:rPr dirty="0"/>
              <a:t>small</a:t>
            </a:r>
            <a:r>
              <a:rPr spc="-65" dirty="0"/>
              <a:t> </a:t>
            </a:r>
            <a:r>
              <a:rPr dirty="0"/>
              <a:t>number</a:t>
            </a:r>
            <a:r>
              <a:rPr spc="-40" dirty="0"/>
              <a:t> </a:t>
            </a:r>
            <a:r>
              <a:rPr dirty="0"/>
              <a:t>of</a:t>
            </a:r>
            <a:r>
              <a:rPr spc="-70" dirty="0"/>
              <a:t> </a:t>
            </a:r>
            <a:r>
              <a:rPr dirty="0"/>
              <a:t>neurons</a:t>
            </a:r>
            <a:r>
              <a:rPr spc="-25" dirty="0"/>
              <a:t> </a:t>
            </a:r>
            <a:r>
              <a:rPr dirty="0"/>
              <a:t>fire</a:t>
            </a:r>
            <a:r>
              <a:rPr spc="-75" dirty="0"/>
              <a:t> </a:t>
            </a:r>
            <a:r>
              <a:rPr spc="-10" dirty="0">
                <a:solidFill>
                  <a:srgbClr val="404040"/>
                </a:solidFill>
              </a:rPr>
              <a:t>abnormally.</a:t>
            </a:r>
          </a:p>
          <a:p>
            <a:pPr>
              <a:lnSpc>
                <a:spcPct val="100000"/>
              </a:lnSpc>
              <a:spcBef>
                <a:spcPts val="2450"/>
              </a:spcBef>
              <a:buClr>
                <a:srgbClr val="99CA38"/>
              </a:buClr>
              <a:buFont typeface="Wingdings"/>
              <a:buChar char=""/>
            </a:pPr>
            <a:endParaRPr spc="-10" dirty="0">
              <a:solidFill>
                <a:srgbClr val="404040"/>
              </a:solidFill>
            </a:endParaRPr>
          </a:p>
          <a:p>
            <a:pPr marL="103505" marR="5080" indent="-92710">
              <a:lnSpc>
                <a:spcPts val="3020"/>
              </a:lnSpc>
              <a:buClr>
                <a:srgbClr val="99CA38"/>
              </a:buClr>
              <a:buSzPct val="96428"/>
              <a:buFont typeface="Wingdings"/>
              <a:buChar char=""/>
              <a:tabLst>
                <a:tab pos="103505" algn="l"/>
                <a:tab pos="328295" algn="l"/>
              </a:tabLst>
            </a:pPr>
            <a:r>
              <a:rPr dirty="0">
                <a:solidFill>
                  <a:srgbClr val="404040"/>
                </a:solidFill>
              </a:rPr>
              <a:t>	Normal</a:t>
            </a:r>
            <a:r>
              <a:rPr spc="-100" dirty="0">
                <a:solidFill>
                  <a:srgbClr val="404040"/>
                </a:solidFill>
              </a:rPr>
              <a:t> </a:t>
            </a:r>
            <a:r>
              <a:rPr spc="-10" dirty="0">
                <a:solidFill>
                  <a:srgbClr val="404040"/>
                </a:solidFill>
              </a:rPr>
              <a:t>membrane</a:t>
            </a:r>
            <a:r>
              <a:rPr spc="-85" dirty="0">
                <a:solidFill>
                  <a:srgbClr val="404040"/>
                </a:solidFill>
              </a:rPr>
              <a:t> </a:t>
            </a:r>
            <a:r>
              <a:rPr spc="-10" dirty="0">
                <a:solidFill>
                  <a:srgbClr val="404040"/>
                </a:solidFill>
              </a:rPr>
              <a:t>conductances</a:t>
            </a:r>
            <a:r>
              <a:rPr spc="-55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and</a:t>
            </a:r>
            <a:r>
              <a:rPr spc="-90" dirty="0">
                <a:solidFill>
                  <a:srgbClr val="404040"/>
                </a:solidFill>
              </a:rPr>
              <a:t> </a:t>
            </a:r>
            <a:r>
              <a:rPr dirty="0">
                <a:solidFill>
                  <a:srgbClr val="404040"/>
                </a:solidFill>
              </a:rPr>
              <a:t>inhibitory</a:t>
            </a:r>
            <a:r>
              <a:rPr spc="-80" dirty="0">
                <a:solidFill>
                  <a:srgbClr val="404040"/>
                </a:solidFill>
              </a:rPr>
              <a:t> </a:t>
            </a:r>
            <a:r>
              <a:rPr spc="-10" dirty="0">
                <a:solidFill>
                  <a:srgbClr val="404040"/>
                </a:solidFill>
              </a:rPr>
              <a:t>synaptic</a:t>
            </a:r>
            <a:r>
              <a:rPr spc="-90" dirty="0">
                <a:solidFill>
                  <a:srgbClr val="404040"/>
                </a:solidFill>
              </a:rPr>
              <a:t> </a:t>
            </a:r>
            <a:r>
              <a:rPr spc="-10" dirty="0">
                <a:solidFill>
                  <a:srgbClr val="404040"/>
                </a:solidFill>
              </a:rPr>
              <a:t>currents </a:t>
            </a:r>
            <a:r>
              <a:rPr dirty="0">
                <a:solidFill>
                  <a:srgbClr val="404040"/>
                </a:solidFill>
              </a:rPr>
              <a:t>then</a:t>
            </a:r>
            <a:r>
              <a:rPr spc="-70" dirty="0">
                <a:solidFill>
                  <a:srgbClr val="404040"/>
                </a:solidFill>
              </a:rPr>
              <a:t> </a:t>
            </a:r>
            <a:r>
              <a:rPr dirty="0"/>
              <a:t>break</a:t>
            </a:r>
            <a:r>
              <a:rPr spc="-85" dirty="0"/>
              <a:t> </a:t>
            </a:r>
            <a:r>
              <a:rPr dirty="0"/>
              <a:t>down,</a:t>
            </a:r>
            <a:r>
              <a:rPr spc="-70" dirty="0"/>
              <a:t> </a:t>
            </a:r>
            <a:r>
              <a:rPr dirty="0"/>
              <a:t>and</a:t>
            </a:r>
            <a:r>
              <a:rPr spc="-70" dirty="0"/>
              <a:t> </a:t>
            </a:r>
            <a:r>
              <a:rPr spc="-10" dirty="0"/>
              <a:t>excitability</a:t>
            </a:r>
            <a:r>
              <a:rPr spc="-85" dirty="0"/>
              <a:t> </a:t>
            </a:r>
            <a:r>
              <a:rPr dirty="0"/>
              <a:t>spreads</a:t>
            </a:r>
            <a:r>
              <a:rPr spc="-55" dirty="0"/>
              <a:t> </a:t>
            </a:r>
            <a:r>
              <a:rPr dirty="0"/>
              <a:t>locally</a:t>
            </a:r>
            <a:r>
              <a:rPr spc="-90" dirty="0"/>
              <a:t> </a:t>
            </a:r>
            <a:r>
              <a:rPr dirty="0"/>
              <a:t>(focal</a:t>
            </a:r>
            <a:r>
              <a:rPr spc="-100" dirty="0"/>
              <a:t> </a:t>
            </a:r>
            <a:r>
              <a:rPr dirty="0"/>
              <a:t>seizure)</a:t>
            </a:r>
            <a:r>
              <a:rPr spc="-70" dirty="0"/>
              <a:t> </a:t>
            </a:r>
            <a:r>
              <a:rPr spc="-25" dirty="0"/>
              <a:t>or </a:t>
            </a:r>
            <a:r>
              <a:rPr dirty="0"/>
              <a:t>more</a:t>
            </a:r>
            <a:r>
              <a:rPr spc="-55" dirty="0"/>
              <a:t> </a:t>
            </a:r>
            <a:r>
              <a:rPr dirty="0"/>
              <a:t>widely</a:t>
            </a:r>
            <a:r>
              <a:rPr spc="-55" dirty="0"/>
              <a:t> </a:t>
            </a:r>
            <a:r>
              <a:rPr spc="-10" dirty="0"/>
              <a:t>(generalized</a:t>
            </a:r>
            <a:r>
              <a:rPr spc="-60" dirty="0"/>
              <a:t> </a:t>
            </a:r>
            <a:r>
              <a:rPr spc="-10" dirty="0"/>
              <a:t>seizure).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3291" y="1737360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33020"/>
            <a:ext cx="46621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14" dirty="0">
                <a:solidFill>
                  <a:srgbClr val="404040"/>
                </a:solidFill>
              </a:rPr>
              <a:t>PATHOPHYSIOLOGY</a:t>
            </a:r>
            <a:endParaRPr sz="4800"/>
          </a:p>
        </p:txBody>
      </p:sp>
      <p:sp>
        <p:nvSpPr>
          <p:cNvPr id="4" name="object 4"/>
          <p:cNvSpPr txBox="1"/>
          <p:nvPr/>
        </p:nvSpPr>
        <p:spPr>
          <a:xfrm>
            <a:off x="-12700" y="663905"/>
            <a:ext cx="12015470" cy="42081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8930" indent="-317500">
              <a:lnSpc>
                <a:spcPct val="100000"/>
              </a:lnSpc>
              <a:spcBef>
                <a:spcPts val="95"/>
              </a:spcBef>
              <a:buClr>
                <a:srgbClr val="99CA38"/>
              </a:buClr>
              <a:buSzPct val="96428"/>
              <a:buFont typeface="Wingdings"/>
              <a:buChar char=""/>
              <a:tabLst>
                <a:tab pos="328930" algn="l"/>
              </a:tabLst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Mechanisms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contribute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synchronous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 hyperexcitability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include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65"/>
              </a:spcBef>
              <a:buClr>
                <a:srgbClr val="99CA38"/>
              </a:buClr>
              <a:buFont typeface="Wingdings"/>
              <a:buChar char=""/>
            </a:pPr>
            <a:endParaRPr sz="2800">
              <a:latin typeface="Calibri"/>
              <a:cs typeface="Calibri"/>
            </a:endParaRPr>
          </a:p>
          <a:p>
            <a:pPr marL="104139" marR="5080" indent="-92710">
              <a:lnSpc>
                <a:spcPts val="3020"/>
              </a:lnSpc>
              <a:buClr>
                <a:srgbClr val="99CA38"/>
              </a:buClr>
              <a:buSzPct val="96428"/>
              <a:buFont typeface="Wingdings"/>
              <a:buChar char=""/>
              <a:tabLst>
                <a:tab pos="104139" algn="l"/>
                <a:tab pos="32893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(1)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alterations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distribution,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number,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type,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biophysical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properties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ion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channels</a:t>
            </a:r>
            <a:r>
              <a:rPr sz="28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28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28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neuronal</a:t>
            </a:r>
            <a:r>
              <a:rPr sz="28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membranes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30"/>
              </a:spcBef>
              <a:buClr>
                <a:srgbClr val="99CA38"/>
              </a:buClr>
              <a:buFont typeface="Wingdings"/>
              <a:buChar char=""/>
            </a:pPr>
            <a:endParaRPr sz="2800">
              <a:latin typeface="Calibri"/>
              <a:cs typeface="Calibri"/>
            </a:endParaRPr>
          </a:p>
          <a:p>
            <a:pPr marL="328930" indent="-317500">
              <a:lnSpc>
                <a:spcPct val="100000"/>
              </a:lnSpc>
              <a:buClr>
                <a:srgbClr val="99CA38"/>
              </a:buClr>
              <a:buSzPct val="96428"/>
              <a:buFont typeface="Wingdings"/>
              <a:buChar char=""/>
              <a:tabLst>
                <a:tab pos="32893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(2)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Biochemical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modifications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receptors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70"/>
              </a:spcBef>
              <a:buClr>
                <a:srgbClr val="99CA38"/>
              </a:buClr>
              <a:buFont typeface="Wingdings"/>
              <a:buChar char=""/>
            </a:pPr>
            <a:endParaRPr sz="2800">
              <a:latin typeface="Calibri"/>
              <a:cs typeface="Calibri"/>
            </a:endParaRPr>
          </a:p>
          <a:p>
            <a:pPr marL="328930" indent="-317500">
              <a:lnSpc>
                <a:spcPct val="100000"/>
              </a:lnSpc>
              <a:buClr>
                <a:srgbClr val="99CA38"/>
              </a:buClr>
              <a:buSzPct val="96428"/>
              <a:buFont typeface="Wingdings"/>
              <a:buChar char=""/>
              <a:tabLst>
                <a:tab pos="32893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(3)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Modulation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second</a:t>
            </a:r>
            <a:r>
              <a:rPr sz="28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messaging</a:t>
            </a:r>
            <a:r>
              <a:rPr sz="28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systems</a:t>
            </a:r>
            <a:r>
              <a:rPr sz="28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28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gene</a:t>
            </a:r>
            <a:r>
              <a:rPr sz="28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expression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3291" y="1737360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33020"/>
            <a:ext cx="46621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14" dirty="0">
                <a:solidFill>
                  <a:srgbClr val="404040"/>
                </a:solidFill>
              </a:rPr>
              <a:t>PATHOPHYSIOLOGY</a:t>
            </a:r>
            <a:endParaRPr sz="4800"/>
          </a:p>
        </p:txBody>
      </p:sp>
      <p:sp>
        <p:nvSpPr>
          <p:cNvPr id="4" name="object 4"/>
          <p:cNvSpPr txBox="1"/>
          <p:nvPr/>
        </p:nvSpPr>
        <p:spPr>
          <a:xfrm>
            <a:off x="-12700" y="527222"/>
            <a:ext cx="11872595" cy="5291455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328930" indent="-317500">
              <a:lnSpc>
                <a:spcPct val="100000"/>
              </a:lnSpc>
              <a:spcBef>
                <a:spcPts val="1175"/>
              </a:spcBef>
              <a:buClr>
                <a:srgbClr val="99CA38"/>
              </a:buClr>
              <a:buSzPct val="96428"/>
              <a:buFont typeface="Wingdings"/>
              <a:buChar char=""/>
              <a:tabLst>
                <a:tab pos="328930" algn="l"/>
              </a:tabLst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Mechanisms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contribute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synchronous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 hyperexcitability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include</a:t>
            </a:r>
            <a:endParaRPr sz="2800">
              <a:latin typeface="Calibri"/>
              <a:cs typeface="Calibri"/>
            </a:endParaRPr>
          </a:p>
          <a:p>
            <a:pPr marL="328930" indent="-317500">
              <a:lnSpc>
                <a:spcPct val="100000"/>
              </a:lnSpc>
              <a:spcBef>
                <a:spcPts val="1070"/>
              </a:spcBef>
              <a:buClr>
                <a:srgbClr val="99CA38"/>
              </a:buClr>
              <a:buSzPct val="96428"/>
              <a:buFont typeface="Wingdings"/>
              <a:buChar char=""/>
              <a:tabLst>
                <a:tab pos="32893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4)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changes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extracellular</a:t>
            </a:r>
            <a:r>
              <a:rPr sz="28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ion</a:t>
            </a:r>
            <a:r>
              <a:rPr sz="28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concentrations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65"/>
              </a:spcBef>
              <a:buClr>
                <a:srgbClr val="99CA38"/>
              </a:buClr>
              <a:buFont typeface="Wingdings"/>
              <a:buChar char=""/>
            </a:pPr>
            <a:endParaRPr sz="2800">
              <a:latin typeface="Calibri"/>
              <a:cs typeface="Calibri"/>
            </a:endParaRPr>
          </a:p>
          <a:p>
            <a:pPr marL="328930" indent="-317500">
              <a:lnSpc>
                <a:spcPct val="100000"/>
              </a:lnSpc>
              <a:buClr>
                <a:srgbClr val="99CA38"/>
              </a:buClr>
              <a:buSzPct val="96428"/>
              <a:buFont typeface="Wingdings"/>
              <a:buChar char=""/>
              <a:tabLst>
                <a:tab pos="32893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(5)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alterations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neurotransmitter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uptake</a:t>
            </a:r>
            <a:r>
              <a:rPr sz="28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28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metabolism</a:t>
            </a:r>
            <a:r>
              <a:rPr sz="28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glial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cells,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80"/>
              </a:spcBef>
              <a:buClr>
                <a:srgbClr val="99CA38"/>
              </a:buClr>
              <a:buFont typeface="Wingdings"/>
              <a:buChar char=""/>
            </a:pPr>
            <a:endParaRPr sz="2800">
              <a:latin typeface="Calibri"/>
              <a:cs typeface="Calibri"/>
            </a:endParaRPr>
          </a:p>
          <a:p>
            <a:pPr marL="328930" indent="-317500">
              <a:lnSpc>
                <a:spcPct val="100000"/>
              </a:lnSpc>
              <a:buClr>
                <a:srgbClr val="99CA38"/>
              </a:buClr>
              <a:buSzPct val="96428"/>
              <a:buFont typeface="Wingdings"/>
              <a:buChar char=""/>
              <a:tabLst>
                <a:tab pos="32893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(6)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modification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ratio</a:t>
            </a:r>
            <a:r>
              <a:rPr sz="28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28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function</a:t>
            </a:r>
            <a:r>
              <a:rPr sz="28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28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inhibitory</a:t>
            </a:r>
            <a:r>
              <a:rPr sz="28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circuits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45"/>
              </a:spcBef>
              <a:buClr>
                <a:srgbClr val="99CA38"/>
              </a:buClr>
              <a:buFont typeface="Wingdings"/>
              <a:buChar char=""/>
            </a:pPr>
            <a:endParaRPr sz="2800">
              <a:latin typeface="Calibri"/>
              <a:cs typeface="Calibri"/>
            </a:endParaRPr>
          </a:p>
          <a:p>
            <a:pPr marL="104139" marR="5080" indent="-92710">
              <a:lnSpc>
                <a:spcPts val="3030"/>
              </a:lnSpc>
              <a:buClr>
                <a:srgbClr val="99CA38"/>
              </a:buClr>
              <a:buSzPct val="96428"/>
              <a:buFont typeface="Wingdings"/>
              <a:buChar char=""/>
              <a:tabLst>
                <a:tab pos="104139" algn="l"/>
                <a:tab pos="32893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(7)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local</a:t>
            </a:r>
            <a:r>
              <a:rPr sz="2800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imbalances</a:t>
            </a:r>
            <a:r>
              <a:rPr sz="28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between</a:t>
            </a:r>
            <a:r>
              <a:rPr sz="28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2800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main</a:t>
            </a:r>
            <a:r>
              <a:rPr sz="2800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neurotransmitters</a:t>
            </a:r>
            <a:r>
              <a:rPr sz="28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glutamate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(excitatory)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γ-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aminobutyric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acid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(GABA)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(inhibitory)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neuromodulators</a:t>
            </a:r>
            <a:r>
              <a:rPr sz="28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(eg,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acetylcholine,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norepinephrine,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serotonin)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604" y="144779"/>
            <a:ext cx="11248644" cy="5995416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8704" y="478536"/>
            <a:ext cx="10856976" cy="57531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23672"/>
            <a:ext cx="254508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60" dirty="0">
                <a:solidFill>
                  <a:srgbClr val="404040"/>
                </a:solidFill>
              </a:rPr>
              <a:t>Symptoms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194868" y="631596"/>
            <a:ext cx="11422380" cy="5852795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Symptoms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specific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seizure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will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depend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on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seizure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type.</a:t>
            </a:r>
            <a:endParaRPr sz="2800">
              <a:latin typeface="Calibri"/>
              <a:cs typeface="Calibri"/>
            </a:endParaRPr>
          </a:p>
          <a:p>
            <a:pPr marL="271780" indent="-259079">
              <a:lnSpc>
                <a:spcPct val="100000"/>
              </a:lnSpc>
              <a:spcBef>
                <a:spcPts val="1070"/>
              </a:spcBef>
              <a:buChar char="•"/>
              <a:tabLst>
                <a:tab pos="271780" algn="l"/>
                <a:tab pos="1096518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CP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2800" u="sng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izures</a:t>
            </a:r>
            <a:r>
              <a:rPr sz="2800" u="sng" spc="-75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2800" u="sng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can</a:t>
            </a:r>
            <a:r>
              <a:rPr sz="2800" u="sng" spc="-70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2800" u="sng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include</a:t>
            </a:r>
            <a:r>
              <a:rPr sz="2800" u="sng" spc="-60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2800" u="sng" spc="-10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somatosensory</a:t>
            </a:r>
            <a:r>
              <a:rPr sz="2800" u="sng" spc="-45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2800" u="sng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or</a:t>
            </a:r>
            <a:r>
              <a:rPr sz="2800" u="sng" spc="-85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2800" u="sng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focal</a:t>
            </a:r>
            <a:r>
              <a:rPr sz="2800" u="sng" spc="-80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2800" u="sng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motor</a:t>
            </a:r>
            <a:r>
              <a:rPr sz="2800" u="sng" spc="-60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2800" u="sng" spc="-10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features</a:t>
            </a:r>
            <a:r>
              <a:rPr sz="2800" u="sng" dirty="0">
                <a:solidFill>
                  <a:srgbClr val="404040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	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70"/>
              </a:spcBef>
              <a:buClr>
                <a:srgbClr val="404040"/>
              </a:buClr>
              <a:buFont typeface="Calibri"/>
              <a:buChar char="•"/>
            </a:pPr>
            <a:endParaRPr sz="2800">
              <a:latin typeface="Calibri"/>
              <a:cs typeface="Calibri"/>
            </a:endParaRPr>
          </a:p>
          <a:p>
            <a:pPr marL="271780" indent="-259079">
              <a:lnSpc>
                <a:spcPct val="100000"/>
              </a:lnSpc>
              <a:buChar char="•"/>
              <a:tabLst>
                <a:tab pos="27178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CP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seizures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associated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altered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consciousness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60"/>
              </a:spcBef>
              <a:buClr>
                <a:srgbClr val="404040"/>
              </a:buClr>
              <a:buFont typeface="Calibri"/>
              <a:buChar char="•"/>
            </a:pPr>
            <a:endParaRPr sz="2800">
              <a:latin typeface="Calibri"/>
              <a:cs typeface="Calibri"/>
            </a:endParaRPr>
          </a:p>
          <a:p>
            <a:pPr marL="12700" marR="5080" indent="259079">
              <a:lnSpc>
                <a:spcPts val="3020"/>
              </a:lnSpc>
              <a:spcBef>
                <a:spcPts val="5"/>
              </a:spcBef>
              <a:buChar char="•"/>
              <a:tabLst>
                <a:tab pos="27178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Absence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seizures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almost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non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detectable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only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very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brief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(seconds)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periods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altered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consciousness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65"/>
              </a:spcBef>
            </a:pPr>
            <a:endParaRPr sz="2800">
              <a:latin typeface="Calibri"/>
              <a:cs typeface="Calibri"/>
            </a:endParaRPr>
          </a:p>
          <a:p>
            <a:pPr marL="12700" marR="135255" indent="259079">
              <a:lnSpc>
                <a:spcPts val="3020"/>
              </a:lnSpc>
              <a:buChar char="•"/>
              <a:tabLst>
                <a:tab pos="27178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GTC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seizures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major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convulsive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episodes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always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associated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loss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consciousness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0342" y="1373086"/>
            <a:ext cx="103898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Epilepsy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disorder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characterized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spontaneously</a:t>
            </a:r>
            <a:r>
              <a:rPr sz="28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recurring</a:t>
            </a:r>
            <a:r>
              <a:rPr sz="28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seizures.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0342" y="2216023"/>
            <a:ext cx="10171430" cy="121983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seizure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results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excessive</a:t>
            </a:r>
            <a:r>
              <a:rPr sz="28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discharge</a:t>
            </a:r>
            <a:r>
              <a:rPr sz="28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2800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cortical</a:t>
            </a:r>
            <a:r>
              <a:rPr sz="28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neurons</a:t>
            </a:r>
            <a:r>
              <a:rPr sz="28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is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characterized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changes</a:t>
            </a:r>
            <a:r>
              <a:rPr sz="2800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in</a:t>
            </a:r>
            <a:r>
              <a:rPr sz="2800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electrical</a:t>
            </a:r>
            <a:r>
              <a:rPr sz="2800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activity</a:t>
            </a:r>
            <a:r>
              <a:rPr sz="2800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measured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electroencephalogram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(EEG).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0342" y="4669612"/>
            <a:ext cx="11671300" cy="122047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34"/>
              </a:spcBef>
            </a:pP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Epilepsy</a:t>
            </a:r>
            <a:r>
              <a:rPr sz="28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defined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occurrence</a:t>
            </a:r>
            <a:r>
              <a:rPr sz="28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28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28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least</a:t>
            </a:r>
            <a:r>
              <a:rPr sz="28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two</a:t>
            </a:r>
            <a:r>
              <a:rPr sz="28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unprovoked</a:t>
            </a:r>
            <a:r>
              <a:rPr sz="28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seizures</a:t>
            </a:r>
            <a:r>
              <a:rPr sz="28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with</a:t>
            </a:r>
            <a:r>
              <a:rPr sz="28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or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without</a:t>
            </a:r>
            <a:r>
              <a:rPr sz="28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convulsions</a:t>
            </a:r>
            <a:r>
              <a:rPr sz="28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(i.e.,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violent,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involuntary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contraction[s]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voluntary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muscles)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separated</a:t>
            </a:r>
            <a:r>
              <a:rPr sz="2800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by</a:t>
            </a:r>
            <a:r>
              <a:rPr sz="2800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at</a:t>
            </a:r>
            <a:r>
              <a:rPr sz="2800" spc="-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least</a:t>
            </a:r>
            <a:r>
              <a:rPr sz="2800" spc="-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24</a:t>
            </a:r>
            <a:r>
              <a:rPr sz="2800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hours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4730" rIns="0" bIns="0" rtlCol="0">
            <a:spAutoFit/>
          </a:bodyPr>
          <a:lstStyle/>
          <a:p>
            <a:pPr marL="184150" marR="5080">
              <a:lnSpc>
                <a:spcPts val="3020"/>
              </a:lnSpc>
              <a:spcBef>
                <a:spcPts val="48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Seizures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arise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focal</a:t>
            </a:r>
            <a:r>
              <a:rPr sz="2800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area</a:t>
            </a:r>
            <a:r>
              <a:rPr sz="2800" spc="-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of</a:t>
            </a:r>
            <a:r>
              <a:rPr sz="2800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2800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brain</a:t>
            </a:r>
            <a:r>
              <a:rPr sz="2800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(focal</a:t>
            </a:r>
            <a:r>
              <a:rPr sz="2800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or</a:t>
            </a:r>
            <a:r>
              <a:rPr sz="2800" spc="-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partial</a:t>
            </a:r>
            <a:r>
              <a:rPr sz="2800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seizures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)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arise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diffusely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both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brain</a:t>
            </a:r>
            <a:r>
              <a:rPr sz="2800" spc="-1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hemispheres</a:t>
            </a:r>
            <a:r>
              <a:rPr sz="2800" spc="-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6FC0"/>
                </a:solidFill>
                <a:latin typeface="Calibri"/>
                <a:cs typeface="Calibri"/>
              </a:rPr>
              <a:t>(primary</a:t>
            </a:r>
            <a:r>
              <a:rPr sz="2800" spc="-1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generalized</a:t>
            </a:r>
            <a:r>
              <a:rPr sz="2800" spc="-1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Calibri"/>
                <a:cs typeface="Calibri"/>
              </a:rPr>
              <a:t>seizures).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7057" rIns="0" bIns="0" rtlCol="0">
            <a:spAutoFit/>
          </a:bodyPr>
          <a:lstStyle/>
          <a:p>
            <a:pPr marL="288290">
              <a:lnSpc>
                <a:spcPts val="3420"/>
              </a:lnSpc>
              <a:spcBef>
                <a:spcPts val="105"/>
              </a:spcBef>
            </a:pPr>
            <a:r>
              <a:rPr spc="-60" dirty="0"/>
              <a:t>Classification</a:t>
            </a:r>
            <a:r>
              <a:rPr spc="-100" dirty="0"/>
              <a:t> </a:t>
            </a:r>
            <a:r>
              <a:rPr dirty="0"/>
              <a:t>of</a:t>
            </a:r>
            <a:r>
              <a:rPr spc="-100" dirty="0"/>
              <a:t> </a:t>
            </a:r>
            <a:r>
              <a:rPr spc="-50" dirty="0"/>
              <a:t>Epileptic</a:t>
            </a:r>
            <a:r>
              <a:rPr spc="-130" dirty="0"/>
              <a:t> </a:t>
            </a:r>
            <a:r>
              <a:rPr spc="-10" dirty="0"/>
              <a:t>Seizures</a:t>
            </a:r>
          </a:p>
          <a:p>
            <a:pPr marL="3107690">
              <a:lnSpc>
                <a:spcPts val="4740"/>
              </a:lnSpc>
            </a:pPr>
            <a:r>
              <a:rPr sz="4300" spc="-60" dirty="0">
                <a:solidFill>
                  <a:srgbClr val="404040"/>
                </a:solidFill>
              </a:rPr>
              <a:t>Partial</a:t>
            </a:r>
            <a:r>
              <a:rPr sz="4300" spc="-160" dirty="0">
                <a:solidFill>
                  <a:srgbClr val="404040"/>
                </a:solidFill>
              </a:rPr>
              <a:t> </a:t>
            </a:r>
            <a:r>
              <a:rPr sz="4300" spc="-65" dirty="0">
                <a:solidFill>
                  <a:srgbClr val="404040"/>
                </a:solidFill>
              </a:rPr>
              <a:t>Seizure</a:t>
            </a:r>
            <a:r>
              <a:rPr sz="4300" spc="-150" dirty="0">
                <a:solidFill>
                  <a:srgbClr val="404040"/>
                </a:solidFill>
              </a:rPr>
              <a:t> </a:t>
            </a:r>
            <a:r>
              <a:rPr sz="4300" spc="-25" dirty="0">
                <a:solidFill>
                  <a:srgbClr val="404040"/>
                </a:solidFill>
              </a:rPr>
              <a:t>(Focal)</a:t>
            </a:r>
            <a:endParaRPr sz="43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532" y="1363980"/>
            <a:ext cx="10226040" cy="510844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3756" y="594359"/>
            <a:ext cx="11306556" cy="563270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2185416"/>
            <a:ext cx="11544300" cy="88696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923" y="44957"/>
            <a:ext cx="11446510" cy="5815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4640" indent="-285750">
              <a:lnSpc>
                <a:spcPct val="100000"/>
              </a:lnSpc>
              <a:spcBef>
                <a:spcPts val="95"/>
              </a:spcBef>
              <a:buClr>
                <a:srgbClr val="99CA38"/>
              </a:buClr>
              <a:buSzPct val="96428"/>
              <a:buFont typeface="Wingdings"/>
              <a:buChar char=""/>
              <a:tabLst>
                <a:tab pos="294640" algn="l"/>
              </a:tabLst>
            </a:pP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Generalized</a:t>
            </a:r>
            <a:r>
              <a:rPr sz="28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tonic-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clonic</a:t>
            </a:r>
            <a:r>
              <a:rPr sz="28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seizures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common.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25"/>
              </a:spcBef>
              <a:buClr>
                <a:srgbClr val="99CA38"/>
              </a:buClr>
              <a:buFont typeface="Wingdings"/>
              <a:buChar char=""/>
            </a:pPr>
            <a:endParaRPr sz="2800">
              <a:latin typeface="Calibri"/>
              <a:cs typeface="Calibri"/>
            </a:endParaRPr>
          </a:p>
          <a:p>
            <a:pPr marL="294640" indent="-285750">
              <a:lnSpc>
                <a:spcPct val="100000"/>
              </a:lnSpc>
              <a:buClr>
                <a:srgbClr val="99CA38"/>
              </a:buClr>
              <a:buSzPct val="96428"/>
              <a:buFont typeface="Wingdings"/>
              <a:buChar char=""/>
              <a:tabLst>
                <a:tab pos="29464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patient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loses</a:t>
            </a:r>
            <a:r>
              <a:rPr sz="28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consciousness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28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falls</a:t>
            </a:r>
            <a:r>
              <a:rPr sz="28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onset.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35"/>
              </a:spcBef>
              <a:buClr>
                <a:srgbClr val="99CA38"/>
              </a:buClr>
              <a:buFont typeface="Wingdings"/>
              <a:buChar char=""/>
            </a:pPr>
            <a:endParaRPr sz="2800">
              <a:latin typeface="Calibri"/>
              <a:cs typeface="Calibri"/>
            </a:endParaRPr>
          </a:p>
          <a:p>
            <a:pPr marL="104139" indent="-96520">
              <a:lnSpc>
                <a:spcPct val="70100"/>
              </a:lnSpc>
              <a:buClr>
                <a:srgbClr val="99CA38"/>
              </a:buClr>
              <a:buSzPct val="96428"/>
              <a:buFont typeface="Wingdings"/>
              <a:buChar char=""/>
              <a:tabLst>
                <a:tab pos="104139" algn="l"/>
                <a:tab pos="293370" algn="l"/>
              </a:tabLst>
            </a:pP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	Simultaneously,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tonic</a:t>
            </a:r>
            <a:r>
              <a:rPr sz="28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muscle</a:t>
            </a:r>
            <a:r>
              <a:rPr sz="28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spasms</a:t>
            </a:r>
            <a:r>
              <a:rPr sz="28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begin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accompanied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cry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results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air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being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forced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through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larynx.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2800" spc="-50" dirty="0">
                <a:solidFill>
                  <a:srgbClr val="99CA38"/>
                </a:solidFill>
                <a:latin typeface="Wingdings"/>
                <a:cs typeface="Wingdings"/>
              </a:rPr>
              <a:t></a:t>
            </a:r>
            <a:endParaRPr sz="2800">
              <a:latin typeface="Wingdings"/>
              <a:cs typeface="Wingdings"/>
            </a:endParaRPr>
          </a:p>
          <a:p>
            <a:pPr marL="294640" indent="-285750">
              <a:lnSpc>
                <a:spcPct val="100000"/>
              </a:lnSpc>
              <a:spcBef>
                <a:spcPts val="395"/>
              </a:spcBef>
              <a:buClr>
                <a:srgbClr val="99CA38"/>
              </a:buClr>
              <a:buSzPct val="96428"/>
              <a:buFont typeface="Wingdings"/>
              <a:buChar char=""/>
              <a:tabLst>
                <a:tab pos="294640" algn="l"/>
              </a:tabLst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Bilateral,</a:t>
            </a:r>
            <a:r>
              <a:rPr sz="2800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repetitive</a:t>
            </a:r>
            <a:r>
              <a:rPr sz="28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clonic</a:t>
            </a:r>
            <a:r>
              <a:rPr sz="2800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movements</a:t>
            </a:r>
            <a:r>
              <a:rPr sz="28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follow.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35"/>
              </a:spcBef>
              <a:buClr>
                <a:srgbClr val="99CA38"/>
              </a:buClr>
              <a:buFont typeface="Wingdings"/>
              <a:buChar char=""/>
            </a:pPr>
            <a:endParaRPr sz="2800">
              <a:latin typeface="Calibri"/>
              <a:cs typeface="Calibri"/>
            </a:endParaRPr>
          </a:p>
          <a:p>
            <a:pPr marL="104139" marR="137160" indent="-95885">
              <a:lnSpc>
                <a:spcPct val="70000"/>
              </a:lnSpc>
              <a:buClr>
                <a:srgbClr val="99CA38"/>
              </a:buClr>
              <a:buSzPct val="96428"/>
              <a:buFont typeface="Wingdings"/>
              <a:buChar char=""/>
              <a:tabLst>
                <a:tab pos="104139" algn="l"/>
                <a:tab pos="294005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After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clonic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phase,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patients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return</a:t>
            </a:r>
            <a:r>
              <a:rPr sz="28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28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consciousness</a:t>
            </a:r>
            <a:r>
              <a:rPr sz="28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but</a:t>
            </a:r>
            <a:r>
              <a:rPr sz="28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remain</a:t>
            </a:r>
            <a:r>
              <a:rPr sz="2800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lethargic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may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confused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varying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periods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time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(postictal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state).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35"/>
              </a:spcBef>
              <a:buClr>
                <a:srgbClr val="99CA38"/>
              </a:buClr>
              <a:buFont typeface="Wingdings"/>
              <a:buChar char=""/>
            </a:pPr>
            <a:endParaRPr sz="2800">
              <a:latin typeface="Calibri"/>
              <a:cs typeface="Calibri"/>
            </a:endParaRPr>
          </a:p>
          <a:p>
            <a:pPr marL="294640" indent="-285750">
              <a:lnSpc>
                <a:spcPct val="100000"/>
              </a:lnSpc>
              <a:buClr>
                <a:srgbClr val="99CA38"/>
              </a:buClr>
              <a:buSzPct val="96428"/>
              <a:buFont typeface="Wingdings"/>
              <a:buChar char=""/>
              <a:tabLst>
                <a:tab pos="294640" algn="l"/>
              </a:tabLst>
            </a:pP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Urinary</a:t>
            </a:r>
            <a:r>
              <a:rPr sz="28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incontinence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28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tongue</a:t>
            </a:r>
            <a:r>
              <a:rPr sz="28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biting</a:t>
            </a:r>
            <a:r>
              <a:rPr sz="28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common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923" y="105917"/>
            <a:ext cx="11765915" cy="28956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04139" marR="5080" indent="-93980">
              <a:lnSpc>
                <a:spcPct val="90000"/>
              </a:lnSpc>
              <a:spcBef>
                <a:spcPts val="459"/>
              </a:spcBef>
              <a:buClr>
                <a:srgbClr val="99CA38"/>
              </a:buClr>
              <a:buSzPct val="96666"/>
              <a:buFont typeface="Wingdings"/>
              <a:buChar char=""/>
              <a:tabLst>
                <a:tab pos="104139" algn="l"/>
                <a:tab pos="314960" algn="l"/>
              </a:tabLst>
            </a:pP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	Generalized</a:t>
            </a:r>
            <a:r>
              <a:rPr sz="30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absence</a:t>
            </a:r>
            <a:r>
              <a:rPr sz="30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seizures</a:t>
            </a:r>
            <a:r>
              <a:rPr sz="30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sz="3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manifested</a:t>
            </a:r>
            <a:r>
              <a:rPr sz="3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3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3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sudden</a:t>
            </a:r>
            <a:r>
              <a:rPr sz="3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onset,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interruption</a:t>
            </a:r>
            <a:r>
              <a:rPr sz="30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30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ongoing</a:t>
            </a:r>
            <a:r>
              <a:rPr sz="30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activities,</a:t>
            </a:r>
            <a:r>
              <a:rPr sz="3000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0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blank</a:t>
            </a:r>
            <a:r>
              <a:rPr sz="30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stare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3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3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possibly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brief</a:t>
            </a:r>
            <a:r>
              <a:rPr sz="3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upward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rotation</a:t>
            </a:r>
            <a:r>
              <a:rPr sz="30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30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30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FF0000"/>
                </a:solidFill>
                <a:latin typeface="Calibri"/>
                <a:cs typeface="Calibri"/>
              </a:rPr>
              <a:t>eyes</a:t>
            </a:r>
            <a:r>
              <a:rPr sz="3000" spc="-2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20"/>
              </a:spcBef>
              <a:buClr>
                <a:srgbClr val="99CA38"/>
              </a:buClr>
              <a:buFont typeface="Wingdings"/>
              <a:buChar char=""/>
            </a:pPr>
            <a:endParaRPr sz="3000">
              <a:latin typeface="Calibri"/>
              <a:cs typeface="Calibri"/>
            </a:endParaRPr>
          </a:p>
          <a:p>
            <a:pPr marL="104139" marR="1471295" indent="-93980">
              <a:lnSpc>
                <a:spcPts val="3240"/>
              </a:lnSpc>
              <a:buClr>
                <a:srgbClr val="99CA38"/>
              </a:buClr>
              <a:buSzPct val="96666"/>
              <a:buFont typeface="Wingdings"/>
              <a:buChar char=""/>
              <a:tabLst>
                <a:tab pos="104139" algn="l"/>
                <a:tab pos="314960" algn="l"/>
              </a:tabLst>
            </a:pP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	They</a:t>
            </a:r>
            <a:r>
              <a:rPr sz="3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generally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occur</a:t>
            </a:r>
            <a:r>
              <a:rPr sz="3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3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young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children</a:t>
            </a:r>
            <a:r>
              <a:rPr sz="3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through</a:t>
            </a:r>
            <a:r>
              <a:rPr sz="3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adolescence.</a:t>
            </a:r>
            <a:r>
              <a:rPr sz="3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It</a:t>
            </a:r>
            <a:r>
              <a:rPr sz="3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404040"/>
                </a:solidFill>
                <a:latin typeface="Calibri"/>
                <a:cs typeface="Calibri"/>
              </a:rPr>
              <a:t>is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important</a:t>
            </a:r>
            <a:r>
              <a:rPr sz="30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30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differentiate</a:t>
            </a:r>
            <a:r>
              <a:rPr sz="3000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absence</a:t>
            </a:r>
            <a:r>
              <a:rPr sz="30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seizures</a:t>
            </a:r>
            <a:r>
              <a:rPr sz="30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sz="3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CP</a:t>
            </a:r>
            <a:r>
              <a:rPr sz="3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seizures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923" y="105917"/>
            <a:ext cx="11849100" cy="3307079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04139" marR="344170" indent="-93980">
              <a:lnSpc>
                <a:spcPct val="90000"/>
              </a:lnSpc>
              <a:spcBef>
                <a:spcPts val="459"/>
              </a:spcBef>
              <a:buClr>
                <a:srgbClr val="99CA38"/>
              </a:buClr>
              <a:buSzPct val="96666"/>
              <a:buFont typeface="Wingdings"/>
              <a:buChar char=""/>
              <a:tabLst>
                <a:tab pos="104139" algn="l"/>
                <a:tab pos="314960" algn="l"/>
              </a:tabLst>
            </a:pP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	Brief</a:t>
            </a:r>
            <a:r>
              <a:rPr sz="3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shock-like</a:t>
            </a:r>
            <a:r>
              <a:rPr sz="3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muscular</a:t>
            </a:r>
            <a:r>
              <a:rPr sz="30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contractions</a:t>
            </a:r>
            <a:r>
              <a:rPr sz="30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30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30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face,</a:t>
            </a:r>
            <a:r>
              <a:rPr sz="30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trunk,</a:t>
            </a:r>
            <a:r>
              <a:rPr sz="30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30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extremities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sz="3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known</a:t>
            </a:r>
            <a:r>
              <a:rPr sz="3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3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myoclonic</a:t>
            </a:r>
            <a:r>
              <a:rPr sz="30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jerks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3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They</a:t>
            </a:r>
            <a:r>
              <a:rPr sz="3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sz="3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sz="3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isolated</a:t>
            </a:r>
            <a:r>
              <a:rPr sz="3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events</a:t>
            </a:r>
            <a:r>
              <a:rPr sz="3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3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rapidly repetitive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20"/>
              </a:spcBef>
              <a:buClr>
                <a:srgbClr val="99CA38"/>
              </a:buClr>
              <a:buFont typeface="Wingdings"/>
              <a:buChar char=""/>
            </a:pPr>
            <a:endParaRPr sz="3000">
              <a:latin typeface="Calibri"/>
              <a:cs typeface="Calibri"/>
            </a:endParaRPr>
          </a:p>
          <a:p>
            <a:pPr marL="104139" marR="5080" indent="-93980">
              <a:lnSpc>
                <a:spcPts val="3240"/>
              </a:lnSpc>
              <a:buClr>
                <a:srgbClr val="99CA38"/>
              </a:buClr>
              <a:buSzPct val="96666"/>
              <a:buFont typeface="Wingdings"/>
              <a:buChar char=""/>
              <a:tabLst>
                <a:tab pos="104139" algn="l"/>
                <a:tab pos="314960" algn="l"/>
              </a:tabLst>
            </a:pP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	A</a:t>
            </a:r>
            <a:r>
              <a:rPr sz="3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sudden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loss</a:t>
            </a:r>
            <a:r>
              <a:rPr sz="3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3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muscle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tone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3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known</a:t>
            </a:r>
            <a:r>
              <a:rPr sz="3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3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sz="3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atonic</a:t>
            </a:r>
            <a:r>
              <a:rPr sz="30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seizure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3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sz="3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404040"/>
                </a:solidFill>
                <a:latin typeface="Calibri"/>
                <a:cs typeface="Calibri"/>
              </a:rPr>
              <a:t>may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present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head</a:t>
            </a:r>
            <a:r>
              <a:rPr sz="30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drop,</a:t>
            </a:r>
            <a:r>
              <a:rPr sz="30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30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dropping</a:t>
            </a:r>
            <a:r>
              <a:rPr sz="30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30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0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limb,</a:t>
            </a:r>
            <a:r>
              <a:rPr sz="30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r>
              <a:rPr sz="30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30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slumping</a:t>
            </a:r>
            <a:r>
              <a:rPr sz="30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30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30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ground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.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These</a:t>
            </a:r>
            <a:r>
              <a:rPr sz="3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patients</a:t>
            </a:r>
            <a:r>
              <a:rPr sz="3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often</a:t>
            </a:r>
            <a:r>
              <a:rPr sz="3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wear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protective</a:t>
            </a:r>
            <a:r>
              <a:rPr sz="3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head</a:t>
            </a:r>
            <a:r>
              <a:rPr sz="3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ware</a:t>
            </a:r>
            <a:r>
              <a:rPr sz="3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3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prevent</a:t>
            </a:r>
            <a:r>
              <a:rPr sz="3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Calibri"/>
                <a:cs typeface="Calibri"/>
              </a:rPr>
              <a:t>trauma.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236</Words>
  <Application>Microsoft Office PowerPoint</Application>
  <PresentationFormat>Widescreen</PresentationFormat>
  <Paragraphs>104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Seizures can arise from a focal area of the brain (focal or partial seizures) or arise diffusely from both brain hemispheres (primary generalized seizures).</vt:lpstr>
      <vt:lpstr>Classification of Epileptic Seizures Partial Seizure (Focal)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PATHOPHYSIOLOGY</vt:lpstr>
      <vt:lpstr>PATHOPHYSIOLOGY</vt:lpstr>
      <vt:lpstr>PATHOPHYSIOLOGY</vt:lpstr>
      <vt:lpstr>PowerPoint Presentation</vt:lpstr>
      <vt:lpstr>PowerPoint Presentation</vt:lpstr>
      <vt:lpstr>Symptoms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Epilepsy</dc:title>
  <dc:creator>Swasa</dc:creator>
  <cp:lastModifiedBy>User</cp:lastModifiedBy>
  <cp:revision>3</cp:revision>
  <dcterms:created xsi:type="dcterms:W3CDTF">2024-09-17T12:40:12Z</dcterms:created>
  <dcterms:modified xsi:type="dcterms:W3CDTF">2024-09-17T12:43:18Z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2017-04-11T00:00:00Z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  <property fmtid="{D5CDD505-2E9C-101B-9397-08002B2CF9AE}" pid="5" name="Producer">
    <vt:lpwstr>Microsoft® PowerPoint® 2013</vt:lpwstr>
  </property>
</Properties>
</file>