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7"/>
  </p:notesMasterIdLst>
  <p:handoutMasterIdLst>
    <p:handoutMasterId r:id="rId28"/>
  </p:handoutMasterIdLst>
  <p:sldIdLst>
    <p:sldId id="266" r:id="rId5"/>
    <p:sldId id="262" r:id="rId6"/>
    <p:sldId id="267" r:id="rId7"/>
    <p:sldId id="282" r:id="rId8"/>
    <p:sldId id="280" r:id="rId9"/>
    <p:sldId id="283" r:id="rId10"/>
    <p:sldId id="281" r:id="rId11"/>
    <p:sldId id="284" r:id="rId12"/>
    <p:sldId id="268" r:id="rId13"/>
    <p:sldId id="270" r:id="rId14"/>
    <p:sldId id="277" r:id="rId15"/>
    <p:sldId id="285" r:id="rId16"/>
    <p:sldId id="286" r:id="rId17"/>
    <p:sldId id="287" r:id="rId18"/>
    <p:sldId id="288" r:id="rId19"/>
    <p:sldId id="279" r:id="rId20"/>
    <p:sldId id="271" r:id="rId21"/>
    <p:sldId id="274" r:id="rId22"/>
    <p:sldId id="278" r:id="rId23"/>
    <p:sldId id="289" r:id="rId24"/>
    <p:sldId id="290" r:id="rId25"/>
    <p:sldId id="29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pPr/>
              <a:t>14-09-2024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pPr/>
              <a:t>14-09-2024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C4A1D-5FF0-4398-BAC7-4994C6D75927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26A1-D866-4B94-89C0-CBADF1D840E9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3C763-E083-45F5-BCF7-BF8B6C2DE7C1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6C5-A56C-4A46-BFCF-9F3B8E5ADF7D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E992-383E-4090-9434-5F4855F7AC70}" type="datetime1">
              <a:rPr lang="en-IN" smtClean="0"/>
              <a:t>14-09-2024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C3148-51F2-49A0-A684-F9B0EFBC99CE}" type="datetime1">
              <a:rPr lang="en-IN" smtClean="0"/>
              <a:t>14-09-2024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AD-F737-4E46-AF2D-0A6C11725197}" type="datetime1">
              <a:rPr lang="en-IN" smtClean="0"/>
              <a:t>14-09-2024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B3EB-004C-444D-AAF9-0DE2C7936E58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5002E-838A-4A9C-8535-E57D09859B22}" type="datetime1">
              <a:rPr lang="en-IN" smtClean="0"/>
              <a:t>14-09-2024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2182-439B-4A5D-AD4C-ABBA469E683C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3FFF-78C0-40F6-BDB9-F798F7FA5274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A5F81-D45E-42C5-89E1-6C6EA0C3118F}" type="datetime1">
              <a:rPr lang="en-IN" smtClean="0"/>
              <a:t>14-09-2024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TextBox 9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1082793" y="597557"/>
            <a:ext cx="10016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BIOPHARMACEUTICS AND PHARMACOKINETICS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66936" y="358521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 EXCRETION OF DRUGS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EXCRETION OF DRUGS &lt;ul&gt;&lt;li&gt;“  Excretion is defined as the process where by drugs or &lt;/li&gt;&lt;/ul&gt;&lt;ul&gt;&lt;li&gt;metabolites are ir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2012"/>
            <a:ext cx="10740788" cy="6196084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Drugs are eliminated from the body primarily by&#10;the kidneys.&#10;The principal renal mechanisms that are involved in the&#10;exc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3707" y="245660"/>
            <a:ext cx="10249469" cy="597771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TYPES OF EXCRETION &lt;ul&gt;&lt;li&gt;RENAL  EXCRETION &lt;/li&gt;&lt;/ul&gt;&lt;ul&gt;&lt;li&gt;NON RENAL  EXCRETION   &lt;/li&gt;&lt;/ul&gt;&lt;ul&gt;&lt;ul&gt;&lt;li&gt;Biliary excret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2763" y="327546"/>
            <a:ext cx="10099343" cy="610055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• Compounds with 20 Å to 42Å may undergo glomerular filtration.• Charged substances (e.g., sulfated dextrans) are usually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2013"/>
            <a:ext cx="10631606" cy="620973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LONGITUDNAL SECTION OF&#10;KIDNEY&#10;&#10;4&#10;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7231" y="272956"/>
            <a:ext cx="10590662" cy="611419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ANATOMY OF NEPHRON&#10;&#10;5&#10;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7103" y="204716"/>
            <a:ext cx="10918209" cy="622338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794" name="Picture 2" descr="&lt;ul&gt;&lt;li&gt;GLOMERULAR  FILTRATION &lt;/li&gt;&lt;/ul&gt;&lt;ul&gt;&lt;li&gt;It Is non selective , unidirectional  process &lt;/li&gt;&lt;/ul&gt;&lt;ul&gt;&lt;li&gt;Ionized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457" y="204716"/>
            <a:ext cx="10699844" cy="6209732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6" name="Picture 6" descr="• The usual range of half-lives seen for most drugs that  are cleared solely by glomerular filtration is 1 to 4  hours.• H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245660"/>
            <a:ext cx="10877265" cy="622337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Passive Diffusion• Urinary excretion of drugs (i.e., weak electrolytes) is the extent to which  substances diffuse back a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59307"/>
            <a:ext cx="10918208" cy="618243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 Effects of pH on urinary drug elimination may have important applications, especially in cases of overdose. Eg: enhanc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300251"/>
            <a:ext cx="10877265" cy="611419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0" name="Picture 2" descr="• These active secretory systems are important in drug excretion because  charged anions and cations are often strongly b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343" y="204717"/>
            <a:ext cx="10863617" cy="6264322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6" name="Picture 2" descr="Organic Anion Transport   Organic Cation Transport     Acetazolamide              Acetylcholine       Bile salts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4526" y="259308"/>
            <a:ext cx="10590662" cy="6127844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2" name="Picture 2" descr="Active Tubular Reabsorption•   Some substances filtered at the glomerulus are reabsorbed by active    transport systems f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048" y="204716"/>
            <a:ext cx="10849969" cy="622338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8" name="Picture 2" descr="• Most drugs act by reducing active transport rather  than by enhancing it.• Thus, drugs that promote uric acid loss (uri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457" y="218364"/>
            <a:ext cx="10931856" cy="619608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Clinical Implications of Renal Excretion• The rate of urinary drug excretion will depend   on the drug’s volume of distrib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048" y="163773"/>
            <a:ext cx="10507734" cy="622337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• Changes in any of these factors may result in  clinically important alterations in drug action.• In the final analysis,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232013"/>
            <a:ext cx="10890914" cy="622337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Biliary Excretion• Bile flow and composition depend on the secretory activity of  the hepatic cells that line the biliary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232012"/>
            <a:ext cx="11000096" cy="620973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A drug excreted in bile may be reabsorbed from the&#10;gastrointestinal tract or a drug conjugate may be&#10;hydrolyzed by gut ba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218364"/>
            <a:ext cx="10849970" cy="618243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2" name="Picture 2" descr="&lt;ul&gt;&lt;li&gt;Passive Tubular Reabsorption: &lt;/li&gt;&lt;/ul&gt;&lt;ul&gt;&lt;li&gt;It is common for many exogenous substances including drugs. The d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342" y="232012"/>
            <a:ext cx="10931857" cy="618243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38" name="Picture 2" descr="• Hence, drugs with molecular weights lower than those of most protein  molecules readily reach the hepatic extracellular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1" y="245660"/>
            <a:ext cx="10809026" cy="618243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4" name="Picture 2" descr=" Only small amounts of most drugs reach the bile by diffusion. However- Biliary excretion plays a major role (5–95% of 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752" y="245660"/>
            <a:ext cx="10768084" cy="615513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DBFBA9-7C1C-4721-BDC5-73B8B11A956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2403405-5A2F-4D58-BB19-93C47B8159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A568D7-05D5-46F9-81F5-2540100B8E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96</Words>
  <Application>Microsoft Office PowerPoint</Application>
  <PresentationFormat>Widescreen</PresentationFormat>
  <Paragraphs>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32</cp:revision>
  <dcterms:created xsi:type="dcterms:W3CDTF">2020-07-13T05:58:17Z</dcterms:created>
  <dcterms:modified xsi:type="dcterms:W3CDTF">2024-09-14T03:54:56Z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