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33"/>
  </p:notesMasterIdLst>
  <p:handoutMasterIdLst>
    <p:handoutMasterId r:id="rId34"/>
  </p:handoutMasterIdLst>
  <p:sldIdLst>
    <p:sldId id="266" r:id="rId5"/>
    <p:sldId id="298" r:id="rId6"/>
    <p:sldId id="277" r:id="rId7"/>
    <p:sldId id="278" r:id="rId8"/>
    <p:sldId id="297" r:id="rId9"/>
    <p:sldId id="281" r:id="rId10"/>
    <p:sldId id="282" r:id="rId11"/>
    <p:sldId id="283" r:id="rId12"/>
    <p:sldId id="311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310" r:id="rId22"/>
    <p:sldId id="304" r:id="rId23"/>
    <p:sldId id="300" r:id="rId24"/>
    <p:sldId id="301" r:id="rId25"/>
    <p:sldId id="302" r:id="rId26"/>
    <p:sldId id="303" r:id="rId27"/>
    <p:sldId id="305" r:id="rId28"/>
    <p:sldId id="306" r:id="rId29"/>
    <p:sldId id="307" r:id="rId30"/>
    <p:sldId id="308" r:id="rId31"/>
    <p:sldId id="309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E8744-E1AC-4A99-B083-20D06A7B851F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3D61-9B84-45D4-9613-DD5B89F067A1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C388D-4920-4C2B-B02D-AA3F8A77B7F5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90DAD-D53D-47D3-8F4F-A6A717E8A4C7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8A10F-5EE5-408D-98F0-0BB52484558B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8F255-6F08-466F-A676-4F88413F7C66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AC66E-58C9-4118-80F5-F936B9B746B3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E65AE-2F54-4EB2-898C-47957A291031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E5F4-CF99-45E2-9633-41A8570BCF42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B552F-C573-4142-928C-710A991B9CC9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D24-3346-45DB-842B-7B23423ECEE6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A9C22-921B-40C7-AD59-EF170D88B668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082793" y="583756"/>
            <a:ext cx="10016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92692" y="3624477"/>
            <a:ext cx="81919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2: DISTRIBUTION OF DRUGS: Protein binding of drugs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226" name="Picture 2" descr="Water insoluble drugs ,neutral endogenous &#10;macromolecules such as Heparin &#10;Oil soluble vitamins are circulated and &#10;distr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6651" y="195943"/>
            <a:ext cx="11051177" cy="620485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02" name="Picture 2" descr=" Plasma protein binding restricts the entry of drugs &#10;that have specific affinity for certain tissues . &#10; This prevent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8275" y="182881"/>
            <a:ext cx="10959736" cy="627017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178" name="Picture 2" descr=" Only the unbound drug is capable of being &#10;eliminated. &#10; This is because the drug protein complex cannot &#10;penetrate in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7463" y="169817"/>
            <a:ext cx="11038113" cy="627017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154" name="Picture 2" descr="However penicillin have short halves–lives &#10;despite being extensively bound to plasma &#10;proteins . &#10;This is because rapid 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38" y="156755"/>
            <a:ext cx="11051176" cy="629629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130" name="Picture 2" descr=" The binding of drugs to lipoproteins can be used for &#10;site specific delivery of hydrophilic moieties. &#10; This is particu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37" y="182881"/>
            <a:ext cx="11025051" cy="629629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106" name="Picture 2" descr="All pharmacokinetic parameters can be &#10;influenced by protein binding. &#10;Bound drug cannot penetrate through &#10;blood capilla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2149" y="182881"/>
            <a:ext cx="11142617" cy="627017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298" name="Picture 2" descr="Protein bound drug doesn’t cross BBB and &#10;placental barrier . &#10;Estradiol binds selectively and strongly to &#10;prostate and 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5211" y="169817"/>
            <a:ext cx="11142617" cy="628323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4274" name="Picture 2" descr="Leon shargel &#10;Gibaldi &#10;Science direct &#10;Wisegeek &#10;Answers .com &#10;Pub med 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22069"/>
            <a:ext cx="11038113" cy="623098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41417" y="2965268"/>
            <a:ext cx="97971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Castellar" pitchFamily="18" charset="0"/>
              </a:rPr>
              <a:t>Kinetics of protein binding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6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3589" y="169818"/>
            <a:ext cx="10868297" cy="629629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ACTORS AFFECTING PROTEIN&#10;DRUG BINDING.&#10;I DRUG RELATED FACTORS&#10;i. Physiochemical characteristics of the drug.&#10;ii. Concent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1966" y="169817"/>
            <a:ext cx="10646228" cy="628323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842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37" y="169817"/>
            <a:ext cx="11038114" cy="628323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18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7463" y="169818"/>
            <a:ext cx="10881359" cy="632242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4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2149" y="169817"/>
            <a:ext cx="11025051" cy="628323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0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37" y="156755"/>
            <a:ext cx="11051177" cy="629629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62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5212" y="169817"/>
            <a:ext cx="11077302" cy="628323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938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8274" y="169817"/>
            <a:ext cx="11077303" cy="627017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4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36" y="209006"/>
            <a:ext cx="11077303" cy="623098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890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3589" y="274321"/>
            <a:ext cx="10933611" cy="616566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034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8274" y="222069"/>
            <a:ext cx="11011989" cy="621791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2. Protein/ tissue related factors:&#10;a. Physicochemical characteristics of protein or binding agent:&#10;•. Lipoproteins &amp; adip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6651" y="182880"/>
            <a:ext cx="10985863" cy="628323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3. Drug interactions&#10;a. Competition between drugs for the binding sites[ Displacement&#10;interactions]:-&#10;D2&#10;D1+P D2+P&#10;D1: Di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8274" y="182880"/>
            <a:ext cx="11051177" cy="627017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7346" name="Picture 2" descr="Drug interactions&#10;• Using 2 drugs at the same time may affect each other's fraction&#10;unbound.&#10;• For example, assume that D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9714" y="1985554"/>
            <a:ext cx="11212286" cy="4467497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227908" y="169816"/>
            <a:ext cx="1063316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c) Number of binding sites on the binding agent:-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Albumin has a large no. of binding sites as compared to other proteins and is a high capacity binding component. AAG having low conc. &amp; low molecular size therefore it has limited binding capacity.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060" name="Picture 4" descr="c. Allosteric changes in protein molecule:-&#10;• The process involves alteration of the protein structure by the drug&#10;or it’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38" y="195943"/>
            <a:ext cx="11129554" cy="625710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036" name="Picture 4" descr="c. Disease states:-&#10;Disease Influence on plasma&#10;protein&#10;Influence on protein drug&#10;binding&#10;Renal failure ↓ Albumin content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37" y="156754"/>
            <a:ext cx="11025052" cy="630936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012" name="Picture 4" descr="SIGNIFICANCE OF PROTEIN/TISSUE BINDING OF DRUG&#10;a. Absorption-&#10;• As we know the conventional dosage form follow first orde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2149" y="195943"/>
            <a:ext cx="11155679" cy="625710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9897" y="2155371"/>
            <a:ext cx="109597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Castellar" pitchFamily="18" charset="0"/>
              </a:rPr>
              <a:t>significances of protein binding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B86097-794B-4A61-B0EF-A381EA79E63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2ACFDF4-FABF-47B2-A9CA-61FF71D06E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578CC38-17D3-4AB2-8B80-FF439B6B11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317</TotalTime>
  <Words>182</Words>
  <Application>Microsoft Office PowerPoint</Application>
  <PresentationFormat>Widescreen</PresentationFormat>
  <Paragraphs>118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Castellar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37</cp:revision>
  <dcterms:created xsi:type="dcterms:W3CDTF">2020-07-13T05:58:17Z</dcterms:created>
  <dcterms:modified xsi:type="dcterms:W3CDTF">2024-09-14T03:57:11Z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